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4"/>
  </p:notesMasterIdLst>
  <p:handoutMasterIdLst>
    <p:handoutMasterId r:id="rId25"/>
  </p:handoutMasterIdLst>
  <p:sldIdLst>
    <p:sldId id="654" r:id="rId6"/>
    <p:sldId id="718" r:id="rId7"/>
    <p:sldId id="749" r:id="rId8"/>
    <p:sldId id="759" r:id="rId9"/>
    <p:sldId id="750" r:id="rId10"/>
    <p:sldId id="735" r:id="rId11"/>
    <p:sldId id="760" r:id="rId12"/>
    <p:sldId id="757" r:id="rId13"/>
    <p:sldId id="732" r:id="rId14"/>
    <p:sldId id="758" r:id="rId15"/>
    <p:sldId id="747" r:id="rId16"/>
    <p:sldId id="737" r:id="rId17"/>
    <p:sldId id="762" r:id="rId18"/>
    <p:sldId id="763" r:id="rId19"/>
    <p:sldId id="755" r:id="rId20"/>
    <p:sldId id="721" r:id="rId21"/>
    <p:sldId id="708" r:id="rId22"/>
    <p:sldId id="68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49"/>
            <p14:sldId id="759"/>
            <p14:sldId id="750"/>
            <p14:sldId id="735"/>
            <p14:sldId id="760"/>
            <p14:sldId id="757"/>
            <p14:sldId id="732"/>
            <p14:sldId id="758"/>
            <p14:sldId id="747"/>
            <p14:sldId id="737"/>
            <p14:sldId id="762"/>
            <p14:sldId id="763"/>
            <p14:sldId id="755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EE"/>
    <a:srgbClr val="0033CC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evening </a:t>
            </a:r>
            <a:r>
              <a:rPr lang="en-US" err="1"/>
              <a:t>Ma’dam</a:t>
            </a:r>
            <a:r>
              <a:rPr lang="en-US"/>
              <a:t> President, Ms. Christine Salazar, Distinguish Board Members; Superintendent, Dr. Jimenez, Executive Cabinet, Colleagues, and community members.  </a:t>
            </a:r>
          </a:p>
          <a:p>
            <a:endParaRPr lang="en-US"/>
          </a:p>
          <a:p>
            <a:r>
              <a:rPr lang="en-US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 err="1">
                <a:solidFill>
                  <a:srgbClr val="000000"/>
                </a:solidFill>
              </a:rPr>
              <a:t>Kwis</a:t>
            </a:r>
            <a:r>
              <a:rPr lang="en-US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err="1">
                <a:solidFill>
                  <a:srgbClr val="000000"/>
                </a:solidFill>
              </a:rPr>
              <a:t>Cedarlane</a:t>
            </a:r>
            <a:r>
              <a:rPr lang="en-US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7EA0A-0FBB-9396-D016-91AB0E17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6DCD1-96CA-8CE9-D2E2-FBD9ADBBE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37BC2-1B32-E0DE-6C2C-74A26345C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2BFE-6F6B-3C09-D9DB-BBCA28CC4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EC575-9981-EFB6-468D-4D22B1A9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5EA0F-0704-2153-66F8-D924A5A8D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00179-6D98-B960-30C1-8EB764EA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4B998-84F7-9B73-01E4-485674120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5755E-E5C1-CA61-5861-4558DC87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17855-ACA8-1FDF-C2AC-32BFAFDD6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4DD5A-C2D8-555A-2403-05F45DEF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E2DF-53FC-5215-0617-F74115D77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January 23,  2025</a:t>
            </a:r>
            <a:endParaRPr lang="en-US" dirty="0"/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7B0C-4722-09AF-CF76-81716F1B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AA99-DF76-50E4-6384-64EF0022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300" b="1" dirty="0">
                <a:solidFill>
                  <a:srgbClr val="0070C0"/>
                </a:solidFill>
                <a:latin typeface="Rockwell"/>
              </a:rPr>
              <a:t>Wilson High School – Gas Leak Repair</a:t>
            </a:r>
            <a:endParaRPr lang="en-US" sz="23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E0B47-CF4E-E8F9-1689-A5C981B88F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10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2E442E6D-CB5E-9F2F-0A61-E99295F2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A55619-866A-CDC4-0E7A-F506EBDB62FF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D0496-4370-4D1D-A051-8E0BE36F1FDE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 descr="A group of men working on a construction site&#10;&#10;Description automatically generated">
            <a:extLst>
              <a:ext uri="{FF2B5EF4-FFF2-40B4-BE49-F238E27FC236}">
                <a16:creationId xmlns:a16="http://schemas.microsoft.com/office/drawing/2014/main" id="{C7BEF27F-D5EB-C5CB-B2C2-C4676F73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96" y="1554108"/>
            <a:ext cx="3905592" cy="5207456"/>
          </a:xfrm>
          <a:prstGeom prst="rect">
            <a:avLst/>
          </a:prstGeom>
        </p:spPr>
      </p:pic>
      <p:pic>
        <p:nvPicPr>
          <p:cNvPr id="11" name="Picture 10" descr="A person holding a shovel in a ditch&#10;&#10;Description automatically generated">
            <a:extLst>
              <a:ext uri="{FF2B5EF4-FFF2-40B4-BE49-F238E27FC236}">
                <a16:creationId xmlns:a16="http://schemas.microsoft.com/office/drawing/2014/main" id="{7D8EB043-1974-069E-C1BE-05833C033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8" y="1554108"/>
            <a:ext cx="3905592" cy="52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12351"/>
              </p:ext>
            </p:extLst>
          </p:nvPr>
        </p:nvGraphicFramePr>
        <p:xfrm>
          <a:off x="85818" y="1862322"/>
          <a:ext cx="8972365" cy="4775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5531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9220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765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9333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33399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8461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605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0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Office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Data Center Move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ESSR/General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4427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Network Upgrade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3379855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100" dirty="0"/>
                        <a:t>La Puente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12/2025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80875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8453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 Newton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 Fence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80193"/>
                  </a:ext>
                </a:extLst>
              </a:tr>
              <a:tr h="3977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Wedgeworth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  <a:p>
                      <a:pPr algn="ctr" rtl="0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(Potential Partial Soft Opening 4/2025)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404862"/>
                  </a:ext>
                </a:extLst>
              </a:tr>
              <a:tr h="32232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Classroom Sound Abatement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981385"/>
                  </a:ext>
                </a:extLst>
              </a:tr>
              <a:tr h="32232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Center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06/2026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18534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77342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Workman High School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Baseball Field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In Progress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12/2025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58287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/>
                        <a:t> Workman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Shade Structure, Wall, &amp; Track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Lighting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997192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85818" y="1521949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2060-5595-3CBA-92D9-9C9E7327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400" dirty="0">
                <a:latin typeface="Rockwell" panose="02060603020205020403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Wilson High School – Media Center Renderings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FDFB9F-3437-A42A-0C0A-49B0A05081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3309" y="1828800"/>
            <a:ext cx="8199638" cy="42245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81E48-A52B-C41C-C8ED-DD4755AF7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81400" y="6446837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sz="1050" b="1" dirty="0"/>
              <a:t>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C67C7-5089-B706-BBD1-4AE837BF66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 flipV="1">
            <a:off x="-100584" y="1219201"/>
            <a:ext cx="100584" cy="5238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2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23C2-F01F-8D8C-D8FD-C0C372E3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65BB-DA99-DE9C-19DF-2422F941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400" dirty="0">
                <a:latin typeface="Rockwell" panose="02060603020205020403" pitchFamily="18" charset="0"/>
              </a:rPr>
            </a:br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Wilson High School – Media Center Renderings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1780E-09F2-E833-6691-D7C1F76E57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46837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n-US" sz="1050" b="1" dirty="0"/>
              <a:t>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A6E3-B9BA-62AE-9B5E-92865C6090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 flipV="1">
            <a:off x="-100584" y="1219201"/>
            <a:ext cx="100584" cy="5238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70638CE-DAEC-8E54-6121-6628CBACD3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8260" y="1600200"/>
            <a:ext cx="8042430" cy="4495800"/>
          </a:xfrm>
        </p:spPr>
      </p:pic>
    </p:spTree>
    <p:extLst>
      <p:ext uri="{BB962C8B-B14F-4D97-AF65-F5344CB8AC3E}">
        <p14:creationId xmlns:p14="http://schemas.microsoft.com/office/powerpoint/2010/main" val="161057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64253"/>
              </p:ext>
            </p:extLst>
          </p:nvPr>
        </p:nvGraphicFramePr>
        <p:xfrm>
          <a:off x="149390" y="2006450"/>
          <a:ext cx="8845219" cy="1638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8620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403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988822"/>
                  </a:ext>
                </a:extLst>
              </a:tr>
              <a:tr h="340767"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40355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School</a:t>
                      </a:r>
                    </a:p>
                    <a:p>
                      <a:pPr algn="l" rtl="0" fontAlgn="t"/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3371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64902"/>
              </p:ext>
            </p:extLst>
          </p:nvPr>
        </p:nvGraphicFramePr>
        <p:xfrm>
          <a:off x="149390" y="2143072"/>
          <a:ext cx="8845219" cy="1812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</a:t>
                      </a:r>
                    </a:p>
                    <a:p>
                      <a:pPr algn="l" rtl="0" fontAlgn="t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Performing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</a:t>
                      </a:r>
                    </a:p>
                    <a:p>
                      <a:pPr algn="l" rtl="0" fontAlgn="t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Performing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5887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Dental Office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622350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08568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149390" y="161779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Adult 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80748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16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83025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Elementary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800" dirty="0">
                <a:latin typeface="TW Cen MT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-236" y="649159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February 27, 2025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92081"/>
              </p:ext>
            </p:extLst>
          </p:nvPr>
        </p:nvGraphicFramePr>
        <p:xfrm>
          <a:off x="544067" y="1569326"/>
          <a:ext cx="8055865" cy="41398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8780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9408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41291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41714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460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3081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Cedarlane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Academy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Gas Leak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rgbClr val="0033CC"/>
                          </a:solidFill>
                          <a:latin typeface="+mn-lt"/>
                        </a:rPr>
                        <a:t>1/2025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563477945"/>
                  </a:ext>
                </a:extLst>
              </a:tr>
              <a:tr h="3081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La Puente High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Outside Lighting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12/2024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271233603"/>
                  </a:ext>
                </a:extLst>
              </a:tr>
              <a:tr h="3081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La Puente High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Gym Paint Refresh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12/2024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693587519"/>
                  </a:ext>
                </a:extLst>
              </a:tr>
              <a:tr h="3181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Orange Grove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Landscape Clean-up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12/2024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85329199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Sparks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Office Paint Refresh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12/2024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9910674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Stimson Learning Center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Phase II of Re-roofing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12/2024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9105599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Wilson High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Gas Leak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12/2024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3967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Dibble Adult Education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Trip Hazard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11/2024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16170757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District Office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Trip Hazard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11/2024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8532665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Grazide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Elementary School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TW Cen MT"/>
                        </a:rPr>
                        <a:t> Portable 7 Refurbishment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11/2024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6442328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Los Altos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Portable  Deep Clean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11/2024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735337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Wilson High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Hazard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11/2024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603048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Newton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Temporary Fencing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48357354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69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 dirty="0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300" b="1" dirty="0">
                <a:solidFill>
                  <a:srgbClr val="0070C0"/>
                </a:solidFill>
                <a:latin typeface="Rockwell" panose="02060603020205020403" pitchFamily="18" charset="0"/>
              </a:rPr>
              <a:t>Dibble Adult School – Trip Hazard Repair</a:t>
            </a:r>
            <a:endParaRPr lang="en-US" sz="23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2"/>
                </a:solidFill>
                <a:latin typeface="Tw Cen MT"/>
              </a:rPr>
              <a:pPr algn="r">
                <a:defRPr/>
              </a:pPr>
              <a:t>3</a:t>
            </a:fld>
            <a:endParaRPr lang="en-US" sz="1050" dirty="0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A building with a dirt patch&#10;&#10;Description automatically generated">
            <a:extLst>
              <a:ext uri="{FF2B5EF4-FFF2-40B4-BE49-F238E27FC236}">
                <a16:creationId xmlns:a16="http://schemas.microsoft.com/office/drawing/2014/main" id="{FFEE15DF-25A5-64B5-7A9B-FC2B94760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1968308"/>
            <a:ext cx="2553070" cy="3397015"/>
          </a:xfrm>
          <a:prstGeom prst="rect">
            <a:avLst/>
          </a:prstGeom>
        </p:spPr>
      </p:pic>
      <p:pic>
        <p:nvPicPr>
          <p:cNvPr id="9" name="Picture 8" descr="A group of men working on a building&#10;&#10;Description automatically generated">
            <a:extLst>
              <a:ext uri="{FF2B5EF4-FFF2-40B4-BE49-F238E27FC236}">
                <a16:creationId xmlns:a16="http://schemas.microsoft.com/office/drawing/2014/main" id="{5C1CA963-839B-4E23-92A0-343A3D68F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53" y="1968308"/>
            <a:ext cx="2553071" cy="3397016"/>
          </a:xfrm>
          <a:prstGeom prst="rect">
            <a:avLst/>
          </a:prstGeom>
        </p:spPr>
      </p:pic>
      <p:pic>
        <p:nvPicPr>
          <p:cNvPr id="11" name="Picture 10" descr="A concrete walkway with a fence and a building&#10;&#10;Description automatically generated">
            <a:extLst>
              <a:ext uri="{FF2B5EF4-FFF2-40B4-BE49-F238E27FC236}">
                <a16:creationId xmlns:a16="http://schemas.microsoft.com/office/drawing/2014/main" id="{CD6066D3-81DA-CF8B-1104-63529177D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10" y="1968307"/>
            <a:ext cx="2553071" cy="33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D2E2-2794-6587-9268-15B063CC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AF73-A885-7260-0A2F-66403B4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District Office – Trip Hazard Repair</a:t>
            </a:r>
            <a:endParaRPr lang="en-US" sz="225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0F8F42-3589-8838-A49E-D1DDE07DBD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4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BEAF8DB3-54B6-1E98-23A7-C28EF017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2E1106-8544-35A3-076D-7F17F0C5D38F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5B418-6F70-0CB7-14EB-4890F16657E3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1F4C3E-5BB7-73B1-AD50-787EB891B40C}"/>
              </a:ext>
            </a:extLst>
          </p:cNvPr>
          <p:cNvSpPr txBox="1"/>
          <p:nvPr/>
        </p:nvSpPr>
        <p:spPr>
          <a:xfrm>
            <a:off x="7055823" y="1449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F91B2-26E4-136D-1FE5-F93F2B055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26" y="1691354"/>
            <a:ext cx="4657748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40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Grazide</a:t>
            </a:r>
            <a:r>
              <a:rPr lang="en-US" sz="2400" b="1" dirty="0">
                <a:solidFill>
                  <a:srgbClr val="0070C0"/>
                </a:solidFill>
                <a:latin typeface="Rockwell" panose="02060603020205020403" pitchFamily="18" charset="0"/>
              </a:rPr>
              <a:t> Elementary School – Portable Refurbishment</a:t>
            </a:r>
            <a:endParaRPr lang="en-US" sz="24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5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4" name="Picture 3" descr="A bathroom with a toilet and urinal&#10;&#10;Description automatically generated">
            <a:extLst>
              <a:ext uri="{FF2B5EF4-FFF2-40B4-BE49-F238E27FC236}">
                <a16:creationId xmlns:a16="http://schemas.microsoft.com/office/drawing/2014/main" id="{1370D838-95D9-2E98-12CA-E99DE5374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44" y="2109978"/>
            <a:ext cx="4782312" cy="35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300" b="1" dirty="0">
                <a:solidFill>
                  <a:srgbClr val="0070C0"/>
                </a:solidFill>
                <a:latin typeface="Rockwell"/>
              </a:rPr>
              <a:t>La Puente High School – Gym Paint Refresh</a:t>
            </a:r>
            <a:endParaRPr lang="en-US" sz="23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6161-F857-A154-CDD5-3E1D5F8D21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E433D-152C-F79D-61BB-2D74926C8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6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056DD888-6470-4D0E-9284-CF40237A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12456" y="707854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wall with signs on it&#10;&#10;Description automatically generated">
            <a:extLst>
              <a:ext uri="{FF2B5EF4-FFF2-40B4-BE49-F238E27FC236}">
                <a16:creationId xmlns:a16="http://schemas.microsoft.com/office/drawing/2014/main" id="{332350D4-D029-7C7D-CE71-E5B328BF3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3" y="2293618"/>
            <a:ext cx="4704823" cy="3528617"/>
          </a:xfrm>
          <a:prstGeom prst="rect">
            <a:avLst/>
          </a:prstGeom>
        </p:spPr>
      </p:pic>
      <p:pic>
        <p:nvPicPr>
          <p:cNvPr id="13" name="Picture 12" descr="A room with a wall and ceiling fan and air conditioners&#10;&#10;Description automatically generated with medium confidence">
            <a:extLst>
              <a:ext uri="{FF2B5EF4-FFF2-40B4-BE49-F238E27FC236}">
                <a16:creationId xmlns:a16="http://schemas.microsoft.com/office/drawing/2014/main" id="{F876BA8A-F2EA-40D4-3A20-70890F4C5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27" y="2293618"/>
            <a:ext cx="4145280" cy="35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6CAE5-871E-E950-8BEB-8C465003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BDF1-9A6D-4B33-1B53-2424AFCB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 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300" b="1" dirty="0">
                <a:solidFill>
                  <a:srgbClr val="0070C0"/>
                </a:solidFill>
                <a:latin typeface="Rockwell"/>
              </a:rPr>
              <a:t>La Puente High School – Lighting</a:t>
            </a:r>
            <a:endParaRPr lang="en-US" sz="23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4B58-2D3C-92FD-7795-9312C1FFDE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EA852-B12B-9074-A885-6933031A26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7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4C82BCB6-7E77-AA29-FF1D-E7F60F94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12456" y="707854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idewalk with trees and a building&#10;&#10;Description automatically generated">
            <a:extLst>
              <a:ext uri="{FF2B5EF4-FFF2-40B4-BE49-F238E27FC236}">
                <a16:creationId xmlns:a16="http://schemas.microsoft.com/office/drawing/2014/main" id="{79E532DA-D7E6-1C9E-CC2C-98935DECA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335" y="2244584"/>
            <a:ext cx="4733544" cy="3550158"/>
          </a:xfrm>
          <a:prstGeom prst="rect">
            <a:avLst/>
          </a:prstGeom>
        </p:spPr>
      </p:pic>
      <p:pic>
        <p:nvPicPr>
          <p:cNvPr id="11" name="Picture 10" descr="A building with lights on&#10;&#10;Description automatically generated">
            <a:extLst>
              <a:ext uri="{FF2B5EF4-FFF2-40B4-BE49-F238E27FC236}">
                <a16:creationId xmlns:a16="http://schemas.microsoft.com/office/drawing/2014/main" id="{4CBFDCD2-903B-F6C0-45ED-2E7D98D73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23" y="2244584"/>
            <a:ext cx="4733544" cy="35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A01F-2DBC-4106-4C9F-365BBF3B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1F08-7CAD-37CF-5D54-564083DA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300" b="1" dirty="0">
                <a:solidFill>
                  <a:srgbClr val="0070C0"/>
                </a:solidFill>
                <a:latin typeface="Rockwell"/>
              </a:rPr>
              <a:t>Sparks Middle School	 – Office Paint Refresh </a:t>
            </a:r>
            <a:endParaRPr lang="en-US" sz="23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DC8904-832B-9C92-42CA-B486DA1DB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8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292F47B5-ED5A-FDB6-7E97-36FBCB11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A85A9-3889-79A1-5DEC-69366BACCFAC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65A9B-1734-5719-BFC8-17D9FCFA85A2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A person standing in a hallway&#10;&#10;Description automatically generated">
            <a:extLst>
              <a:ext uri="{FF2B5EF4-FFF2-40B4-BE49-F238E27FC236}">
                <a16:creationId xmlns:a16="http://schemas.microsoft.com/office/drawing/2014/main" id="{40920C73-50FE-1EE6-F965-E6C35E9C9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02" y="1651267"/>
            <a:ext cx="3738524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January 23, 2025</a:t>
            </a:r>
            <a:br>
              <a:rPr lang="en-US" sz="3100" dirty="0">
                <a:latin typeface="Rockwell" panose="02060603020205020403" pitchFamily="18" charset="0"/>
              </a:rPr>
            </a:br>
            <a:r>
              <a:rPr lang="en-US" sz="2600" b="1" dirty="0">
                <a:solidFill>
                  <a:srgbClr val="0070C0"/>
                </a:solidFill>
                <a:latin typeface="Rockwell" panose="02060603020205020403" pitchFamily="18" charset="0"/>
              </a:rPr>
              <a:t>Orange Grove Middle School – Landscape Clean-Up</a:t>
            </a:r>
            <a:endParaRPr lang="en-US" sz="26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9</a:t>
            </a:r>
          </a:p>
        </p:txBody>
      </p:sp>
      <p:pic>
        <p:nvPicPr>
          <p:cNvPr id="4" name="Picture 3" descr="A field with trees and a blue sky&#10;&#10;Description automatically generated">
            <a:extLst>
              <a:ext uri="{FF2B5EF4-FFF2-40B4-BE49-F238E27FC236}">
                <a16:creationId xmlns:a16="http://schemas.microsoft.com/office/drawing/2014/main" id="{D7A48099-C8C3-501B-2F43-0F6035699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9219" y="2246756"/>
            <a:ext cx="5269993" cy="3952495"/>
          </a:xfrm>
          <a:prstGeom prst="rect">
            <a:avLst/>
          </a:prstGeom>
        </p:spPr>
      </p:pic>
      <p:pic>
        <p:nvPicPr>
          <p:cNvPr id="7" name="Picture 6" descr="A tree in the middle of a road&#10;&#10;Description automatically generated">
            <a:extLst>
              <a:ext uri="{FF2B5EF4-FFF2-40B4-BE49-F238E27FC236}">
                <a16:creationId xmlns:a16="http://schemas.microsoft.com/office/drawing/2014/main" id="{3E64B601-161D-A2D0-07DA-24A94719E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555" y="2246757"/>
            <a:ext cx="5269992" cy="3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D132-F14A-41EF-AEC3-F7BF3184E8D1}">
  <ds:schemaRefs>
    <ds:schemaRef ds:uri="5de329fa-b22f-45b7-818b-f58b3ede7290"/>
    <ds:schemaRef ds:uri="be8845e9-a669-4bce-9f30-77ea28f55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16953D-E82D-45F1-BF81-10AE67C60FB4}">
  <ds:schemaRefs>
    <ds:schemaRef ds:uri="http://purl.org/dc/elements/1.1/"/>
    <ds:schemaRef ds:uri="http://schemas.microsoft.com/office/2006/documentManagement/types"/>
    <ds:schemaRef ds:uri="http://purl.org/dc/dcmitype/"/>
    <ds:schemaRef ds:uri="5de329fa-b22f-45b7-818b-f58b3ede7290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e8845e9-a669-4bce-9f30-77ea28f55a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2843</TotalTime>
  <Words>1029</Words>
  <Application>Microsoft Office PowerPoint</Application>
  <PresentationFormat>On-screen Show (4:3)</PresentationFormat>
  <Paragraphs>382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Médian</vt:lpstr>
      <vt:lpstr>1_Médian</vt:lpstr>
      <vt:lpstr>HACIENDA LA PUENTE UNIFIED SCHOOL DISTRICT</vt:lpstr>
      <vt:lpstr>PowerPoint Presentation</vt:lpstr>
      <vt:lpstr>Projects Completed as of January 23, 2025 Dibble Adult School – Trip Hazard Repair</vt:lpstr>
      <vt:lpstr>Projects Completed as of January 23, 2025 District Office – Trip Hazard Repair</vt:lpstr>
      <vt:lpstr>Projects Completed as of January 23, 2025 Grazide Elementary School – Portable Refurbishment</vt:lpstr>
      <vt:lpstr>Projects Completed as of January 23, 2025 La Puente High School – Gym Paint Refresh</vt:lpstr>
      <vt:lpstr>Projects Completed as of January 23, 2025  La Puente High School – Lighting</vt:lpstr>
      <vt:lpstr>Projects Completed as of January 23, 2025 Sparks Middle School  – Office Paint Refresh </vt:lpstr>
      <vt:lpstr>Projects Completed as of January 23, 2025 Orange Grove Middle School – Landscape Clean-Up</vt:lpstr>
      <vt:lpstr>Projects Completed as of January 23, 2025 Wilson High School – Gas Leak Repair</vt:lpstr>
      <vt:lpstr>Projects In Progress 2024-2025</vt:lpstr>
      <vt:lpstr>Projects in Progress as of January 23, 2025 </vt:lpstr>
      <vt:lpstr>Projects in Progress as of January 23, 2025 Wilson High School – Media Center Renderings</vt:lpstr>
      <vt:lpstr>Projects in Progress as of January 23, 2025 Wilson High School – Media Center Renderings</vt:lpstr>
      <vt:lpstr>Projects in Progress as of January 23, 2025 </vt:lpstr>
      <vt:lpstr>Projects in Progress as of January 23, 2025</vt:lpstr>
      <vt:lpstr>Projects in Progress as of January 23, 2025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33</cp:revision>
  <cp:lastPrinted>2025-01-17T20:18:36Z</cp:lastPrinted>
  <dcterms:modified xsi:type="dcterms:W3CDTF">2025-03-28T18:05:20Z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