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27"/>
  </p:notesMasterIdLst>
  <p:handoutMasterIdLst>
    <p:handoutMasterId r:id="rId28"/>
  </p:handoutMasterIdLst>
  <p:sldIdLst>
    <p:sldId id="654" r:id="rId6"/>
    <p:sldId id="718" r:id="rId7"/>
    <p:sldId id="749" r:id="rId8"/>
    <p:sldId id="766" r:id="rId9"/>
    <p:sldId id="769" r:id="rId10"/>
    <p:sldId id="770" r:id="rId11"/>
    <p:sldId id="771" r:id="rId12"/>
    <p:sldId id="747" r:id="rId13"/>
    <p:sldId id="774" r:id="rId14"/>
    <p:sldId id="737" r:id="rId15"/>
    <p:sldId id="762" r:id="rId16"/>
    <p:sldId id="765" r:id="rId17"/>
    <p:sldId id="763" r:id="rId18"/>
    <p:sldId id="755" r:id="rId19"/>
    <p:sldId id="721" r:id="rId20"/>
    <p:sldId id="767" r:id="rId21"/>
    <p:sldId id="768" r:id="rId22"/>
    <p:sldId id="708" r:id="rId23"/>
    <p:sldId id="772" r:id="rId24"/>
    <p:sldId id="773" r:id="rId25"/>
    <p:sldId id="685" r:id="rId2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05C778-2582-4791-8514-4D1F495C5EDA}">
          <p14:sldIdLst>
            <p14:sldId id="654"/>
            <p14:sldId id="718"/>
            <p14:sldId id="749"/>
            <p14:sldId id="766"/>
            <p14:sldId id="769"/>
            <p14:sldId id="770"/>
            <p14:sldId id="771"/>
            <p14:sldId id="747"/>
            <p14:sldId id="774"/>
            <p14:sldId id="737"/>
            <p14:sldId id="762"/>
            <p14:sldId id="765"/>
            <p14:sldId id="763"/>
            <p14:sldId id="755"/>
            <p14:sldId id="721"/>
            <p14:sldId id="767"/>
            <p14:sldId id="768"/>
            <p14:sldId id="708"/>
            <p14:sldId id="772"/>
            <p14:sldId id="773"/>
            <p14:sldId id="6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D9CDD2-6989-6ABC-49F8-BDB7C0A8C8D4}" name="Erik Wong" initials="EW" userId="S::ewong@hlpusd.k12.ca.us::32b660ea-ca2e-4ded-b5ea-f95e5b42e69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Wong" initials="EW" lastIdx="31" clrIdx="0">
    <p:extLst>
      <p:ext uri="{19B8F6BF-5375-455C-9EA6-DF929625EA0E}">
        <p15:presenceInfo xmlns:p15="http://schemas.microsoft.com/office/powerpoint/2012/main" userId="S-1-5-21-1967866684-18703725-1786346777-168823" providerId="AD"/>
      </p:ext>
    </p:extLst>
  </p:cmAuthor>
  <p:cmAuthor id="2" name="Jessica Morley" initials="JM" lastIdx="4" clrIdx="1">
    <p:extLst>
      <p:ext uri="{19B8F6BF-5375-455C-9EA6-DF929625EA0E}">
        <p15:presenceInfo xmlns:p15="http://schemas.microsoft.com/office/powerpoint/2012/main" userId="S::jmorley@ccorpusa.com::fe3d5e02-dd94-4931-b0ca-ea0c9dd2b57f" providerId="AD"/>
      </p:ext>
    </p:extLst>
  </p:cmAuthor>
  <p:cmAuthor id="3" name="Belen Bobadilla" initials="BB" lastIdx="22" clrIdx="2">
    <p:extLst>
      <p:ext uri="{19B8F6BF-5375-455C-9EA6-DF929625EA0E}">
        <p15:presenceInfo xmlns:p15="http://schemas.microsoft.com/office/powerpoint/2012/main" userId="S-1-5-21-1967866684-18703725-1786346777-2155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FEE"/>
    <a:srgbClr val="0033CC"/>
    <a:srgbClr val="004C22"/>
    <a:srgbClr val="E7E7E7"/>
    <a:srgbClr val="00863D"/>
    <a:srgbClr val="EA6716"/>
    <a:srgbClr val="A8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83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ABC1B-FE5C-4BF7-921C-313FD045898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318D6-3A14-48EC-AE14-08E957E8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02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/>
          <a:lstStyle>
            <a:lvl1pPr algn="r">
              <a:defRPr sz="1200"/>
            </a:lvl1pPr>
          </a:lstStyle>
          <a:p>
            <a:fld id="{8556C83C-6E88-4ECE-941C-85B77B183B9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8" tIns="46145" rIns="92288" bIns="461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2288" tIns="46145" rIns="92288" bIns="4614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 anchor="b"/>
          <a:lstStyle>
            <a:lvl1pPr algn="r">
              <a:defRPr sz="1200"/>
            </a:lvl1pPr>
          </a:lstStyle>
          <a:p>
            <a:fld id="{E14466A9-CC9C-4502-9BE4-BA31B2D7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8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Good evening </a:t>
            </a:r>
            <a:r>
              <a:rPr lang="en-US" err="1"/>
              <a:t>Ma’dam</a:t>
            </a:r>
            <a:r>
              <a:rPr lang="en-US"/>
              <a:t> President, Ms. Christine Salazar, Distinguish Board Members; Superintendent, Dr. Jimenez, Executive Cabinet, Colleagues, and community members.  </a:t>
            </a:r>
          </a:p>
          <a:p>
            <a:endParaRPr lang="en-US"/>
          </a:p>
          <a:p>
            <a:r>
              <a:rPr lang="en-US"/>
              <a:t>A special greetings to our Principals, Administrators, staff member who are joining us via the virtual platform.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466A9-CC9C-4502-9BE4-BA31B2D7E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2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92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  <a:p>
            <a:r>
              <a:rPr lang="en-US" err="1">
                <a:solidFill>
                  <a:srgbClr val="000000"/>
                </a:solidFill>
              </a:rPr>
              <a:t>Kwis</a:t>
            </a:r>
            <a:r>
              <a:rPr lang="en-US">
                <a:solidFill>
                  <a:srgbClr val="000000"/>
                </a:solidFill>
              </a:rPr>
              <a:t> Baseball – Will be Re-Bid, uncertified entry was added to scope of work into the project. </a:t>
            </a:r>
          </a:p>
          <a:p>
            <a:r>
              <a:rPr lang="en-US" err="1">
                <a:solidFill>
                  <a:srgbClr val="000000"/>
                </a:solidFill>
              </a:rPr>
              <a:t>Cedarlane</a:t>
            </a:r>
            <a:r>
              <a:rPr lang="en-US">
                <a:solidFill>
                  <a:srgbClr val="000000"/>
                </a:solidFill>
              </a:rPr>
              <a:t> Portable – In design phase with PBK architecture. Soils samples being conducted. </a:t>
            </a:r>
          </a:p>
          <a:p>
            <a:r>
              <a:rPr lang="en-US">
                <a:solidFill>
                  <a:srgbClr val="000000"/>
                </a:solidFill>
              </a:rPr>
              <a:t>Willow Adult School = Two Story Building continues to be under construction.  It coming along very well.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44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BF925-BC7E-DA5E-3CC9-D91CA9835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84898D-EFC2-06E4-56D1-136362273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E71C1C-5087-D9A3-42CF-BFF914430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  <a:p>
            <a:r>
              <a:rPr lang="en-US" err="1">
                <a:solidFill>
                  <a:srgbClr val="000000"/>
                </a:solidFill>
              </a:rPr>
              <a:t>Kwis</a:t>
            </a:r>
            <a:r>
              <a:rPr lang="en-US">
                <a:solidFill>
                  <a:srgbClr val="000000"/>
                </a:solidFill>
              </a:rPr>
              <a:t> Baseball – Will be Re-Bid, uncertified entry was added to scope of work into the project. </a:t>
            </a:r>
          </a:p>
          <a:p>
            <a:r>
              <a:rPr lang="en-US" err="1">
                <a:solidFill>
                  <a:srgbClr val="000000"/>
                </a:solidFill>
              </a:rPr>
              <a:t>Cedarlane</a:t>
            </a:r>
            <a:r>
              <a:rPr lang="en-US">
                <a:solidFill>
                  <a:srgbClr val="000000"/>
                </a:solidFill>
              </a:rPr>
              <a:t> Portable – In design phase with PBK architecture. Soils samples being conducted. </a:t>
            </a:r>
          </a:p>
          <a:p>
            <a:r>
              <a:rPr lang="en-US">
                <a:solidFill>
                  <a:srgbClr val="000000"/>
                </a:solidFill>
              </a:rPr>
              <a:t>Willow Adult School = Two Story Building continues to be under construction.  It coming along very well. 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6311C-B09E-82C2-6572-CA6F492D02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09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71785-CEE4-D631-36FB-BDAF1ED20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1BC932-E114-6F0D-8923-C454F2F975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F30F65-F48F-D2AD-29AB-47F19FE55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  <a:p>
            <a:r>
              <a:rPr lang="en-US" err="1">
                <a:solidFill>
                  <a:srgbClr val="000000"/>
                </a:solidFill>
              </a:rPr>
              <a:t>Kwis</a:t>
            </a:r>
            <a:r>
              <a:rPr lang="en-US">
                <a:solidFill>
                  <a:srgbClr val="000000"/>
                </a:solidFill>
              </a:rPr>
              <a:t> Baseball – Will be Re-Bid, uncertified entry was added to scope of work into the project. </a:t>
            </a:r>
          </a:p>
          <a:p>
            <a:r>
              <a:rPr lang="en-US" err="1">
                <a:solidFill>
                  <a:srgbClr val="000000"/>
                </a:solidFill>
              </a:rPr>
              <a:t>Cedarlane</a:t>
            </a:r>
            <a:r>
              <a:rPr lang="en-US">
                <a:solidFill>
                  <a:srgbClr val="000000"/>
                </a:solidFill>
              </a:rPr>
              <a:t> Portable – In design phase with PBK architecture. Soils samples being conducted. </a:t>
            </a:r>
          </a:p>
          <a:p>
            <a:r>
              <a:rPr lang="en-US">
                <a:solidFill>
                  <a:srgbClr val="000000"/>
                </a:solidFill>
              </a:rPr>
              <a:t>Willow Adult School = Two Story Building continues to be under construction.  It coming along very well. 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B828D-ED69-14C2-C656-79100603DE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57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7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6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0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3D631-B307-2A14-E2F8-A928CA4F9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7177CA-8F43-46B7-B5E9-2E9A7CAB8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B2D493-E87D-CAAA-8752-DED9DECD0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4CABA-02FE-99B6-4E3A-87ACBA6C4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2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EE4F7-34EB-70A6-D2E3-28B9069A1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A547DF-BA92-3BAF-6D0B-7BAC74C4E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162F1D-702D-4316-1F04-5B7A3F7E5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30D16-54DD-17CC-9E00-97C0BA9B77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28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FD122-1F20-84CD-A3E3-318FEB65B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712865-C071-212D-4FD2-8B6D58FC2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18822D-E815-4857-D0E3-145F397E2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E4ABE-B0FE-F47B-759A-616765D6C0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40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23BAD-9A4C-BBAA-F3CE-77D66261D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877435-0C19-9C82-0CCA-6349E0B1D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28F57C-79C4-9F44-33FF-B08DD334C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4A59B-C624-66A9-D872-DF4692CEC3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26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Los Altos High School, expected to begin in July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45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70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B1D79-0C31-4730-999A-DA947E5A12A9}" type="datetime1">
              <a:rPr lang="en-US" smtClean="0"/>
              <a:t>3/28/2025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9D5BF6-8F1A-45CD-A733-A5F64C054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40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6" y="6043615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10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B1D79-0C31-4730-999A-DA947E5A12A9}" type="datetime1">
              <a:rPr lang="en-US" smtClean="0"/>
              <a:t>3/28/2025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ftr" sz="quarter" idx="11"/>
          </p:nvPr>
        </p:nvSpPr>
        <p:spPr>
          <a:xfrm>
            <a:off x="2085975" y="236540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9D5BF6-8F1A-45CD-A733-A5F64C0549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8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63AF-04C5-46ED-96FB-1568CD5BA6A8}" type="datetime1">
              <a:rPr lang="en-US" smtClean="0"/>
              <a:t>3/28/2025</a:t>
            </a:fld>
            <a:endParaRPr lang="en-US"/>
          </a:p>
        </p:txBody>
      </p:sp>
      <p:sp>
        <p:nvSpPr>
          <p:cNvPr id="5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BE55-96CF-4A88-9826-854F6BE105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7475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/>
          <a:lstStyle>
            <a:lvl1pPr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1E74B-8926-4A06-A185-83672E22E92A}" type="datetime1">
              <a:rPr lang="en-US" smtClean="0"/>
              <a:t>3/28/2025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>
              <a:defRPr/>
            </a:pPr>
            <a:fld id="{758633C0-3EDB-47ED-B0FC-29511389E8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76428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6633-7570-455A-8318-BAE0FEA0778D}" type="datetime1">
              <a:rPr lang="en-US" smtClean="0"/>
              <a:t>3/28/2025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A9AF-2E54-4B48-B9E0-588EC64BD7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48059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3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0A2A-40B9-42AF-B9AF-F6F1C99DE2C4}" type="datetime1">
              <a:rPr lang="en-US" smtClean="0"/>
              <a:t>3/28/2025</a:t>
            </a:fld>
            <a:endParaRPr lang="en-US"/>
          </a:p>
        </p:txBody>
      </p:sp>
      <p:sp>
        <p:nvSpPr>
          <p:cNvPr id="8" name="Rectangle 2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A9A6-6C1F-4E27-838C-A1B349B0B3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06160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2350-2D91-4B2B-BFCE-B2D81FC6C2B1}" type="datetime1">
              <a:rPr lang="en-US" smtClean="0"/>
              <a:t>3/28/2025</a:t>
            </a:fld>
            <a:endParaRPr lang="en-US"/>
          </a:p>
        </p:txBody>
      </p:sp>
      <p:sp>
        <p:nvSpPr>
          <p:cNvPr id="4" name="Rectangle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593C-7CF0-4D9B-A032-A64729F7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7648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AB1D-6402-48C3-87B6-D68D7EBCC6A0}" type="datetime1">
              <a:rPr lang="en-US" smtClean="0"/>
              <a:t>3/28/2025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6CB98C-2484-4417-9FE0-2104C01BF4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21415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33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F617-F7CC-47C2-9295-B83523E8D38C}" type="datetime1">
              <a:rPr lang="en-US" smtClean="0"/>
              <a:t>3/28/2025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B9F7-18FF-4817-978B-9FC30375F7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21446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525" y="4572002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4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9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1" y="2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24000" y="0"/>
            <a:ext cx="7620000" cy="46482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E670-D5EE-4933-9195-F16E6D1CC659}" type="datetime1">
              <a:rPr lang="en-US" smtClean="0"/>
              <a:t>3/28/2025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1"/>
          </p:nvPr>
        </p:nvSpPr>
        <p:spPr>
          <a:xfrm>
            <a:off x="0" y="4667252"/>
            <a:ext cx="1447800" cy="663575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FBCE7EF8-B793-4593-9A0A-4B6792D84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3"/>
          <p:cNvSpPr>
            <a:spLocks noGrp="1"/>
          </p:cNvSpPr>
          <p:nvPr>
            <p:ph type="ftr" sz="quarter" idx="12"/>
          </p:nvPr>
        </p:nvSpPr>
        <p:spPr>
          <a:xfrm>
            <a:off x="1600200" y="6248402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5029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63AF-04C5-46ED-96FB-1568CD5BA6A8}" type="datetime1">
              <a:rPr lang="en-US" smtClean="0"/>
              <a:t>3/28/2025</a:t>
            </a:fld>
            <a:endParaRPr lang="en-US"/>
          </a:p>
        </p:txBody>
      </p:sp>
      <p:sp>
        <p:nvSpPr>
          <p:cNvPr id="5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BE55-96CF-4A88-9826-854F6BE10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1E74B-8926-4A06-A185-83672E22E92A}" type="datetime1">
              <a:rPr lang="en-US" smtClean="0"/>
              <a:t>3/28/2025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758633C0-3EDB-47ED-B0FC-29511389E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6633-7570-455A-8318-BAE0FEA0778D}" type="datetime1">
              <a:rPr lang="en-US" smtClean="0"/>
              <a:t>3/28/2025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A9AF-2E54-4B48-B9E0-588EC64BD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3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0A2A-40B9-42AF-B9AF-F6F1C99DE2C4}" type="datetime1">
              <a:rPr lang="en-US" smtClean="0"/>
              <a:t>3/28/2025</a:t>
            </a:fld>
            <a:endParaRPr lang="en-US"/>
          </a:p>
        </p:txBody>
      </p:sp>
      <p:sp>
        <p:nvSpPr>
          <p:cNvPr id="8" name="Rectangle 2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A9A6-6C1F-4E27-838C-A1B349B0B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2350-2D91-4B2B-BFCE-B2D81FC6C2B1}" type="datetime1">
              <a:rPr lang="en-US" smtClean="0"/>
              <a:t>3/28/2025</a:t>
            </a:fld>
            <a:endParaRPr lang="en-US"/>
          </a:p>
        </p:txBody>
      </p:sp>
      <p:sp>
        <p:nvSpPr>
          <p:cNvPr id="4" name="Rectangle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593C-7CF0-4D9B-A032-A64729F7F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AB1D-6402-48C3-87B6-D68D7EBCC6A0}" type="datetime1">
              <a:rPr lang="en-US" smtClean="0"/>
              <a:t>3/28/2025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6CB98C-2484-4417-9FE0-2104C01BF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F617-F7CC-47C2-9295-B83523E8D38C}" type="datetime1">
              <a:rPr lang="en-US" smtClean="0"/>
              <a:t>3/28/2025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B9F7-18FF-4817-978B-9FC30375F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24000" y="0"/>
            <a:ext cx="7620000" cy="46482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E670-D5EE-4933-9195-F16E6D1CC659}" type="datetime1">
              <a:rPr lang="en-US" smtClean="0"/>
              <a:t>3/28/2025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FBCE7EF8-B793-4593-9A0A-4B6792D84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944A7D1E-CFA5-41E4-97D2-E1D10B8A9D7B}" type="datetime1">
              <a:rPr lang="en-US" smtClean="0"/>
              <a:t>3/28/2025</a:t>
            </a:fld>
            <a:endParaRPr lang="en-US"/>
          </a:p>
        </p:txBody>
      </p:sp>
      <p:sp>
        <p:nvSpPr>
          <p:cNvPr id="1029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1A9A949B-C91E-4360-9DB1-B27FAE33F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71" r:id="rId3"/>
    <p:sldLayoutId id="2147483668" r:id="rId4"/>
    <p:sldLayoutId id="2147483667" r:id="rId5"/>
    <p:sldLayoutId id="2147483666" r:id="rId6"/>
    <p:sldLayoutId id="2147483672" r:id="rId7"/>
    <p:sldLayoutId id="2147483665" r:id="rId8"/>
    <p:sldLayoutId id="2147483673" r:id="rId9"/>
  </p:sldLayoutIdLst>
  <p:hf hdr="0" dt="0"/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8001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12573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7145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21717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42900" indent="-342900" algn="l" defTabSz="-13873163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B7785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776A5B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2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944A7D1E-CFA5-41E4-97D2-E1D10B8A9D7B}" type="datetime1">
              <a:rPr lang="en-US" smtClean="0"/>
              <a:t>3/28/2025</a:t>
            </a:fld>
            <a:endParaRPr lang="en-US"/>
          </a:p>
        </p:txBody>
      </p:sp>
      <p:sp>
        <p:nvSpPr>
          <p:cNvPr id="1029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609601" y="6248402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90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1A9A949B-C91E-4360-9DB1-B27FAE33F3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6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hdr="0" dt="0"/>
  <p:txStyles>
    <p:titleStyle>
      <a:lvl1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2pPr>
      <a:lvl3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3pPr>
      <a:lvl4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4pPr>
      <a:lvl5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5pPr>
      <a:lvl6pPr marL="6000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6pPr>
      <a:lvl7pPr marL="9429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7pPr>
      <a:lvl8pPr marL="12858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8pPr>
      <a:lvl9pPr marL="16287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9pPr>
    </p:titleStyle>
    <p:bodyStyle>
      <a:lvl1pPr marL="257175" indent="-257175" algn="l" defTabSz="-10404872" rtl="0" eaLnBrk="0" fontAlgn="base" hangingPunct="0">
        <a:spcBef>
          <a:spcPts val="525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-10404872" rtl="0" eaLnBrk="0" fontAlgn="base" hangingPunct="0">
        <a:spcBef>
          <a:spcPts val="413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-10404872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-10404872" rtl="0" eaLnBrk="0" fontAlgn="base" hangingPunct="0">
        <a:spcBef>
          <a:spcPts val="300"/>
        </a:spcBef>
        <a:spcAft>
          <a:spcPct val="0"/>
        </a:spcAft>
        <a:buClr>
          <a:srgbClr val="B77851"/>
        </a:buClr>
        <a:buSzPct val="75000"/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-10404872" rtl="0" eaLnBrk="0" fontAlgn="base" hangingPunct="0">
        <a:spcBef>
          <a:spcPts val="300"/>
        </a:spcBef>
        <a:spcAft>
          <a:spcPct val="0"/>
        </a:spcAft>
        <a:buClr>
          <a:srgbClr val="776A5B"/>
        </a:buClr>
        <a:buSzPct val="65000"/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399" y="271022"/>
            <a:ext cx="8915400" cy="1117745"/>
          </a:xfrm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cap="none">
                <a:ln w="190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Rockwell" panose="02060603020205020403" pitchFamily="18" charset="0"/>
              </a:rPr>
              <a:t>HACIENDA LA PUENTE UNIFIED SCHOOL DISTRICT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158536"/>
            <a:ext cx="2209800" cy="616432"/>
          </a:xfrm>
        </p:spPr>
        <p:txBody>
          <a:bodyPr/>
          <a:lstStyle/>
          <a:p>
            <a:pPr algn="ctr" eaLnBrk="1" hangingPunct="1"/>
            <a:r>
              <a:rPr lang="en-US" sz="1400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Rockwell"/>
              </a:rPr>
              <a:t>Regular Board Meeting February 27,  2025</a:t>
            </a:r>
            <a:endParaRPr lang="en-US" dirty="0"/>
          </a:p>
        </p:txBody>
      </p:sp>
      <p:sp>
        <p:nvSpPr>
          <p:cNvPr id="11272" name="Rectangle 3"/>
          <p:cNvSpPr txBox="1">
            <a:spLocks noChangeArrowheads="1"/>
          </p:cNvSpPr>
          <p:nvPr/>
        </p:nvSpPr>
        <p:spPr bwMode="auto">
          <a:xfrm>
            <a:off x="2376693" y="6089168"/>
            <a:ext cx="678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-13873163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sz="320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Rockwell" panose="02060603020205020403" pitchFamily="18" charset="0"/>
              </a:rPr>
              <a:t>Business Services</a:t>
            </a:r>
          </a:p>
        </p:txBody>
      </p:sp>
      <p:pic>
        <p:nvPicPr>
          <p:cNvPr id="16" name="Picture 2" descr="Equity &amp; Access Hom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9524"/>
          <a:stretch/>
        </p:blipFill>
        <p:spPr bwMode="auto">
          <a:xfrm>
            <a:off x="7961198" y="5984102"/>
            <a:ext cx="1106601" cy="8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66689391-BDBB-2736-830C-58A1A893DDA9}"/>
              </a:ext>
            </a:extLst>
          </p:cNvPr>
          <p:cNvSpPr txBox="1">
            <a:spLocks/>
          </p:cNvSpPr>
          <p:nvPr/>
        </p:nvSpPr>
        <p:spPr>
          <a:xfrm>
            <a:off x="0" y="5173536"/>
            <a:ext cx="9144000" cy="913146"/>
          </a:xfrm>
          <a:prstGeom prst="rect">
            <a:avLst/>
          </a:prstGeom>
        </p:spPr>
        <p:txBody>
          <a:bodyPr anchor="ctr"/>
          <a:lstStyle/>
          <a:p>
            <a:pPr algn="ctr" defTabSz="-13873163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en-US" sz="3500" b="1">
                <a:ln w="1905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Rockwell" panose="02060603020205020403" pitchFamily="18" charset="0"/>
              </a:rPr>
              <a:t>School Site Improvement Projects</a:t>
            </a:r>
          </a:p>
        </p:txBody>
      </p:sp>
      <p:pic>
        <p:nvPicPr>
          <p:cNvPr id="2" name="Picture 1" descr="A gold sign with a bridge and text&#10;&#10;Description automatically generated">
            <a:extLst>
              <a:ext uri="{FF2B5EF4-FFF2-40B4-BE49-F238E27FC236}">
                <a16:creationId xmlns:a16="http://schemas.microsoft.com/office/drawing/2014/main" id="{054C6F96-9438-89D9-0C9F-71DA53790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047" y="1502926"/>
            <a:ext cx="3878902" cy="3677052"/>
          </a:xfrm>
          <a:prstGeom prst="rect">
            <a:avLst/>
          </a:prstGeom>
        </p:spPr>
      </p:pic>
      <p:pic>
        <p:nvPicPr>
          <p:cNvPr id="3" name="Picture 2" descr="A logo of a tiger&#10;&#10;Description automatically generated">
            <a:extLst>
              <a:ext uri="{FF2B5EF4-FFF2-40B4-BE49-F238E27FC236}">
                <a16:creationId xmlns:a16="http://schemas.microsoft.com/office/drawing/2014/main" id="{63376D31-9B2A-A03C-A86F-22F79E3D1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38" y="1595032"/>
            <a:ext cx="1817451" cy="1712675"/>
          </a:xfrm>
          <a:prstGeom prst="rect">
            <a:avLst/>
          </a:prstGeom>
        </p:spPr>
      </p:pic>
      <p:pic>
        <p:nvPicPr>
          <p:cNvPr id="4" name="Picture 3" descr="A red and black logo&#10;&#10;Description automatically generated">
            <a:extLst>
              <a:ext uri="{FF2B5EF4-FFF2-40B4-BE49-F238E27FC236}">
                <a16:creationId xmlns:a16="http://schemas.microsoft.com/office/drawing/2014/main" id="{16255E62-8167-CB82-0CAA-F304594BA3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85" t="115" r="6879" b="-112"/>
          <a:stretch/>
        </p:blipFill>
        <p:spPr>
          <a:xfrm>
            <a:off x="564826" y="3429717"/>
            <a:ext cx="1715463" cy="1948521"/>
          </a:xfrm>
          <a:prstGeom prst="rect">
            <a:avLst/>
          </a:prstGeom>
        </p:spPr>
      </p:pic>
      <p:pic>
        <p:nvPicPr>
          <p:cNvPr id="5" name="Picture 4" descr="A logo of a wolf&#10;&#10;Description automatically generated">
            <a:extLst>
              <a:ext uri="{FF2B5EF4-FFF2-40B4-BE49-F238E27FC236}">
                <a16:creationId xmlns:a16="http://schemas.microsoft.com/office/drawing/2014/main" id="{F3FAC37A-9B12-44B2-52E8-32B0CF7DA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756" y="1600200"/>
            <a:ext cx="1943100" cy="1828800"/>
          </a:xfrm>
          <a:prstGeom prst="rect">
            <a:avLst/>
          </a:prstGeom>
        </p:spPr>
      </p:pic>
      <p:pic>
        <p:nvPicPr>
          <p:cNvPr id="6" name="Picture 5" descr="A black and orange logo&#10;&#10;Description automatically generated">
            <a:extLst>
              <a:ext uri="{FF2B5EF4-FFF2-40B4-BE49-F238E27FC236}">
                <a16:creationId xmlns:a16="http://schemas.microsoft.com/office/drawing/2014/main" id="{175DFCA8-C0AF-7DF6-066D-6EC65FEBA2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2756" y="3545732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10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795841"/>
              </p:ext>
            </p:extLst>
          </p:nvPr>
        </p:nvGraphicFramePr>
        <p:xfrm>
          <a:off x="85818" y="1765696"/>
          <a:ext cx="8972365" cy="43913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45531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1992208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7653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9333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33399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8461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7890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7890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3605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30278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District Office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Data Center Move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ESSR/General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04/2025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54427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Districtwide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HVAC System Replacement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49914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Districtwide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Network Upgrade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ESSR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12/2026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3379855"/>
                  </a:ext>
                </a:extLst>
              </a:tr>
              <a:tr h="328803"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dirty="0"/>
                        <a:t> </a:t>
                      </a:r>
                      <a:r>
                        <a:rPr lang="en-US" sz="1100" dirty="0"/>
                        <a:t>La Puente High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Custom Shade Structure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defTabSz="914400">
                        <a:buNone/>
                        <a:tabLst/>
                        <a:defRPr/>
                      </a:pPr>
                      <a:r>
                        <a:rPr lang="en-US" sz="1100" dirty="0"/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dirty="0"/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/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TW Cen MT"/>
                        </a:rPr>
                        <a:t>Surplus Property Sales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dirty="0"/>
                        <a:t>12/2025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975091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100" dirty="0"/>
                        <a:t> Los Altos High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Stadium Press Box &amp; Bleachers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defTabSz="914400">
                        <a:buNone/>
                        <a:tabLst/>
                        <a:defRPr/>
                      </a:pPr>
                      <a:r>
                        <a:rPr lang="en-US" sz="1100"/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dirty="0"/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TW Cen MT"/>
                        </a:rPr>
                        <a:t>General Fund/ Surplus Property Sales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dirty="0"/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1808757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Sparks Middle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Irrigation Project/ Tree Planting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Grant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endParaRPr lang="en-US" sz="1100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0284539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Wedgeworth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W Cen MT"/>
                      </a:endParaRPr>
                    </a:p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Elementary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K-5 Permanent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06/2025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180193"/>
                  </a:ext>
                </a:extLst>
              </a:tr>
              <a:tr h="322326"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100" dirty="0"/>
                        <a:t> Wilson High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Media Center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defTabSz="914400">
                        <a:buNone/>
                        <a:tabLst/>
                        <a:defRPr/>
                      </a:pPr>
                      <a:r>
                        <a:rPr lang="en-US" sz="1100" dirty="0"/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dirty="0"/>
                        <a:t>TBD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/>
                        <a:t>TBD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Grant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dirty="0"/>
                        <a:t>06/2026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5981385"/>
                  </a:ext>
                </a:extLst>
              </a:tr>
              <a:tr h="322326"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100" dirty="0"/>
                        <a:t> Wilson High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Stadium Press Box &amp; Bleachers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defTabSz="914400">
                        <a:buNone/>
                        <a:tabLst/>
                        <a:defRPr/>
                      </a:pPr>
                      <a:r>
                        <a:rPr lang="en-US" sz="1100" dirty="0"/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TW Cen MT"/>
                        </a:rPr>
                        <a:t>General Fund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dirty="0"/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718534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Workman High School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Phase II Stadium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Baseball Field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defTabSz="914400"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Approved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Approved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/>
                        <a:t>In Progress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latin typeface="TW Cen MT"/>
                        </a:rPr>
                        <a:t>General Fund/ Surplus Property Sales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12/2025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4773426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100"/>
                        <a:t> Workman High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Shade Structure, Wall, &amp; Track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Lighting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defTabSz="914400">
                        <a:buNone/>
                        <a:tabLst/>
                        <a:defRPr/>
                      </a:pPr>
                      <a:r>
                        <a:rPr lang="en-US" sz="1100" b="0" dirty="0"/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dirty="0"/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dirty="0"/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TW Cen MT"/>
                        </a:rPr>
                        <a:t>General Fund/ Surplus Property Sales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0" dirty="0"/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8582878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32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D53BD-0A7C-FD32-501B-7738FE3A8453}"/>
              </a:ext>
            </a:extLst>
          </p:cNvPr>
          <p:cNvSpPr txBox="1"/>
          <p:nvPr/>
        </p:nvSpPr>
        <p:spPr>
          <a:xfrm>
            <a:off x="85817" y="1442566"/>
            <a:ext cx="189042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Facilities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A7200F-6581-9AAB-CFC0-7B0296885A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/>
              <a:t>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29E48-FBB5-D6A2-8092-96A1AD7EB622}"/>
              </a:ext>
            </a:extLst>
          </p:cNvPr>
          <p:cNvSpPr txBox="1"/>
          <p:nvPr/>
        </p:nvSpPr>
        <p:spPr>
          <a:xfrm>
            <a:off x="1307592" y="6487384"/>
            <a:ext cx="59850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rgbClr val="0070C0"/>
                </a:solidFill>
              </a:rPr>
              <a:t>Changes And Progress Since Last Report - Blue</a:t>
            </a:r>
          </a:p>
        </p:txBody>
      </p:sp>
    </p:spTree>
    <p:extLst>
      <p:ext uri="{BB962C8B-B14F-4D97-AF65-F5344CB8AC3E}">
        <p14:creationId xmlns:p14="http://schemas.microsoft.com/office/powerpoint/2010/main" val="927408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A2060-5595-3CBA-92D9-9C9E73278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28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sz="2400" dirty="0">
                <a:latin typeface="Rockwell" panose="02060603020205020403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Rockwell" panose="02060603020205020403" pitchFamily="18" charset="0"/>
              </a:rPr>
              <a:t>Sparks Middle School – Irrigation Project / Tree Planting</a:t>
            </a: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81E48-A52B-C41C-C8ED-DD4755AF71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68407" y="6516941"/>
            <a:ext cx="5421313" cy="365125"/>
          </a:xfrm>
        </p:spPr>
        <p:txBody>
          <a:bodyPr/>
          <a:lstStyle/>
          <a:p>
            <a:pPr>
              <a:defRPr/>
            </a:pPr>
            <a:r>
              <a:rPr lang="en-US" sz="1050" b="1" dirty="0"/>
              <a:t>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8C67C7-5089-B706-BBD1-4AE837BF66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flipH="1" flipV="1">
            <a:off x="-100584" y="1219201"/>
            <a:ext cx="100584" cy="52388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B5BBB62-D472-084E-8A2C-FE5D83EA3EA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b="26576"/>
          <a:stretch/>
        </p:blipFill>
        <p:spPr>
          <a:xfrm>
            <a:off x="2003615" y="1609344"/>
            <a:ext cx="5421313" cy="47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21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ACC9E-27E4-F86C-D9F5-97DF62BEE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76E77-F997-FC3D-BD60-8309BB95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28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sz="2400" dirty="0">
                <a:latin typeface="Rockwell" panose="02060603020205020403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Rockwell" panose="02060603020205020403" pitchFamily="18" charset="0"/>
              </a:rPr>
              <a:t>Workman High School– ADA Ramp at Basketball Courts</a:t>
            </a:r>
            <a:br>
              <a:rPr lang="en-US" sz="2000" b="1" dirty="0">
                <a:solidFill>
                  <a:srgbClr val="0070C0"/>
                </a:solidFill>
                <a:latin typeface="Rockwell" panose="02060603020205020403" pitchFamily="18" charset="0"/>
              </a:rPr>
            </a:b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E16B09-113F-CBDB-840A-17498031D0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687" y="6492875"/>
            <a:ext cx="5421313" cy="365125"/>
          </a:xfrm>
        </p:spPr>
        <p:txBody>
          <a:bodyPr/>
          <a:lstStyle/>
          <a:p>
            <a:pPr>
              <a:defRPr/>
            </a:pPr>
            <a:r>
              <a:rPr lang="en-US" sz="1050" b="1" dirty="0"/>
              <a:t>12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FE627-F155-8B30-0283-9B82659A07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flipH="1" flipV="1">
            <a:off x="-100584" y="1219201"/>
            <a:ext cx="100584" cy="52388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AA191A-245F-C904-F20E-90621CFDA8E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5985"/>
          <a:stretch/>
        </p:blipFill>
        <p:spPr>
          <a:xfrm>
            <a:off x="73151" y="2372928"/>
            <a:ext cx="4430943" cy="3542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270C60-ECCD-8E8B-B80D-02A00B82DE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93"/>
          <a:stretch/>
        </p:blipFill>
        <p:spPr>
          <a:xfrm>
            <a:off x="4504094" y="2372928"/>
            <a:ext cx="4572000" cy="35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42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923C2-F01F-8D8C-D8FD-C0C372E34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65BB-DA99-DE9C-19DF-2422F9413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28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sz="2400" dirty="0">
                <a:latin typeface="Rockwell" panose="02060603020205020403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Rockwell" panose="02060603020205020403" pitchFamily="18" charset="0"/>
              </a:rPr>
              <a:t>Workman High School – Football Field</a:t>
            </a: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11780E-09F2-E833-6691-D7C1F76E573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687" y="6492556"/>
            <a:ext cx="5421313" cy="365125"/>
          </a:xfrm>
        </p:spPr>
        <p:txBody>
          <a:bodyPr/>
          <a:lstStyle/>
          <a:p>
            <a:pPr>
              <a:defRPr/>
            </a:pPr>
            <a:r>
              <a:rPr lang="en-US" sz="1050" b="1" dirty="0"/>
              <a:t>13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DA6E3-B9BA-62AE-9B5E-92865C6090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flipH="1" flipV="1">
            <a:off x="-100584" y="1219201"/>
            <a:ext cx="100584" cy="52388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9878F4-1ECA-603F-E63A-8A3CD7D17F8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r="18596"/>
          <a:stretch/>
        </p:blipFill>
        <p:spPr>
          <a:xfrm>
            <a:off x="134883" y="1839594"/>
            <a:ext cx="4318246" cy="3986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6F93D4-4FAB-2058-DFB4-21084F5E2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09" r="7205"/>
          <a:stretch/>
        </p:blipFill>
        <p:spPr>
          <a:xfrm>
            <a:off x="4453129" y="1839594"/>
            <a:ext cx="4572000" cy="39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73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710879"/>
              </p:ext>
            </p:extLst>
          </p:nvPr>
        </p:nvGraphicFramePr>
        <p:xfrm>
          <a:off x="149390" y="2006450"/>
          <a:ext cx="8845219" cy="1638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9410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1571105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1578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3244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26786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2166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8620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4035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Amar Center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Entry Security Project</a:t>
                      </a:r>
                      <a:endParaRPr lang="en-US" sz="1100" b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Complete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Approved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W Cen MT"/>
                        </a:rPr>
                        <a:t>Complete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Child </a:t>
                      </a:r>
                      <a:endParaRPr lang="en-US" sz="1100" b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 Development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TBD</a:t>
                      </a:r>
                      <a:endParaRPr lang="en-US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988822"/>
                  </a:ext>
                </a:extLst>
              </a:tr>
              <a:tr h="340767">
                <a:tc>
                  <a:txBody>
                    <a:bodyPr/>
                    <a:lstStyle/>
                    <a:p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Amar Center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 Phase II of Re-Roofing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N/A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latin typeface="TW Cen MT"/>
                        </a:rPr>
                        <a:t>In Progress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Child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 Development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0898551"/>
                  </a:ext>
                </a:extLst>
              </a:tr>
              <a:tr h="40355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 Workman Elementary School</a:t>
                      </a:r>
                    </a:p>
                    <a:p>
                      <a:pPr algn="l" rtl="0" fontAlgn="t"/>
                      <a:r>
                        <a:rPr lang="en-US" sz="1100" b="0">
                          <a:solidFill>
                            <a:schemeClr val="tx1"/>
                          </a:solidFill>
                          <a:latin typeface="TW Cen MT"/>
                        </a:rPr>
                        <a:t> Head Start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Playground &amp; Accessibility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Path of Travel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latin typeface="TW Cen MT"/>
                        </a:rPr>
                        <a:t>TBD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Child 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 Development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TW Cen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4864479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28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023913-F1D4-854E-CAF1-761DB79A1196}"/>
              </a:ext>
            </a:extLst>
          </p:cNvPr>
          <p:cNvSpPr txBox="1"/>
          <p:nvPr/>
        </p:nvSpPr>
        <p:spPr>
          <a:xfrm>
            <a:off x="0" y="65186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E10E87-30C9-F0BD-FDBD-2C115336B3E8}"/>
              </a:ext>
            </a:extLst>
          </p:cNvPr>
          <p:cNvSpPr txBox="1"/>
          <p:nvPr/>
        </p:nvSpPr>
        <p:spPr>
          <a:xfrm>
            <a:off x="0" y="1591515"/>
            <a:ext cx="23426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Child Development 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772C9-A98A-9524-B306-FA1348D77AB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14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3733718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041588"/>
              </p:ext>
            </p:extLst>
          </p:nvPr>
        </p:nvGraphicFramePr>
        <p:xfrm>
          <a:off x="149390" y="2143072"/>
          <a:ext cx="8845219" cy="1812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5647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2004868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1578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3244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26786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2166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15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Site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36683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Center for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the</a:t>
                      </a:r>
                    </a:p>
                    <a:p>
                      <a:pPr algn="l" rtl="0" fontAlgn="t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Performing Arts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Center for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the</a:t>
                      </a:r>
                    </a:p>
                    <a:p>
                      <a:pPr algn="l" rtl="0" fontAlgn="t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Performing Arts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Adult Ed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2782553"/>
                  </a:ext>
                </a:extLst>
              </a:tr>
              <a:tr h="36683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Dibble 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Front Entry Alterations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&amp; Conference Hall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TBD</a:t>
                      </a:r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15887"/>
                  </a:ext>
                </a:extLst>
              </a:tr>
              <a:tr h="33159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Willow 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Dental Office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In Progress</a:t>
                      </a:r>
                      <a:endParaRPr lang="en-US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5895554"/>
                  </a:ext>
                </a:extLst>
              </a:tr>
              <a:tr h="331595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Willow 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Marquee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latin typeface="TW Cen MT"/>
                        </a:rPr>
                        <a:t>Pending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3622350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08568"/>
            <a:ext cx="9144000" cy="891454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2800" dirty="0">
                <a:solidFill>
                  <a:schemeClr val="tx1"/>
                </a:solidFill>
                <a:latin typeface="Rockwell"/>
              </a:rPr>
              <a:t>as of February 27,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023913-F1D4-854E-CAF1-761DB79A1196}"/>
              </a:ext>
            </a:extLst>
          </p:cNvPr>
          <p:cNvSpPr txBox="1"/>
          <p:nvPr/>
        </p:nvSpPr>
        <p:spPr>
          <a:xfrm>
            <a:off x="0" y="65186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8AF3E-64F1-840F-FBB1-56599E7D3011}"/>
              </a:ext>
            </a:extLst>
          </p:cNvPr>
          <p:cNvSpPr txBox="1"/>
          <p:nvPr/>
        </p:nvSpPr>
        <p:spPr>
          <a:xfrm>
            <a:off x="149390" y="1617798"/>
            <a:ext cx="128618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Adult Ed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4E4D858-BEE3-5D60-9EF5-11B8DB5C08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687" y="6480748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15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2509497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2E767-3100-D87D-2C90-13A675F6E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7370A-D32B-719D-0C3C-858E2A397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28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sz="2400" dirty="0">
                <a:latin typeface="Rockwell" panose="02060603020205020403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Rockwell" panose="02060603020205020403" pitchFamily="18" charset="0"/>
              </a:rPr>
              <a:t>Dibble Adult School – Front Entry Alterations Renderings</a:t>
            </a: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8E7A9F-474F-A90D-CE80-7B587FE8B5C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687" y="6446837"/>
            <a:ext cx="5421313" cy="365125"/>
          </a:xfrm>
        </p:spPr>
        <p:txBody>
          <a:bodyPr/>
          <a:lstStyle/>
          <a:p>
            <a:pPr>
              <a:defRPr/>
            </a:pPr>
            <a:r>
              <a:rPr lang="en-US" sz="1050" b="1" dirty="0"/>
              <a:t>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A2E18A-0C6F-9BE2-8EBA-A12B79D019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flipH="1" flipV="1">
            <a:off x="-100584" y="1219201"/>
            <a:ext cx="100584" cy="52388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F9BE5A-7B80-BCC4-03D1-2B312162C7E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2775" y="1896805"/>
            <a:ext cx="8153400" cy="3902590"/>
          </a:xfrm>
        </p:spPr>
      </p:pic>
    </p:spTree>
    <p:extLst>
      <p:ext uri="{BB962C8B-B14F-4D97-AF65-F5344CB8AC3E}">
        <p14:creationId xmlns:p14="http://schemas.microsoft.com/office/powerpoint/2010/main" val="2743576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DF9BD-6FBB-18FF-45AA-E11748F87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CF6D7-DB56-693C-7BC0-FF5627722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28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sz="2400" dirty="0">
                <a:latin typeface="Rockwell" panose="02060603020205020403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Rockwell" panose="02060603020205020403" pitchFamily="18" charset="0"/>
              </a:rPr>
              <a:t>Dibble Adult School – Conference Hall Renderings</a:t>
            </a: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08590-0B5F-ACE2-322F-AA77AD734D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687" y="6446837"/>
            <a:ext cx="5421313" cy="365125"/>
          </a:xfrm>
        </p:spPr>
        <p:txBody>
          <a:bodyPr/>
          <a:lstStyle/>
          <a:p>
            <a:pPr>
              <a:defRPr/>
            </a:pPr>
            <a:r>
              <a:rPr lang="en-US" sz="1050" b="1" dirty="0"/>
              <a:t>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FE842-F59D-5C5A-B9A5-451717AEC5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flipH="1" flipV="1">
            <a:off x="-100584" y="1219201"/>
            <a:ext cx="100584" cy="52388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5AAC40-CEE3-8622-4D76-7ED5245489A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8970" t="21246" r="9049" b="17365"/>
          <a:stretch/>
        </p:blipFill>
        <p:spPr>
          <a:xfrm>
            <a:off x="1347214" y="1517748"/>
            <a:ext cx="6684265" cy="239572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9353AD-6C78-C046-62D1-4F2ABD3499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00" t="8159" r="9100" b="17916"/>
          <a:stretch/>
        </p:blipFill>
        <p:spPr>
          <a:xfrm>
            <a:off x="1347214" y="3913477"/>
            <a:ext cx="6684265" cy="289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12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025953"/>
              </p:ext>
            </p:extLst>
          </p:nvPr>
        </p:nvGraphicFramePr>
        <p:xfrm>
          <a:off x="149391" y="1974700"/>
          <a:ext cx="8845219" cy="216023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29168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1607737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34013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4110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869182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968209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5862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 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Source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388979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Baldwin Elementary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Kitchen Renovation  -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Three Compartment Sink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Installation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  <a:endParaRPr kumimoji="0"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0955632"/>
                  </a:ext>
                </a:extLst>
              </a:tr>
              <a:tr h="26929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District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Office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Warehouse Freezer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4500300"/>
                  </a:ext>
                </a:extLst>
              </a:tr>
              <a:tr h="396111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Mesa Robles Middle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Kitchen Renovation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Complete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Approved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  <a:endParaRPr kumimoji="0"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4657555"/>
                  </a:ext>
                </a:extLst>
              </a:tr>
              <a:tr h="396111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Wilson High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 Kitchen Modernization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effectLst/>
                          <a:latin typeface="TW Cen MT"/>
                        </a:rPr>
                        <a:t>Pending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Surplus Property Sales</a:t>
                      </a:r>
                      <a:endParaRPr kumimoji="0"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 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0488514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28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sz="2800" dirty="0">
                <a:latin typeface="TW Cen MT"/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B572C9-2E1F-33F3-ED3E-06CAFF91E67D}"/>
              </a:ext>
            </a:extLst>
          </p:cNvPr>
          <p:cNvSpPr txBox="1"/>
          <p:nvPr/>
        </p:nvSpPr>
        <p:spPr>
          <a:xfrm>
            <a:off x="-236" y="6491591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75318-27BD-9B36-5C94-F80B651FE0C5}"/>
              </a:ext>
            </a:extLst>
          </p:cNvPr>
          <p:cNvSpPr txBox="1"/>
          <p:nvPr/>
        </p:nvSpPr>
        <p:spPr>
          <a:xfrm>
            <a:off x="149391" y="1554748"/>
            <a:ext cx="256782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Arial"/>
                <a:cs typeface="Arial"/>
              </a:rPr>
              <a:t>Nutrition Services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41CBF-CC91-F244-BFC4-C3958D4494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527116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AFB23-F20C-F306-1BBB-BCFE79C4B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B0F2D71-1174-25B8-7549-B0926BCEF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28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sz="2400" dirty="0">
                <a:latin typeface="Rockwell" panose="02060603020205020403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Rockwell" panose="02060603020205020403" pitchFamily="18" charset="0"/>
              </a:rPr>
              <a:t>Wilson High School – Kitchen Modernization Renderings</a:t>
            </a:r>
            <a:br>
              <a:rPr lang="en-US" sz="2800" dirty="0">
                <a:latin typeface="TW Cen MT"/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F19AA0-106E-12C5-07D0-70DF80EF3435}"/>
              </a:ext>
            </a:extLst>
          </p:cNvPr>
          <p:cNvSpPr txBox="1"/>
          <p:nvPr/>
        </p:nvSpPr>
        <p:spPr>
          <a:xfrm>
            <a:off x="-236" y="6491591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6E8AC-0DB5-74CC-09E0-9237E6FD70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/>
              <a:t>19</a:t>
            </a:r>
          </a:p>
        </p:txBody>
      </p:sp>
      <p:pic>
        <p:nvPicPr>
          <p:cNvPr id="9" name="Picture 8" descr="A kitchen with workers working in the kitchen&#10;&#10;AI-generated content may be incorrect.">
            <a:extLst>
              <a:ext uri="{FF2B5EF4-FFF2-40B4-BE49-F238E27FC236}">
                <a16:creationId xmlns:a16="http://schemas.microsoft.com/office/drawing/2014/main" id="{816BBDB7-8853-8478-5C20-A98A15271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5" y="1724003"/>
            <a:ext cx="6506662" cy="436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41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61625"/>
              </p:ext>
            </p:extLst>
          </p:nvPr>
        </p:nvGraphicFramePr>
        <p:xfrm>
          <a:off x="544067" y="1562779"/>
          <a:ext cx="8055865" cy="49241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78780">
                  <a:extLst>
                    <a:ext uri="{9D8B030D-6E8A-4147-A177-3AD203B41FA5}">
                      <a16:colId xmlns:a16="http://schemas.microsoft.com/office/drawing/2014/main" val="424237653"/>
                    </a:ext>
                  </a:extLst>
                </a:gridCol>
                <a:gridCol w="3094080">
                  <a:extLst>
                    <a:ext uri="{9D8B030D-6E8A-4147-A177-3AD203B41FA5}">
                      <a16:colId xmlns:a16="http://schemas.microsoft.com/office/drawing/2014/main" val="3307290488"/>
                    </a:ext>
                  </a:extLst>
                </a:gridCol>
                <a:gridCol w="1741291">
                  <a:extLst>
                    <a:ext uri="{9D8B030D-6E8A-4147-A177-3AD203B41FA5}">
                      <a16:colId xmlns:a16="http://schemas.microsoft.com/office/drawing/2014/main" val="3419027078"/>
                    </a:ext>
                  </a:extLst>
                </a:gridCol>
                <a:gridCol w="1441714">
                  <a:extLst>
                    <a:ext uri="{9D8B030D-6E8A-4147-A177-3AD203B41FA5}">
                      <a16:colId xmlns:a16="http://schemas.microsoft.com/office/drawing/2014/main" val="366681332"/>
                    </a:ext>
                  </a:extLst>
                </a:gridCol>
              </a:tblGrid>
              <a:tr h="3460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Item Description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Funding Source </a:t>
                      </a:r>
                      <a:endParaRPr lang="en-US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Completed Date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5677163"/>
                  </a:ext>
                </a:extLst>
              </a:tr>
              <a:tr h="37721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 Baldwin Academy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 Restriping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2/2024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241659863"/>
                  </a:ext>
                </a:extLst>
              </a:tr>
              <a:tr h="30817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 Newton Middle School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 Fence Installation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2/2024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419189307"/>
                  </a:ext>
                </a:extLst>
              </a:tr>
              <a:tr h="30817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 Los Altos High School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 Paint Refresh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2/2024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650101030"/>
                  </a:ext>
                </a:extLst>
              </a:tr>
              <a:tr h="30817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 Valley High School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 Paint Refresh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2/2024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157286334"/>
                  </a:ext>
                </a:extLst>
              </a:tr>
              <a:tr h="30817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 Wilson High School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 Classroom Sound Abatement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2/2024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504488277"/>
                  </a:ext>
                </a:extLst>
              </a:tr>
              <a:tr h="30817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 Baldwin Academy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 Trip Hazard Repair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+mn-lt"/>
                        </a:rPr>
                        <a:t>1/2024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640243849"/>
                  </a:ext>
                </a:extLst>
              </a:tr>
              <a:tr h="30817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Cedarlane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Academy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Gas Leak Repair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563477945"/>
                  </a:ext>
                </a:extLst>
              </a:tr>
              <a:tr h="30817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La Puente High School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Outside Lighting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12/2024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271233603"/>
                  </a:ext>
                </a:extLst>
              </a:tr>
              <a:tr h="30817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La Puente High School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Gym Paint Refresh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12/2024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693587519"/>
                  </a:ext>
                </a:extLst>
              </a:tr>
              <a:tr h="31814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Orange Grove Middle School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Landscape Clean-up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12/2024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853291998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Sparks Middle School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Office Paint Refresh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12/2024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499106742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Stimson Learning Center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Phase II of Re-roofing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12/2024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491055990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Wilson High School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Gas Leak Repair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12/2024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4396700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Dibble Adult Education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Trip Hazard Repair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11/2024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161707574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District Office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Trip Hazard Repair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Facilities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11/2024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853266513"/>
                  </a:ext>
                </a:extLst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0" y="348585"/>
            <a:ext cx="8406571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4000" b="1">
                <a:solidFill>
                  <a:schemeClr val="tx1"/>
                </a:solidFill>
                <a:latin typeface="Rockwell"/>
              </a:rPr>
              <a:t>PROJECT COMPLETE LIST</a:t>
            </a:r>
            <a:r>
              <a:rPr lang="en-US" sz="3000" b="1">
                <a:solidFill>
                  <a:schemeClr val="tx1"/>
                </a:solidFill>
                <a:latin typeface="Rockwell"/>
              </a:rPr>
              <a:t> </a:t>
            </a:r>
            <a:endParaRPr lang="en-US" sz="3000" b="1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pic>
        <p:nvPicPr>
          <p:cNvPr id="2052" name="Picture 4" descr="tnmcorps courthouse pilot project user gu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277" y="348585"/>
            <a:ext cx="1493023" cy="9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9690" y="6627168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741496"/>
            <a:ext cx="8411652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3000" b="1">
                <a:solidFill>
                  <a:schemeClr val="tx1"/>
                </a:solidFill>
                <a:latin typeface="Rockwell"/>
              </a:rPr>
              <a:t>2024/2025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16516-79C5-3428-B8D2-0072AE93E1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02997" y="6462411"/>
            <a:ext cx="5421313" cy="365125"/>
          </a:xfrm>
        </p:spPr>
        <p:txBody>
          <a:bodyPr/>
          <a:lstStyle/>
          <a:p>
            <a:r>
              <a:rPr lang="en-US" b="1" dirty="0">
                <a:latin typeface="Tw Cen M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27472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718FF-AA53-8CCE-1F51-6E1A72BBB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D776184-908D-C37E-0423-0AB5E8BA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28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sz="2400" dirty="0">
                <a:latin typeface="Rockwell" panose="02060603020205020403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Rockwell" panose="02060603020205020403" pitchFamily="18" charset="0"/>
              </a:rPr>
              <a:t>Wilson High School – Kitchen Modernization Renderings</a:t>
            </a:r>
            <a:br>
              <a:rPr lang="en-US" sz="2800" dirty="0">
                <a:latin typeface="TW Cen MT"/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3F09E3-7233-7789-D541-A6F215FB0459}"/>
              </a:ext>
            </a:extLst>
          </p:cNvPr>
          <p:cNvSpPr txBox="1"/>
          <p:nvPr/>
        </p:nvSpPr>
        <p:spPr>
          <a:xfrm>
            <a:off x="-236" y="6491591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5CEB0-A01B-C702-D4D3-6D8AC030D4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/>
              <a:t>20</a:t>
            </a:r>
          </a:p>
        </p:txBody>
      </p:sp>
      <p:pic>
        <p:nvPicPr>
          <p:cNvPr id="4" name="Picture 3" descr="People in a restaurant with food on the counter&#10;&#10;AI-generated content may be incorrect.">
            <a:extLst>
              <a:ext uri="{FF2B5EF4-FFF2-40B4-BE49-F238E27FC236}">
                <a16:creationId xmlns:a16="http://schemas.microsoft.com/office/drawing/2014/main" id="{4E5EF01B-9097-5FB2-7F28-8F0B246B7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15" y="1457437"/>
            <a:ext cx="7560297" cy="503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59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537606"/>
            <a:ext cx="9144000" cy="9405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dirty="0">
                <a:latin typeface="Rockwell"/>
              </a:rPr>
              <a:t>Next Report – March 24, 2025</a:t>
            </a:r>
            <a:endParaRPr lang="en-US" sz="3800" i="1" dirty="0">
              <a:latin typeface="Rockwell"/>
            </a:endParaRPr>
          </a:p>
          <a:p>
            <a:pPr marL="0" indent="0" algn="ctr">
              <a:buNone/>
            </a:pPr>
            <a:endParaRPr lang="en-US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F4AE6D-A237-27E2-FAC9-931D6E90BD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>
                <a:latin typeface="Tw Cen MT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320568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1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300" b="1" dirty="0">
                <a:solidFill>
                  <a:srgbClr val="0070C0"/>
                </a:solidFill>
                <a:latin typeface="Rockwell" panose="02060603020205020403" pitchFamily="18" charset="0"/>
              </a:rPr>
              <a:t>Baldwin Academy – Trip Hazard Repair</a:t>
            </a:r>
            <a:endParaRPr lang="en-US" sz="230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Autofit/>
          </a:bodyPr>
          <a:lstStyle/>
          <a:p>
            <a:pPr algn="r">
              <a:defRPr/>
            </a:pPr>
            <a:fld id="{A645BE55-96CF-4A88-9826-854F6BE1054F}" type="slidenum">
              <a:rPr lang="en-US" sz="1050" dirty="0" smtClean="0">
                <a:solidFill>
                  <a:schemeClr val="tx2"/>
                </a:solidFill>
                <a:latin typeface="Tw Cen MT"/>
              </a:rPr>
              <a:pPr algn="r">
                <a:defRPr/>
              </a:pPr>
              <a:t>3</a:t>
            </a:fld>
            <a:endParaRPr lang="en-US" sz="1050" dirty="0">
              <a:solidFill>
                <a:schemeClr val="tx2"/>
              </a:solidFill>
              <a:latin typeface="Tw Cen MT"/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BEORE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 descr="A concrete path with yellow caution tape&#10;&#10;Description automatically generated">
            <a:extLst>
              <a:ext uri="{FF2B5EF4-FFF2-40B4-BE49-F238E27FC236}">
                <a16:creationId xmlns:a16="http://schemas.microsoft.com/office/drawing/2014/main" id="{455863CA-6892-DE4A-467D-D355858A4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3" r="7126" b="2855"/>
          <a:stretch/>
        </p:blipFill>
        <p:spPr>
          <a:xfrm>
            <a:off x="4660431" y="1597537"/>
            <a:ext cx="4255045" cy="5119597"/>
          </a:xfrm>
          <a:prstGeom prst="rect">
            <a:avLst/>
          </a:prstGeom>
        </p:spPr>
      </p:pic>
      <p:pic>
        <p:nvPicPr>
          <p:cNvPr id="7" name="Picture 6" descr="A concrete walkway with a fence and yellow tape&#10;&#10;Description automatically generated">
            <a:extLst>
              <a:ext uri="{FF2B5EF4-FFF2-40B4-BE49-F238E27FC236}">
                <a16:creationId xmlns:a16="http://schemas.microsoft.com/office/drawing/2014/main" id="{0DBCB31E-6147-F946-B715-43581BF70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t="16017"/>
          <a:stretch/>
        </p:blipFill>
        <p:spPr>
          <a:xfrm>
            <a:off x="153184" y="1597537"/>
            <a:ext cx="4330387" cy="511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8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5DD01-8C4C-FED6-EB25-6DE238F15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AE536-E4AF-47D2-FDD4-57BA2A45E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1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300" b="1" dirty="0">
                <a:solidFill>
                  <a:srgbClr val="0070C0"/>
                </a:solidFill>
                <a:latin typeface="Rockwell" panose="02060603020205020403" pitchFamily="18" charset="0"/>
              </a:rPr>
              <a:t>Baldwin Academy– Restriping</a:t>
            </a:r>
            <a:endParaRPr lang="en-US" sz="230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634631-FDFA-D053-7686-365166CD03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Autofit/>
          </a:bodyPr>
          <a:lstStyle/>
          <a:p>
            <a:pPr algn="r">
              <a:defRPr/>
            </a:pPr>
            <a:fld id="{A645BE55-96CF-4A88-9826-854F6BE1054F}" type="slidenum">
              <a:rPr lang="en-US" sz="1050" dirty="0" smtClean="0">
                <a:solidFill>
                  <a:schemeClr val="tx2"/>
                </a:solidFill>
                <a:latin typeface="Tw Cen MT"/>
              </a:rPr>
              <a:pPr algn="r">
                <a:defRPr/>
              </a:pPr>
              <a:t>4</a:t>
            </a:fld>
            <a:endParaRPr lang="en-US" sz="1050" dirty="0">
              <a:solidFill>
                <a:schemeClr val="tx2"/>
              </a:solidFill>
              <a:latin typeface="Tw Cen MT"/>
            </a:endParaRPr>
          </a:p>
        </p:txBody>
      </p:sp>
      <p:pic>
        <p:nvPicPr>
          <p:cNvPr id="1036" name="Picture 12" descr="UST Certification Training Now Available for Illinois! - Envicomply">
            <a:extLst>
              <a:ext uri="{FF2B5EF4-FFF2-40B4-BE49-F238E27FC236}">
                <a16:creationId xmlns:a16="http://schemas.microsoft.com/office/drawing/2014/main" id="{FAAEA9BE-E69F-6BF2-7D54-C4572FB51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0BE2B8-F6E8-7A57-65DF-6E8C26B1860C}"/>
              </a:ext>
            </a:extLst>
          </p:cNvPr>
          <p:cNvSpPr txBox="1"/>
          <p:nvPr/>
        </p:nvSpPr>
        <p:spPr>
          <a:xfrm>
            <a:off x="6419258" y="1846031"/>
            <a:ext cx="97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Rockwell" panose="02060603020205020403" pitchFamily="18" charset="0"/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04992E-B6CF-5B54-4725-4B41B1F9BE2B}"/>
              </a:ext>
            </a:extLst>
          </p:cNvPr>
          <p:cNvSpPr txBox="1"/>
          <p:nvPr/>
        </p:nvSpPr>
        <p:spPr>
          <a:xfrm>
            <a:off x="1431722" y="1846031"/>
            <a:ext cx="13494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Rockwell" panose="02060603020205020403" pitchFamily="18" charset="0"/>
                <a:cs typeface="Arial"/>
              </a:rPr>
              <a:t>BEFORE</a:t>
            </a:r>
            <a:endParaRPr lang="en-US" b="1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7DB8FF-1FB4-F826-C355-FC4915BEAA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349" r="2451" b="17252"/>
          <a:stretch/>
        </p:blipFill>
        <p:spPr>
          <a:xfrm>
            <a:off x="4663440" y="2235134"/>
            <a:ext cx="4489704" cy="3609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329CF0-E6F2-1151-9A99-30A76E81D7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15" r="297" b="16798"/>
          <a:stretch/>
        </p:blipFill>
        <p:spPr>
          <a:xfrm>
            <a:off x="0" y="2215363"/>
            <a:ext cx="4663440" cy="36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33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1F0C1-C940-4149-5DDA-2281A5E2E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5FFA4-1A85-9EA5-ADDB-3A399497C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1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300" b="1" dirty="0">
                <a:solidFill>
                  <a:srgbClr val="0070C0"/>
                </a:solidFill>
                <a:latin typeface="Rockwell" panose="02060603020205020403" pitchFamily="18" charset="0"/>
              </a:rPr>
              <a:t>Newton Middle School – Fence Installation</a:t>
            </a:r>
            <a:endParaRPr lang="en-US" sz="230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4DC312-BA15-E340-83AE-824425E6E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Autofit/>
          </a:bodyPr>
          <a:lstStyle/>
          <a:p>
            <a:pPr algn="r">
              <a:defRPr/>
            </a:pPr>
            <a:fld id="{A645BE55-96CF-4A88-9826-854F6BE1054F}" type="slidenum">
              <a:rPr lang="en-US" sz="1050" dirty="0" smtClean="0">
                <a:solidFill>
                  <a:schemeClr val="tx2"/>
                </a:solidFill>
                <a:latin typeface="Tw Cen MT"/>
              </a:rPr>
              <a:pPr algn="r">
                <a:defRPr/>
              </a:pPr>
              <a:t>5</a:t>
            </a:fld>
            <a:endParaRPr lang="en-US" sz="1050" dirty="0">
              <a:solidFill>
                <a:schemeClr val="tx2"/>
              </a:solidFill>
              <a:latin typeface="Tw Cen MT"/>
            </a:endParaRPr>
          </a:p>
        </p:txBody>
      </p:sp>
      <p:pic>
        <p:nvPicPr>
          <p:cNvPr id="1036" name="Picture 12" descr="UST Certification Training Now Available for Illinois! - Envicomply">
            <a:extLst>
              <a:ext uri="{FF2B5EF4-FFF2-40B4-BE49-F238E27FC236}">
                <a16:creationId xmlns:a16="http://schemas.microsoft.com/office/drawing/2014/main" id="{B071D5D6-23FE-7AA2-2109-B641CB8A7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arking lot with cars parked in front of it&#10;&#10;AI-generated content may be incorrect.">
            <a:extLst>
              <a:ext uri="{FF2B5EF4-FFF2-40B4-BE49-F238E27FC236}">
                <a16:creationId xmlns:a16="http://schemas.microsoft.com/office/drawing/2014/main" id="{D0A05352-D1DD-D393-7DD3-915B2CB912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6" b="37242"/>
          <a:stretch/>
        </p:blipFill>
        <p:spPr>
          <a:xfrm>
            <a:off x="1158240" y="1655064"/>
            <a:ext cx="6827520" cy="2295144"/>
          </a:xfrm>
          <a:prstGeom prst="rect">
            <a:avLst/>
          </a:prstGeom>
        </p:spPr>
      </p:pic>
      <p:pic>
        <p:nvPicPr>
          <p:cNvPr id="9" name="Picture 8" descr="A fenced area with trees and a fence&#10;&#10;AI-generated content may be incorrect.">
            <a:extLst>
              <a:ext uri="{FF2B5EF4-FFF2-40B4-BE49-F238E27FC236}">
                <a16:creationId xmlns:a16="http://schemas.microsoft.com/office/drawing/2014/main" id="{7E494449-CA9C-8705-E3F2-4B7DC4E9FB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t="13437" r="5274" b="42813"/>
          <a:stretch/>
        </p:blipFill>
        <p:spPr>
          <a:xfrm>
            <a:off x="1158240" y="4034577"/>
            <a:ext cx="68275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81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A0E5E-B309-2BC4-6E9E-BF7E20359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99686-3B45-FD9A-0F94-57F1DFFFA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1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300" b="1" dirty="0">
                <a:solidFill>
                  <a:srgbClr val="0070C0"/>
                </a:solidFill>
                <a:latin typeface="Rockwell" panose="02060603020205020403" pitchFamily="18" charset="0"/>
              </a:rPr>
              <a:t>Los Altos High School – Paint Refresh</a:t>
            </a:r>
            <a:endParaRPr lang="en-US" sz="230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9099D0-67BD-4A71-4E45-778B202A98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Autofit/>
          </a:bodyPr>
          <a:lstStyle/>
          <a:p>
            <a:pPr algn="r">
              <a:defRPr/>
            </a:pPr>
            <a:fld id="{A645BE55-96CF-4A88-9826-854F6BE1054F}" type="slidenum">
              <a:rPr lang="en-US" sz="1050" dirty="0" smtClean="0">
                <a:solidFill>
                  <a:schemeClr val="tx2"/>
                </a:solidFill>
                <a:latin typeface="Tw Cen MT"/>
              </a:rPr>
              <a:pPr algn="r">
                <a:defRPr/>
              </a:pPr>
              <a:t>6</a:t>
            </a:fld>
            <a:endParaRPr lang="en-US" sz="1050" dirty="0">
              <a:solidFill>
                <a:schemeClr val="tx2"/>
              </a:solidFill>
              <a:latin typeface="Tw Cen MT"/>
            </a:endParaRPr>
          </a:p>
        </p:txBody>
      </p:sp>
      <p:pic>
        <p:nvPicPr>
          <p:cNvPr id="1036" name="Picture 12" descr="UST Certification Training Now Available for Illinois! - Envicomply">
            <a:extLst>
              <a:ext uri="{FF2B5EF4-FFF2-40B4-BE49-F238E27FC236}">
                <a16:creationId xmlns:a16="http://schemas.microsoft.com/office/drawing/2014/main" id="{668E303E-B4A2-E6E8-EFE9-10C4C2F1F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door with white trim&#10;&#10;AI-generated content may be incorrect.">
            <a:extLst>
              <a:ext uri="{FF2B5EF4-FFF2-40B4-BE49-F238E27FC236}">
                <a16:creationId xmlns:a16="http://schemas.microsoft.com/office/drawing/2014/main" id="{5372031B-A82E-5D05-DEF1-73E65CA55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7755" y="2237234"/>
            <a:ext cx="5041713" cy="3781285"/>
          </a:xfrm>
          <a:prstGeom prst="rect">
            <a:avLst/>
          </a:prstGeom>
        </p:spPr>
      </p:pic>
      <p:pic>
        <p:nvPicPr>
          <p:cNvPr id="6" name="Picture 5" descr="A blue bench in a park&#10;&#10;AI-generated content may be incorrect.">
            <a:extLst>
              <a:ext uri="{FF2B5EF4-FFF2-40B4-BE49-F238E27FC236}">
                <a16:creationId xmlns:a16="http://schemas.microsoft.com/office/drawing/2014/main" id="{C0BBA2EE-0C5D-724B-EB00-A1A1547A6C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2522" y="2237235"/>
            <a:ext cx="5041711" cy="378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93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66E6F-CEF0-1903-AE1B-AC35C1F4E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3C25-9F26-C166-CED5-DB06C62C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solidFill>
                  <a:schemeClr val="tx1"/>
                </a:solidFill>
                <a:latin typeface="Rockwell"/>
              </a:rPr>
              <a:t>Projects Completed </a:t>
            </a:r>
            <a:r>
              <a:rPr lang="en-US" sz="31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sz="2250" dirty="0">
                <a:latin typeface="Rockwell" panose="02060603020205020403" pitchFamily="18" charset="0"/>
              </a:rPr>
            </a:br>
            <a:r>
              <a:rPr lang="en-US" sz="2300" b="1" dirty="0">
                <a:solidFill>
                  <a:srgbClr val="0070C0"/>
                </a:solidFill>
                <a:latin typeface="Rockwell" panose="02060603020205020403" pitchFamily="18" charset="0"/>
              </a:rPr>
              <a:t>Valley High School – Paint Refresh</a:t>
            </a:r>
            <a:endParaRPr lang="en-US" sz="2300" b="1" dirty="0">
              <a:solidFill>
                <a:srgbClr val="0070C0"/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805597-6B9B-2E6B-BEA6-40FD6D08C7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Autofit/>
          </a:bodyPr>
          <a:lstStyle/>
          <a:p>
            <a:pPr algn="r">
              <a:defRPr/>
            </a:pPr>
            <a:fld id="{A645BE55-96CF-4A88-9826-854F6BE1054F}" type="slidenum">
              <a:rPr lang="en-US" sz="1050" dirty="0" smtClean="0">
                <a:solidFill>
                  <a:schemeClr val="tx2"/>
                </a:solidFill>
                <a:latin typeface="Tw Cen MT"/>
              </a:rPr>
              <a:pPr algn="r">
                <a:defRPr/>
              </a:pPr>
              <a:t>7</a:t>
            </a:fld>
            <a:endParaRPr lang="en-US" sz="1050" dirty="0">
              <a:solidFill>
                <a:schemeClr val="tx2"/>
              </a:solidFill>
              <a:latin typeface="Tw Cen MT"/>
            </a:endParaRPr>
          </a:p>
        </p:txBody>
      </p:sp>
      <p:pic>
        <p:nvPicPr>
          <p:cNvPr id="1036" name="Picture 12" descr="UST Certification Training Now Available for Illinois! - Envicomply">
            <a:extLst>
              <a:ext uri="{FF2B5EF4-FFF2-40B4-BE49-F238E27FC236}">
                <a16:creationId xmlns:a16="http://schemas.microsoft.com/office/drawing/2014/main" id="{9B014F69-D22F-C05B-1E03-43657353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white sign on a wall&#10;&#10;AI-generated content may be incorrect.">
            <a:extLst>
              <a:ext uri="{FF2B5EF4-FFF2-40B4-BE49-F238E27FC236}">
                <a16:creationId xmlns:a16="http://schemas.microsoft.com/office/drawing/2014/main" id="{ECF86166-7772-5ACB-A844-084616FBC5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4" t="14046" r="19600" b="4488"/>
          <a:stretch/>
        </p:blipFill>
        <p:spPr>
          <a:xfrm rot="5400000">
            <a:off x="-42466" y="1813766"/>
            <a:ext cx="4581516" cy="4190216"/>
          </a:xfrm>
          <a:prstGeom prst="rect">
            <a:avLst/>
          </a:prstGeom>
        </p:spPr>
      </p:pic>
      <p:pic>
        <p:nvPicPr>
          <p:cNvPr id="6" name="Picture 5" descr="A blue and white door&#10;&#10;AI-generated content may be incorrect.">
            <a:extLst>
              <a:ext uri="{FF2B5EF4-FFF2-40B4-BE49-F238E27FC236}">
                <a16:creationId xmlns:a16="http://schemas.microsoft.com/office/drawing/2014/main" id="{5EE51C20-D086-14D6-BEBE-5E92150189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 t="10370" r="15431" b="9289"/>
          <a:stretch/>
        </p:blipFill>
        <p:spPr>
          <a:xfrm rot="5400000">
            <a:off x="4253678" y="1842713"/>
            <a:ext cx="4581518" cy="413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99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7D3C75-F110-5193-99F5-E804EA7D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ckwell"/>
              </a:rPr>
              <a:t>Projects In Progress </a:t>
            </a:r>
            <a:r>
              <a:rPr lang="en-US" sz="3000">
                <a:solidFill>
                  <a:schemeClr val="tx1"/>
                </a:solidFill>
                <a:latin typeface="Rockwell"/>
              </a:rPr>
              <a:t>2024-2025</a:t>
            </a:r>
          </a:p>
        </p:txBody>
      </p:sp>
      <p:pic>
        <p:nvPicPr>
          <p:cNvPr id="6" name="Picture 12" descr="Download In 16 Text Icons Work Yellow Computer HQ PNG Image | FreePNGImg">
            <a:extLst>
              <a:ext uri="{FF2B5EF4-FFF2-40B4-BE49-F238E27FC236}">
                <a16:creationId xmlns:a16="http://schemas.microsoft.com/office/drawing/2014/main" id="{339DE65E-BACC-A63D-90E3-67AEA7C64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t="6765" r="10527" b="10981"/>
          <a:stretch/>
        </p:blipFill>
        <p:spPr bwMode="auto">
          <a:xfrm>
            <a:off x="2516697" y="3048868"/>
            <a:ext cx="4228052" cy="228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F2DADC-48EB-E88E-64FC-7559DA9D1A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722451" y="6491591"/>
            <a:ext cx="5421313" cy="365125"/>
          </a:xfrm>
        </p:spPr>
        <p:txBody>
          <a:bodyPr/>
          <a:lstStyle/>
          <a:p>
            <a:r>
              <a:rPr lang="en-US" sz="105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58196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2A45F-57B1-C03E-4442-00799D9BB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5C6695-3500-9CC4-C8E0-EAA62F395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" y="228600"/>
            <a:ext cx="8631936" cy="9906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Rockwell"/>
              </a:rPr>
              <a:t>Projects in Progress </a:t>
            </a:r>
            <a:r>
              <a:rPr lang="en-US" sz="3200" dirty="0">
                <a:solidFill>
                  <a:schemeClr val="tx1"/>
                </a:solidFill>
                <a:latin typeface="Rockwell"/>
              </a:rPr>
              <a:t>as of February 27, 2025</a:t>
            </a:r>
            <a:br>
              <a:rPr lang="en-US" sz="3200" dirty="0">
                <a:solidFill>
                  <a:schemeClr val="tx1"/>
                </a:solidFill>
                <a:latin typeface="Rockwell"/>
              </a:rPr>
            </a:br>
            <a:r>
              <a:rPr lang="en-US" sz="2000" b="1" dirty="0">
                <a:solidFill>
                  <a:srgbClr val="0070C0"/>
                </a:solidFill>
                <a:latin typeface="Rockwell" panose="02060603020205020403" pitchFamily="18" charset="0"/>
              </a:rPr>
              <a:t>Los </a:t>
            </a:r>
            <a:r>
              <a:rPr lang="en-US" sz="2000" b="1" dirty="0" err="1">
                <a:solidFill>
                  <a:srgbClr val="0070C0"/>
                </a:solidFill>
                <a:latin typeface="Rockwell" panose="02060603020205020403" pitchFamily="18" charset="0"/>
              </a:rPr>
              <a:t>Molinos</a:t>
            </a:r>
            <a:r>
              <a:rPr lang="en-US" sz="2000" b="1" dirty="0">
                <a:solidFill>
                  <a:srgbClr val="0070C0"/>
                </a:solidFill>
                <a:latin typeface="Rockwell" panose="02060603020205020403" pitchFamily="18" charset="0"/>
              </a:rPr>
              <a:t> Elementary Interim Housing Phase II</a:t>
            </a:r>
            <a:endParaRPr lang="en-US" sz="2000" dirty="0">
              <a:solidFill>
                <a:schemeClr val="tx1"/>
              </a:solidFill>
              <a:latin typeface="Rockwell"/>
            </a:endParaRPr>
          </a:p>
        </p:txBody>
      </p:sp>
      <p:pic>
        <p:nvPicPr>
          <p:cNvPr id="5" name="IMG_2740">
            <a:hlinkClick r:id="" action="ppaction://media"/>
            <a:extLst>
              <a:ext uri="{FF2B5EF4-FFF2-40B4-BE49-F238E27FC236}">
                <a16:creationId xmlns:a16="http://schemas.microsoft.com/office/drawing/2014/main" id="{0DF4266C-5F5E-C6A8-D872-DDCABEBA57D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150" y="1600200"/>
            <a:ext cx="7993063" cy="4495800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C38FAB-734D-11EC-1B1D-AA3E01CA83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2687" y="6492875"/>
            <a:ext cx="5421313" cy="365125"/>
          </a:xfrm>
        </p:spPr>
        <p:txBody>
          <a:bodyPr/>
          <a:lstStyle/>
          <a:p>
            <a:r>
              <a:rPr lang="en-US" sz="105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4459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onnaie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Median">
      <a:maj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édian">
  <a:themeElements>
    <a:clrScheme name="Monnaie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Median">
      <a:maj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ppt/theme/themeOverride2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ppt/theme/themeOverride3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6525C4D563F24A849D6C3ED2B54096" ma:contentTypeVersion="15" ma:contentTypeDescription="Create a new document." ma:contentTypeScope="" ma:versionID="f714deccabd271abec7be2e0c205ed74">
  <xsd:schema xmlns:xsd="http://www.w3.org/2001/XMLSchema" xmlns:xs="http://www.w3.org/2001/XMLSchema" xmlns:p="http://schemas.microsoft.com/office/2006/metadata/properties" xmlns:ns3="5de329fa-b22f-45b7-818b-f58b3ede7290" xmlns:ns4="be8845e9-a669-4bce-9f30-77ea28f55a81" targetNamespace="http://schemas.microsoft.com/office/2006/metadata/properties" ma:root="true" ma:fieldsID="624fb26bc25cbcc5d43347041e555a89" ns3:_="" ns4:_="">
    <xsd:import namespace="5de329fa-b22f-45b7-818b-f58b3ede7290"/>
    <xsd:import namespace="be8845e9-a669-4bce-9f30-77ea28f55a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DateTaken" minOccurs="0"/>
                <xsd:element ref="ns3:MediaServiceObjectDetectorVersion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e329fa-b22f-45b7-818b-f58b3ede72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845e9-a669-4bce-9f30-77ea28f55a8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de329fa-b22f-45b7-818b-f58b3ede7290" xsi:nil="true"/>
  </documentManagement>
</p:properties>
</file>

<file path=customXml/itemProps1.xml><?xml version="1.0" encoding="utf-8"?>
<ds:datastoreItem xmlns:ds="http://schemas.openxmlformats.org/officeDocument/2006/customXml" ds:itemID="{2A11E5F8-3A9B-4F4A-B8EC-8CB92FDE26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9BD132-F14A-41EF-AEC3-F7BF3184E8D1}">
  <ds:schemaRefs>
    <ds:schemaRef ds:uri="5de329fa-b22f-45b7-818b-f58b3ede7290"/>
    <ds:schemaRef ds:uri="be8845e9-a669-4bce-9f30-77ea28f55a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716953D-E82D-45F1-BF81-10AE67C60FB4}">
  <ds:schemaRefs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http://www.w3.org/XML/1998/namespace"/>
    <ds:schemaRef ds:uri="be8845e9-a669-4bce-9f30-77ea28f55a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de329fa-b22f-45b7-818b-f58b3ede729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5343</TotalTime>
  <Words>1216</Words>
  <Application>Microsoft Office PowerPoint</Application>
  <PresentationFormat>On-screen Show (4:3)</PresentationFormat>
  <Paragraphs>383</Paragraphs>
  <Slides>21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Médian</vt:lpstr>
      <vt:lpstr>1_Médian</vt:lpstr>
      <vt:lpstr>HACIENDA LA PUENTE UNIFIED SCHOOL DISTRICT</vt:lpstr>
      <vt:lpstr>PowerPoint Presentation</vt:lpstr>
      <vt:lpstr>Projects Completed as of February 27, 2025 Baldwin Academy – Trip Hazard Repair</vt:lpstr>
      <vt:lpstr>Projects Completed as of February 27, 2025 Baldwin Academy– Restriping</vt:lpstr>
      <vt:lpstr>Projects Completed as of February 27, 2025 Newton Middle School – Fence Installation</vt:lpstr>
      <vt:lpstr>Projects Completed as of February 27, 2025 Los Altos High School – Paint Refresh</vt:lpstr>
      <vt:lpstr>Projects Completed as of February 27, 2025 Valley High School – Paint Refresh</vt:lpstr>
      <vt:lpstr>Projects In Progress 2024-2025</vt:lpstr>
      <vt:lpstr>Projects in Progress as of February 27, 2025 Los Molinos Elementary Interim Housing Phase II</vt:lpstr>
      <vt:lpstr>Projects in Progress as of February 27, 2025 </vt:lpstr>
      <vt:lpstr>Projects in Progress as of February 27, 2025 Sparks Middle School – Irrigation Project / Tree Planting</vt:lpstr>
      <vt:lpstr>Projects in Progress as of February 27, 2025 Workman High School– ADA Ramp at Basketball Courts </vt:lpstr>
      <vt:lpstr>Projects in Progress as of February 27, 2025 Workman High School – Football Field</vt:lpstr>
      <vt:lpstr>Projects in Progress as of February 27, 2025 </vt:lpstr>
      <vt:lpstr>Projects in Progress as of February 27, 2025</vt:lpstr>
      <vt:lpstr>Projects in Progress as of February 27, 2025 Dibble Adult School – Front Entry Alterations Renderings</vt:lpstr>
      <vt:lpstr>Projects in Progress as of February 27, 2025 Dibble Adult School – Conference Hall Renderings</vt:lpstr>
      <vt:lpstr>Projects in Progress as of February 27, 2025 </vt:lpstr>
      <vt:lpstr>Projects in Progress as of February 27, 2025 Wilson High School – Kitchen Modernization Renderings </vt:lpstr>
      <vt:lpstr>Projects in Progress as of February 27, 2025 Wilson High School – Kitchen Modernization Renderings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HACIENDA LA PUENTE UNIFIED SCHOOL DISTRICT</dc:title>
  <dc:creator>Mark Hansberger</dc:creator>
  <cp:lastModifiedBy>Stephanie Carreno</cp:lastModifiedBy>
  <cp:revision>50</cp:revision>
  <cp:lastPrinted>2025-02-11T20:52:11Z</cp:lastPrinted>
  <dcterms:modified xsi:type="dcterms:W3CDTF">2025-03-28T18:05:07Z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0x010100426525C4D563F24A849D6C3ED2B54096</vt:lpwstr>
  </property>
</Properties>
</file>