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4" r:id="rId5"/>
  </p:sldMasterIdLst>
  <p:notesMasterIdLst>
    <p:notesMasterId r:id="rId21"/>
  </p:notesMasterIdLst>
  <p:handoutMasterIdLst>
    <p:handoutMasterId r:id="rId22"/>
  </p:handoutMasterIdLst>
  <p:sldIdLst>
    <p:sldId id="654" r:id="rId6"/>
    <p:sldId id="718" r:id="rId7"/>
    <p:sldId id="749" r:id="rId8"/>
    <p:sldId id="750" r:id="rId9"/>
    <p:sldId id="751" r:id="rId10"/>
    <p:sldId id="738" r:id="rId11"/>
    <p:sldId id="732" r:id="rId12"/>
    <p:sldId id="734" r:id="rId13"/>
    <p:sldId id="747" r:id="rId14"/>
    <p:sldId id="737" r:id="rId15"/>
    <p:sldId id="752" r:id="rId16"/>
    <p:sldId id="722" r:id="rId17"/>
    <p:sldId id="721" r:id="rId18"/>
    <p:sldId id="708" r:id="rId19"/>
    <p:sldId id="685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905C778-2582-4791-8514-4D1F495C5EDA}">
          <p14:sldIdLst>
            <p14:sldId id="654"/>
            <p14:sldId id="718"/>
            <p14:sldId id="749"/>
            <p14:sldId id="750"/>
            <p14:sldId id="751"/>
            <p14:sldId id="738"/>
            <p14:sldId id="732"/>
            <p14:sldId id="734"/>
            <p14:sldId id="747"/>
            <p14:sldId id="737"/>
            <p14:sldId id="752"/>
            <p14:sldId id="722"/>
            <p14:sldId id="721"/>
            <p14:sldId id="708"/>
            <p14:sldId id="6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8D9CDD2-6989-6ABC-49F8-BDB7C0A8C8D4}" name="Erik Wong" initials="EW" userId="S::ewong@hlpusd.k12.ca.us::32b660ea-ca2e-4ded-b5ea-f95e5b42e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k Wong" initials="EW" lastIdx="31" clrIdx="0">
    <p:extLst>
      <p:ext uri="{19B8F6BF-5375-455C-9EA6-DF929625EA0E}">
        <p15:presenceInfo xmlns:p15="http://schemas.microsoft.com/office/powerpoint/2012/main" userId="S-1-5-21-1967866684-18703725-1786346777-168823" providerId="AD"/>
      </p:ext>
    </p:extLst>
  </p:cmAuthor>
  <p:cmAuthor id="2" name="Jessica Morley" initials="JM" lastIdx="4" clrIdx="1">
    <p:extLst>
      <p:ext uri="{19B8F6BF-5375-455C-9EA6-DF929625EA0E}">
        <p15:presenceInfo xmlns:p15="http://schemas.microsoft.com/office/powerpoint/2012/main" userId="S::jmorley@ccorpusa.com::fe3d5e02-dd94-4931-b0ca-ea0c9dd2b57f" providerId="AD"/>
      </p:ext>
    </p:extLst>
  </p:cmAuthor>
  <p:cmAuthor id="3" name="Belen Bobadilla" initials="BB" lastIdx="22" clrIdx="2">
    <p:extLst>
      <p:ext uri="{19B8F6BF-5375-455C-9EA6-DF929625EA0E}">
        <p15:presenceInfo xmlns:p15="http://schemas.microsoft.com/office/powerpoint/2012/main" userId="S-1-5-21-1967866684-18703725-1786346777-215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9FEE"/>
    <a:srgbClr val="0033CC"/>
    <a:srgbClr val="004C22"/>
    <a:srgbClr val="E7E7E7"/>
    <a:srgbClr val="00863D"/>
    <a:srgbClr val="EA6716"/>
    <a:srgbClr val="A8E1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28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ABC1B-FE5C-4BF7-921C-313FD045898D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318D6-3A14-48EC-AE14-08E957E83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02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288" tIns="46145" rIns="92288" bIns="461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288" tIns="46145" rIns="92288" bIns="46145" rtlCol="0"/>
          <a:lstStyle>
            <a:lvl1pPr algn="r">
              <a:defRPr sz="1200"/>
            </a:lvl1pPr>
          </a:lstStyle>
          <a:p>
            <a:fld id="{8556C83C-6E88-4ECE-941C-85B77B183B9D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88" tIns="46145" rIns="92288" bIns="4614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2288" tIns="46145" rIns="92288" bIns="4614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2288" tIns="46145" rIns="92288" bIns="461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2288" tIns="46145" rIns="92288" bIns="46145" rtlCol="0" anchor="b"/>
          <a:lstStyle>
            <a:lvl1pPr algn="r">
              <a:defRPr sz="1200"/>
            </a:lvl1pPr>
          </a:lstStyle>
          <a:p>
            <a:fld id="{E14466A9-CC9C-4502-9BE4-BA31B2D7E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89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evening </a:t>
            </a:r>
            <a:r>
              <a:rPr lang="en-US" dirty="0" err="1"/>
              <a:t>Ma’dam</a:t>
            </a:r>
            <a:r>
              <a:rPr lang="en-US" dirty="0"/>
              <a:t> President, Ms. Christine Salazar, Distinguish Board Members; Superintendent, Dr. Jimenez, Executive Cabinet, Colleagues, and community members.  </a:t>
            </a:r>
          </a:p>
          <a:p>
            <a:endParaRPr lang="en-US" dirty="0"/>
          </a:p>
          <a:p>
            <a:r>
              <a:rPr lang="en-US" dirty="0"/>
              <a:t>A special greetings to our Principals, Administrators, staff member who are joining us via the virtual platform.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466A9-CC9C-4502-9BE4-BA31B2D7E2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32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92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r>
              <a:rPr lang="en-US" dirty="0" err="1">
                <a:solidFill>
                  <a:srgbClr val="000000"/>
                </a:solidFill>
              </a:rPr>
              <a:t>Kwis</a:t>
            </a:r>
            <a:r>
              <a:rPr lang="en-US" dirty="0">
                <a:solidFill>
                  <a:srgbClr val="000000"/>
                </a:solidFill>
              </a:rPr>
              <a:t> Baseball – Will be Re-Bid, uncertified entry was added to scope of work into the project. </a:t>
            </a:r>
          </a:p>
          <a:p>
            <a:r>
              <a:rPr lang="en-US" dirty="0" err="1">
                <a:solidFill>
                  <a:srgbClr val="000000"/>
                </a:solidFill>
              </a:rPr>
              <a:t>Cedarlane</a:t>
            </a:r>
            <a:r>
              <a:rPr lang="en-US" dirty="0">
                <a:solidFill>
                  <a:srgbClr val="000000"/>
                </a:solidFill>
              </a:rPr>
              <a:t> Portable – In design phase with PBK architecture. Soils samples being conducted. </a:t>
            </a:r>
          </a:p>
          <a:p>
            <a:r>
              <a:rPr lang="en-US" dirty="0">
                <a:solidFill>
                  <a:srgbClr val="000000"/>
                </a:solidFill>
              </a:rPr>
              <a:t>Willow Adult School = Two Story Building continues to be under construction.  It coming along very well.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44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71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66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0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87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0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22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pPr marL="171450" indent="-171450">
              <a:buFont typeface="Calibri"/>
              <a:buChar char="-"/>
            </a:pPr>
            <a:r>
              <a:rPr lang="en-US">
                <a:ea typeface="Calibri"/>
                <a:cs typeface="Calibri"/>
              </a:rPr>
              <a:t>Los Altos High School, expected to begin in July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45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pPr marL="171450" indent="-171450">
              <a:buFont typeface="Calibri"/>
              <a:buChar char="-"/>
            </a:pPr>
            <a:r>
              <a:rPr lang="en-US">
                <a:ea typeface="Calibri"/>
                <a:cs typeface="Calibri"/>
              </a:rPr>
              <a:t>Los Altos High School, expected to begin in July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07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34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515100" cy="68580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C8B1D79-0C31-4730-999A-DA947E5A12A9}" type="datetime1">
              <a:rPr lang="en-US" smtClean="0"/>
              <a:t>3/28/2025</a:t>
            </a:fld>
            <a:endParaRPr lang="en-US"/>
          </a:p>
        </p:txBody>
      </p:sp>
      <p:sp>
        <p:nvSpPr>
          <p:cNvPr id="10" name="Rectangle 10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C9D5BF6-8F1A-45CD-A733-A5F64C054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40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6" y="6043615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515100" cy="685800"/>
          </a:xfrm>
        </p:spPr>
        <p:txBody>
          <a:bodyPr anchor="ctr"/>
          <a:lstStyle>
            <a:lvl1pPr marL="0" indent="0" algn="l">
              <a:buNone/>
              <a:defRPr sz="2100">
                <a:solidFill>
                  <a:srgbClr val="FFFFFF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C8B1D79-0C31-4730-999A-DA947E5A12A9}" type="datetime1">
              <a:rPr lang="en-US" smtClean="0"/>
              <a:t>3/28/2025</a:t>
            </a:fld>
            <a:endParaRPr lang="en-US"/>
          </a:p>
        </p:txBody>
      </p:sp>
      <p:sp>
        <p:nvSpPr>
          <p:cNvPr id="10" name="Rectangle 10"/>
          <p:cNvSpPr>
            <a:spLocks noGrp="1"/>
          </p:cNvSpPr>
          <p:nvPr>
            <p:ph type="ftr" sz="quarter" idx="11"/>
          </p:nvPr>
        </p:nvSpPr>
        <p:spPr>
          <a:xfrm>
            <a:off x="2085975" y="236540"/>
            <a:ext cx="586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C9D5BF6-8F1A-45CD-A733-A5F64C0549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89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F63AF-04C5-46ED-96FB-1568CD5BA6A8}" type="datetime1">
              <a:rPr lang="en-US" smtClean="0"/>
              <a:t>3/28/2025</a:t>
            </a:fld>
            <a:endParaRPr lang="en-US"/>
          </a:p>
        </p:txBody>
      </p:sp>
      <p:sp>
        <p:nvSpPr>
          <p:cNvPr id="5" name="Rectangle 2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5BE55-96CF-4A88-9826-854F6BE105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74752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1" y="2743200"/>
            <a:ext cx="7123113" cy="1673225"/>
          </a:xfrm>
        </p:spPr>
        <p:txBody>
          <a:bodyPr/>
          <a:lstStyle>
            <a:lvl1pPr>
              <a:buNone/>
              <a:defRPr sz="2100">
                <a:solidFill>
                  <a:schemeClr val="tx2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33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1E74B-8926-4A06-A185-83672E22E92A}" type="datetime1">
              <a:rPr lang="en-US" smtClean="0"/>
              <a:t>3/28/2025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1"/>
          </p:nvPr>
        </p:nvSpPr>
        <p:spPr>
          <a:xfrm>
            <a:off x="0" y="1752602"/>
            <a:ext cx="1295400" cy="701675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pPr>
              <a:defRPr/>
            </a:pPr>
            <a:fld id="{758633C0-3EDB-47ED-B0FC-29511389E8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76428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4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36633-7570-455A-8318-BAE0FEA0778D}" type="datetime1">
              <a:rPr lang="en-US" smtClean="0"/>
              <a:t>3/28/2025</a:t>
            </a:fld>
            <a:endParaRPr lang="en-US"/>
          </a:p>
        </p:txBody>
      </p:sp>
      <p:sp>
        <p:nvSpPr>
          <p:cNvPr id="6" name="Rectangle 2"/>
          <p:cNvSpPr>
            <a:spLocks noGrp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FA9AF-2E54-4B48-B9E0-588EC64BD7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48059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3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8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80A2A-40B9-42AF-B9AF-F6F1C99DE2C4}" type="datetime1">
              <a:rPr lang="en-US" smtClean="0"/>
              <a:t>3/28/2025</a:t>
            </a:fld>
            <a:endParaRPr lang="en-US"/>
          </a:p>
        </p:txBody>
      </p:sp>
      <p:sp>
        <p:nvSpPr>
          <p:cNvPr id="8" name="Rectangle 2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9" name="Espace réservé du numéro de diapositive 2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8A9A6-6C1F-4E27-838C-A1B349B0B3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06160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22350-2D91-4B2B-BFCE-B2D81FC6C2B1}" type="datetime1">
              <a:rPr lang="en-US" smtClean="0"/>
              <a:t>3/28/2025</a:t>
            </a:fld>
            <a:endParaRPr lang="en-US"/>
          </a:p>
        </p:txBody>
      </p:sp>
      <p:sp>
        <p:nvSpPr>
          <p:cNvPr id="4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5593C-7CF0-4D9B-A032-A64729F7F6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7648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0AB1D-6402-48C3-87B6-D68D7EBCC6A0}" type="datetime1">
              <a:rPr lang="en-US" smtClean="0"/>
              <a:t>3/28/2025</a:t>
            </a:fld>
            <a:endParaRPr lang="en-US"/>
          </a:p>
        </p:txBody>
      </p:sp>
      <p:sp>
        <p:nvSpPr>
          <p:cNvPr id="3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C6CB98C-2484-4417-9FE0-2104C01BF4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21415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33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750"/>
              </a:spcAft>
              <a:buNone/>
              <a:defRPr sz="13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9F617-F7CC-47C2-9295-B83523E8D38C}" type="datetime1">
              <a:rPr lang="en-US" smtClean="0"/>
              <a:t>3/28/2025</a:t>
            </a:fld>
            <a:endParaRPr lang="en-US"/>
          </a:p>
        </p:txBody>
      </p:sp>
      <p:sp>
        <p:nvSpPr>
          <p:cNvPr id="6" name="Rectangle 2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8B9F7-18FF-4817-978B-9FC30375F7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21446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9525" y="4572002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4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9" y="4654550"/>
            <a:ext cx="7589837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01" y="2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24000" y="0"/>
            <a:ext cx="7620000" cy="4648200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 sz="2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275"/>
            </a:lvl1pPr>
            <a:lvl2pPr>
              <a:buFontTx/>
              <a:buNone/>
              <a:defRPr sz="900"/>
            </a:lvl2pPr>
            <a:lvl3pPr>
              <a:buFontTx/>
              <a:buNone/>
              <a:defRPr sz="750"/>
            </a:lvl3pPr>
            <a:lvl4pPr>
              <a:buFontTx/>
              <a:buNone/>
              <a:defRPr sz="675"/>
            </a:lvl4pPr>
            <a:lvl5pPr>
              <a:buFontTx/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724400"/>
            <a:ext cx="7315200" cy="609600"/>
          </a:xfrm>
        </p:spPr>
        <p:txBody>
          <a:bodyPr/>
          <a:lstStyle>
            <a:lvl1pPr algn="l">
              <a:buNone/>
              <a:defRPr sz="21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0"/>
          </p:nvPr>
        </p:nvSpPr>
        <p:spPr>
          <a:xfrm>
            <a:off x="6248400" y="6248402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DE670-D5EE-4933-9195-F16E6D1CC659}" type="datetime1">
              <a:rPr lang="en-US" smtClean="0"/>
              <a:t>3/28/2025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1"/>
          </p:nvPr>
        </p:nvSpPr>
        <p:spPr>
          <a:xfrm>
            <a:off x="0" y="4667252"/>
            <a:ext cx="1447800" cy="663575"/>
          </a:xfrm>
        </p:spPr>
        <p:txBody>
          <a:bodyPr/>
          <a:lstStyle>
            <a:lvl1pPr>
              <a:defRPr sz="2100"/>
            </a:lvl1pPr>
          </a:lstStyle>
          <a:p>
            <a:pPr>
              <a:defRPr/>
            </a:pPr>
            <a:fld id="{FBCE7EF8-B793-4593-9A0A-4B6792D84E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3"/>
          <p:cNvSpPr>
            <a:spLocks noGrp="1"/>
          </p:cNvSpPr>
          <p:nvPr>
            <p:ph type="ftr" sz="quarter" idx="12"/>
          </p:nvPr>
        </p:nvSpPr>
        <p:spPr>
          <a:xfrm>
            <a:off x="1600200" y="6248402"/>
            <a:ext cx="457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5029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F63AF-04C5-46ED-96FB-1568CD5BA6A8}" type="datetime1">
              <a:rPr lang="en-US" smtClean="0"/>
              <a:t>3/28/2025</a:t>
            </a:fld>
            <a:endParaRPr lang="en-US"/>
          </a:p>
        </p:txBody>
      </p:sp>
      <p:sp>
        <p:nvSpPr>
          <p:cNvPr id="5" name="Rectangle 2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5BE55-96CF-4A88-9826-854F6BE10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1E74B-8926-4A06-A185-83672E22E92A}" type="datetime1">
              <a:rPr lang="en-US" smtClean="0"/>
              <a:t>3/28/2025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758633C0-3EDB-47ED-B0FC-29511389E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4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36633-7570-455A-8318-BAE0FEA0778D}" type="datetime1">
              <a:rPr lang="en-US" smtClean="0"/>
              <a:t>3/28/2025</a:t>
            </a:fld>
            <a:endParaRPr lang="en-US"/>
          </a:p>
        </p:txBody>
      </p:sp>
      <p:sp>
        <p:nvSpPr>
          <p:cNvPr id="6" name="Rectangle 2"/>
          <p:cNvSpPr>
            <a:spLocks noGrp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FA9AF-2E54-4B48-B9E0-588EC64BD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3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8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80A2A-40B9-42AF-B9AF-F6F1C99DE2C4}" type="datetime1">
              <a:rPr lang="en-US" smtClean="0"/>
              <a:t>3/28/2025</a:t>
            </a:fld>
            <a:endParaRPr lang="en-US"/>
          </a:p>
        </p:txBody>
      </p:sp>
      <p:sp>
        <p:nvSpPr>
          <p:cNvPr id="8" name="Rectangle 2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9" name="Espace réservé du numéro de diapositive 2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8A9A6-6C1F-4E27-838C-A1B349B0B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22350-2D91-4B2B-BFCE-B2D81FC6C2B1}" type="datetime1">
              <a:rPr lang="en-US" smtClean="0"/>
              <a:t>3/28/2025</a:t>
            </a:fld>
            <a:endParaRPr lang="en-US"/>
          </a:p>
        </p:txBody>
      </p:sp>
      <p:sp>
        <p:nvSpPr>
          <p:cNvPr id="4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5593C-7CF0-4D9B-A032-A64729F7F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0AB1D-6402-48C3-87B6-D68D7EBCC6A0}" type="datetime1">
              <a:rPr lang="en-US" smtClean="0"/>
              <a:t>3/28/2025</a:t>
            </a:fld>
            <a:endParaRPr lang="en-US"/>
          </a:p>
        </p:txBody>
      </p:sp>
      <p:sp>
        <p:nvSpPr>
          <p:cNvPr id="3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C6CB98C-2484-4417-9FE0-2104C01BF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9F617-F7CC-47C2-9295-B83523E8D38C}" type="datetime1">
              <a:rPr lang="en-US" smtClean="0"/>
              <a:t>3/28/2025</a:t>
            </a:fld>
            <a:endParaRPr lang="en-US"/>
          </a:p>
        </p:txBody>
      </p:sp>
      <p:sp>
        <p:nvSpPr>
          <p:cNvPr id="6" name="Rectangle 2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8B9F7-18FF-4817-978B-9FC30375F7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89837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24000" y="0"/>
            <a:ext cx="7620000" cy="4648200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724400"/>
            <a:ext cx="7315200" cy="6096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DE670-D5EE-4933-9195-F16E6D1CC659}" type="datetime1">
              <a:rPr lang="en-US" smtClean="0"/>
              <a:t>3/28/2025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FBCE7EF8-B793-4593-9A0A-4B6792D84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alphaModFix amt="19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pPr>
              <a:defRPr/>
            </a:pPr>
            <a:fld id="{944A7D1E-CFA5-41E4-97D2-E1D10B8A9D7B}" type="datetime1">
              <a:rPr lang="en-US" smtClean="0"/>
              <a:t>3/28/2025</a:t>
            </a:fld>
            <a:endParaRPr lang="en-US"/>
          </a:p>
        </p:txBody>
      </p:sp>
      <p:sp>
        <p:nvSpPr>
          <p:cNvPr id="1029" name="Rectangle 2"/>
          <p:cNvSpPr>
            <a:spLocks noGrp="1"/>
          </p:cNvSpPr>
          <p:nvPr>
            <p:ph type="ftr" sz="quarter" idx="3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Tw Cen MT" pitchFamily="34" charset="0"/>
              </a:defRPr>
            </a:lvl1pPr>
          </a:lstStyle>
          <a:p>
            <a:pPr>
              <a:defRPr/>
            </a:pPr>
            <a:fld id="{1A9A949B-C91E-4360-9DB1-B27FAE33F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9" r:id="rId2"/>
    <p:sldLayoutId id="2147483671" r:id="rId3"/>
    <p:sldLayoutId id="2147483668" r:id="rId4"/>
    <p:sldLayoutId id="2147483667" r:id="rId5"/>
    <p:sldLayoutId id="2147483666" r:id="rId6"/>
    <p:sldLayoutId id="2147483672" r:id="rId7"/>
    <p:sldLayoutId id="2147483665" r:id="rId8"/>
    <p:sldLayoutId id="2147483673" r:id="rId9"/>
  </p:sldLayoutIdLst>
  <p:hf hdr="0" dt="0"/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42900" indent="-342900" algn="l" defTabSz="-13873163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-13873163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-13873163" rtl="0" eaLnBrk="0" fontAlgn="base" hangingPunct="0">
        <a:spcBef>
          <a:spcPts val="400"/>
        </a:spcBef>
        <a:spcAft>
          <a:spcPct val="0"/>
        </a:spcAft>
        <a:buClr>
          <a:srgbClr val="B7785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-13873163" rtl="0" eaLnBrk="0" fontAlgn="base" hangingPunct="0">
        <a:spcBef>
          <a:spcPts val="400"/>
        </a:spcBef>
        <a:spcAft>
          <a:spcPct val="0"/>
        </a:spcAft>
        <a:buClr>
          <a:srgbClr val="776A5B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alphaModFix amt="19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612775" y="1600202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2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pPr>
              <a:defRPr/>
            </a:pPr>
            <a:fld id="{944A7D1E-CFA5-41E4-97D2-E1D10B8A9D7B}" type="datetime1">
              <a:rPr lang="en-US" smtClean="0"/>
              <a:t>3/28/2025</a:t>
            </a:fld>
            <a:endParaRPr lang="en-US"/>
          </a:p>
        </p:txBody>
      </p:sp>
      <p:sp>
        <p:nvSpPr>
          <p:cNvPr id="1029" name="Rectangle 2"/>
          <p:cNvSpPr>
            <a:spLocks noGrp="1"/>
          </p:cNvSpPr>
          <p:nvPr>
            <p:ph type="ftr" sz="quarter" idx="3"/>
          </p:nvPr>
        </p:nvSpPr>
        <p:spPr bwMode="auto">
          <a:xfrm>
            <a:off x="609601" y="6248402"/>
            <a:ext cx="54213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1590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50" b="1">
                <a:solidFill>
                  <a:srgbClr val="FFFFFF"/>
                </a:solidFill>
                <a:latin typeface="Tw Cen MT" pitchFamily="34" charset="0"/>
              </a:defRPr>
            </a:lvl1pPr>
          </a:lstStyle>
          <a:p>
            <a:pPr>
              <a:defRPr/>
            </a:pPr>
            <a:fld id="{1A9A949B-C91E-4360-9DB1-B27FAE33F3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63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hf hdr="0" dt="0"/>
  <p:txStyles>
    <p:titleStyle>
      <a:lvl1pPr marL="257175" indent="-257175" algn="l" defTabSz="-10404872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marL="257175" indent="-257175" algn="l" defTabSz="-1040487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2pPr>
      <a:lvl3pPr marL="257175" indent="-257175" algn="l" defTabSz="-1040487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3pPr>
      <a:lvl4pPr marL="257175" indent="-257175" algn="l" defTabSz="-1040487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4pPr>
      <a:lvl5pPr marL="257175" indent="-257175" algn="l" defTabSz="-1040487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5pPr>
      <a:lvl6pPr marL="600075" indent="-257175" algn="l" defTabSz="-1040487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6pPr>
      <a:lvl7pPr marL="942975" indent="-257175" algn="l" defTabSz="-1040487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7pPr>
      <a:lvl8pPr marL="1285875" indent="-257175" algn="l" defTabSz="-1040487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8pPr>
      <a:lvl9pPr marL="1628775" indent="-257175" algn="l" defTabSz="-1040487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9pPr>
    </p:titleStyle>
    <p:bodyStyle>
      <a:lvl1pPr marL="257175" indent="-257175" algn="l" defTabSz="-10404872" rtl="0" eaLnBrk="0" fontAlgn="base" hangingPunct="0">
        <a:spcBef>
          <a:spcPts val="525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1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-10404872" rtl="0" eaLnBrk="0" fontAlgn="base" hangingPunct="0">
        <a:spcBef>
          <a:spcPts val="413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-10404872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1725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-10404872" rtl="0" eaLnBrk="0" fontAlgn="base" hangingPunct="0">
        <a:spcBef>
          <a:spcPts val="300"/>
        </a:spcBef>
        <a:spcAft>
          <a:spcPct val="0"/>
        </a:spcAft>
        <a:buClr>
          <a:srgbClr val="B77851"/>
        </a:buClr>
        <a:buSzPct val="75000"/>
        <a:buFont typeface="Wingdings" pitchFamily="2" charset="2"/>
        <a:buChar char="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-10404872" rtl="0" eaLnBrk="0" fontAlgn="base" hangingPunct="0">
        <a:spcBef>
          <a:spcPts val="300"/>
        </a:spcBef>
        <a:spcAft>
          <a:spcPct val="0"/>
        </a:spcAft>
        <a:buClr>
          <a:srgbClr val="776A5B"/>
        </a:buClr>
        <a:buSzPct val="65000"/>
        <a:buFont typeface="Wingdings" pitchFamily="2" charset="2"/>
        <a:buChar char="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577340" indent="-17145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7145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88820" indent="-17145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7145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399" y="271022"/>
            <a:ext cx="8915400" cy="1117745"/>
          </a:xfrm>
          <a:noFill/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4000" b="1" cap="none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Rockwell" panose="02060603020205020403" pitchFamily="18" charset="0"/>
              </a:rPr>
              <a:t>HACIENDA LA PUENTE UNIFIED SCHOOL DISTRICT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158536"/>
            <a:ext cx="2209800" cy="616432"/>
          </a:xfrm>
        </p:spPr>
        <p:txBody>
          <a:bodyPr/>
          <a:lstStyle/>
          <a:p>
            <a:pPr algn="ctr" eaLnBrk="1" hangingPunct="1"/>
            <a:r>
              <a:rPr lang="en-US" sz="1400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Rockwell"/>
              </a:rPr>
              <a:t>Regular Board Meeting August 22,  2024</a:t>
            </a:r>
          </a:p>
        </p:txBody>
      </p:sp>
      <p:sp>
        <p:nvSpPr>
          <p:cNvPr id="11272" name="Rectangle 3"/>
          <p:cNvSpPr txBox="1">
            <a:spLocks noChangeArrowheads="1"/>
          </p:cNvSpPr>
          <p:nvPr/>
        </p:nvSpPr>
        <p:spPr bwMode="auto">
          <a:xfrm>
            <a:off x="2376693" y="6089168"/>
            <a:ext cx="6781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-13873163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en-US" sz="3200" dirty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2060"/>
                  </a:outerShdw>
                </a:effectLst>
                <a:latin typeface="Rockwell" panose="02060603020205020403" pitchFamily="18" charset="0"/>
              </a:rPr>
              <a:t>Business Services</a:t>
            </a:r>
          </a:p>
        </p:txBody>
      </p:sp>
      <p:pic>
        <p:nvPicPr>
          <p:cNvPr id="16" name="Picture 2" descr="Equity &amp; Access Hom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1" b="9524"/>
          <a:stretch/>
        </p:blipFill>
        <p:spPr bwMode="auto">
          <a:xfrm>
            <a:off x="7961198" y="5984102"/>
            <a:ext cx="1106601" cy="87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btitle 2">
            <a:extLst>
              <a:ext uri="{FF2B5EF4-FFF2-40B4-BE49-F238E27FC236}">
                <a16:creationId xmlns:a16="http://schemas.microsoft.com/office/drawing/2014/main" id="{66689391-BDBB-2736-830C-58A1A893DDA9}"/>
              </a:ext>
            </a:extLst>
          </p:cNvPr>
          <p:cNvSpPr txBox="1">
            <a:spLocks/>
          </p:cNvSpPr>
          <p:nvPr/>
        </p:nvSpPr>
        <p:spPr>
          <a:xfrm>
            <a:off x="0" y="5173536"/>
            <a:ext cx="9144000" cy="913146"/>
          </a:xfrm>
          <a:prstGeom prst="rect">
            <a:avLst/>
          </a:prstGeom>
        </p:spPr>
        <p:txBody>
          <a:bodyPr anchor="ctr"/>
          <a:lstStyle/>
          <a:p>
            <a:pPr algn="ctr" defTabSz="-13873163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en-US" sz="3500" b="1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Rockwell" panose="02060603020205020403" pitchFamily="18" charset="0"/>
              </a:rPr>
              <a:t>School Site Improvement Projects</a:t>
            </a:r>
          </a:p>
        </p:txBody>
      </p:sp>
      <p:pic>
        <p:nvPicPr>
          <p:cNvPr id="2" name="Picture 1" descr="A gold sign with a bridge and text&#10;&#10;Description automatically generated">
            <a:extLst>
              <a:ext uri="{FF2B5EF4-FFF2-40B4-BE49-F238E27FC236}">
                <a16:creationId xmlns:a16="http://schemas.microsoft.com/office/drawing/2014/main" id="{054C6F96-9438-89D9-0C9F-71DA537908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9047" y="1502926"/>
            <a:ext cx="3878902" cy="3677052"/>
          </a:xfrm>
          <a:prstGeom prst="rect">
            <a:avLst/>
          </a:prstGeom>
        </p:spPr>
      </p:pic>
      <p:pic>
        <p:nvPicPr>
          <p:cNvPr id="3" name="Picture 2" descr="A logo of a tiger&#10;&#10;Description automatically generated">
            <a:extLst>
              <a:ext uri="{FF2B5EF4-FFF2-40B4-BE49-F238E27FC236}">
                <a16:creationId xmlns:a16="http://schemas.microsoft.com/office/drawing/2014/main" id="{63376D31-9B2A-A03C-A86F-22F79E3D11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738" y="1595032"/>
            <a:ext cx="1817451" cy="1712675"/>
          </a:xfrm>
          <a:prstGeom prst="rect">
            <a:avLst/>
          </a:prstGeom>
        </p:spPr>
      </p:pic>
      <p:pic>
        <p:nvPicPr>
          <p:cNvPr id="4" name="Picture 3" descr="A red and black logo&#10;&#10;Description automatically generated">
            <a:extLst>
              <a:ext uri="{FF2B5EF4-FFF2-40B4-BE49-F238E27FC236}">
                <a16:creationId xmlns:a16="http://schemas.microsoft.com/office/drawing/2014/main" id="{16255E62-8167-CB82-0CAA-F304594BA3C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085" t="115" r="6879" b="-112"/>
          <a:stretch/>
        </p:blipFill>
        <p:spPr>
          <a:xfrm>
            <a:off x="564826" y="3429717"/>
            <a:ext cx="1715463" cy="1948521"/>
          </a:xfrm>
          <a:prstGeom prst="rect">
            <a:avLst/>
          </a:prstGeom>
        </p:spPr>
      </p:pic>
      <p:pic>
        <p:nvPicPr>
          <p:cNvPr id="5" name="Picture 4" descr="A logo of a wolf&#10;&#10;Description automatically generated">
            <a:extLst>
              <a:ext uri="{FF2B5EF4-FFF2-40B4-BE49-F238E27FC236}">
                <a16:creationId xmlns:a16="http://schemas.microsoft.com/office/drawing/2014/main" id="{F3FAC37A-9B12-44B2-52E8-32B0CF7DA5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2756" y="1600200"/>
            <a:ext cx="1943100" cy="1828800"/>
          </a:xfrm>
          <a:prstGeom prst="rect">
            <a:avLst/>
          </a:prstGeom>
        </p:spPr>
      </p:pic>
      <p:pic>
        <p:nvPicPr>
          <p:cNvPr id="6" name="Picture 5" descr="A black and orange logo&#10;&#10;Description automatically generated">
            <a:extLst>
              <a:ext uri="{FF2B5EF4-FFF2-40B4-BE49-F238E27FC236}">
                <a16:creationId xmlns:a16="http://schemas.microsoft.com/office/drawing/2014/main" id="{175DFCA8-C0AF-7DF6-066D-6EC65FEBA2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2756" y="3545732"/>
            <a:ext cx="19431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10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710286"/>
              </p:ext>
            </p:extLst>
          </p:nvPr>
        </p:nvGraphicFramePr>
        <p:xfrm>
          <a:off x="136187" y="1916348"/>
          <a:ext cx="8908792" cy="406380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35997">
                  <a:extLst>
                    <a:ext uri="{9D8B030D-6E8A-4147-A177-3AD203B41FA5}">
                      <a16:colId xmlns:a16="http://schemas.microsoft.com/office/drawing/2014/main" val="1928852501"/>
                    </a:ext>
                  </a:extLst>
                </a:gridCol>
                <a:gridCol w="1978093">
                  <a:extLst>
                    <a:ext uri="{9D8B030D-6E8A-4147-A177-3AD203B41FA5}">
                      <a16:colId xmlns:a16="http://schemas.microsoft.com/office/drawing/2014/main" val="1025939603"/>
                    </a:ext>
                  </a:extLst>
                </a:gridCol>
                <a:gridCol w="851577">
                  <a:extLst>
                    <a:ext uri="{9D8B030D-6E8A-4147-A177-3AD203B41FA5}">
                      <a16:colId xmlns:a16="http://schemas.microsoft.com/office/drawing/2014/main" val="6566847"/>
                    </a:ext>
                  </a:extLst>
                </a:gridCol>
                <a:gridCol w="853244">
                  <a:extLst>
                    <a:ext uri="{9D8B030D-6E8A-4147-A177-3AD203B41FA5}">
                      <a16:colId xmlns:a16="http://schemas.microsoft.com/office/drawing/2014/main" val="1357246994"/>
                    </a:ext>
                  </a:extLst>
                </a:gridCol>
                <a:gridCol w="926786">
                  <a:extLst>
                    <a:ext uri="{9D8B030D-6E8A-4147-A177-3AD203B41FA5}">
                      <a16:colId xmlns:a16="http://schemas.microsoft.com/office/drawing/2014/main" val="4251937521"/>
                    </a:ext>
                  </a:extLst>
                </a:gridCol>
                <a:gridCol w="882165">
                  <a:extLst>
                    <a:ext uri="{9D8B030D-6E8A-4147-A177-3AD203B41FA5}">
                      <a16:colId xmlns:a16="http://schemas.microsoft.com/office/drawing/2014/main" val="1208299831"/>
                    </a:ext>
                  </a:extLst>
                </a:gridCol>
                <a:gridCol w="1040465">
                  <a:extLst>
                    <a:ext uri="{9D8B030D-6E8A-4147-A177-3AD203B41FA5}">
                      <a16:colId xmlns:a16="http://schemas.microsoft.com/office/drawing/2014/main" val="2863134709"/>
                    </a:ext>
                  </a:extLst>
                </a:gridCol>
                <a:gridCol w="1040465">
                  <a:extLst>
                    <a:ext uri="{9D8B030D-6E8A-4147-A177-3AD203B41FA5}">
                      <a16:colId xmlns:a16="http://schemas.microsoft.com/office/drawing/2014/main" val="2989211770"/>
                    </a:ext>
                  </a:extLst>
                </a:gridCol>
              </a:tblGrid>
              <a:tr h="39337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Site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Item Description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Architect </a:t>
                      </a:r>
                    </a:p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Plans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DSA </a:t>
                      </a:r>
                    </a:p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Approval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Procurement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Construct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Funding</a:t>
                      </a:r>
                      <a:r>
                        <a:rPr lang="en-US" sz="11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 Source 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Target Completion</a:t>
                      </a:r>
                      <a:r>
                        <a:rPr lang="en-US" sz="1100" u="none" strike="noStrike" baseline="0" dirty="0">
                          <a:effectLst/>
                        </a:rPr>
                        <a:t> </a:t>
                      </a:r>
                      <a:r>
                        <a:rPr lang="en-US" sz="1100" u="none" strike="noStrike" dirty="0">
                          <a:effectLst/>
                        </a:rPr>
                        <a:t>Date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extLst>
                  <a:ext uri="{0D108BD9-81ED-4DB2-BD59-A6C34878D82A}">
                    <a16:rowId xmlns:a16="http://schemas.microsoft.com/office/drawing/2014/main" val="2530721988"/>
                  </a:ext>
                </a:extLst>
              </a:tr>
              <a:tr h="21055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District Wide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HVAC System Replacement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Facilities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68569903"/>
                  </a:ext>
                </a:extLst>
              </a:tr>
              <a:tr h="21055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Kwis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Elementary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Baseball Fields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Approved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Facilities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54232379"/>
                  </a:ext>
                </a:extLst>
              </a:tr>
              <a:tr h="21055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La Puente High</a:t>
                      </a:r>
                    </a:p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School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Custom Shade Structure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Approved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Pending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rtl="0" eaLnBrk="1" fontAlgn="t" hangingPunct="1"/>
                      <a:endParaRPr lang="en-US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rtl="0" eaLnBrk="1" fontAlgn="t" hangingPunct="1"/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rtl="0" eaLnBrk="1" fontAlgn="t" hangingPunct="1"/>
                      <a:endParaRPr lang="en-US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rtl="0" eaLnBrk="1" fontAlgn="t" hangingPunct="1"/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Facilities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TBD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390882157"/>
                  </a:ext>
                </a:extLst>
              </a:tr>
              <a:tr h="210558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Los Altos High </a:t>
                      </a:r>
                    </a:p>
                    <a:p>
                      <a:pPr lvl="0" algn="l" rtl="0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School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Gym &amp; Locker Room HVAC 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(65 tons of temporary HVAC 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units have been installed)</a:t>
                      </a:r>
                      <a:r>
                        <a:rPr lang="en-US" sz="105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 </a:t>
                      </a:r>
                      <a:endParaRPr lang="en-US" sz="105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Complete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Approved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Complete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In Progress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Facilities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defTabSz="914400" rtl="0"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12/2024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7812814"/>
                  </a:ext>
                </a:extLst>
              </a:tr>
              <a:tr h="210558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Los Altos High </a:t>
                      </a:r>
                    </a:p>
                    <a:p>
                      <a:pPr lvl="0" algn="l" rtl="0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School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Stadium Press Box &amp; Bleachers</a:t>
                      </a:r>
                      <a:endParaRPr lang="en-US" sz="105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TBD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Facilities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defTabSz="914400" rtl="0"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4960175"/>
                  </a:ext>
                </a:extLst>
              </a:tr>
              <a:tr h="210558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 Sparks Middle School </a:t>
                      </a:r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 Front Office Counter </a:t>
                      </a:r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NA</a:t>
                      </a:r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NA</a:t>
                      </a:r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 </a:t>
                      </a:r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Pending 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Facilities </a:t>
                      </a:r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47927935"/>
                  </a:ext>
                </a:extLst>
              </a:tr>
              <a:tr h="21055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Wedgeworth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K-5 Permanent School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Approved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In Progress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COPS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06/2025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14991464"/>
                  </a:ext>
                </a:extLst>
              </a:tr>
              <a:tr h="37161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Wilson High School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Stadium Press Box &amp; Bleachers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Facilities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99750913"/>
                  </a:ext>
                </a:extLst>
              </a:tr>
              <a:tr h="371615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Workman HS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Phase II Stadium</a:t>
                      </a:r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and Baseball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Field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(Phase I Track &amp; Field and Softball</a:t>
                      </a:r>
                      <a:r>
                        <a:rPr lang="en-US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Field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Complete) OPTION B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defTabSz="914400"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Approved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Approved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TBD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chemeClr val="tx1"/>
                          </a:solidFill>
                          <a:latin typeface="TW Cen MT"/>
                        </a:rPr>
                        <a:t>Facilities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latin typeface="TW Cen MT"/>
                        </a:rPr>
                        <a:t>TBD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9492283"/>
                  </a:ext>
                </a:extLst>
              </a:tr>
              <a:tr h="37161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Workman HS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Shade Structure, Wall, &amp; Lighting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 Progress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ctr" defTabSz="914400"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Pending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Pending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TBD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Facilities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3990728146"/>
                  </a:ext>
                </a:extLst>
              </a:tr>
            </a:tbl>
          </a:graphicData>
        </a:graphic>
      </p:graphicFrame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597314"/>
            <a:ext cx="9144000" cy="891454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Rockwell"/>
              </a:rPr>
              <a:t>Projects in Progress </a:t>
            </a:r>
            <a:r>
              <a:rPr lang="en-US" sz="3200" dirty="0">
                <a:solidFill>
                  <a:schemeClr val="tx1"/>
                </a:solidFill>
                <a:latin typeface="Rockwell"/>
              </a:rPr>
              <a:t>as of August 22, 2024</a:t>
            </a:r>
            <a:br>
              <a:rPr lang="en-US" dirty="0"/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0D53BD-0A7C-FD32-501B-7738FE3A8453}"/>
              </a:ext>
            </a:extLst>
          </p:cNvPr>
          <p:cNvSpPr txBox="1"/>
          <p:nvPr/>
        </p:nvSpPr>
        <p:spPr>
          <a:xfrm>
            <a:off x="149390" y="1505933"/>
            <a:ext cx="189042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latin typeface="Arial"/>
                <a:cs typeface="Arial"/>
              </a:rPr>
              <a:t>Facilities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A7200F-6581-9AAB-CFC0-7B0296885AF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722687" y="6492875"/>
            <a:ext cx="5421313" cy="365125"/>
          </a:xfrm>
        </p:spPr>
        <p:txBody>
          <a:bodyPr/>
          <a:lstStyle/>
          <a:p>
            <a:r>
              <a:rPr lang="en-US" sz="1050" b="1" dirty="0">
                <a:latin typeface="Tw Cen MT"/>
              </a:rPr>
              <a:t>10</a:t>
            </a:r>
            <a:endParaRPr lang="en-US" sz="105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957159-048E-4380-4FEF-D0745E2C81F6}"/>
              </a:ext>
            </a:extLst>
          </p:cNvPr>
          <p:cNvSpPr txBox="1"/>
          <p:nvPr/>
        </p:nvSpPr>
        <p:spPr>
          <a:xfrm>
            <a:off x="0" y="6534571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0070C0"/>
                </a:solidFill>
              </a:rPr>
              <a:t>Changes And Progress Since Last Report - Blue</a:t>
            </a:r>
          </a:p>
        </p:txBody>
      </p:sp>
    </p:spTree>
    <p:extLst>
      <p:ext uri="{BB962C8B-B14F-4D97-AF65-F5344CB8AC3E}">
        <p14:creationId xmlns:p14="http://schemas.microsoft.com/office/powerpoint/2010/main" val="927408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896384"/>
              </p:ext>
            </p:extLst>
          </p:nvPr>
        </p:nvGraphicFramePr>
        <p:xfrm>
          <a:off x="758757" y="2081718"/>
          <a:ext cx="7637924" cy="181836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34162">
                  <a:extLst>
                    <a:ext uri="{9D8B030D-6E8A-4147-A177-3AD203B41FA5}">
                      <a16:colId xmlns:a16="http://schemas.microsoft.com/office/drawing/2014/main" val="1928852501"/>
                    </a:ext>
                  </a:extLst>
                </a:gridCol>
                <a:gridCol w="2085613">
                  <a:extLst>
                    <a:ext uri="{9D8B030D-6E8A-4147-A177-3AD203B41FA5}">
                      <a16:colId xmlns:a16="http://schemas.microsoft.com/office/drawing/2014/main" val="1025939603"/>
                    </a:ext>
                  </a:extLst>
                </a:gridCol>
                <a:gridCol w="981172">
                  <a:extLst>
                    <a:ext uri="{9D8B030D-6E8A-4147-A177-3AD203B41FA5}">
                      <a16:colId xmlns:a16="http://schemas.microsoft.com/office/drawing/2014/main" val="4251937521"/>
                    </a:ext>
                  </a:extLst>
                </a:gridCol>
                <a:gridCol w="933933">
                  <a:extLst>
                    <a:ext uri="{9D8B030D-6E8A-4147-A177-3AD203B41FA5}">
                      <a16:colId xmlns:a16="http://schemas.microsoft.com/office/drawing/2014/main" val="1208299831"/>
                    </a:ext>
                  </a:extLst>
                </a:gridCol>
                <a:gridCol w="1101522">
                  <a:extLst>
                    <a:ext uri="{9D8B030D-6E8A-4147-A177-3AD203B41FA5}">
                      <a16:colId xmlns:a16="http://schemas.microsoft.com/office/drawing/2014/main" val="2863134709"/>
                    </a:ext>
                  </a:extLst>
                </a:gridCol>
                <a:gridCol w="1101522">
                  <a:extLst>
                    <a:ext uri="{9D8B030D-6E8A-4147-A177-3AD203B41FA5}">
                      <a16:colId xmlns:a16="http://schemas.microsoft.com/office/drawing/2014/main" val="2989211770"/>
                    </a:ext>
                  </a:extLst>
                </a:gridCol>
              </a:tblGrid>
              <a:tr h="41265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Site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Item Description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Procurement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Construct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Funding</a:t>
                      </a:r>
                      <a:r>
                        <a:rPr lang="en-US" sz="1100" b="1" i="0" u="none" strike="noStrike" baseline="0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 Source 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Target Completion</a:t>
                      </a:r>
                      <a:r>
                        <a:rPr lang="en-US" sz="1100" u="none" strike="noStrike" baseline="0">
                          <a:effectLst/>
                        </a:rPr>
                        <a:t> </a:t>
                      </a:r>
                      <a:r>
                        <a:rPr lang="en-US" sz="1100" u="none" strike="noStrike">
                          <a:effectLst/>
                        </a:rPr>
                        <a:t>Date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extLst>
                  <a:ext uri="{0D108BD9-81ED-4DB2-BD59-A6C34878D82A}">
                    <a16:rowId xmlns:a16="http://schemas.microsoft.com/office/drawing/2014/main" val="2530721988"/>
                  </a:ext>
                </a:extLst>
              </a:tr>
              <a:tr h="39034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Baldwin Elementary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Grazide Elementary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TW Cen MT"/>
                        </a:rPr>
                        <a:t>Kwis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 Elementary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La Puente High School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Los Molinos Elementary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Wilson High School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Roofing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In Progress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TW Cen MT"/>
                        </a:rPr>
                        <a:t>Facilities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10/2024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40891069"/>
                  </a:ext>
                </a:extLst>
              </a:tr>
              <a:tr h="39034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Stimson Learning Center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Roofing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Facilities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12748194"/>
                  </a:ext>
                </a:extLst>
              </a:tr>
            </a:tbl>
          </a:graphicData>
        </a:graphic>
      </p:graphicFrame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597314"/>
            <a:ext cx="9144000" cy="891454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Rockwell"/>
              </a:rPr>
              <a:t>Projects in Progress </a:t>
            </a:r>
            <a:r>
              <a:rPr lang="en-US" sz="3200" dirty="0">
                <a:solidFill>
                  <a:schemeClr val="tx1"/>
                </a:solidFill>
                <a:latin typeface="Rockwell"/>
              </a:rPr>
              <a:t>as of August 22, 2024</a:t>
            </a:r>
            <a:br>
              <a:rPr lang="en-US" sz="3200" dirty="0">
                <a:latin typeface="Rockwell"/>
              </a:rPr>
            </a:br>
            <a:endParaRPr lang="en-US" sz="3600" dirty="0">
              <a:solidFill>
                <a:schemeClr val="bg1"/>
              </a:solidFill>
              <a:latin typeface="TW Cen M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0D53BD-0A7C-FD32-501B-7738FE3A8453}"/>
              </a:ext>
            </a:extLst>
          </p:cNvPr>
          <p:cNvSpPr txBox="1"/>
          <p:nvPr/>
        </p:nvSpPr>
        <p:spPr>
          <a:xfrm>
            <a:off x="149390" y="1505933"/>
            <a:ext cx="189042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latin typeface="Arial"/>
                <a:cs typeface="Arial"/>
              </a:rPr>
              <a:t>Facilities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86DD5D-8D87-20F1-9574-B2FBB0C8959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722451" y="6491591"/>
            <a:ext cx="5421313" cy="365125"/>
          </a:xfrm>
        </p:spPr>
        <p:txBody>
          <a:bodyPr/>
          <a:lstStyle/>
          <a:p>
            <a:r>
              <a:rPr lang="en-US" sz="1050" b="1" dirty="0">
                <a:latin typeface="Tw Cen MT"/>
              </a:rPr>
              <a:t>11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2881870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378062"/>
              </p:ext>
            </p:extLst>
          </p:nvPr>
        </p:nvGraphicFramePr>
        <p:xfrm>
          <a:off x="149390" y="2006450"/>
          <a:ext cx="8845219" cy="2389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79410">
                  <a:extLst>
                    <a:ext uri="{9D8B030D-6E8A-4147-A177-3AD203B41FA5}">
                      <a16:colId xmlns:a16="http://schemas.microsoft.com/office/drawing/2014/main" val="1928852501"/>
                    </a:ext>
                  </a:extLst>
                </a:gridCol>
                <a:gridCol w="1571105">
                  <a:extLst>
                    <a:ext uri="{9D8B030D-6E8A-4147-A177-3AD203B41FA5}">
                      <a16:colId xmlns:a16="http://schemas.microsoft.com/office/drawing/2014/main" val="1025939603"/>
                    </a:ext>
                  </a:extLst>
                </a:gridCol>
                <a:gridCol w="851578">
                  <a:extLst>
                    <a:ext uri="{9D8B030D-6E8A-4147-A177-3AD203B41FA5}">
                      <a16:colId xmlns:a16="http://schemas.microsoft.com/office/drawing/2014/main" val="6566847"/>
                    </a:ext>
                  </a:extLst>
                </a:gridCol>
                <a:gridCol w="853244">
                  <a:extLst>
                    <a:ext uri="{9D8B030D-6E8A-4147-A177-3AD203B41FA5}">
                      <a16:colId xmlns:a16="http://schemas.microsoft.com/office/drawing/2014/main" val="1357246994"/>
                    </a:ext>
                  </a:extLst>
                </a:gridCol>
                <a:gridCol w="926786">
                  <a:extLst>
                    <a:ext uri="{9D8B030D-6E8A-4147-A177-3AD203B41FA5}">
                      <a16:colId xmlns:a16="http://schemas.microsoft.com/office/drawing/2014/main" val="4251937521"/>
                    </a:ext>
                  </a:extLst>
                </a:gridCol>
                <a:gridCol w="882166">
                  <a:extLst>
                    <a:ext uri="{9D8B030D-6E8A-4147-A177-3AD203B41FA5}">
                      <a16:colId xmlns:a16="http://schemas.microsoft.com/office/drawing/2014/main" val="1208299831"/>
                    </a:ext>
                  </a:extLst>
                </a:gridCol>
                <a:gridCol w="1040465">
                  <a:extLst>
                    <a:ext uri="{9D8B030D-6E8A-4147-A177-3AD203B41FA5}">
                      <a16:colId xmlns:a16="http://schemas.microsoft.com/office/drawing/2014/main" val="2863134709"/>
                    </a:ext>
                  </a:extLst>
                </a:gridCol>
                <a:gridCol w="1040465">
                  <a:extLst>
                    <a:ext uri="{9D8B030D-6E8A-4147-A177-3AD203B41FA5}">
                      <a16:colId xmlns:a16="http://schemas.microsoft.com/office/drawing/2014/main" val="2989211770"/>
                    </a:ext>
                  </a:extLst>
                </a:gridCol>
              </a:tblGrid>
              <a:tr h="4154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Site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Item Description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Architect </a:t>
                      </a:r>
                    </a:p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Plans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DSA </a:t>
                      </a:r>
                    </a:p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Approval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Procurement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Construct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Funding</a:t>
                      </a:r>
                      <a:r>
                        <a:rPr lang="en-US" sz="1100" b="1" i="0" u="none" strike="noStrike" baseline="0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 Source 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Target Completion</a:t>
                      </a:r>
                      <a:r>
                        <a:rPr lang="en-US" sz="1100" u="none" strike="noStrike" baseline="0">
                          <a:effectLst/>
                        </a:rPr>
                        <a:t> </a:t>
                      </a:r>
                      <a:r>
                        <a:rPr lang="en-US" sz="1100" u="none" strike="noStrike">
                          <a:effectLst/>
                        </a:rPr>
                        <a:t>Date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extLst>
                  <a:ext uri="{0D108BD9-81ED-4DB2-BD59-A6C34878D82A}">
                    <a16:rowId xmlns:a16="http://schemas.microsoft.com/office/drawing/2014/main" val="2530721988"/>
                  </a:ext>
                </a:extLst>
              </a:tr>
              <a:tr h="200061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Amar Children’s Center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Entry Security Project</a:t>
                      </a:r>
                      <a:endParaRPr lang="en-US" sz="1100" b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Complete</a:t>
                      </a:r>
                      <a:endParaRPr lang="en-US" sz="1100" b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Approved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  <a:endParaRPr lang="en-US" sz="1100" b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latin typeface="TW Cen MT"/>
                        </a:rPr>
                        <a:t>Pending</a:t>
                      </a:r>
                      <a:endParaRPr lang="en-US" sz="1100" b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latin typeface="TW Cen MT"/>
                        </a:rPr>
                        <a:t>Child 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latin typeface="TW Cen MT"/>
                        </a:rPr>
                        <a:t> Development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1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30898551"/>
                  </a:ext>
                </a:extLst>
              </a:tr>
              <a:tr h="20006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  Amar Children's Center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 Roofing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Child Development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6313959"/>
                  </a:ext>
                </a:extLst>
              </a:tr>
              <a:tr h="20006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TW Cen MT"/>
                        </a:rPr>
                        <a:t>Fairgrove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 Academy </a:t>
                      </a:r>
                    </a:p>
                    <a:p>
                      <a:pPr lvl="0"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Head Start 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Playground &amp;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Shade Structure</a:t>
                      </a:r>
                      <a:endParaRPr lang="en-US" sz="1100" b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Complete</a:t>
                      </a:r>
                      <a:endParaRPr lang="en-US" sz="1100" b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Approved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Complete</a:t>
                      </a:r>
                      <a:endParaRPr lang="en-US" sz="1100" b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latin typeface="TW Cen MT"/>
                        </a:rPr>
                        <a:t>In Progress</a:t>
                      </a:r>
                      <a:endParaRPr lang="en-US" sz="1100" b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latin typeface="TW Cen MT"/>
                        </a:rPr>
                        <a:t>Child 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latin typeface="TW Cen MT"/>
                        </a:rPr>
                        <a:t> Development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1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09/2024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16148969"/>
                  </a:ext>
                </a:extLst>
              </a:tr>
              <a:tr h="20006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latin typeface="TW Cen MT"/>
                        </a:rPr>
                        <a:t> Nelson Elementary </a:t>
                      </a:r>
                    </a:p>
                    <a:p>
                      <a:pPr algn="l" rtl="0" fontAlgn="t"/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latin typeface="TW Cen MT"/>
                        </a:rPr>
                        <a:t> Head Start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Playground,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Shade Structure, &amp;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Accessibility Path of Travel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Complete</a:t>
                      </a:r>
                      <a:endParaRPr lang="en-US" sz="1100" b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Approved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latin typeface="TW Cen MT"/>
                        </a:rPr>
                        <a:t>In Progress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Child </a:t>
                      </a:r>
                      <a:endParaRPr lang="en-US" b="0">
                        <a:solidFill>
                          <a:schemeClr val="tx1"/>
                        </a:solidFill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 Development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09/2024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85037385"/>
                  </a:ext>
                </a:extLst>
              </a:tr>
              <a:tr h="20006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 Workman Elementary </a:t>
                      </a:r>
                    </a:p>
                    <a:p>
                      <a:pPr algn="l" rtl="0" fontAlgn="t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 Head Start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Playground &amp; Accessibility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Path of Travel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latin typeface="TW Cen MT"/>
                        </a:rPr>
                        <a:t>Pending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latin typeface="TW Cen MT"/>
                        </a:rPr>
                        <a:t>Child </a:t>
                      </a:r>
                      <a:endParaRPr lang="en-US" b="0">
                        <a:solidFill>
                          <a:schemeClr val="tx1"/>
                        </a:solidFill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latin typeface="TW Cen MT"/>
                        </a:rPr>
                        <a:t> Development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74864479"/>
                  </a:ext>
                </a:extLst>
              </a:tr>
            </a:tbl>
          </a:graphicData>
        </a:graphic>
      </p:graphicFrame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597314"/>
            <a:ext cx="9144000" cy="891454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Rockwell"/>
              </a:rPr>
              <a:t>Projects in Progress </a:t>
            </a:r>
            <a:r>
              <a:rPr lang="en-US" sz="3200" dirty="0">
                <a:solidFill>
                  <a:schemeClr val="tx1"/>
                </a:solidFill>
                <a:latin typeface="Rockwell"/>
              </a:rPr>
              <a:t>as of August 22, 2024</a:t>
            </a:r>
            <a:br>
              <a:rPr lang="en-US" sz="3600" dirty="0"/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023913-F1D4-854E-CAF1-761DB79A1196}"/>
              </a:ext>
            </a:extLst>
          </p:cNvPr>
          <p:cNvSpPr txBox="1"/>
          <p:nvPr/>
        </p:nvSpPr>
        <p:spPr>
          <a:xfrm>
            <a:off x="0" y="651860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>
                <a:solidFill>
                  <a:srgbClr val="0070C0"/>
                </a:solidFill>
              </a:rPr>
              <a:t>Changes And Progress Since Last Report - Blue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E10E87-30C9-F0BD-FDBD-2C115336B3E8}"/>
              </a:ext>
            </a:extLst>
          </p:cNvPr>
          <p:cNvSpPr txBox="1"/>
          <p:nvPr/>
        </p:nvSpPr>
        <p:spPr>
          <a:xfrm>
            <a:off x="0" y="1591515"/>
            <a:ext cx="234260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latin typeface="Arial"/>
                <a:cs typeface="Arial"/>
              </a:rPr>
              <a:t>Child Development 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772C9-A98A-9524-B306-FA1348D77AB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722451" y="6491591"/>
            <a:ext cx="5421313" cy="365125"/>
          </a:xfrm>
        </p:spPr>
        <p:txBody>
          <a:bodyPr/>
          <a:lstStyle/>
          <a:p>
            <a:r>
              <a:rPr lang="en-US" sz="1050" b="1" dirty="0">
                <a:latin typeface="Tw Cen MT"/>
              </a:rPr>
              <a:t>12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3570550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975378"/>
              </p:ext>
            </p:extLst>
          </p:nvPr>
        </p:nvGraphicFramePr>
        <p:xfrm>
          <a:off x="149390" y="3917714"/>
          <a:ext cx="8845219" cy="1882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45647">
                  <a:extLst>
                    <a:ext uri="{9D8B030D-6E8A-4147-A177-3AD203B41FA5}">
                      <a16:colId xmlns:a16="http://schemas.microsoft.com/office/drawing/2014/main" val="1928852501"/>
                    </a:ext>
                  </a:extLst>
                </a:gridCol>
                <a:gridCol w="2004868">
                  <a:extLst>
                    <a:ext uri="{9D8B030D-6E8A-4147-A177-3AD203B41FA5}">
                      <a16:colId xmlns:a16="http://schemas.microsoft.com/office/drawing/2014/main" val="1025939603"/>
                    </a:ext>
                  </a:extLst>
                </a:gridCol>
                <a:gridCol w="851578">
                  <a:extLst>
                    <a:ext uri="{9D8B030D-6E8A-4147-A177-3AD203B41FA5}">
                      <a16:colId xmlns:a16="http://schemas.microsoft.com/office/drawing/2014/main" val="6566847"/>
                    </a:ext>
                  </a:extLst>
                </a:gridCol>
                <a:gridCol w="853244">
                  <a:extLst>
                    <a:ext uri="{9D8B030D-6E8A-4147-A177-3AD203B41FA5}">
                      <a16:colId xmlns:a16="http://schemas.microsoft.com/office/drawing/2014/main" val="1357246994"/>
                    </a:ext>
                  </a:extLst>
                </a:gridCol>
                <a:gridCol w="926786">
                  <a:extLst>
                    <a:ext uri="{9D8B030D-6E8A-4147-A177-3AD203B41FA5}">
                      <a16:colId xmlns:a16="http://schemas.microsoft.com/office/drawing/2014/main" val="4251937521"/>
                    </a:ext>
                  </a:extLst>
                </a:gridCol>
                <a:gridCol w="882166">
                  <a:extLst>
                    <a:ext uri="{9D8B030D-6E8A-4147-A177-3AD203B41FA5}">
                      <a16:colId xmlns:a16="http://schemas.microsoft.com/office/drawing/2014/main" val="1208299831"/>
                    </a:ext>
                  </a:extLst>
                </a:gridCol>
                <a:gridCol w="1040465">
                  <a:extLst>
                    <a:ext uri="{9D8B030D-6E8A-4147-A177-3AD203B41FA5}">
                      <a16:colId xmlns:a16="http://schemas.microsoft.com/office/drawing/2014/main" val="2863134709"/>
                    </a:ext>
                  </a:extLst>
                </a:gridCol>
                <a:gridCol w="1040465">
                  <a:extLst>
                    <a:ext uri="{9D8B030D-6E8A-4147-A177-3AD203B41FA5}">
                      <a16:colId xmlns:a16="http://schemas.microsoft.com/office/drawing/2014/main" val="2989211770"/>
                    </a:ext>
                  </a:extLst>
                </a:gridCol>
              </a:tblGrid>
              <a:tr h="4154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Site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Item Description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Architect </a:t>
                      </a:r>
                    </a:p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Plans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DSA </a:t>
                      </a:r>
                    </a:p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Approval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Procurement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Construct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Funding</a:t>
                      </a:r>
                      <a:r>
                        <a:rPr lang="en-US" sz="1100" b="1" i="0" u="none" strike="noStrike" baseline="0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 Source 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Target Completion</a:t>
                      </a:r>
                      <a:r>
                        <a:rPr lang="en-US" sz="1100" u="none" strike="noStrike" baseline="0">
                          <a:effectLst/>
                        </a:rPr>
                        <a:t> </a:t>
                      </a:r>
                      <a:r>
                        <a:rPr lang="en-US" sz="1100" u="none" strike="noStrike">
                          <a:effectLst/>
                        </a:rPr>
                        <a:t>Date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extLst>
                  <a:ext uri="{0D108BD9-81ED-4DB2-BD59-A6C34878D82A}">
                    <a16:rowId xmlns:a16="http://schemas.microsoft.com/office/drawing/2014/main" val="2530721988"/>
                  </a:ext>
                </a:extLst>
              </a:tr>
              <a:tr h="36683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Center for</a:t>
                      </a:r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the               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Performing</a:t>
                      </a:r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Arts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Construction of NEW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Performing                   Arts Center @ Temple Academy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Adult Ed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08/2025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85843025"/>
                  </a:ext>
                </a:extLst>
              </a:tr>
              <a:tr h="36683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Dibble Adult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Admin Upgrade</a:t>
                      </a:r>
                      <a:endParaRPr lang="en-US" sz="1100" b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 Progress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  <a:endParaRPr lang="en-US" sz="11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</a:rPr>
                        <a:t>Adult 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67988811"/>
                  </a:ext>
                </a:extLst>
              </a:tr>
              <a:tr h="36683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Dibble Adult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Roofing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 Progress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Adult 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10/2024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83778142"/>
                  </a:ext>
                </a:extLst>
              </a:tr>
              <a:tr h="366835">
                <a:tc>
                  <a:txBody>
                    <a:bodyPr/>
                    <a:lstStyle/>
                    <a:p>
                      <a:pPr marL="0" marR="0" lvl="0" indent="0" algn="l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Willow Adult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Marquee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latin typeface="TW Cen MT"/>
                        </a:rPr>
                        <a:t>Pending</a:t>
                      </a:r>
                      <a:endParaRPr lang="en-US" sz="1100" b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</a:rPr>
                        <a:t>Adult 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72782553"/>
                  </a:ext>
                </a:extLst>
              </a:tr>
            </a:tbl>
          </a:graphicData>
        </a:graphic>
      </p:graphicFrame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505874"/>
            <a:ext cx="9144000" cy="891454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Rockwell"/>
              </a:rPr>
              <a:t>Projects in Progress </a:t>
            </a:r>
            <a:r>
              <a:rPr lang="en-US" sz="3200" dirty="0">
                <a:solidFill>
                  <a:schemeClr val="tx1"/>
                </a:solidFill>
                <a:latin typeface="Rockwell"/>
              </a:rPr>
              <a:t>as of August 22, 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023913-F1D4-854E-CAF1-761DB79A1196}"/>
              </a:ext>
            </a:extLst>
          </p:cNvPr>
          <p:cNvSpPr txBox="1"/>
          <p:nvPr/>
        </p:nvSpPr>
        <p:spPr>
          <a:xfrm>
            <a:off x="0" y="651860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0070C0"/>
                </a:solidFill>
              </a:rPr>
              <a:t>Changes And Progress Since Last Report - Blue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78AF3E-64F1-840F-FBB1-56599E7D3011}"/>
              </a:ext>
            </a:extLst>
          </p:cNvPr>
          <p:cNvSpPr txBox="1"/>
          <p:nvPr/>
        </p:nvSpPr>
        <p:spPr>
          <a:xfrm>
            <a:off x="70949" y="3425118"/>
            <a:ext cx="128618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latin typeface="Arial"/>
                <a:cs typeface="Arial"/>
              </a:rPr>
              <a:t>Adult Ed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4A54D6E-FDAE-5904-D693-670D65F0E1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682150"/>
              </p:ext>
            </p:extLst>
          </p:nvPr>
        </p:nvGraphicFramePr>
        <p:xfrm>
          <a:off x="149390" y="2071004"/>
          <a:ext cx="8845219" cy="85571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57863">
                  <a:extLst>
                    <a:ext uri="{9D8B030D-6E8A-4147-A177-3AD203B41FA5}">
                      <a16:colId xmlns:a16="http://schemas.microsoft.com/office/drawing/2014/main" val="1928852501"/>
                    </a:ext>
                  </a:extLst>
                </a:gridCol>
                <a:gridCol w="1803214">
                  <a:extLst>
                    <a:ext uri="{9D8B030D-6E8A-4147-A177-3AD203B41FA5}">
                      <a16:colId xmlns:a16="http://schemas.microsoft.com/office/drawing/2014/main" val="1025939603"/>
                    </a:ext>
                  </a:extLst>
                </a:gridCol>
                <a:gridCol w="855133">
                  <a:extLst>
                    <a:ext uri="{9D8B030D-6E8A-4147-A177-3AD203B41FA5}">
                      <a16:colId xmlns:a16="http://schemas.microsoft.com/office/drawing/2014/main" val="6566847"/>
                    </a:ext>
                  </a:extLst>
                </a:gridCol>
                <a:gridCol w="795867">
                  <a:extLst>
                    <a:ext uri="{9D8B030D-6E8A-4147-A177-3AD203B41FA5}">
                      <a16:colId xmlns:a16="http://schemas.microsoft.com/office/drawing/2014/main" val="1357246994"/>
                    </a:ext>
                  </a:extLst>
                </a:gridCol>
                <a:gridCol w="982133">
                  <a:extLst>
                    <a:ext uri="{9D8B030D-6E8A-4147-A177-3AD203B41FA5}">
                      <a16:colId xmlns:a16="http://schemas.microsoft.com/office/drawing/2014/main" val="425193752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208299831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863134709"/>
                    </a:ext>
                  </a:extLst>
                </a:gridCol>
                <a:gridCol w="968209">
                  <a:extLst>
                    <a:ext uri="{9D8B030D-6E8A-4147-A177-3AD203B41FA5}">
                      <a16:colId xmlns:a16="http://schemas.microsoft.com/office/drawing/2014/main" val="2989211770"/>
                    </a:ext>
                  </a:extLst>
                </a:gridCol>
              </a:tblGrid>
              <a:tr h="51858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Site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Item Description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Architect </a:t>
                      </a:r>
                    </a:p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Plans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DSA </a:t>
                      </a:r>
                    </a:p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Approval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Procurement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Construct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u="none" strike="noStrike">
                          <a:solidFill>
                            <a:srgbClr val="FFFFFF"/>
                          </a:solidFill>
                          <a:effectLst/>
                        </a:rPr>
                        <a:t>Funding</a:t>
                      </a:r>
                      <a:r>
                        <a:rPr lang="en-US" sz="1100" b="1" u="none" strike="noStrike" baseline="0">
                          <a:solidFill>
                            <a:srgbClr val="FFFFFF"/>
                          </a:solidFill>
                          <a:effectLst/>
                        </a:rPr>
                        <a:t> Source 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Target Completion</a:t>
                      </a:r>
                      <a:r>
                        <a:rPr lang="en-US" sz="1100" u="none" strike="noStrike" baseline="0">
                          <a:effectLst/>
                        </a:rPr>
                        <a:t> </a:t>
                      </a:r>
                      <a:r>
                        <a:rPr lang="en-US" sz="1100" u="none" strike="noStrike">
                          <a:effectLst/>
                        </a:rPr>
                        <a:t>Date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extLst>
                  <a:ext uri="{0D108BD9-81ED-4DB2-BD59-A6C34878D82A}">
                    <a16:rowId xmlns:a16="http://schemas.microsoft.com/office/drawing/2014/main" val="2530721988"/>
                  </a:ext>
                </a:extLst>
              </a:tr>
              <a:tr h="33712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b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Lassalette</a:t>
                      </a:r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Elementary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Inclusive</a:t>
                      </a:r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Playground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Complete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In Progress</a:t>
                      </a:r>
                      <a:endParaRPr lang="en-US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General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09/2024</a:t>
                      </a:r>
                      <a:endParaRPr lang="en-US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24696702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9277D07-DC23-6D73-9D21-82F607FF5085}"/>
              </a:ext>
            </a:extLst>
          </p:cNvPr>
          <p:cNvSpPr txBox="1"/>
          <p:nvPr/>
        </p:nvSpPr>
        <p:spPr>
          <a:xfrm>
            <a:off x="70949" y="159646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Special</a:t>
            </a:r>
            <a:r>
              <a:rPr lang="en-US"/>
              <a:t> </a:t>
            </a:r>
            <a:r>
              <a:rPr lang="en-US" b="1"/>
              <a:t>Ed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4E4D858-BEE3-5D60-9EF5-11B8DB5C08D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722451" y="6452681"/>
            <a:ext cx="5421313" cy="365125"/>
          </a:xfrm>
        </p:spPr>
        <p:txBody>
          <a:bodyPr/>
          <a:lstStyle/>
          <a:p>
            <a:r>
              <a:rPr lang="en-US" sz="1050" b="1" dirty="0">
                <a:latin typeface="Tw Cen MT"/>
              </a:rPr>
              <a:t>13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2509497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038410"/>
              </p:ext>
            </p:extLst>
          </p:nvPr>
        </p:nvGraphicFramePr>
        <p:xfrm>
          <a:off x="149391" y="1974700"/>
          <a:ext cx="8845219" cy="216023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29168">
                  <a:extLst>
                    <a:ext uri="{9D8B030D-6E8A-4147-A177-3AD203B41FA5}">
                      <a16:colId xmlns:a16="http://schemas.microsoft.com/office/drawing/2014/main" val="1928852501"/>
                    </a:ext>
                  </a:extLst>
                </a:gridCol>
                <a:gridCol w="1607737">
                  <a:extLst>
                    <a:ext uri="{9D8B030D-6E8A-4147-A177-3AD203B41FA5}">
                      <a16:colId xmlns:a16="http://schemas.microsoft.com/office/drawing/2014/main" val="1025939603"/>
                    </a:ext>
                  </a:extLst>
                </a:gridCol>
                <a:gridCol w="834013">
                  <a:extLst>
                    <a:ext uri="{9D8B030D-6E8A-4147-A177-3AD203B41FA5}">
                      <a16:colId xmlns:a16="http://schemas.microsoft.com/office/drawing/2014/main" val="6566847"/>
                    </a:ext>
                  </a:extLst>
                </a:gridCol>
                <a:gridCol w="854110">
                  <a:extLst>
                    <a:ext uri="{9D8B030D-6E8A-4147-A177-3AD203B41FA5}">
                      <a16:colId xmlns:a16="http://schemas.microsoft.com/office/drawing/2014/main" val="1357246994"/>
                    </a:ext>
                  </a:extLst>
                </a:gridCol>
                <a:gridCol w="869182">
                  <a:extLst>
                    <a:ext uri="{9D8B030D-6E8A-4147-A177-3AD203B41FA5}">
                      <a16:colId xmlns:a16="http://schemas.microsoft.com/office/drawing/2014/main" val="425193752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208299831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863134709"/>
                    </a:ext>
                  </a:extLst>
                </a:gridCol>
                <a:gridCol w="968209">
                  <a:extLst>
                    <a:ext uri="{9D8B030D-6E8A-4147-A177-3AD203B41FA5}">
                      <a16:colId xmlns:a16="http://schemas.microsoft.com/office/drawing/2014/main" val="2989211770"/>
                    </a:ext>
                  </a:extLst>
                </a:gridCol>
              </a:tblGrid>
              <a:tr h="58627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Site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Item Description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Architect </a:t>
                      </a:r>
                    </a:p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Plans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DSA </a:t>
                      </a:r>
                    </a:p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Approval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Procurement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Construct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Funding</a:t>
                      </a:r>
                      <a:r>
                        <a:rPr lang="en-US" sz="11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 Source 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Target Completion</a:t>
                      </a:r>
                      <a:r>
                        <a:rPr lang="en-US" sz="1100" u="none" strike="noStrike" baseline="0" dirty="0">
                          <a:effectLst/>
                        </a:rPr>
                        <a:t> </a:t>
                      </a:r>
                      <a:r>
                        <a:rPr lang="en-US" sz="1100" u="none" strike="noStrike" dirty="0">
                          <a:effectLst/>
                        </a:rPr>
                        <a:t>Date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extLst>
                  <a:ext uri="{0D108BD9-81ED-4DB2-BD59-A6C34878D82A}">
                    <a16:rowId xmlns:a16="http://schemas.microsoft.com/office/drawing/2014/main" val="2530721988"/>
                  </a:ext>
                </a:extLst>
              </a:tr>
              <a:tr h="388979">
                <a:tc>
                  <a:txBody>
                    <a:bodyPr/>
                    <a:lstStyle/>
                    <a:p>
                      <a:pPr marL="0" marR="0" lvl="0" indent="0" algn="l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Baldwin Elementary School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Kitchen Renovation  -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Three Compartment Sink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Installation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Complete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Pending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TBD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Food Services</a:t>
                      </a:r>
                      <a:endParaRPr kumimoji="0"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TBD 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290955632"/>
                  </a:ext>
                </a:extLst>
              </a:tr>
              <a:tr h="26929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District</a:t>
                      </a:r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Office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Warehouse Freezer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Pending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TBD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Food Services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TBD 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04500300"/>
                  </a:ext>
                </a:extLst>
              </a:tr>
              <a:tr h="396111">
                <a:tc>
                  <a:txBody>
                    <a:bodyPr/>
                    <a:lstStyle/>
                    <a:p>
                      <a:pPr marL="0" marR="0" lvl="0" indent="0" algn="l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Mesa Robles Middle School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Kitchen Renovation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Complete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Approved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Pending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TBD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Food Services</a:t>
                      </a:r>
                      <a:endParaRPr kumimoji="0"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TBD 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874657555"/>
                  </a:ext>
                </a:extLst>
              </a:tr>
              <a:tr h="396111">
                <a:tc>
                  <a:txBody>
                    <a:bodyPr/>
                    <a:lstStyle/>
                    <a:p>
                      <a:pPr marL="0" marR="0" lvl="0" indent="0" algn="l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Wilson High School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Kitchen Modernization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Pending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Pending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TBD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Food Services</a:t>
                      </a:r>
                      <a:endParaRPr kumimoji="0"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TBD 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690488514"/>
                  </a:ext>
                </a:extLst>
              </a:tr>
            </a:tbl>
          </a:graphicData>
        </a:graphic>
      </p:graphicFrame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597314"/>
            <a:ext cx="9144000" cy="891454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Rockwell"/>
              </a:rPr>
              <a:t>Projects in Progress </a:t>
            </a:r>
            <a:r>
              <a:rPr lang="en-US" sz="3200" dirty="0">
                <a:solidFill>
                  <a:schemeClr val="tx1"/>
                </a:solidFill>
                <a:latin typeface="Rockwell"/>
              </a:rPr>
              <a:t>as of August 22, 2024</a:t>
            </a:r>
            <a:br>
              <a:rPr lang="en-US" sz="4000" dirty="0">
                <a:latin typeface="TW Cen MT"/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B572C9-2E1F-33F3-ED3E-06CAFF91E67D}"/>
              </a:ext>
            </a:extLst>
          </p:cNvPr>
          <p:cNvSpPr txBox="1"/>
          <p:nvPr/>
        </p:nvSpPr>
        <p:spPr>
          <a:xfrm>
            <a:off x="0" y="6558737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>
                <a:solidFill>
                  <a:srgbClr val="0070C0"/>
                </a:solidFill>
              </a:rPr>
              <a:t>Changes And Progress Since Last Report - Blue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975318-27BD-9B36-5C94-F80B651FE0C5}"/>
              </a:ext>
            </a:extLst>
          </p:cNvPr>
          <p:cNvSpPr txBox="1"/>
          <p:nvPr/>
        </p:nvSpPr>
        <p:spPr>
          <a:xfrm>
            <a:off x="149391" y="1554748"/>
            <a:ext cx="256782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latin typeface="Arial"/>
                <a:cs typeface="Arial"/>
              </a:rPr>
              <a:t>Nutrition Services</a:t>
            </a:r>
            <a:r>
              <a:rPr lang="en-US">
                <a:latin typeface="Arial"/>
                <a:cs typeface="Arial"/>
              </a:rPr>
              <a:t> 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641CBF-CC91-F244-BFC4-C3958D44942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722451" y="6491591"/>
            <a:ext cx="5421313" cy="365125"/>
          </a:xfrm>
        </p:spPr>
        <p:txBody>
          <a:bodyPr/>
          <a:lstStyle/>
          <a:p>
            <a:r>
              <a:rPr lang="en-US" sz="1050" b="1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527116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537606"/>
            <a:ext cx="9144000" cy="9405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800" dirty="0">
                <a:latin typeface="Rockwell"/>
              </a:rPr>
              <a:t>Next Report – September 26, 2024</a:t>
            </a:r>
            <a:endParaRPr lang="en-US" sz="3800" i="1" dirty="0">
              <a:latin typeface="Rockwell"/>
            </a:endParaRPr>
          </a:p>
          <a:p>
            <a:pPr marL="0" indent="0" algn="ctr">
              <a:buNone/>
            </a:pPr>
            <a:endParaRPr lang="en-US" i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CF4AE6D-A237-27E2-FAC9-931D6E90BD5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722451" y="6491591"/>
            <a:ext cx="5421313" cy="365125"/>
          </a:xfrm>
        </p:spPr>
        <p:txBody>
          <a:bodyPr/>
          <a:lstStyle/>
          <a:p>
            <a:r>
              <a:rPr lang="en-US" sz="1050" b="1" dirty="0">
                <a:latin typeface="Tw Cen MT"/>
              </a:rPr>
              <a:t>15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1320568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97994"/>
              </p:ext>
            </p:extLst>
          </p:nvPr>
        </p:nvGraphicFramePr>
        <p:xfrm>
          <a:off x="679312" y="1768937"/>
          <a:ext cx="7785376" cy="241394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26645">
                  <a:extLst>
                    <a:ext uri="{9D8B030D-6E8A-4147-A177-3AD203B41FA5}">
                      <a16:colId xmlns:a16="http://schemas.microsoft.com/office/drawing/2014/main" val="424237653"/>
                    </a:ext>
                  </a:extLst>
                </a:gridCol>
                <a:gridCol w="2986450">
                  <a:extLst>
                    <a:ext uri="{9D8B030D-6E8A-4147-A177-3AD203B41FA5}">
                      <a16:colId xmlns:a16="http://schemas.microsoft.com/office/drawing/2014/main" val="3307290488"/>
                    </a:ext>
                  </a:extLst>
                </a:gridCol>
                <a:gridCol w="1680718">
                  <a:extLst>
                    <a:ext uri="{9D8B030D-6E8A-4147-A177-3AD203B41FA5}">
                      <a16:colId xmlns:a16="http://schemas.microsoft.com/office/drawing/2014/main" val="3419027078"/>
                    </a:ext>
                  </a:extLst>
                </a:gridCol>
                <a:gridCol w="1391563">
                  <a:extLst>
                    <a:ext uri="{9D8B030D-6E8A-4147-A177-3AD203B41FA5}">
                      <a16:colId xmlns:a16="http://schemas.microsoft.com/office/drawing/2014/main" val="366681332"/>
                    </a:ext>
                  </a:extLst>
                </a:gridCol>
              </a:tblGrid>
              <a:tr h="27729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Site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Item Description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Funding Source </a:t>
                      </a:r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Completed Date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5677163"/>
                  </a:ext>
                </a:extLst>
              </a:tr>
              <a:tr h="271528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 California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 Bottle Filling Station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Facilities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08/2024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1554374936"/>
                  </a:ext>
                </a:extLst>
              </a:tr>
              <a:tr h="207442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0070C0"/>
                          </a:solidFill>
                        </a:rPr>
                        <a:t>Cedarlane</a:t>
                      </a:r>
                      <a:endParaRPr lang="en-US" sz="1000" b="1" dirty="0">
                        <a:solidFill>
                          <a:srgbClr val="0070C0"/>
                        </a:solidFill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 Playground Asphalt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Facilities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08/2024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3361182668"/>
                  </a:ext>
                </a:extLst>
              </a:tr>
              <a:tr h="24681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0070C0"/>
                          </a:solidFill>
                        </a:rPr>
                        <a:t>Cedarlane</a:t>
                      </a:r>
                      <a:endParaRPr lang="en-US" sz="1000" b="1" dirty="0">
                        <a:solidFill>
                          <a:srgbClr val="0070C0"/>
                        </a:solidFill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 Portable Installation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Facilities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08/2024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27925166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 Grandview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 Parking Lot Restriping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Facilities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08/2024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3785093669"/>
                  </a:ext>
                </a:extLst>
              </a:tr>
              <a:tr h="122464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Los </a:t>
                      </a:r>
                      <a:r>
                        <a:rPr lang="en-US" sz="1000" b="1" dirty="0" err="1">
                          <a:solidFill>
                            <a:srgbClr val="0070C0"/>
                          </a:solidFill>
                        </a:rPr>
                        <a:t>Molinos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 Bottle Filling Station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Facilities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08/2024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1608279708"/>
                  </a:ext>
                </a:extLst>
              </a:tr>
              <a:tr h="189111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0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W Cen MT"/>
                        </a:rPr>
                        <a:t>Mesa Robles</a:t>
                      </a:r>
                      <a:endParaRPr lang="en-US" sz="1000" b="1" i="0" u="none" strike="noStrike" noProof="0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 Classroom Flooring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Facilities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08/2024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2523419217"/>
                  </a:ext>
                </a:extLst>
              </a:tr>
              <a:tr h="21567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0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W Cen MT"/>
                        </a:rPr>
                        <a:t>Wing Lane 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 Playground Restriping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Facilities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08/2024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2415332350"/>
                  </a:ext>
                </a:extLst>
              </a:tr>
              <a:tr h="2156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0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W Cen MT"/>
                        </a:rPr>
                        <a:t>Wing Lane 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 Portable Installation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Facilities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08/2024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619205294"/>
                  </a:ext>
                </a:extLst>
              </a:tr>
              <a:tr h="230472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Districtwide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</a:rPr>
                        <a:t> Banners</a:t>
                      </a:r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</a:rPr>
                        <a:t>Facilities</a:t>
                      </a:r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07/2024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1691569935"/>
                  </a:ext>
                </a:extLst>
              </a:tr>
              <a:tr h="23608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Wilson High School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</a:rPr>
                        <a:t> Little Theatre Improvement</a:t>
                      </a:r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</a:rPr>
                        <a:t>CTE Grant</a:t>
                      </a:r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07/2024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3751112394"/>
                  </a:ext>
                </a:extLst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 bwMode="auto">
          <a:xfrm>
            <a:off x="0" y="348585"/>
            <a:ext cx="8406571" cy="6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8001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12573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7145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21717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4000" b="1" dirty="0">
                <a:solidFill>
                  <a:schemeClr val="tx1"/>
                </a:solidFill>
                <a:latin typeface="Rockwell"/>
              </a:rPr>
              <a:t>PROJECT COMPLETE LIST</a:t>
            </a:r>
            <a:r>
              <a:rPr lang="en-US" sz="3000" b="1" dirty="0">
                <a:solidFill>
                  <a:schemeClr val="tx1"/>
                </a:solidFill>
                <a:latin typeface="Rockwell"/>
              </a:rPr>
              <a:t> </a:t>
            </a:r>
            <a:endParaRPr lang="en-US" sz="3000" b="1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pic>
        <p:nvPicPr>
          <p:cNvPr id="2052" name="Picture 4" descr="tnmcorps courthouse pilot project user gui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629" y="196219"/>
            <a:ext cx="1493023" cy="99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22196" y="6596174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>
                <a:solidFill>
                  <a:srgbClr val="0070C0"/>
                </a:solidFill>
              </a:rPr>
              <a:t>Changes And Progress Since Last Report - Blue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38912" y="771247"/>
            <a:ext cx="8411652" cy="6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8001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12573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7145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21717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000" b="1" dirty="0">
                <a:solidFill>
                  <a:schemeClr val="tx1"/>
                </a:solidFill>
                <a:latin typeface="Rockwell"/>
              </a:rPr>
              <a:t>2024/2025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716516-79C5-3428-B8D2-0072AE93E1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702997" y="6462411"/>
            <a:ext cx="5421313" cy="365125"/>
          </a:xfrm>
        </p:spPr>
        <p:txBody>
          <a:bodyPr/>
          <a:lstStyle/>
          <a:p>
            <a:r>
              <a:rPr lang="en-US" b="1">
                <a:latin typeface="Tw Cen M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27472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339" y="209268"/>
            <a:ext cx="7965261" cy="990600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Rockwell"/>
              </a:rPr>
              <a:t>Projects Completed </a:t>
            </a:r>
            <a:r>
              <a:rPr lang="en-US" sz="3000" dirty="0">
                <a:solidFill>
                  <a:schemeClr val="tx1"/>
                </a:solidFill>
                <a:latin typeface="Rockwell"/>
              </a:rPr>
              <a:t>as of August 22, 2024</a:t>
            </a:r>
            <a:br>
              <a:rPr lang="en-US" sz="2250" dirty="0">
                <a:latin typeface="Rockwell" panose="02060603020205020403" pitchFamily="18" charset="0"/>
              </a:rPr>
            </a:br>
            <a:r>
              <a:rPr lang="en-US" sz="2250" b="1" dirty="0" err="1">
                <a:solidFill>
                  <a:srgbClr val="0070C0"/>
                </a:solidFill>
                <a:latin typeface="Rockwell"/>
              </a:rPr>
              <a:t>Cedarlane</a:t>
            </a:r>
            <a:r>
              <a:rPr lang="en-US" sz="2250" b="1" dirty="0">
                <a:solidFill>
                  <a:srgbClr val="0070C0"/>
                </a:solidFill>
                <a:latin typeface="Rockwell"/>
              </a:rPr>
              <a:t> Academy – Playground Asphalt</a:t>
            </a:r>
            <a:endParaRPr lang="en-US" sz="2000" b="1" dirty="0">
              <a:solidFill>
                <a:srgbClr val="0070C0"/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>
          <a:xfrm>
            <a:off x="8610600" y="6594897"/>
            <a:ext cx="533400" cy="244475"/>
          </a:xfrm>
        </p:spPr>
        <p:txBody>
          <a:bodyPr>
            <a:noAutofit/>
          </a:bodyPr>
          <a:lstStyle/>
          <a:p>
            <a:pPr algn="r">
              <a:defRPr/>
            </a:pPr>
            <a:fld id="{A645BE55-96CF-4A88-9826-854F6BE1054F}" type="slidenum">
              <a:rPr lang="en-US" sz="1050" dirty="0" smtClean="0">
                <a:solidFill>
                  <a:schemeClr val="tx1"/>
                </a:solidFill>
                <a:latin typeface="Tw Cen MT"/>
              </a:rPr>
              <a:pPr algn="r">
                <a:defRPr/>
              </a:pPr>
              <a:t>3</a:t>
            </a:fld>
            <a:endParaRPr lang="en-US" sz="1050">
              <a:solidFill>
                <a:schemeClr val="tx1"/>
              </a:solidFill>
              <a:latin typeface="Tw Cen MT"/>
            </a:endParaRPr>
          </a:p>
        </p:txBody>
      </p:sp>
      <p:pic>
        <p:nvPicPr>
          <p:cNvPr id="1036" name="Picture 12" descr="UST Certification Training Now Available for Illinois! - Envicompl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5285">
            <a:off x="245147" y="661761"/>
            <a:ext cx="800383" cy="80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61E2C0A-3307-C2A5-97D4-7C1E787CE583}"/>
              </a:ext>
            </a:extLst>
          </p:cNvPr>
          <p:cNvSpPr txBox="1"/>
          <p:nvPr/>
        </p:nvSpPr>
        <p:spPr>
          <a:xfrm>
            <a:off x="6205296" y="6220585"/>
            <a:ext cx="978068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AFTER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AC3DF1-247C-7CFB-CFEF-7A682E7A6881}"/>
              </a:ext>
            </a:extLst>
          </p:cNvPr>
          <p:cNvSpPr txBox="1"/>
          <p:nvPr/>
        </p:nvSpPr>
        <p:spPr>
          <a:xfrm>
            <a:off x="692456" y="6183732"/>
            <a:ext cx="134940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BEORE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A45D4A-271A-E4C6-F4BD-6FF9125B7220}"/>
              </a:ext>
            </a:extLst>
          </p:cNvPr>
          <p:cNvSpPr txBox="1"/>
          <p:nvPr/>
        </p:nvSpPr>
        <p:spPr>
          <a:xfrm>
            <a:off x="1125791" y="1493829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Rockwell"/>
                <a:cs typeface="Arial"/>
              </a:rPr>
              <a:t>BEFORE</a:t>
            </a:r>
            <a:endParaRPr lang="en-US" b="1" dirty="0">
              <a:solidFill>
                <a:srgbClr val="0070C0"/>
              </a:solidFill>
              <a:latin typeface="Rockwell"/>
            </a:endParaRPr>
          </a:p>
        </p:txBody>
      </p:sp>
      <p:pic>
        <p:nvPicPr>
          <p:cNvPr id="5" name="Picture 4" descr="A parking lot with a building and trees in the background&#10;&#10;Description automatically generated">
            <a:extLst>
              <a:ext uri="{FF2B5EF4-FFF2-40B4-BE49-F238E27FC236}">
                <a16:creationId xmlns:a16="http://schemas.microsoft.com/office/drawing/2014/main" id="{7703A8CB-BDED-66F1-18F8-B6FCDF432F8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42" r="3274" b="542"/>
          <a:stretch/>
        </p:blipFill>
        <p:spPr>
          <a:xfrm>
            <a:off x="503093" y="4137788"/>
            <a:ext cx="4021157" cy="2510944"/>
          </a:xfrm>
          <a:prstGeom prst="rect">
            <a:avLst/>
          </a:prstGeom>
        </p:spPr>
      </p:pic>
      <p:pic>
        <p:nvPicPr>
          <p:cNvPr id="7" name="Picture 6" descr="A parking lot with a circle painted on it&#10;&#10;Description automatically generated">
            <a:extLst>
              <a:ext uri="{FF2B5EF4-FFF2-40B4-BE49-F238E27FC236}">
                <a16:creationId xmlns:a16="http://schemas.microsoft.com/office/drawing/2014/main" id="{45918D72-51FD-C7B8-8E74-E8A1C18F7C5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675" r="-213" b="282"/>
          <a:stretch/>
        </p:blipFill>
        <p:spPr>
          <a:xfrm>
            <a:off x="499945" y="1818970"/>
            <a:ext cx="4037681" cy="2427276"/>
          </a:xfrm>
          <a:prstGeom prst="rect">
            <a:avLst/>
          </a:prstGeom>
        </p:spPr>
      </p:pic>
      <p:pic>
        <p:nvPicPr>
          <p:cNvPr id="4" name="Picture 3" descr="A close-up of a parking lot&#10;&#10;Description automatically generated">
            <a:extLst>
              <a:ext uri="{FF2B5EF4-FFF2-40B4-BE49-F238E27FC236}">
                <a16:creationId xmlns:a16="http://schemas.microsoft.com/office/drawing/2014/main" id="{F5056B70-917C-846A-0142-C65D4193C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7" t="-496" r="9797" b="676"/>
          <a:stretch/>
        </p:blipFill>
        <p:spPr>
          <a:xfrm rot="5400000">
            <a:off x="5513827" y="1242906"/>
            <a:ext cx="2634156" cy="37862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EEFDA9-33A2-7B73-0DA6-F8AB7A90CD5A}"/>
              </a:ext>
            </a:extLst>
          </p:cNvPr>
          <p:cNvSpPr txBox="1"/>
          <p:nvPr/>
        </p:nvSpPr>
        <p:spPr>
          <a:xfrm>
            <a:off x="5510233" y="1493829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Rockwell"/>
                <a:cs typeface="Arial"/>
              </a:rPr>
              <a:t>AFTER</a:t>
            </a:r>
            <a:endParaRPr lang="en-US" dirty="0">
              <a:solidFill>
                <a:srgbClr val="000000"/>
              </a:solidFill>
              <a:latin typeface="Rockwell"/>
              <a:cs typeface="Arial" charset="0"/>
            </a:endParaRPr>
          </a:p>
        </p:txBody>
      </p:sp>
      <p:pic>
        <p:nvPicPr>
          <p:cNvPr id="9" name="Picture 8" descr="A black and yellow playground&#10;&#10;Description automatically generated">
            <a:extLst>
              <a:ext uri="{FF2B5EF4-FFF2-40B4-BE49-F238E27FC236}">
                <a16:creationId xmlns:a16="http://schemas.microsoft.com/office/drawing/2014/main" id="{7EFB5E28-E8CC-23F8-0CC0-7C6FB678A8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0" t="29" r="9844" b="459"/>
          <a:stretch/>
        </p:blipFill>
        <p:spPr>
          <a:xfrm rot="5400000">
            <a:off x="5629660" y="3554345"/>
            <a:ext cx="2402487" cy="378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986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339" y="209268"/>
            <a:ext cx="7965261" cy="990600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Rockwell"/>
              </a:rPr>
              <a:t>Projects Completed </a:t>
            </a:r>
            <a:r>
              <a:rPr lang="en-US" sz="3000" dirty="0">
                <a:solidFill>
                  <a:schemeClr val="tx1"/>
                </a:solidFill>
                <a:latin typeface="Rockwell"/>
              </a:rPr>
              <a:t>as of August 22, 2024</a:t>
            </a:r>
            <a:br>
              <a:rPr lang="en-US" sz="2250" dirty="0">
                <a:latin typeface="Rockwell" panose="02060603020205020403" pitchFamily="18" charset="0"/>
              </a:rPr>
            </a:br>
            <a:r>
              <a:rPr lang="en-US" sz="2250" b="1" dirty="0" err="1">
                <a:solidFill>
                  <a:srgbClr val="0070C0"/>
                </a:solidFill>
                <a:latin typeface="Rockwell"/>
              </a:rPr>
              <a:t>Cedarlane</a:t>
            </a:r>
            <a:r>
              <a:rPr lang="en-US" sz="2250" b="1" dirty="0">
                <a:solidFill>
                  <a:srgbClr val="0070C0"/>
                </a:solidFill>
                <a:latin typeface="Rockwell"/>
              </a:rPr>
              <a:t> Academy - Portable Installation</a:t>
            </a:r>
            <a:endParaRPr lang="en-US" sz="2000" b="1" dirty="0">
              <a:solidFill>
                <a:srgbClr val="0070C0"/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>
          <a:xfrm>
            <a:off x="8620328" y="6614352"/>
            <a:ext cx="533400" cy="244475"/>
          </a:xfrm>
        </p:spPr>
        <p:txBody>
          <a:bodyPr>
            <a:noAutofit/>
          </a:bodyPr>
          <a:lstStyle/>
          <a:p>
            <a:pPr algn="r">
              <a:defRPr/>
            </a:pPr>
            <a:fld id="{A645BE55-96CF-4A88-9826-854F6BE1054F}" type="slidenum">
              <a:rPr lang="en-US" sz="1050" smtClean="0">
                <a:solidFill>
                  <a:schemeClr val="tx1"/>
                </a:solidFill>
              </a:rPr>
              <a:pPr algn="r">
                <a:defRPr/>
              </a:pPr>
              <a:t>4</a:t>
            </a:fld>
            <a:endParaRPr lang="en-US" sz="1050">
              <a:solidFill>
                <a:schemeClr val="tx1"/>
              </a:solidFill>
            </a:endParaRPr>
          </a:p>
        </p:txBody>
      </p:sp>
      <p:pic>
        <p:nvPicPr>
          <p:cNvPr id="1036" name="Picture 12" descr="UST Certification Training Now Available for Illinois! - Envicompl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5285">
            <a:off x="245147" y="661761"/>
            <a:ext cx="800383" cy="80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61E2C0A-3307-C2A5-97D4-7C1E787CE583}"/>
              </a:ext>
            </a:extLst>
          </p:cNvPr>
          <p:cNvSpPr txBox="1"/>
          <p:nvPr/>
        </p:nvSpPr>
        <p:spPr>
          <a:xfrm>
            <a:off x="6205296" y="6220585"/>
            <a:ext cx="978068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AFTER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AC3DF1-247C-7CFB-CFEF-7A682E7A6881}"/>
              </a:ext>
            </a:extLst>
          </p:cNvPr>
          <p:cNvSpPr txBox="1"/>
          <p:nvPr/>
        </p:nvSpPr>
        <p:spPr>
          <a:xfrm>
            <a:off x="692456" y="6183732"/>
            <a:ext cx="134940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BEORE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4" name="Picture 3" descr="A building with a ladder&#10;&#10;Description automatically generated">
            <a:extLst>
              <a:ext uri="{FF2B5EF4-FFF2-40B4-BE49-F238E27FC236}">
                <a16:creationId xmlns:a16="http://schemas.microsoft.com/office/drawing/2014/main" id="{68ECDA14-7DC2-7838-2C51-DB308A1DF17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5254" r="-1235" b="13842"/>
          <a:stretch/>
        </p:blipFill>
        <p:spPr>
          <a:xfrm>
            <a:off x="411607" y="2395728"/>
            <a:ext cx="3995433" cy="33284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C28725-818C-E27C-FB08-D857FF0CF4DB}"/>
              </a:ext>
            </a:extLst>
          </p:cNvPr>
          <p:cNvSpPr txBox="1"/>
          <p:nvPr/>
        </p:nvSpPr>
        <p:spPr>
          <a:xfrm>
            <a:off x="985089" y="2029968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rgbClr val="0070C0"/>
                </a:solidFill>
                <a:latin typeface="Rockwell"/>
                <a:cs typeface="Arial"/>
              </a:rPr>
              <a:t>WORK IN PROGRESS</a:t>
            </a:r>
            <a:endParaRPr lang="en-US" dirty="0">
              <a:solidFill>
                <a:srgbClr val="000000"/>
              </a:solidFill>
              <a:latin typeface="Rockwell"/>
            </a:endParaRPr>
          </a:p>
        </p:txBody>
      </p:sp>
      <p:pic>
        <p:nvPicPr>
          <p:cNvPr id="3" name="Picture 2" descr="A group of houses in a field&#10;&#10;Description automatically generated">
            <a:extLst>
              <a:ext uri="{FF2B5EF4-FFF2-40B4-BE49-F238E27FC236}">
                <a16:creationId xmlns:a16="http://schemas.microsoft.com/office/drawing/2014/main" id="{9272C3F6-165F-C4D8-D9AD-FAC2A7ED32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6962" y="2395728"/>
            <a:ext cx="3995433" cy="33284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7D6A90-FB53-AABB-EC12-9EA2B86117A4}"/>
              </a:ext>
            </a:extLst>
          </p:cNvPr>
          <p:cNvSpPr txBox="1"/>
          <p:nvPr/>
        </p:nvSpPr>
        <p:spPr>
          <a:xfrm>
            <a:off x="6351600" y="2029968"/>
            <a:ext cx="984309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rgbClr val="0070C0"/>
                </a:solidFill>
                <a:latin typeface="Rockwell"/>
                <a:cs typeface="Arial"/>
              </a:rPr>
              <a:t>AFTER</a:t>
            </a:r>
            <a:endParaRPr lang="en-US" b="1" dirty="0">
              <a:solidFill>
                <a:srgbClr val="0070C0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834825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339" y="209268"/>
            <a:ext cx="7965261" cy="990600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Rockwell"/>
              </a:rPr>
              <a:t>Projects Completed </a:t>
            </a:r>
            <a:r>
              <a:rPr lang="en-US" sz="3000" dirty="0">
                <a:solidFill>
                  <a:schemeClr val="tx1"/>
                </a:solidFill>
                <a:latin typeface="Rockwell"/>
              </a:rPr>
              <a:t>as of August 22, 2024</a:t>
            </a:r>
            <a:br>
              <a:rPr lang="en-US" sz="2250" dirty="0">
                <a:latin typeface="Rockwell" panose="02060603020205020403" pitchFamily="18" charset="0"/>
              </a:rPr>
            </a:br>
            <a:r>
              <a:rPr lang="en-US" sz="2250" b="1" dirty="0">
                <a:solidFill>
                  <a:srgbClr val="0070C0"/>
                </a:solidFill>
                <a:latin typeface="Rockwell"/>
              </a:rPr>
              <a:t>Grandview Academy – Parking Lot Restriping</a:t>
            </a:r>
            <a:endParaRPr lang="en-US" sz="2000" b="1" dirty="0">
              <a:solidFill>
                <a:srgbClr val="0070C0"/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>
          <a:xfrm>
            <a:off x="8620328" y="6614352"/>
            <a:ext cx="533400" cy="244475"/>
          </a:xfrm>
        </p:spPr>
        <p:txBody>
          <a:bodyPr>
            <a:noAutofit/>
          </a:bodyPr>
          <a:lstStyle/>
          <a:p>
            <a:pPr algn="r">
              <a:defRPr/>
            </a:pPr>
            <a:fld id="{A645BE55-96CF-4A88-9826-854F6BE1054F}" type="slidenum">
              <a:rPr lang="en-US" sz="1050" smtClean="0">
                <a:solidFill>
                  <a:schemeClr val="tx1"/>
                </a:solidFill>
              </a:rPr>
              <a:pPr algn="r">
                <a:defRPr/>
              </a:pPr>
              <a:t>5</a:t>
            </a:fld>
            <a:endParaRPr lang="en-US" sz="1050">
              <a:solidFill>
                <a:schemeClr val="tx1"/>
              </a:solidFill>
            </a:endParaRPr>
          </a:p>
        </p:txBody>
      </p:sp>
      <p:pic>
        <p:nvPicPr>
          <p:cNvPr id="1036" name="Picture 12" descr="UST Certification Training Now Available for Illinois! - Envicompl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5285">
            <a:off x="245147" y="661761"/>
            <a:ext cx="800383" cy="80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61E2C0A-3307-C2A5-97D4-7C1E787CE583}"/>
              </a:ext>
            </a:extLst>
          </p:cNvPr>
          <p:cNvSpPr txBox="1"/>
          <p:nvPr/>
        </p:nvSpPr>
        <p:spPr>
          <a:xfrm>
            <a:off x="6205296" y="6220585"/>
            <a:ext cx="978068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AFTER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AC3DF1-247C-7CFB-CFEF-7A682E7A6881}"/>
              </a:ext>
            </a:extLst>
          </p:cNvPr>
          <p:cNvSpPr txBox="1"/>
          <p:nvPr/>
        </p:nvSpPr>
        <p:spPr>
          <a:xfrm>
            <a:off x="692456" y="6183732"/>
            <a:ext cx="134940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BEORE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C28725-818C-E27C-FB08-D857FF0CF4DB}"/>
              </a:ext>
            </a:extLst>
          </p:cNvPr>
          <p:cNvSpPr txBox="1"/>
          <p:nvPr/>
        </p:nvSpPr>
        <p:spPr>
          <a:xfrm>
            <a:off x="1778238" y="2020824"/>
            <a:ext cx="1182039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rgbClr val="0070C0"/>
                </a:solidFill>
                <a:latin typeface="Rockwell"/>
                <a:cs typeface="Arial"/>
              </a:rPr>
              <a:t>BEFORE</a:t>
            </a:r>
            <a:endParaRPr lang="en-US" dirty="0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7D6A90-FB53-AABB-EC12-9EA2B86117A4}"/>
              </a:ext>
            </a:extLst>
          </p:cNvPr>
          <p:cNvSpPr txBox="1"/>
          <p:nvPr/>
        </p:nvSpPr>
        <p:spPr>
          <a:xfrm>
            <a:off x="6351600" y="2029968"/>
            <a:ext cx="984309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rgbClr val="0070C0"/>
                </a:solidFill>
                <a:latin typeface="Rockwell"/>
                <a:cs typeface="Arial"/>
              </a:rPr>
              <a:t>AFTER</a:t>
            </a:r>
            <a:endParaRPr lang="en-US" b="1" dirty="0">
              <a:solidFill>
                <a:srgbClr val="0070C0"/>
              </a:solidFill>
              <a:latin typeface="Rockwell"/>
            </a:endParaRPr>
          </a:p>
        </p:txBody>
      </p:sp>
      <p:pic>
        <p:nvPicPr>
          <p:cNvPr id="6" name="Picture 5" descr="West Lot B4 3.JPG">
            <a:extLst>
              <a:ext uri="{FF2B5EF4-FFF2-40B4-BE49-F238E27FC236}">
                <a16:creationId xmlns:a16="http://schemas.microsoft.com/office/drawing/2014/main" id="{1C44FAC5-D567-1678-ED51-A212E70F5B4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471" b="-207"/>
          <a:stretch/>
        </p:blipFill>
        <p:spPr>
          <a:xfrm>
            <a:off x="485043" y="2395728"/>
            <a:ext cx="3921996" cy="3328416"/>
          </a:xfrm>
          <a:prstGeom prst="rect">
            <a:avLst/>
          </a:prstGeom>
        </p:spPr>
      </p:pic>
      <p:pic>
        <p:nvPicPr>
          <p:cNvPr id="9" name="Picture 8" descr="West Lot After 2.JPG">
            <a:extLst>
              <a:ext uri="{FF2B5EF4-FFF2-40B4-BE49-F238E27FC236}">
                <a16:creationId xmlns:a16="http://schemas.microsoft.com/office/drawing/2014/main" id="{BB77B2CC-E44B-6BF6-BC3B-D2695938E02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9848" b="993"/>
          <a:stretch/>
        </p:blipFill>
        <p:spPr>
          <a:xfrm>
            <a:off x="4808981" y="2386584"/>
            <a:ext cx="3849976" cy="33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66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EACEF-E6C4-5C88-D197-F485D244A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Rockwell"/>
              </a:rPr>
              <a:t>Projects Completed </a:t>
            </a:r>
            <a:r>
              <a:rPr lang="en-US" sz="3200" dirty="0">
                <a:solidFill>
                  <a:schemeClr val="tx1"/>
                </a:solidFill>
                <a:latin typeface="Rockwell"/>
              </a:rPr>
              <a:t>as of August 22, 2024 </a:t>
            </a:r>
            <a:r>
              <a:rPr lang="en-US" sz="2250" b="1" dirty="0">
                <a:solidFill>
                  <a:srgbClr val="0070C0"/>
                </a:solidFill>
                <a:latin typeface="Rockwell"/>
              </a:rPr>
              <a:t>Los Molinos Elementary – Bottle Filling Station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CEF755-2B6E-6CEB-2CE2-C85BC453C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22451" y="6491591"/>
            <a:ext cx="5421313" cy="365125"/>
          </a:xfrm>
        </p:spPr>
        <p:txBody>
          <a:bodyPr/>
          <a:lstStyle/>
          <a:p>
            <a:r>
              <a:rPr lang="en-US" sz="1050" b="1" dirty="0">
                <a:latin typeface="Tw Cen MT"/>
              </a:rPr>
              <a:t>6</a:t>
            </a:r>
          </a:p>
        </p:txBody>
      </p:sp>
      <p:pic>
        <p:nvPicPr>
          <p:cNvPr id="4" name="Picture 12" descr="UST Certification Training Now Available for Illinois! - Envicomply">
            <a:extLst>
              <a:ext uri="{FF2B5EF4-FFF2-40B4-BE49-F238E27FC236}">
                <a16:creationId xmlns:a16="http://schemas.microsoft.com/office/drawing/2014/main" id="{76C7F9D1-734D-4645-A82C-ADD916D20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5285">
            <a:off x="91962" y="707853"/>
            <a:ext cx="800383" cy="80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4D179A-8636-8627-6579-5ECD58549F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00" t="21124" r="17100" b="4953"/>
          <a:stretch/>
        </p:blipFill>
        <p:spPr>
          <a:xfrm>
            <a:off x="1389888" y="1614791"/>
            <a:ext cx="6199632" cy="468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04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339" y="209268"/>
            <a:ext cx="7965261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300" b="1" dirty="0">
                <a:solidFill>
                  <a:schemeClr val="tx1"/>
                </a:solidFill>
                <a:latin typeface="Rockwell"/>
              </a:rPr>
              <a:t>Projects Completed </a:t>
            </a:r>
            <a:r>
              <a:rPr lang="en-US" sz="3300" dirty="0">
                <a:solidFill>
                  <a:schemeClr val="tx1"/>
                </a:solidFill>
                <a:latin typeface="Rockwell"/>
              </a:rPr>
              <a:t>as of August 22, 2024</a:t>
            </a:r>
            <a:br>
              <a:rPr lang="en-US" sz="3300" dirty="0">
                <a:latin typeface="Rockwell" panose="02060603020205020403" pitchFamily="18" charset="0"/>
              </a:rPr>
            </a:br>
            <a:r>
              <a:rPr lang="en-US" sz="2250" b="1" dirty="0">
                <a:solidFill>
                  <a:srgbClr val="0070C0"/>
                </a:solidFill>
                <a:latin typeface="Rockwell"/>
              </a:rPr>
              <a:t>Mesa Robles Academy – Classroom Flooring</a:t>
            </a:r>
            <a:endParaRPr lang="en-US" sz="2250" b="1" dirty="0">
              <a:solidFill>
                <a:srgbClr val="0070C0"/>
              </a:solidFill>
              <a:latin typeface="Rockwell"/>
              <a:ea typeface="+mn-ea"/>
              <a:cs typeface="+mn-cs"/>
            </a:endParaRPr>
          </a:p>
        </p:txBody>
      </p:sp>
      <p:pic>
        <p:nvPicPr>
          <p:cNvPr id="1036" name="Picture 12" descr="UST Certification Training Now Available for Illinois! - Envicompl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5285">
            <a:off x="245147" y="661761"/>
            <a:ext cx="800383" cy="80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61E2C0A-3307-C2A5-97D4-7C1E787CE583}"/>
              </a:ext>
            </a:extLst>
          </p:cNvPr>
          <p:cNvSpPr txBox="1"/>
          <p:nvPr/>
        </p:nvSpPr>
        <p:spPr>
          <a:xfrm>
            <a:off x="6205296" y="6220585"/>
            <a:ext cx="978068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AFTER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AC3DF1-247C-7CFB-CFEF-7A682E7A6881}"/>
              </a:ext>
            </a:extLst>
          </p:cNvPr>
          <p:cNvSpPr txBox="1"/>
          <p:nvPr/>
        </p:nvSpPr>
        <p:spPr>
          <a:xfrm>
            <a:off x="692456" y="6183732"/>
            <a:ext cx="134940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BEORE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B8FDC-8DD0-5C2F-796A-9448AF01D8B9}"/>
              </a:ext>
            </a:extLst>
          </p:cNvPr>
          <p:cNvSpPr txBox="1"/>
          <p:nvPr/>
        </p:nvSpPr>
        <p:spPr>
          <a:xfrm>
            <a:off x="6293237" y="1627377"/>
            <a:ext cx="118073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Rockwell"/>
              </a:rPr>
              <a:t>AFTER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4AA414-1555-6046-49BF-EC3169BEF764}"/>
              </a:ext>
            </a:extLst>
          </p:cNvPr>
          <p:cNvSpPr txBox="1"/>
          <p:nvPr/>
        </p:nvSpPr>
        <p:spPr>
          <a:xfrm>
            <a:off x="1246933" y="1627586"/>
            <a:ext cx="174566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Rockwell"/>
                <a:cs typeface="Arial"/>
              </a:rPr>
              <a:t>BEFORE</a:t>
            </a:r>
            <a:endParaRPr lang="en-US" sz="2000" b="1" dirty="0">
              <a:solidFill>
                <a:srgbClr val="0070C0"/>
              </a:solidFill>
              <a:latin typeface="Rockwel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267C15-6D43-52F7-53AB-FAE70FF92AA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722451" y="6491592"/>
            <a:ext cx="5421313" cy="365125"/>
          </a:xfrm>
        </p:spPr>
        <p:txBody>
          <a:bodyPr/>
          <a:lstStyle/>
          <a:p>
            <a:r>
              <a:rPr lang="en-US" sz="1050" b="1" dirty="0">
                <a:latin typeface="Tw Cen MT"/>
              </a:rPr>
              <a:t>7</a:t>
            </a:r>
          </a:p>
        </p:txBody>
      </p:sp>
      <p:pic>
        <p:nvPicPr>
          <p:cNvPr id="9" name="Picture 8" descr="A room with a white board and a white board&#10;&#10;Description automatically generated">
            <a:extLst>
              <a:ext uri="{FF2B5EF4-FFF2-40B4-BE49-F238E27FC236}">
                <a16:creationId xmlns:a16="http://schemas.microsoft.com/office/drawing/2014/main" id="{5C38FAEB-8618-DBDA-95B0-7BEB292D0D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" r="6522"/>
          <a:stretch/>
        </p:blipFill>
        <p:spPr>
          <a:xfrm rot="5400000">
            <a:off x="-101239" y="2410852"/>
            <a:ext cx="4729500" cy="3962770"/>
          </a:xfrm>
          <a:prstGeom prst="rect">
            <a:avLst/>
          </a:prstGeom>
        </p:spPr>
      </p:pic>
      <p:pic>
        <p:nvPicPr>
          <p:cNvPr id="11" name="Picture 10" descr="A room with a wood floor&#10;&#10;Description automatically generated">
            <a:extLst>
              <a:ext uri="{FF2B5EF4-FFF2-40B4-BE49-F238E27FC236}">
                <a16:creationId xmlns:a16="http://schemas.microsoft.com/office/drawing/2014/main" id="{F86F6E95-B7B5-39F6-5D20-D85F7E0B7AD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" r="6522"/>
          <a:stretch/>
        </p:blipFill>
        <p:spPr>
          <a:xfrm rot="5400000">
            <a:off x="4515741" y="2410852"/>
            <a:ext cx="4729495" cy="396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86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EACEF-E6C4-5C88-D197-F485D244A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Rockwell"/>
              </a:rPr>
              <a:t>Projects Completed </a:t>
            </a:r>
            <a:r>
              <a:rPr lang="en-US" sz="3200" dirty="0">
                <a:solidFill>
                  <a:schemeClr val="tx1"/>
                </a:solidFill>
                <a:latin typeface="Rockwell"/>
              </a:rPr>
              <a:t>as of August 22, 2024 </a:t>
            </a:r>
            <a:r>
              <a:rPr lang="en-US" sz="2000" b="1" dirty="0">
                <a:solidFill>
                  <a:srgbClr val="0070C0"/>
                </a:solidFill>
                <a:latin typeface="Rockwell"/>
              </a:rPr>
              <a:t>Wing Lane Elementary – Portable Installation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3CD539-4816-640E-60FD-AA01E8F4E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21100" y="6491817"/>
            <a:ext cx="5421313" cy="365125"/>
          </a:xfrm>
        </p:spPr>
        <p:txBody>
          <a:bodyPr/>
          <a:lstStyle/>
          <a:p>
            <a:r>
              <a:rPr lang="en-US" sz="1050" b="1" dirty="0">
                <a:latin typeface="Tw Cen MT"/>
              </a:rPr>
              <a:t>8</a:t>
            </a:r>
            <a:endParaRPr lang="en-US" sz="105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DFB3A2-56A0-D8AB-25E5-08F9898DE277}"/>
              </a:ext>
            </a:extLst>
          </p:cNvPr>
          <p:cNvSpPr txBox="1"/>
          <p:nvPr/>
        </p:nvSpPr>
        <p:spPr>
          <a:xfrm>
            <a:off x="1461553" y="1602196"/>
            <a:ext cx="230428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Rockwell"/>
              </a:rPr>
              <a:t>BEFORE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789CD4-6868-751F-F73F-9FE1466DE7E8}"/>
              </a:ext>
            </a:extLst>
          </p:cNvPr>
          <p:cNvSpPr txBox="1"/>
          <p:nvPr/>
        </p:nvSpPr>
        <p:spPr>
          <a:xfrm>
            <a:off x="5847389" y="1596028"/>
            <a:ext cx="27305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solidFill>
                  <a:srgbClr val="0070C0"/>
                </a:solidFill>
                <a:latin typeface="Rockwell"/>
                <a:cs typeface="Arial"/>
              </a:rPr>
              <a:t>AFTER</a:t>
            </a:r>
            <a:endParaRPr lang="en-US" sz="2400" b="1">
              <a:solidFill>
                <a:srgbClr val="0070C0"/>
              </a:solidFill>
              <a:latin typeface="Rockwell"/>
            </a:endParaRPr>
          </a:p>
        </p:txBody>
      </p:sp>
      <p:pic>
        <p:nvPicPr>
          <p:cNvPr id="15" name="Picture 14" descr="A construction site with a bulldozer and a tractor&#10;&#10;Description automatically generated">
            <a:extLst>
              <a:ext uri="{FF2B5EF4-FFF2-40B4-BE49-F238E27FC236}">
                <a16:creationId xmlns:a16="http://schemas.microsoft.com/office/drawing/2014/main" id="{6625471C-51D0-689B-EE9A-8561CB104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25" y="2040831"/>
            <a:ext cx="3530512" cy="4626978"/>
          </a:xfrm>
          <a:prstGeom prst="rect">
            <a:avLst/>
          </a:prstGeom>
        </p:spPr>
      </p:pic>
      <p:pic>
        <p:nvPicPr>
          <p:cNvPr id="6" name="Picture 5" descr="A building with a ramp&#10;&#10;Description automatically generated">
            <a:extLst>
              <a:ext uri="{FF2B5EF4-FFF2-40B4-BE49-F238E27FC236}">
                <a16:creationId xmlns:a16="http://schemas.microsoft.com/office/drawing/2014/main" id="{3D53E071-7EFB-679B-EE36-96121E2DD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064" y="2039867"/>
            <a:ext cx="4572000" cy="463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327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7D3C75-F110-5193-99F5-E804EA7D3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ckwell"/>
              </a:rPr>
              <a:t>Projects In Progress </a:t>
            </a:r>
            <a:r>
              <a:rPr lang="en-US" sz="3000">
                <a:solidFill>
                  <a:schemeClr val="tx1"/>
                </a:solidFill>
                <a:latin typeface="Rockwell"/>
              </a:rPr>
              <a:t>2024-2025</a:t>
            </a:r>
          </a:p>
        </p:txBody>
      </p:sp>
      <p:pic>
        <p:nvPicPr>
          <p:cNvPr id="6" name="Picture 12" descr="Download In 16 Text Icons Work Yellow Computer HQ PNG Image | FreePNGImg">
            <a:extLst>
              <a:ext uri="{FF2B5EF4-FFF2-40B4-BE49-F238E27FC236}">
                <a16:creationId xmlns:a16="http://schemas.microsoft.com/office/drawing/2014/main" id="{339DE65E-BACC-A63D-90E3-67AEA7C64B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765" r="10527" b="10981"/>
          <a:stretch/>
        </p:blipFill>
        <p:spPr bwMode="auto">
          <a:xfrm>
            <a:off x="2516697" y="3048868"/>
            <a:ext cx="4228052" cy="228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1F2DADC-48EB-E88E-64FC-7559DA9D1A7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722451" y="6491591"/>
            <a:ext cx="5421313" cy="365125"/>
          </a:xfrm>
        </p:spPr>
        <p:txBody>
          <a:bodyPr/>
          <a:lstStyle/>
          <a:p>
            <a:r>
              <a:rPr lang="en-US" sz="1050" b="1" dirty="0">
                <a:latin typeface="Tw Cen MT"/>
              </a:rPr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1965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dian">
  <a:themeElements>
    <a:clrScheme name="Monnaie">
      <a:dk1>
        <a:sysClr val="windowText" lastClr="000000"/>
      </a:dk1>
      <a:lt1>
        <a:sysClr val="window" lastClr="FFFFFF"/>
      </a:lt1>
      <a:dk2>
        <a:srgbClr val="4A606E"/>
      </a:dk2>
      <a:lt2>
        <a:srgbClr val="D1E1E3"/>
      </a:lt2>
      <a:accent1>
        <a:srgbClr val="79B5B0"/>
      </a:accent1>
      <a:accent2>
        <a:srgbClr val="B4BC4C"/>
      </a:accent2>
      <a:accent3>
        <a:srgbClr val="B77851"/>
      </a:accent3>
      <a:accent4>
        <a:srgbClr val="776A5B"/>
      </a:accent4>
      <a:accent5>
        <a:srgbClr val="B6AD76"/>
      </a:accent5>
      <a:accent6>
        <a:srgbClr val="95AEB1"/>
      </a:accent6>
      <a:hlink>
        <a:srgbClr val="3ECCED"/>
      </a:hlink>
      <a:folHlink>
        <a:srgbClr val="2C6C93"/>
      </a:folHlink>
    </a:clrScheme>
    <a:fontScheme name="Median">
      <a:majorFont>
        <a:latin typeface="Tw Cen MT"/>
        <a:ea typeface=""/>
        <a:cs typeface=""/>
        <a:font script="Grek" typeface="Arial"/>
        <a:font script="Cyrl" typeface="Arial"/>
        <a:font script="Jpan" typeface="HGPｺﾞｼｯｸE"/>
        <a:font script="Hang" typeface="HY얕은샘물m"/>
        <a:font script="Hans" typeface="仿宋_GB2312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Arial"/>
        <a:font script="Cyrl" typeface="Arial"/>
        <a:font script="Jpan" typeface="HGPｺﾞｼｯｸE"/>
        <a:font script="Hang" typeface="HY얕은샘물m"/>
        <a:font script="Hans" typeface="仿宋_GB2312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édian">
  <a:themeElements>
    <a:clrScheme name="Monnaie">
      <a:dk1>
        <a:sysClr val="windowText" lastClr="000000"/>
      </a:dk1>
      <a:lt1>
        <a:sysClr val="window" lastClr="FFFFFF"/>
      </a:lt1>
      <a:dk2>
        <a:srgbClr val="4A606E"/>
      </a:dk2>
      <a:lt2>
        <a:srgbClr val="D1E1E3"/>
      </a:lt2>
      <a:accent1>
        <a:srgbClr val="79B5B0"/>
      </a:accent1>
      <a:accent2>
        <a:srgbClr val="B4BC4C"/>
      </a:accent2>
      <a:accent3>
        <a:srgbClr val="B77851"/>
      </a:accent3>
      <a:accent4>
        <a:srgbClr val="776A5B"/>
      </a:accent4>
      <a:accent5>
        <a:srgbClr val="B6AD76"/>
      </a:accent5>
      <a:accent6>
        <a:srgbClr val="95AEB1"/>
      </a:accent6>
      <a:hlink>
        <a:srgbClr val="3ECCED"/>
      </a:hlink>
      <a:folHlink>
        <a:srgbClr val="2C6C93"/>
      </a:folHlink>
    </a:clrScheme>
    <a:fontScheme name="Median">
      <a:majorFont>
        <a:latin typeface="Tw Cen MT"/>
        <a:ea typeface=""/>
        <a:cs typeface=""/>
        <a:font script="Grek" typeface="Arial"/>
        <a:font script="Cyrl" typeface="Arial"/>
        <a:font script="Jpan" typeface="HGPｺﾞｼｯｸE"/>
        <a:font script="Hang" typeface="HY얕은샘물m"/>
        <a:font script="Hans" typeface="仿宋_GB2312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Arial"/>
        <a:font script="Cyrl" typeface="Arial"/>
        <a:font script="Jpan" typeface="HGPｺﾞｼｯｸE"/>
        <a:font script="Hang" typeface="HY얕은샘물m"/>
        <a:font script="Hans" typeface="仿宋_GB2312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onnaie">
    <a:dk1>
      <a:sysClr val="windowText" lastClr="000000"/>
    </a:dk1>
    <a:lt1>
      <a:sysClr val="window" lastClr="FFFFFF"/>
    </a:lt1>
    <a:dk2>
      <a:srgbClr val="4A606E"/>
    </a:dk2>
    <a:lt2>
      <a:srgbClr val="D1E1E3"/>
    </a:lt2>
    <a:accent1>
      <a:srgbClr val="79B5B0"/>
    </a:accent1>
    <a:accent2>
      <a:srgbClr val="B4BC4C"/>
    </a:accent2>
    <a:accent3>
      <a:srgbClr val="B77851"/>
    </a:accent3>
    <a:accent4>
      <a:srgbClr val="776A5B"/>
    </a:accent4>
    <a:accent5>
      <a:srgbClr val="B6AD76"/>
    </a:accent5>
    <a:accent6>
      <a:srgbClr val="95AEB1"/>
    </a:accent6>
    <a:hlink>
      <a:srgbClr val="3ECCED"/>
    </a:hlink>
    <a:folHlink>
      <a:srgbClr val="2C6C93"/>
    </a:folHlink>
  </a:clrScheme>
</a:themeOverride>
</file>

<file path=ppt/theme/themeOverride2.xml><?xml version="1.0" encoding="utf-8"?>
<a:themeOverride xmlns:a="http://schemas.openxmlformats.org/drawingml/2006/main">
  <a:clrScheme name="Monnaie">
    <a:dk1>
      <a:sysClr val="windowText" lastClr="000000"/>
    </a:dk1>
    <a:lt1>
      <a:sysClr val="window" lastClr="FFFFFF"/>
    </a:lt1>
    <a:dk2>
      <a:srgbClr val="4A606E"/>
    </a:dk2>
    <a:lt2>
      <a:srgbClr val="D1E1E3"/>
    </a:lt2>
    <a:accent1>
      <a:srgbClr val="79B5B0"/>
    </a:accent1>
    <a:accent2>
      <a:srgbClr val="B4BC4C"/>
    </a:accent2>
    <a:accent3>
      <a:srgbClr val="B77851"/>
    </a:accent3>
    <a:accent4>
      <a:srgbClr val="776A5B"/>
    </a:accent4>
    <a:accent5>
      <a:srgbClr val="B6AD76"/>
    </a:accent5>
    <a:accent6>
      <a:srgbClr val="95AEB1"/>
    </a:accent6>
    <a:hlink>
      <a:srgbClr val="3ECCED"/>
    </a:hlink>
    <a:folHlink>
      <a:srgbClr val="2C6C93"/>
    </a:folHlink>
  </a:clrScheme>
</a:themeOverride>
</file>

<file path=ppt/theme/themeOverride3.xml><?xml version="1.0" encoding="utf-8"?>
<a:themeOverride xmlns:a="http://schemas.openxmlformats.org/drawingml/2006/main">
  <a:clrScheme name="Monnaie">
    <a:dk1>
      <a:sysClr val="windowText" lastClr="000000"/>
    </a:dk1>
    <a:lt1>
      <a:sysClr val="window" lastClr="FFFFFF"/>
    </a:lt1>
    <a:dk2>
      <a:srgbClr val="4A606E"/>
    </a:dk2>
    <a:lt2>
      <a:srgbClr val="D1E1E3"/>
    </a:lt2>
    <a:accent1>
      <a:srgbClr val="79B5B0"/>
    </a:accent1>
    <a:accent2>
      <a:srgbClr val="B4BC4C"/>
    </a:accent2>
    <a:accent3>
      <a:srgbClr val="B77851"/>
    </a:accent3>
    <a:accent4>
      <a:srgbClr val="776A5B"/>
    </a:accent4>
    <a:accent5>
      <a:srgbClr val="B6AD76"/>
    </a:accent5>
    <a:accent6>
      <a:srgbClr val="95AEB1"/>
    </a:accent6>
    <a:hlink>
      <a:srgbClr val="3ECCED"/>
    </a:hlink>
    <a:folHlink>
      <a:srgbClr val="2C6C93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de329fa-b22f-45b7-818b-f58b3ede729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6525C4D563F24A849D6C3ED2B54096" ma:contentTypeVersion="15" ma:contentTypeDescription="Create a new document." ma:contentTypeScope="" ma:versionID="f714deccabd271abec7be2e0c205ed74">
  <xsd:schema xmlns:xsd="http://www.w3.org/2001/XMLSchema" xmlns:xs="http://www.w3.org/2001/XMLSchema" xmlns:p="http://schemas.microsoft.com/office/2006/metadata/properties" xmlns:ns3="5de329fa-b22f-45b7-818b-f58b3ede7290" xmlns:ns4="be8845e9-a669-4bce-9f30-77ea28f55a81" targetNamespace="http://schemas.microsoft.com/office/2006/metadata/properties" ma:root="true" ma:fieldsID="624fb26bc25cbcc5d43347041e555a89" ns3:_="" ns4:_="">
    <xsd:import namespace="5de329fa-b22f-45b7-818b-f58b3ede7290"/>
    <xsd:import namespace="be8845e9-a669-4bce-9f30-77ea28f55a8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DateTaken" minOccurs="0"/>
                <xsd:element ref="ns3:MediaServiceObjectDetectorVersions" minOccurs="0"/>
                <xsd:element ref="ns3:MediaServiceLocation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e329fa-b22f-45b7-818b-f58b3ede72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8845e9-a669-4bce-9f30-77ea28f55a8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16953D-E82D-45F1-BF81-10AE67C60FB4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be8845e9-a669-4bce-9f30-77ea28f55a81"/>
    <ds:schemaRef ds:uri="5de329fa-b22f-45b7-818b-f58b3ede729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B9BD132-F14A-41EF-AEC3-F7BF3184E8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e329fa-b22f-45b7-818b-f58b3ede7290"/>
    <ds:schemaRef ds:uri="be8845e9-a669-4bce-9f30-77ea28f55a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A11E5F8-3A9B-4F4A-B8EC-8CB92FDE26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2279</TotalTime>
  <Words>1010</Words>
  <Application>Microsoft Office PowerPoint</Application>
  <PresentationFormat>On-screen Show (4:3)</PresentationFormat>
  <Paragraphs>422</Paragraphs>
  <Slides>15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Médian</vt:lpstr>
      <vt:lpstr>1_Médian</vt:lpstr>
      <vt:lpstr>HACIENDA LA PUENTE UNIFIED SCHOOL DISTRICT</vt:lpstr>
      <vt:lpstr>PowerPoint Presentation</vt:lpstr>
      <vt:lpstr>Projects Completed as of August 22, 2024 Cedarlane Academy – Playground Asphalt</vt:lpstr>
      <vt:lpstr>Projects Completed as of August 22, 2024 Cedarlane Academy - Portable Installation</vt:lpstr>
      <vt:lpstr>Projects Completed as of August 22, 2024 Grandview Academy – Parking Lot Restriping</vt:lpstr>
      <vt:lpstr>Projects Completed as of August 22, 2024 Los Molinos Elementary – Bottle Filling Station</vt:lpstr>
      <vt:lpstr>Projects Completed as of August 22, 2024 Mesa Robles Academy – Classroom Flooring</vt:lpstr>
      <vt:lpstr>Projects Completed as of August 22, 2024 Wing Lane Elementary – Portable Installation</vt:lpstr>
      <vt:lpstr>Projects In Progress 2024-2025</vt:lpstr>
      <vt:lpstr>Projects in Progress as of August 22, 2024 </vt:lpstr>
      <vt:lpstr>Projects in Progress as of August 22, 2024 </vt:lpstr>
      <vt:lpstr>Projects in Progress as of August 22, 2024 </vt:lpstr>
      <vt:lpstr>Projects in Progress as of August 22, 2024</vt:lpstr>
      <vt:lpstr>Projects in Progress as of August 22, 2024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HACIENDA LA PUENTE UNIFIED SCHOOL DISTRICT</dc:title>
  <dc:creator>Mark Hansberger</dc:creator>
  <cp:lastModifiedBy>Lelia Gonzalez</cp:lastModifiedBy>
  <cp:revision>358</cp:revision>
  <cp:lastPrinted>2024-08-19T15:16:47Z</cp:lastPrinted>
  <dcterms:modified xsi:type="dcterms:W3CDTF">2025-03-28T18:04:48Z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0x010100426525C4D563F24A849D6C3ED2B54096</vt:lpwstr>
  </property>
</Properties>
</file>