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6" r:id="rId21"/>
    <p:sldId id="276" r:id="rId22"/>
    <p:sldId id="277" r:id="rId23"/>
    <p:sldId id="278" r:id="rId24"/>
    <p:sldId id="279" r:id="rId25"/>
    <p:sldId id="280" r:id="rId26"/>
    <p:sldId id="281" r:id="rId27"/>
    <p:sldId id="282" r:id="rId28"/>
    <p:sldId id="284" r:id="rId29"/>
    <p:sldId id="283"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0F8B26-2F5D-440D-B046-44CB2979F9A8}"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91963-5E9E-4562-9779-E06C33CD94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F8B26-2F5D-440D-B046-44CB2979F9A8}"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91963-5E9E-4562-9779-E06C33CD94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F8B26-2F5D-440D-B046-44CB2979F9A8}"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91963-5E9E-4562-9779-E06C33CD94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F8B26-2F5D-440D-B046-44CB2979F9A8}"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91963-5E9E-4562-9779-E06C33CD94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F8B26-2F5D-440D-B046-44CB2979F9A8}"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91963-5E9E-4562-9779-E06C33CD94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0F8B26-2F5D-440D-B046-44CB2979F9A8}"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91963-5E9E-4562-9779-E06C33CD94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0F8B26-2F5D-440D-B046-44CB2979F9A8}"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91963-5E9E-4562-9779-E06C33CD94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F8B26-2F5D-440D-B046-44CB2979F9A8}"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91963-5E9E-4562-9779-E06C33CD94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F8B26-2F5D-440D-B046-44CB2979F9A8}"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91963-5E9E-4562-9779-E06C33CD94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F8B26-2F5D-440D-B046-44CB2979F9A8}"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91963-5E9E-4562-9779-E06C33CD94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F8B26-2F5D-440D-B046-44CB2979F9A8}"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91963-5E9E-4562-9779-E06C33CD94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F8B26-2F5D-440D-B046-44CB2979F9A8}"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91963-5E9E-4562-9779-E06C33CD94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n.wikipedia.org/wiki/Image:England_Arms_1405.sv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en.wikipedia.org/wiki/Image:Henry_IV_of_England.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commons/7/7f/Henry5.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Image:HenryVIofEngland.JPG" TargetMode="External"/><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hyperlink" Target="http://en.wikipedia.org/wiki/Image:Lancashire_rose.svg" TargetMode="External"/><Relationship Id="rId1" Type="http://schemas.openxmlformats.org/officeDocument/2006/relationships/slideLayout" Target="../slideLayouts/slideLayout2.xml"/><Relationship Id="rId6" Type="http://schemas.openxmlformats.org/officeDocument/2006/relationships/hyperlink" Target="http://en.wikipedia.org/wiki/Image:Map-_Wars_of_the_Roses.jpg" TargetMode="External"/><Relationship Id="rId5" Type="http://schemas.openxmlformats.org/officeDocument/2006/relationships/image" Target="../media/image16.png"/><Relationship Id="rId4" Type="http://schemas.openxmlformats.org/officeDocument/2006/relationships/hyperlink" Target="http://en.wikipedia.org/wiki/Image:Yorkshire_rose.sv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Image:Edward4.jpg" TargetMode="Externa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Image:King-edward-v.jpg" TargetMode="Externa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mage:Richard_III_of_England.jpg" TargetMode="External"/><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Image:Henry_Seven_England.jp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mages.google.com/imgres?imgurl=www.lamorna.abelgratis.co.uk/mark/newgallery/chivalry.gif&amp;imgrefurl=http://www.lamorna.abelgratis.co.uk/mark/newgallery/chivalry.htm&amp;h=642&amp;w=640&amp;prev=/images?q%3Dchivalry%26svnum%3D10%26hl%3Den%26lr%3D%26ie%3DUTF-8%26oe%3DUTF-8" TargetMode="External"/><Relationship Id="rId1" Type="http://schemas.openxmlformats.org/officeDocument/2006/relationships/slideLayout" Target="../slideLayouts/slideLayout2.xml"/><Relationship Id="rId4" Type="http://schemas.openxmlformats.org/officeDocument/2006/relationships/image" Target="http://images.google.com/images?q=tbn:pGj1rLVWCzYC:www.lamorna.abelgratis.co.uk/mark/newgallery/chivalry.gi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bbc.co.uk/history/timelines/britain/images/anglo_warriors.jpg" TargetMode="External"/><Relationship Id="rId1" Type="http://schemas.openxmlformats.org/officeDocument/2006/relationships/slideLayout" Target="../slideLayouts/slideLayout2.xml"/><Relationship Id="rId4" Type="http://schemas.openxmlformats.org/officeDocument/2006/relationships/image" Target="http://www.bbc.co.uk/history/timelines/britain/images/anglo_warriors.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google.com/imgres?imgurl=http://www.logosoftwear.com/embroideryclipart/Knights.Knight%202.(KN-102).(1.38x1.44).2478.gif&amp;imgrefurl=http://www.logosoftwear.com/embroiderydesigns/Knights&amp;h=300&amp;w=297&amp;sz=14&amp;hl=en&amp;start=5&amp;sig2=GEeXQz3_gKjjzoLIj34Pxw&amp;usg=__vA1-4Fzu9J_oc1BMGRGT3BPe-CA=&amp;tbnid=S_gNvPv8Rxb7rM:&amp;tbnh=116&amp;tbnw=115&amp;ei=-VcQSee5JajYedyhoLgM&amp;prev=/images?q%3Dknights%26gbv%3D2%26hl%3De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images.google.com/imgres?imgurl=http://www.st-marys.hull.sch.uk/sites/history/moreimages/crusades.jpg&amp;imgrefurl=http://www.st-marys.hull.sch.uk/sites/history/medieval.htm&amp;h=255&amp;w=325&amp;sz=29&amp;hl=en&amp;start=1&amp;sig2=8MrbluEfFMLjYFRjxQOnxQ&amp;usg=__5E2mOKWpFtjRX79FrA6gc60g5Rg=&amp;tbnid=XJ1Piu1tOx7EZM:&amp;tbnh=93&amp;tbnw=118&amp;ei=iFkQSY6qAYH2edb0lbkM&amp;prev=/images?q%3Dcrusades%26gbv%3D2%26hl%3D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btinternet.com/~mrfield/Conquest/feudalism/images/system.gif" TargetMode="External"/><Relationship Id="rId1" Type="http://schemas.openxmlformats.org/officeDocument/2006/relationships/slideLayout" Target="../slideLayouts/slideLayout2.xml"/><Relationship Id="rId4" Type="http://schemas.openxmlformats.org/officeDocument/2006/relationships/image" Target="http://www.btinternet.com/~mrfield/Conquest/feudalism/images/system.gi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f.iij4u.or.jp/~yeelen/hangmen/kings/monarch/henry_2.jpg" TargetMode="External"/><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http://www.ff.iij4u.or.jp/~yeelen/hangmen/kings/monarch/henry_2.jpg"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arch.ced.berkeley.edu/kap/2000_images/Europe/Fontevraud/lionheart.GIF&amp;imgrefurl=http://arch.ced.berkeley.edu/kap/gallery/gal184.html&amp;h=230&amp;w=210&amp;prev=/images?q%3D%22Richard%2Bthe%2BLionheart%22%26svnum%3D10%26hl%3Den%26lr%3D%26ie%3DUTF-8%26oe%3DUTF-8" TargetMode="External"/><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http://images.google.com/images?q=tbn:dxphBr1uZcwC:arch.ced.berkeley.edu/kap/2000_images/Europe/Fontevraud/lionheart.GIF"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Image:Joao_sem_terra_assina_carta_Magna.jpg"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Image:EdwardI-Cassell.jpg"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Image:Richard_II_of_England.jpg"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895600"/>
            <a:ext cx="8382000" cy="3581400"/>
          </a:xfrm>
        </p:spPr>
        <p:txBody>
          <a:bodyPr>
            <a:normAutofit/>
          </a:bodyPr>
          <a:lstStyle/>
          <a:p>
            <a:r>
              <a:rPr lang="en-US" sz="4400" dirty="0" smtClean="0">
                <a:solidFill>
                  <a:schemeClr val="tx2">
                    <a:lumMod val="75000"/>
                  </a:schemeClr>
                </a:solidFill>
              </a:rPr>
              <a:t>The Middle Ages – Middle English</a:t>
            </a:r>
          </a:p>
          <a:p>
            <a:endParaRPr lang="en-US" sz="4400" dirty="0" smtClean="0">
              <a:solidFill>
                <a:schemeClr val="tx2">
                  <a:lumMod val="75000"/>
                </a:schemeClr>
              </a:solidFill>
            </a:endParaRPr>
          </a:p>
          <a:p>
            <a:r>
              <a:rPr lang="en-US" sz="4400" dirty="0" smtClean="0">
                <a:solidFill>
                  <a:schemeClr val="tx2">
                    <a:lumMod val="75000"/>
                  </a:schemeClr>
                </a:solidFill>
              </a:rPr>
              <a:t>1066-1485</a:t>
            </a:r>
            <a:endParaRPr lang="en-US" sz="4400" dirty="0">
              <a:solidFill>
                <a:schemeClr val="tx2">
                  <a:lumMod val="75000"/>
                </a:schemeClr>
              </a:solidFill>
            </a:endParaRPr>
          </a:p>
        </p:txBody>
      </p:sp>
      <p:sp>
        <p:nvSpPr>
          <p:cNvPr id="1026" name="WordArt 2"/>
          <p:cNvSpPr>
            <a:spLocks noChangeArrowheads="1" noChangeShapeType="1" noTextEdit="1"/>
          </p:cNvSpPr>
          <p:nvPr/>
        </p:nvSpPr>
        <p:spPr bwMode="auto">
          <a:xfrm>
            <a:off x="457200" y="381000"/>
            <a:ext cx="8077200" cy="2209800"/>
          </a:xfrm>
          <a:prstGeom prst="rect">
            <a:avLst/>
          </a:prstGeom>
        </p:spPr>
        <p:txBody>
          <a:bodyPr wrap="none" fromWordArt="1">
            <a:prstTxWarp prst="textPlain">
              <a:avLst>
                <a:gd name="adj" fmla="val 50000"/>
              </a:avLst>
            </a:prstTxWarp>
          </a:bodyPr>
          <a:lstStyle/>
          <a:p>
            <a:pPr algn="ctr" rtl="0"/>
            <a:r>
              <a:rPr lang="en-US" sz="3600" kern="10" spc="0" dirty="0" smtClean="0">
                <a:ln w="19050">
                  <a:solidFill>
                    <a:srgbClr val="000080"/>
                  </a:solidFill>
                  <a:round/>
                  <a:headEnd/>
                  <a:tailEnd/>
                </a:ln>
                <a:solidFill>
                  <a:srgbClr val="99CCFF"/>
                </a:solidFill>
                <a:effectLst/>
                <a:latin typeface="Inkpen2 Script"/>
                <a:ea typeface="Inkpen2 Script"/>
              </a:rPr>
              <a:t>The Medieval Period</a:t>
            </a:r>
            <a:endParaRPr lang="en-US" sz="3600" kern="10" spc="0" dirty="0">
              <a:ln w="19050">
                <a:solidFill>
                  <a:srgbClr val="000080"/>
                </a:solidFill>
                <a:round/>
                <a:headEnd/>
                <a:tailEnd/>
              </a:ln>
              <a:solidFill>
                <a:srgbClr val="99CCFF"/>
              </a:solidFill>
              <a:effectLst/>
              <a:latin typeface="Inkpen2 Script"/>
              <a:ea typeface="Inkpen2 Scrip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3">
                    <a:lumMod val="50000"/>
                  </a:schemeClr>
                </a:solidFill>
              </a:rPr>
              <a:t>The House of </a:t>
            </a:r>
            <a:r>
              <a:rPr lang="en-US" b="1" dirty="0" smtClean="0">
                <a:solidFill>
                  <a:schemeClr val="accent3">
                    <a:lumMod val="50000"/>
                  </a:schemeClr>
                </a:solidFill>
              </a:rPr>
              <a:t>Lancaster</a:t>
            </a:r>
            <a:endParaRPr lang="en-US" b="1" dirty="0">
              <a:solidFill>
                <a:schemeClr val="accent3">
                  <a:lumMod val="50000"/>
                </a:schemeClr>
              </a:solidFill>
            </a:endParaRPr>
          </a:p>
        </p:txBody>
      </p:sp>
      <p:sp>
        <p:nvSpPr>
          <p:cNvPr id="3" name="Content Placeholder 2"/>
          <p:cNvSpPr>
            <a:spLocks noGrp="1"/>
          </p:cNvSpPr>
          <p:nvPr>
            <p:ph idx="1"/>
          </p:nvPr>
        </p:nvSpPr>
        <p:spPr>
          <a:xfrm>
            <a:off x="4267200" y="1600200"/>
            <a:ext cx="4419600" cy="4525963"/>
          </a:xfrm>
        </p:spPr>
        <p:txBody>
          <a:bodyPr/>
          <a:lstStyle/>
          <a:p>
            <a:r>
              <a:rPr lang="en-US" sz="4800" dirty="0" smtClean="0"/>
              <a:t>Henry IV</a:t>
            </a:r>
          </a:p>
          <a:p>
            <a:r>
              <a:rPr lang="en-US" dirty="0" smtClean="0"/>
              <a:t>First King of the House of Lancaster</a:t>
            </a:r>
          </a:p>
          <a:p>
            <a:endParaRPr lang="en-US" dirty="0"/>
          </a:p>
          <a:p>
            <a:r>
              <a:rPr lang="en-US" dirty="0" smtClean="0"/>
              <a:t>Tries to assume the title King of France as well as King of England</a:t>
            </a:r>
            <a:endParaRPr lang="en-US" dirty="0"/>
          </a:p>
        </p:txBody>
      </p:sp>
      <p:pic>
        <p:nvPicPr>
          <p:cNvPr id="24579" name="Picture 3" descr="http://upload.wikimedia.org/wikipedia/commons/thumb/1/1c/England_Arms_1405.svg/160px-England_Arms_1405.svg.png">
            <a:hlinkClick r:id="rId2" tooltip="England Arms 1405.svg"/>
          </p:cNvPr>
          <p:cNvPicPr>
            <a:picLocks noChangeAspect="1" noChangeArrowheads="1"/>
          </p:cNvPicPr>
          <p:nvPr/>
        </p:nvPicPr>
        <p:blipFill>
          <a:blip r:embed="rId3"/>
          <a:srcRect/>
          <a:stretch>
            <a:fillRect/>
          </a:stretch>
        </p:blipFill>
        <p:spPr bwMode="auto">
          <a:xfrm>
            <a:off x="914400" y="1447800"/>
            <a:ext cx="2438400" cy="2682240"/>
          </a:xfrm>
          <a:prstGeom prst="rect">
            <a:avLst/>
          </a:prstGeom>
          <a:noFill/>
        </p:spPr>
      </p:pic>
      <p:pic>
        <p:nvPicPr>
          <p:cNvPr id="24581" name="Picture 5" descr="16th century painting of Henry IV.">
            <a:hlinkClick r:id="rId4" tooltip="16th century painting of Henry IV."/>
          </p:cNvPr>
          <p:cNvPicPr>
            <a:picLocks noChangeAspect="1" noChangeArrowheads="1"/>
          </p:cNvPicPr>
          <p:nvPr/>
        </p:nvPicPr>
        <p:blipFill>
          <a:blip r:embed="rId5"/>
          <a:srcRect/>
          <a:stretch>
            <a:fillRect/>
          </a:stretch>
        </p:blipFill>
        <p:spPr bwMode="auto">
          <a:xfrm>
            <a:off x="1295400" y="4114800"/>
            <a:ext cx="1714500" cy="2238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4953000" cy="6019800"/>
          </a:xfrm>
        </p:spPr>
        <p:txBody>
          <a:bodyPr>
            <a:normAutofit/>
          </a:bodyPr>
          <a:lstStyle/>
          <a:p>
            <a:pPr lvl="0"/>
            <a:r>
              <a:rPr lang="en-US" sz="4800" b="1" dirty="0">
                <a:solidFill>
                  <a:schemeClr val="accent3">
                    <a:lumMod val="50000"/>
                  </a:schemeClr>
                </a:solidFill>
              </a:rPr>
              <a:t>Henry V </a:t>
            </a:r>
            <a:endParaRPr lang="en-US" sz="4800" b="1" dirty="0" smtClean="0">
              <a:solidFill>
                <a:schemeClr val="accent3">
                  <a:lumMod val="50000"/>
                </a:schemeClr>
              </a:solidFill>
            </a:endParaRPr>
          </a:p>
          <a:p>
            <a:pPr lvl="0"/>
            <a:r>
              <a:rPr lang="en-US" sz="4800" b="1" dirty="0" smtClean="0">
                <a:solidFill>
                  <a:schemeClr val="accent3">
                    <a:lumMod val="50000"/>
                  </a:schemeClr>
                </a:solidFill>
              </a:rPr>
              <a:t>(Prince </a:t>
            </a:r>
            <a:r>
              <a:rPr lang="en-US" sz="4800" b="1" dirty="0">
                <a:solidFill>
                  <a:schemeClr val="accent3">
                    <a:lumMod val="50000"/>
                  </a:schemeClr>
                </a:solidFill>
              </a:rPr>
              <a:t>Hal)</a:t>
            </a:r>
          </a:p>
          <a:p>
            <a:pPr lvl="0"/>
            <a:r>
              <a:rPr lang="en-US" dirty="0"/>
              <a:t>Led the British to victory over the French at the battle of Agincourt, a high-point of the Hundred Year’s War with France (1337-1453)</a:t>
            </a:r>
          </a:p>
          <a:p>
            <a:endParaRPr lang="en-US" dirty="0"/>
          </a:p>
        </p:txBody>
      </p:sp>
      <p:pic>
        <p:nvPicPr>
          <p:cNvPr id="23554" name="Picture 2" descr="Image:Henry5.JPG">
            <a:hlinkClick r:id="rId2"/>
          </p:cNvPr>
          <p:cNvPicPr>
            <a:picLocks noChangeAspect="1" noChangeArrowheads="1"/>
          </p:cNvPicPr>
          <p:nvPr/>
        </p:nvPicPr>
        <p:blipFill>
          <a:blip r:embed="rId3"/>
          <a:srcRect/>
          <a:stretch>
            <a:fillRect/>
          </a:stretch>
        </p:blipFill>
        <p:spPr bwMode="auto">
          <a:xfrm>
            <a:off x="5638800" y="1219200"/>
            <a:ext cx="312379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685800"/>
            <a:ext cx="4648200" cy="5943600"/>
          </a:xfrm>
        </p:spPr>
        <p:txBody>
          <a:bodyPr>
            <a:normAutofit/>
          </a:bodyPr>
          <a:lstStyle/>
          <a:p>
            <a:pPr lvl="0"/>
            <a:r>
              <a:rPr lang="en-US" sz="4800" b="1" dirty="0">
                <a:solidFill>
                  <a:schemeClr val="accent3">
                    <a:lumMod val="50000"/>
                  </a:schemeClr>
                </a:solidFill>
              </a:rPr>
              <a:t>Henry VI</a:t>
            </a:r>
          </a:p>
          <a:p>
            <a:pPr lvl="0">
              <a:buBlip>
                <a:blip r:embed="rId2"/>
              </a:buBlip>
            </a:pPr>
            <a:r>
              <a:rPr lang="en-US" dirty="0"/>
              <a:t>Suffered from Insanity</a:t>
            </a:r>
          </a:p>
          <a:p>
            <a:pPr lvl="0">
              <a:buBlip>
                <a:blip r:embed="rId2"/>
              </a:buBlip>
            </a:pPr>
            <a:r>
              <a:rPr lang="en-US" dirty="0"/>
              <a:t>Relinquished his throne to his uncle, the Duke of York</a:t>
            </a:r>
          </a:p>
          <a:p>
            <a:pPr lvl="0">
              <a:buBlip>
                <a:blip r:embed="rId2"/>
              </a:buBlip>
            </a:pPr>
            <a:r>
              <a:rPr lang="en-US" dirty="0"/>
              <a:t>When he regained his health, Henry attempted to regain control of England.</a:t>
            </a:r>
          </a:p>
          <a:p>
            <a:endParaRPr lang="en-US" dirty="0"/>
          </a:p>
        </p:txBody>
      </p:sp>
      <p:pic>
        <p:nvPicPr>
          <p:cNvPr id="22530" name="Picture 2" descr="http://upload.wikimedia.org/wikipedia/commons/thumb/a/a6/HenryVIofEngland.JPG/250px-HenryVIofEngland.JPG">
            <a:hlinkClick r:id="rId3" tooltip="HenryVIofEngland.JPG"/>
          </p:cNvPr>
          <p:cNvPicPr>
            <a:picLocks noChangeAspect="1" noChangeArrowheads="1"/>
          </p:cNvPicPr>
          <p:nvPr/>
        </p:nvPicPr>
        <p:blipFill>
          <a:blip r:embed="rId4"/>
          <a:srcRect/>
          <a:stretch>
            <a:fillRect/>
          </a:stretch>
        </p:blipFill>
        <p:spPr bwMode="auto">
          <a:xfrm>
            <a:off x="533399" y="914400"/>
            <a:ext cx="3346621" cy="4953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5105400" cy="3962400"/>
          </a:xfrm>
        </p:spPr>
        <p:txBody>
          <a:bodyPr>
            <a:normAutofit fontScale="92500" lnSpcReduction="10000"/>
          </a:bodyPr>
          <a:lstStyle/>
          <a:p>
            <a:r>
              <a:rPr lang="en-US" dirty="0"/>
              <a:t>The conflict between Henry VI and his uncle, the Duke of York, initiated the 30 year civil strife know as the War of the Roses – The House of Lancaster (symbolized by a red rose) and The House of York (symbolized by a white rose).</a:t>
            </a:r>
          </a:p>
          <a:p>
            <a:endParaRPr lang="en-US" dirty="0"/>
          </a:p>
        </p:txBody>
      </p:sp>
      <p:pic>
        <p:nvPicPr>
          <p:cNvPr id="25602" name="Picture 2" descr="http://upload.wikimedia.org/wikipedia/commons/thumb/e/ea/Lancashire_rose.svg/200px-Lancashire_rose.svg.png">
            <a:hlinkClick r:id="rId2" tooltip="Lancaster"/>
          </p:cNvPr>
          <p:cNvPicPr>
            <a:picLocks noChangeAspect="1" noChangeArrowheads="1"/>
          </p:cNvPicPr>
          <p:nvPr/>
        </p:nvPicPr>
        <p:blipFill>
          <a:blip r:embed="rId3"/>
          <a:srcRect/>
          <a:stretch>
            <a:fillRect/>
          </a:stretch>
        </p:blipFill>
        <p:spPr bwMode="auto">
          <a:xfrm>
            <a:off x="0" y="0"/>
            <a:ext cx="1905000" cy="1819276"/>
          </a:xfrm>
          <a:prstGeom prst="rect">
            <a:avLst/>
          </a:prstGeom>
          <a:noFill/>
        </p:spPr>
      </p:pic>
      <p:pic>
        <p:nvPicPr>
          <p:cNvPr id="25604" name="Picture 4" descr="http://upload.wikimedia.org/wikipedia/commons/thumb/0/0a/Yorkshire_rose.svg/200px-Yorkshire_rose.svg.png">
            <a:hlinkClick r:id="rId4" tooltip="York"/>
          </p:cNvPr>
          <p:cNvPicPr>
            <a:picLocks noChangeAspect="1" noChangeArrowheads="1"/>
          </p:cNvPicPr>
          <p:nvPr/>
        </p:nvPicPr>
        <p:blipFill>
          <a:blip r:embed="rId5"/>
          <a:srcRect/>
          <a:stretch>
            <a:fillRect/>
          </a:stretch>
        </p:blipFill>
        <p:spPr bwMode="auto">
          <a:xfrm>
            <a:off x="3886200" y="5038724"/>
            <a:ext cx="1905000" cy="1819276"/>
          </a:xfrm>
          <a:prstGeom prst="rect">
            <a:avLst/>
          </a:prstGeom>
          <a:noFill/>
        </p:spPr>
      </p:pic>
      <p:pic>
        <p:nvPicPr>
          <p:cNvPr id="25606" name="Picture 6" descr="http://upload.wikimedia.org/wikipedia/en/thumb/4/46/Map-_Wars_of_the_Roses.jpg/305px-Map-_Wars_of_the_Roses.jpg">
            <a:hlinkClick r:id="rId6" tooltip="Important locations in the Wars of the Roses"/>
          </p:cNvPr>
          <p:cNvPicPr>
            <a:picLocks noChangeAspect="1" noChangeArrowheads="1"/>
          </p:cNvPicPr>
          <p:nvPr/>
        </p:nvPicPr>
        <p:blipFill>
          <a:blip r:embed="rId7"/>
          <a:srcRect/>
          <a:stretch>
            <a:fillRect/>
          </a:stretch>
        </p:blipFill>
        <p:spPr bwMode="auto">
          <a:xfrm>
            <a:off x="5105400" y="533400"/>
            <a:ext cx="3662984" cy="55245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lumMod val="75000"/>
                  </a:schemeClr>
                </a:solidFill>
              </a:rPr>
              <a:t>The House of </a:t>
            </a:r>
            <a:r>
              <a:rPr lang="en-US" b="1" dirty="0" smtClean="0">
                <a:solidFill>
                  <a:schemeClr val="accent2">
                    <a:lumMod val="75000"/>
                  </a:schemeClr>
                </a:solidFill>
              </a:rPr>
              <a:t>York</a:t>
            </a:r>
            <a:endParaRPr lang="en-US" b="1" dirty="0">
              <a:solidFill>
                <a:schemeClr val="accent2">
                  <a:lumMod val="75000"/>
                </a:schemeClr>
              </a:solidFill>
            </a:endParaRPr>
          </a:p>
        </p:txBody>
      </p:sp>
      <p:sp>
        <p:nvSpPr>
          <p:cNvPr id="3" name="Content Placeholder 2"/>
          <p:cNvSpPr>
            <a:spLocks noGrp="1"/>
          </p:cNvSpPr>
          <p:nvPr>
            <p:ph idx="1"/>
          </p:nvPr>
        </p:nvSpPr>
        <p:spPr>
          <a:xfrm>
            <a:off x="457200" y="1600200"/>
            <a:ext cx="4343400" cy="4525963"/>
          </a:xfrm>
        </p:spPr>
        <p:txBody>
          <a:bodyPr>
            <a:normAutofit lnSpcReduction="10000"/>
          </a:bodyPr>
          <a:lstStyle/>
          <a:p>
            <a:pPr lvl="0"/>
            <a:r>
              <a:rPr lang="en-US" sz="4800" dirty="0">
                <a:solidFill>
                  <a:schemeClr val="accent2">
                    <a:lumMod val="75000"/>
                  </a:schemeClr>
                </a:solidFill>
              </a:rPr>
              <a:t>Edward </a:t>
            </a:r>
            <a:r>
              <a:rPr lang="en-US" sz="4800" dirty="0" smtClean="0">
                <a:solidFill>
                  <a:schemeClr val="accent2">
                    <a:lumMod val="75000"/>
                  </a:schemeClr>
                </a:solidFill>
              </a:rPr>
              <a:t>IV</a:t>
            </a:r>
          </a:p>
          <a:p>
            <a:pPr lvl="0">
              <a:buBlip>
                <a:blip r:embed="rId2"/>
              </a:buBlip>
            </a:pPr>
            <a:r>
              <a:rPr lang="en-US" dirty="0" smtClean="0"/>
              <a:t>Inherited the throne when his father was killed during the War of the Roses</a:t>
            </a:r>
          </a:p>
          <a:p>
            <a:pPr lvl="0">
              <a:buBlip>
                <a:blip r:embed="rId2"/>
              </a:buBlip>
            </a:pPr>
            <a:r>
              <a:rPr lang="en-US" dirty="0" smtClean="0"/>
              <a:t>Encouraged </a:t>
            </a:r>
            <a:r>
              <a:rPr lang="en-US" dirty="0"/>
              <a:t>William </a:t>
            </a:r>
            <a:r>
              <a:rPr lang="en-US" dirty="0" err="1"/>
              <a:t>Caxon</a:t>
            </a:r>
            <a:r>
              <a:rPr lang="en-US" dirty="0"/>
              <a:t> to set up a printing press with moveable type</a:t>
            </a:r>
          </a:p>
          <a:p>
            <a:pPr lvl="0"/>
            <a:endParaRPr lang="en-US" dirty="0"/>
          </a:p>
          <a:p>
            <a:endParaRPr lang="en-US" dirty="0"/>
          </a:p>
        </p:txBody>
      </p:sp>
      <p:pic>
        <p:nvPicPr>
          <p:cNvPr id="29698" name="Picture 2" descr="http://upload.wikimedia.org/wikipedia/commons/4/4d/Edward4.jpg">
            <a:hlinkClick r:id="rId3" tooltip="Edward4.jpg"/>
          </p:cNvPr>
          <p:cNvPicPr>
            <a:picLocks noChangeAspect="1" noChangeArrowheads="1"/>
          </p:cNvPicPr>
          <p:nvPr/>
        </p:nvPicPr>
        <p:blipFill>
          <a:blip r:embed="rId4"/>
          <a:srcRect/>
          <a:stretch>
            <a:fillRect/>
          </a:stretch>
        </p:blipFill>
        <p:spPr bwMode="auto">
          <a:xfrm>
            <a:off x="5867400" y="1676400"/>
            <a:ext cx="3048000" cy="47117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990600"/>
            <a:ext cx="4495800" cy="5135563"/>
          </a:xfrm>
        </p:spPr>
        <p:txBody>
          <a:bodyPr/>
          <a:lstStyle/>
          <a:p>
            <a:pPr lvl="0"/>
            <a:r>
              <a:rPr lang="en-US" sz="4800" dirty="0" smtClean="0">
                <a:solidFill>
                  <a:schemeClr val="accent2">
                    <a:lumMod val="75000"/>
                  </a:schemeClr>
                </a:solidFill>
              </a:rPr>
              <a:t>Edward V</a:t>
            </a:r>
          </a:p>
          <a:p>
            <a:pPr lvl="0">
              <a:buBlip>
                <a:blip r:embed="rId2"/>
              </a:buBlip>
            </a:pPr>
            <a:r>
              <a:rPr lang="en-US" dirty="0" smtClean="0"/>
              <a:t>Succeeded the throne at the age of 12</a:t>
            </a:r>
          </a:p>
          <a:p>
            <a:pPr lvl="0">
              <a:buBlip>
                <a:blip r:embed="rId2"/>
              </a:buBlip>
            </a:pPr>
            <a:r>
              <a:rPr lang="en-US" dirty="0" smtClean="0"/>
              <a:t>Only rules for 3 months until his uncle has he and his brother imprisoned in the Tower of London</a:t>
            </a:r>
            <a:endParaRPr lang="en-US" dirty="0"/>
          </a:p>
        </p:txBody>
      </p:sp>
      <p:pic>
        <p:nvPicPr>
          <p:cNvPr id="28674" name="Picture 2" descr="http://upload.wikimedia.org/wikipedia/commons/5/53/King-edward-v.jpg">
            <a:hlinkClick r:id="rId3" tooltip="King-edward-v.jpg"/>
          </p:cNvPr>
          <p:cNvPicPr>
            <a:picLocks noChangeAspect="1" noChangeArrowheads="1"/>
          </p:cNvPicPr>
          <p:nvPr/>
        </p:nvPicPr>
        <p:blipFill>
          <a:blip r:embed="rId4"/>
          <a:srcRect/>
          <a:stretch>
            <a:fillRect/>
          </a:stretch>
        </p:blipFill>
        <p:spPr bwMode="auto">
          <a:xfrm>
            <a:off x="304800" y="1066800"/>
            <a:ext cx="3352800" cy="53361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4648200" cy="6096000"/>
          </a:xfrm>
        </p:spPr>
        <p:txBody>
          <a:bodyPr>
            <a:normAutofit/>
          </a:bodyPr>
          <a:lstStyle/>
          <a:p>
            <a:pPr lvl="0"/>
            <a:r>
              <a:rPr lang="en-US" sz="4800" dirty="0">
                <a:solidFill>
                  <a:schemeClr val="accent2">
                    <a:lumMod val="75000"/>
                  </a:schemeClr>
                </a:solidFill>
              </a:rPr>
              <a:t>Richard III</a:t>
            </a:r>
          </a:p>
          <a:p>
            <a:pPr lvl="0">
              <a:buBlip>
                <a:blip r:embed="rId2"/>
              </a:buBlip>
            </a:pPr>
            <a:r>
              <a:rPr lang="en-US" dirty="0"/>
              <a:t>Seizes the throne from his 12 year old nephew</a:t>
            </a:r>
          </a:p>
          <a:p>
            <a:pPr lvl="0">
              <a:buBlip>
                <a:blip r:embed="rId2"/>
              </a:buBlip>
            </a:pPr>
            <a:r>
              <a:rPr lang="en-US" dirty="0"/>
              <a:t>Imprisons Edward V and his younger brother in the tower of London, and allegedly has them </a:t>
            </a:r>
            <a:r>
              <a:rPr lang="en-US" dirty="0" smtClean="0"/>
              <a:t>murdered</a:t>
            </a:r>
          </a:p>
          <a:p>
            <a:pPr lvl="0">
              <a:buBlip>
                <a:blip r:embed="rId2"/>
              </a:buBlip>
            </a:pPr>
            <a:r>
              <a:rPr lang="en-US" dirty="0" smtClean="0"/>
              <a:t>Last king of the House of York</a:t>
            </a:r>
            <a:endParaRPr lang="en-US" dirty="0"/>
          </a:p>
          <a:p>
            <a:endParaRPr lang="en-US" dirty="0"/>
          </a:p>
        </p:txBody>
      </p:sp>
      <p:pic>
        <p:nvPicPr>
          <p:cNvPr id="27650" name="Picture 2" descr="http://upload.wikimedia.org/wikipedia/en/thumb/4/44/Richard_III_of_England.jpg/200px-Richard_III_of_England.jpg">
            <a:hlinkClick r:id="rId3" tooltip="Richard III of England.jpg"/>
          </p:cNvPr>
          <p:cNvPicPr>
            <a:picLocks noChangeAspect="1" noChangeArrowheads="1"/>
          </p:cNvPicPr>
          <p:nvPr/>
        </p:nvPicPr>
        <p:blipFill>
          <a:blip r:embed="rId4"/>
          <a:srcRect/>
          <a:stretch>
            <a:fillRect/>
          </a:stretch>
        </p:blipFill>
        <p:spPr bwMode="auto">
          <a:xfrm>
            <a:off x="5181600" y="609600"/>
            <a:ext cx="3524897"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95800" cy="4525963"/>
          </a:xfrm>
        </p:spPr>
        <p:txBody>
          <a:bodyPr/>
          <a:lstStyle/>
          <a:p>
            <a:pPr lvl="0"/>
            <a:r>
              <a:rPr lang="en-US" sz="4800" dirty="0">
                <a:solidFill>
                  <a:schemeClr val="tx2">
                    <a:lumMod val="50000"/>
                  </a:schemeClr>
                </a:solidFill>
              </a:rPr>
              <a:t>Henry Tudor</a:t>
            </a:r>
          </a:p>
          <a:p>
            <a:pPr lvl="0">
              <a:buFont typeface="Courier New" pitchFamily="49" charset="0"/>
              <a:buChar char="o"/>
            </a:pPr>
            <a:r>
              <a:rPr lang="en-US" dirty="0"/>
              <a:t>Distant relative of the House of Lancaster assumes power</a:t>
            </a:r>
          </a:p>
          <a:p>
            <a:pPr lvl="0">
              <a:buFont typeface="Courier New" pitchFamily="49" charset="0"/>
              <a:buChar char="o"/>
            </a:pPr>
            <a:r>
              <a:rPr lang="en-US" dirty="0"/>
              <a:t>Ushers in the Elizabethan Period</a:t>
            </a:r>
          </a:p>
          <a:p>
            <a:endParaRPr lang="en-US" dirty="0"/>
          </a:p>
        </p:txBody>
      </p:sp>
      <p:pic>
        <p:nvPicPr>
          <p:cNvPr id="26627" name="Picture 3" descr="http://upload.wikimedia.org/wikipedia/commons/thumb/9/9b/Henry_Seven_England.jpg/200px-Henry_Seven_England.jpg">
            <a:hlinkClick r:id="rId3" tooltip="King Henry VII, the founder of the royal house of Tudor"/>
          </p:cNvPr>
          <p:cNvPicPr>
            <a:picLocks noChangeAspect="1" noChangeArrowheads="1"/>
          </p:cNvPicPr>
          <p:nvPr/>
        </p:nvPicPr>
        <p:blipFill>
          <a:blip r:embed="rId4"/>
          <a:srcRect/>
          <a:stretch>
            <a:fillRect/>
          </a:stretch>
        </p:blipFill>
        <p:spPr bwMode="auto">
          <a:xfrm>
            <a:off x="5334000" y="1219200"/>
            <a:ext cx="2895600" cy="41696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533400"/>
            <a:ext cx="3886200" cy="5943600"/>
          </a:xfrm>
        </p:spPr>
        <p:txBody>
          <a:bodyPr>
            <a:normAutofit/>
          </a:bodyPr>
          <a:lstStyle/>
          <a:p>
            <a:r>
              <a:rPr lang="en-US" sz="4000" dirty="0"/>
              <a:t>The Chivalric </a:t>
            </a:r>
            <a:r>
              <a:rPr lang="en-US" sz="4000" dirty="0" smtClean="0"/>
              <a:t>Code:  Knighthood</a:t>
            </a:r>
            <a:r>
              <a:rPr lang="en-US" sz="4000" dirty="0"/>
              <a:t>, honor and chivalry were important to the Medievalists</a:t>
            </a:r>
          </a:p>
          <a:p>
            <a:endParaRPr lang="en-US" sz="4000" dirty="0"/>
          </a:p>
        </p:txBody>
      </p:sp>
      <p:pic>
        <p:nvPicPr>
          <p:cNvPr id="30722" name="Picture 2" descr="http://images.google.com/images?q=tbn:pGj1rLVWCzYC:www.lamorna.abelgratis.co.uk/mark/newgallery/chivalry.gif">
            <a:hlinkClick r:id="rId2"/>
          </p:cNvPr>
          <p:cNvPicPr>
            <a:picLocks noChangeAspect="1" noChangeArrowheads="1"/>
          </p:cNvPicPr>
          <p:nvPr/>
        </p:nvPicPr>
        <p:blipFill>
          <a:blip r:embed="rId3" r:link="rId4"/>
          <a:srcRect/>
          <a:stretch>
            <a:fillRect/>
          </a:stretch>
        </p:blipFill>
        <p:spPr bwMode="auto">
          <a:xfrm>
            <a:off x="0" y="685800"/>
            <a:ext cx="48006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4419600" cy="5516563"/>
          </a:xfrm>
        </p:spPr>
        <p:txBody>
          <a:bodyPr>
            <a:normAutofit fontScale="92500"/>
          </a:bodyPr>
          <a:lstStyle/>
          <a:p>
            <a:pPr>
              <a:buBlip>
                <a:blip r:embed="rId2"/>
              </a:buBlip>
            </a:pPr>
            <a:r>
              <a:rPr lang="en-US" dirty="0" smtClean="0"/>
              <a:t>Knighthood flourishes in England</a:t>
            </a:r>
          </a:p>
          <a:p>
            <a:pPr>
              <a:buBlip>
                <a:blip r:embed="rId2"/>
              </a:buBlip>
            </a:pPr>
            <a:r>
              <a:rPr lang="en-US" dirty="0" smtClean="0"/>
              <a:t>Knights went on quests, especially across the English Channel to fight the French</a:t>
            </a:r>
          </a:p>
          <a:p>
            <a:pPr>
              <a:buBlip>
                <a:blip r:embed="rId2"/>
              </a:buBlip>
            </a:pPr>
            <a:r>
              <a:rPr lang="en-US" dirty="0" smtClean="0"/>
              <a:t>Knights participated in life-long journeys to the Holy Land (Jerusalem)</a:t>
            </a:r>
          </a:p>
          <a:p>
            <a:pPr>
              <a:buBlip>
                <a:blip r:embed="rId2"/>
              </a:buBlip>
            </a:pPr>
            <a:r>
              <a:rPr lang="en-US" dirty="0" smtClean="0"/>
              <a:t>Jousting tournaments were a popular pastime</a:t>
            </a:r>
          </a:p>
          <a:p>
            <a:pPr>
              <a:buNone/>
            </a:pPr>
            <a:endParaRPr lang="en-US" dirty="0"/>
          </a:p>
        </p:txBody>
      </p:sp>
      <p:pic>
        <p:nvPicPr>
          <p:cNvPr id="33794" name="Picture 2" descr="http://logosschool.com/knight.gif"/>
          <p:cNvPicPr>
            <a:picLocks noChangeAspect="1" noChangeArrowheads="1"/>
          </p:cNvPicPr>
          <p:nvPr/>
        </p:nvPicPr>
        <p:blipFill>
          <a:blip r:embed="rId3"/>
          <a:srcRect/>
          <a:stretch>
            <a:fillRect/>
          </a:stretch>
        </p:blipFill>
        <p:spPr bwMode="auto">
          <a:xfrm>
            <a:off x="4724400" y="457200"/>
            <a:ext cx="3819525"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5562600" cy="6705600"/>
          </a:xfrm>
        </p:spPr>
        <p:txBody>
          <a:bodyPr>
            <a:normAutofit/>
          </a:bodyPr>
          <a:lstStyle/>
          <a:p>
            <a:pPr lvl="0"/>
            <a:r>
              <a:rPr lang="en-US" sz="2600" dirty="0"/>
              <a:t>Began in 1066 with the invasion of the Normans, led by William of Normandy. (Battle of Hastings) </a:t>
            </a:r>
          </a:p>
          <a:p>
            <a:endParaRPr lang="en-US" sz="2600" dirty="0"/>
          </a:p>
          <a:p>
            <a:pPr lvl="0"/>
            <a:r>
              <a:rPr lang="en-US" sz="2600" dirty="0"/>
              <a:t>The ideologies of the Anglo-Saxons (solid and civilized) merged with the characteristics of the Normans (stylized and older).</a:t>
            </a:r>
          </a:p>
          <a:p>
            <a:pPr>
              <a:buNone/>
            </a:pPr>
            <a:r>
              <a:rPr lang="en-US" sz="2600" dirty="0"/>
              <a:t> </a:t>
            </a:r>
          </a:p>
          <a:p>
            <a:pPr lvl="0"/>
            <a:r>
              <a:rPr lang="en-US" sz="2600" dirty="0"/>
              <a:t>Although the Normans ruled England for only 88 years, they brought the English culture closer to the mainstream of the European social, economic and political structure.</a:t>
            </a:r>
          </a:p>
          <a:p>
            <a:endParaRPr lang="en-US" sz="2600" dirty="0"/>
          </a:p>
        </p:txBody>
      </p:sp>
      <p:pic>
        <p:nvPicPr>
          <p:cNvPr id="2050" name="Picture 2" descr="http://www.bbc.co.uk/history/timelines/britain/images/anglo_warriors.jpg">
            <a:hlinkClick r:id="rId2"/>
          </p:cNvPr>
          <p:cNvPicPr>
            <a:picLocks noChangeAspect="1" noChangeArrowheads="1"/>
          </p:cNvPicPr>
          <p:nvPr/>
        </p:nvPicPr>
        <p:blipFill>
          <a:blip r:embed="rId3" r:link="rId4"/>
          <a:srcRect/>
          <a:stretch>
            <a:fillRect/>
          </a:stretch>
        </p:blipFill>
        <p:spPr bwMode="auto">
          <a:xfrm>
            <a:off x="5715000" y="304800"/>
            <a:ext cx="3192021" cy="202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p:spPr>
        <p:txBody>
          <a:bodyPr>
            <a:normAutofit fontScale="90000"/>
          </a:bodyPr>
          <a:lstStyle/>
          <a:p>
            <a:r>
              <a:rPr lang="en-US" dirty="0" smtClean="0"/>
              <a:t>The chivalric code was seen as a romantic philosophy.  It stated that all knights must strive to be:</a:t>
            </a:r>
            <a:endParaRPr lang="en-US" dirty="0"/>
          </a:p>
        </p:txBody>
      </p:sp>
      <p:sp>
        <p:nvSpPr>
          <p:cNvPr id="3" name="Content Placeholder 2"/>
          <p:cNvSpPr>
            <a:spLocks noGrp="1"/>
          </p:cNvSpPr>
          <p:nvPr>
            <p:ph idx="1"/>
          </p:nvPr>
        </p:nvSpPr>
        <p:spPr>
          <a:xfrm>
            <a:off x="0" y="1981200"/>
            <a:ext cx="4876800" cy="4525963"/>
          </a:xfrm>
        </p:spPr>
        <p:txBody>
          <a:bodyPr>
            <a:normAutofit/>
          </a:bodyPr>
          <a:lstStyle/>
          <a:p>
            <a:pPr>
              <a:buFont typeface="Courier New" pitchFamily="49" charset="0"/>
              <a:buChar char="o"/>
            </a:pPr>
            <a:r>
              <a:rPr lang="en-US" dirty="0" smtClean="0"/>
              <a:t>Honorable</a:t>
            </a:r>
            <a:endParaRPr lang="en-US" dirty="0"/>
          </a:p>
          <a:p>
            <a:pPr>
              <a:buFont typeface="Courier New" pitchFamily="49" charset="0"/>
              <a:buChar char="o"/>
            </a:pPr>
            <a:r>
              <a:rPr lang="en-US" dirty="0" smtClean="0"/>
              <a:t>Courteous</a:t>
            </a:r>
          </a:p>
          <a:p>
            <a:pPr>
              <a:buFont typeface="Courier New" pitchFamily="49" charset="0"/>
              <a:buChar char="o"/>
            </a:pPr>
            <a:r>
              <a:rPr lang="en-US" dirty="0" smtClean="0"/>
              <a:t>Generous</a:t>
            </a:r>
            <a:endParaRPr lang="en-US" dirty="0"/>
          </a:p>
          <a:p>
            <a:pPr>
              <a:buFont typeface="Courier New" pitchFamily="49" charset="0"/>
              <a:buChar char="o"/>
            </a:pPr>
            <a:r>
              <a:rPr lang="en-US" dirty="0" smtClean="0"/>
              <a:t>Brave</a:t>
            </a:r>
            <a:endParaRPr lang="en-US" dirty="0"/>
          </a:p>
          <a:p>
            <a:pPr>
              <a:buFont typeface="Courier New" pitchFamily="49" charset="0"/>
              <a:buChar char="o"/>
            </a:pPr>
            <a:r>
              <a:rPr lang="en-US" dirty="0" smtClean="0"/>
              <a:t>skillful in battle</a:t>
            </a:r>
          </a:p>
          <a:p>
            <a:pPr>
              <a:buFont typeface="Courier New" pitchFamily="49" charset="0"/>
              <a:buChar char="o"/>
            </a:pPr>
            <a:r>
              <a:rPr lang="en-US" dirty="0" smtClean="0"/>
              <a:t>respectful toward women</a:t>
            </a:r>
          </a:p>
          <a:p>
            <a:pPr>
              <a:buFont typeface="Courier New" pitchFamily="49" charset="0"/>
              <a:buChar char="o"/>
            </a:pPr>
            <a:r>
              <a:rPr lang="en-US" dirty="0" smtClean="0"/>
              <a:t>helpful to the weak</a:t>
            </a:r>
          </a:p>
        </p:txBody>
      </p:sp>
      <p:pic>
        <p:nvPicPr>
          <p:cNvPr id="4" name="Picture 2" descr="http://tbn0.google.com/images?q=tbn:S_gNvPv8Rxb7rM:http://www.logosoftwear.com/embroideryclipart/Knights.Knight%25202.(KN-102).(1.38x1.44).2478.gif">
            <a:hlinkClick r:id="rId2"/>
          </p:cNvPr>
          <p:cNvPicPr>
            <a:picLocks noChangeAspect="1" noChangeArrowheads="1"/>
          </p:cNvPicPr>
          <p:nvPr/>
        </p:nvPicPr>
        <p:blipFill>
          <a:blip r:embed="rId3"/>
          <a:srcRect/>
          <a:stretch>
            <a:fillRect/>
          </a:stretch>
        </p:blipFill>
        <p:spPr bwMode="auto">
          <a:xfrm>
            <a:off x="5105400" y="2057400"/>
            <a:ext cx="3550523"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267200" cy="6172200"/>
          </a:xfrm>
        </p:spPr>
        <p:txBody>
          <a:bodyPr/>
          <a:lstStyle/>
          <a:p>
            <a:pPr>
              <a:buNone/>
            </a:pPr>
            <a:r>
              <a:rPr lang="en-US" dirty="0" smtClean="0">
                <a:solidFill>
                  <a:srgbClr val="FFFF00"/>
                </a:solidFill>
              </a:rPr>
              <a:t>Religion</a:t>
            </a:r>
          </a:p>
          <a:p>
            <a:pPr>
              <a:buBlip>
                <a:blip r:embed="rId3"/>
              </a:buBlip>
            </a:pPr>
            <a:r>
              <a:rPr lang="en-US" dirty="0" smtClean="0">
                <a:solidFill>
                  <a:srgbClr val="FFFF00"/>
                </a:solidFill>
              </a:rPr>
              <a:t>The Roman Catholic Church was the powerful institution, in which most people (from kings or serfs) professed their faith.</a:t>
            </a:r>
          </a:p>
          <a:p>
            <a:pPr>
              <a:buBlip>
                <a:blip r:embed="rId3"/>
              </a:buBlip>
            </a:pPr>
            <a:r>
              <a:rPr lang="en-US" dirty="0" smtClean="0">
                <a:solidFill>
                  <a:srgbClr val="FFFF00"/>
                </a:solidFill>
              </a:rPr>
              <a:t>People believed in both the Church on earth and promise of an afterlife.</a:t>
            </a:r>
            <a:endParaRPr lang="en-US" dirty="0">
              <a:solidFill>
                <a:srgbClr val="FFFF00"/>
              </a:solidFill>
            </a:endParaRPr>
          </a:p>
        </p:txBody>
      </p:sp>
      <p:pic>
        <p:nvPicPr>
          <p:cNvPr id="31746" name="Picture 2" descr="http://tbn0.google.com/images?q=tbn:XJ1Piu1tOx7EZM:http://www.st-marys.hull.sch.uk/sites/history/moreimages/crusades.jpg">
            <a:hlinkClick r:id="rId4"/>
          </p:cNvPr>
          <p:cNvPicPr>
            <a:picLocks noChangeAspect="1" noChangeArrowheads="1"/>
          </p:cNvPicPr>
          <p:nvPr/>
        </p:nvPicPr>
        <p:blipFill>
          <a:blip r:embed="rId5"/>
          <a:srcRect/>
          <a:stretch>
            <a:fillRect/>
          </a:stretch>
        </p:blipFill>
        <p:spPr bwMode="auto">
          <a:xfrm>
            <a:off x="4648200" y="1981200"/>
            <a:ext cx="4314518" cy="3400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381000"/>
            <a:ext cx="4343400" cy="6096000"/>
          </a:xfrm>
        </p:spPr>
        <p:txBody>
          <a:bodyPr/>
          <a:lstStyle/>
          <a:p>
            <a:pPr>
              <a:buBlip>
                <a:blip r:embed="rId3"/>
              </a:buBlip>
            </a:pPr>
            <a:r>
              <a:rPr lang="en-US" dirty="0" smtClean="0">
                <a:solidFill>
                  <a:srgbClr val="FFFF00"/>
                </a:solidFill>
              </a:rPr>
              <a:t>Knights must be willing to die for religious convictions.  </a:t>
            </a:r>
          </a:p>
          <a:p>
            <a:pPr>
              <a:buBlip>
                <a:blip r:embed="rId3"/>
              </a:buBlip>
            </a:pPr>
            <a:r>
              <a:rPr lang="en-US" dirty="0" smtClean="0">
                <a:solidFill>
                  <a:srgbClr val="FFFF00"/>
                </a:solidFill>
              </a:rPr>
              <a:t>They fought in Crusades and Holy Wars to recapture the city of Jerusalem from the Moslems.  </a:t>
            </a:r>
          </a:p>
          <a:p>
            <a:pPr>
              <a:buBlip>
                <a:blip r:embed="rId3"/>
              </a:buBlip>
            </a:pPr>
            <a:r>
              <a:rPr lang="en-US" dirty="0" smtClean="0">
                <a:solidFill>
                  <a:srgbClr val="FFFF00"/>
                </a:solidFill>
              </a:rPr>
              <a:t>They met with little success but with great loss of lives</a:t>
            </a:r>
            <a:endParaRPr lang="en-US" dirty="0">
              <a:solidFill>
                <a:srgbClr val="FFFF00"/>
              </a:solidFill>
            </a:endParaRPr>
          </a:p>
        </p:txBody>
      </p:sp>
      <p:pic>
        <p:nvPicPr>
          <p:cNvPr id="34818" name="Picture 2"/>
          <p:cNvPicPr>
            <a:picLocks noChangeAspect="1" noChangeArrowheads="1"/>
          </p:cNvPicPr>
          <p:nvPr/>
        </p:nvPicPr>
        <p:blipFill>
          <a:blip r:embed="rId4"/>
          <a:srcRect/>
          <a:stretch>
            <a:fillRect/>
          </a:stretch>
        </p:blipFill>
        <p:spPr bwMode="auto">
          <a:xfrm>
            <a:off x="304800" y="1295400"/>
            <a:ext cx="4338595" cy="37044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495800" cy="6477000"/>
          </a:xfrm>
        </p:spPr>
        <p:txBody>
          <a:bodyPr>
            <a:noAutofit/>
          </a:bodyPr>
          <a:lstStyle/>
          <a:p>
            <a:pPr>
              <a:buBlip>
                <a:blip r:embed="rId3"/>
              </a:buBlip>
            </a:pPr>
            <a:r>
              <a:rPr lang="en-US" sz="3600" dirty="0" smtClean="0">
                <a:solidFill>
                  <a:srgbClr val="FFFF00"/>
                </a:solidFill>
              </a:rPr>
              <a:t>The language of the Church was Latin and was </a:t>
            </a:r>
            <a:r>
              <a:rPr lang="en-US" sz="3600" smtClean="0">
                <a:solidFill>
                  <a:srgbClr val="FFFF00"/>
                </a:solidFill>
              </a:rPr>
              <a:t>learned by </a:t>
            </a:r>
            <a:r>
              <a:rPr lang="en-US" sz="3600" dirty="0" smtClean="0">
                <a:solidFill>
                  <a:srgbClr val="FFFF00"/>
                </a:solidFill>
              </a:rPr>
              <a:t>all educated persons in England.</a:t>
            </a:r>
          </a:p>
          <a:p>
            <a:pPr>
              <a:buBlip>
                <a:blip r:embed="rId3"/>
              </a:buBlip>
            </a:pPr>
            <a:r>
              <a:rPr lang="en-US" sz="3600" dirty="0" smtClean="0">
                <a:solidFill>
                  <a:srgbClr val="FFFF00"/>
                </a:solidFill>
              </a:rPr>
              <a:t>Monasteries, Abbeys, and cathedrals were architectural marvels of the Medieval Period.</a:t>
            </a:r>
            <a:endParaRPr lang="en-US" sz="3600" dirty="0">
              <a:solidFill>
                <a:srgbClr val="FFFF00"/>
              </a:solidFill>
            </a:endParaRPr>
          </a:p>
        </p:txBody>
      </p:sp>
      <p:pic>
        <p:nvPicPr>
          <p:cNvPr id="35842" name="Picture 2"/>
          <p:cNvPicPr>
            <a:picLocks noChangeAspect="1" noChangeArrowheads="1"/>
          </p:cNvPicPr>
          <p:nvPr/>
        </p:nvPicPr>
        <p:blipFill>
          <a:blip r:embed="rId4"/>
          <a:srcRect/>
          <a:stretch>
            <a:fillRect/>
          </a:stretch>
        </p:blipFill>
        <p:spPr bwMode="auto">
          <a:xfrm>
            <a:off x="5105400" y="1752600"/>
            <a:ext cx="3619500" cy="3238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Medieval England</a:t>
            </a:r>
            <a:endParaRPr lang="en-US" dirty="0"/>
          </a:p>
        </p:txBody>
      </p:sp>
      <p:sp>
        <p:nvSpPr>
          <p:cNvPr id="3" name="Content Placeholder 2"/>
          <p:cNvSpPr>
            <a:spLocks noGrp="1"/>
          </p:cNvSpPr>
          <p:nvPr>
            <p:ph idx="1"/>
          </p:nvPr>
        </p:nvSpPr>
        <p:spPr/>
        <p:txBody>
          <a:bodyPr>
            <a:normAutofit lnSpcReduction="10000"/>
          </a:bodyPr>
          <a:lstStyle/>
          <a:p>
            <a:pPr>
              <a:buBlip>
                <a:blip r:embed="rId2"/>
              </a:buBlip>
            </a:pPr>
            <a:r>
              <a:rPr lang="en-US" dirty="0" smtClean="0"/>
              <a:t>In 1348-1349, England was devastated by the Black Death, a form of the bubonic plague that killed about 1/3 of the English population.</a:t>
            </a:r>
          </a:p>
          <a:p>
            <a:pPr>
              <a:buBlip>
                <a:blip r:embed="rId2"/>
              </a:buBlip>
            </a:pPr>
            <a:r>
              <a:rPr lang="en-US" dirty="0" smtClean="0"/>
              <a:t>In the midst of was and illness, England prospers as people move from castle towns to villages and cities.</a:t>
            </a:r>
          </a:p>
          <a:p>
            <a:pPr>
              <a:buBlip>
                <a:blip r:embed="rId2"/>
              </a:buBlip>
            </a:pPr>
            <a:r>
              <a:rPr lang="en-US" dirty="0" smtClean="0"/>
              <a:t>Guilds, organizations similar to trade unions developed.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in Medieval England continued…</a:t>
            </a:r>
            <a:endParaRPr lang="en-US" dirty="0"/>
          </a:p>
        </p:txBody>
      </p:sp>
      <p:sp>
        <p:nvSpPr>
          <p:cNvPr id="3" name="Content Placeholder 2"/>
          <p:cNvSpPr>
            <a:spLocks noGrp="1"/>
          </p:cNvSpPr>
          <p:nvPr>
            <p:ph idx="1"/>
          </p:nvPr>
        </p:nvSpPr>
        <p:spPr/>
        <p:txBody>
          <a:bodyPr>
            <a:normAutofit lnSpcReduction="10000"/>
          </a:bodyPr>
          <a:lstStyle/>
          <a:p>
            <a:pPr>
              <a:buBlip>
                <a:blip r:embed="rId2"/>
              </a:buBlip>
            </a:pPr>
            <a:r>
              <a:rPr lang="en-US" dirty="0" smtClean="0"/>
              <a:t>Apprenticeships allowed workers to become skilled before becoming master craftsmen.</a:t>
            </a:r>
          </a:p>
          <a:p>
            <a:pPr>
              <a:buBlip>
                <a:blip r:embed="rId2"/>
              </a:buBlip>
            </a:pPr>
            <a:r>
              <a:rPr lang="en-US" dirty="0" smtClean="0"/>
              <a:t>Herding replaces farming as a popular livelihood.</a:t>
            </a:r>
          </a:p>
          <a:p>
            <a:pPr>
              <a:buBlip>
                <a:blip r:embed="rId2"/>
              </a:buBlip>
            </a:pPr>
            <a:r>
              <a:rPr lang="en-US" dirty="0" smtClean="0"/>
              <a:t>Wool manufacturing was a popular industry.</a:t>
            </a:r>
          </a:p>
          <a:p>
            <a:pPr>
              <a:buBlip>
                <a:blip r:embed="rId2"/>
              </a:buBlip>
            </a:pPr>
            <a:r>
              <a:rPr lang="en-US" dirty="0" smtClean="0"/>
              <a:t>The printing press was developed in 1476 by William Caxton</a:t>
            </a:r>
          </a:p>
          <a:p>
            <a:pPr>
              <a:buBlip>
                <a:blip r:embed="rId2"/>
              </a:buBlip>
            </a:pPr>
            <a:r>
              <a:rPr lang="en-US" dirty="0" smtClean="0"/>
              <a:t>Chivalry loses its stature in society with the manufacturing of gunpowder.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50000">
              <a:srgbClr val="9CB86E"/>
            </a:gs>
            <a:gs pos="100000">
              <a:schemeClr val="bg2">
                <a:lumMod val="9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Literature of the Medieval Period</a:t>
            </a:r>
            <a:endParaRPr lang="en-US" b="1" dirty="0"/>
          </a:p>
        </p:txBody>
      </p:sp>
      <p:sp>
        <p:nvSpPr>
          <p:cNvPr id="3" name="Content Placeholder 2"/>
          <p:cNvSpPr>
            <a:spLocks noGrp="1"/>
          </p:cNvSpPr>
          <p:nvPr>
            <p:ph idx="1"/>
          </p:nvPr>
        </p:nvSpPr>
        <p:spPr/>
        <p:txBody>
          <a:bodyPr>
            <a:normAutofit fontScale="92500"/>
          </a:bodyPr>
          <a:lstStyle/>
          <a:p>
            <a:pPr>
              <a:buBlip>
                <a:blip r:embed="rId2"/>
              </a:buBlip>
            </a:pPr>
            <a:r>
              <a:rPr lang="en-US" b="1" dirty="0" smtClean="0"/>
              <a:t>Romanticism – a blend of Chivalry integrated with love, magic, and marvels</a:t>
            </a:r>
          </a:p>
          <a:p>
            <a:pPr>
              <a:buBlip>
                <a:blip r:embed="rId2"/>
              </a:buBlip>
            </a:pPr>
            <a:r>
              <a:rPr lang="en-US" b="1" dirty="0" smtClean="0"/>
              <a:t>Folk Ballads – poems utilizing dialogue that were written and performed by the common people.</a:t>
            </a:r>
          </a:p>
          <a:p>
            <a:pPr>
              <a:buBlip>
                <a:blip r:embed="rId2"/>
              </a:buBlip>
            </a:pPr>
            <a:r>
              <a:rPr lang="en-US" b="1" dirty="0" smtClean="0"/>
              <a:t>Drama – is performed as a religious ritual.  Plays in the Medieval Period are called mystery plays or miracle plays.  Plays also began to emerge that were know as morality plays.</a:t>
            </a:r>
          </a:p>
          <a:p>
            <a:pPr>
              <a:buBlip>
                <a:blip r:embed="rId2"/>
              </a:buBlip>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Famous Authors and Tales</a:t>
            </a:r>
            <a:endParaRPr lang="en-US" sz="5400" dirty="0"/>
          </a:p>
        </p:txBody>
      </p:sp>
      <p:sp>
        <p:nvSpPr>
          <p:cNvPr id="3" name="Content Placeholder 2"/>
          <p:cNvSpPr>
            <a:spLocks noGrp="1"/>
          </p:cNvSpPr>
          <p:nvPr>
            <p:ph idx="1"/>
          </p:nvPr>
        </p:nvSpPr>
        <p:spPr>
          <a:xfrm>
            <a:off x="0" y="2057400"/>
            <a:ext cx="5105400" cy="3886199"/>
          </a:xfrm>
        </p:spPr>
        <p:txBody>
          <a:bodyPr>
            <a:normAutofit/>
          </a:bodyPr>
          <a:lstStyle/>
          <a:p>
            <a:r>
              <a:rPr lang="en-US" sz="4000" dirty="0" smtClean="0"/>
              <a:t>Geoffrey Chaucer – </a:t>
            </a:r>
          </a:p>
          <a:p>
            <a:r>
              <a:rPr lang="en-US" sz="4000" dirty="0" smtClean="0"/>
              <a:t>The Canterbury Tales</a:t>
            </a:r>
          </a:p>
        </p:txBody>
      </p:sp>
      <p:pic>
        <p:nvPicPr>
          <p:cNvPr id="36866" name="Picture 2"/>
          <p:cNvPicPr>
            <a:picLocks noChangeAspect="1" noChangeArrowheads="1"/>
          </p:cNvPicPr>
          <p:nvPr/>
        </p:nvPicPr>
        <p:blipFill>
          <a:blip r:embed="rId2"/>
          <a:srcRect/>
          <a:stretch>
            <a:fillRect/>
          </a:stretch>
        </p:blipFill>
        <p:spPr bwMode="auto">
          <a:xfrm>
            <a:off x="4762500" y="1296352"/>
            <a:ext cx="4229100" cy="51806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609600"/>
            <a:ext cx="4267200" cy="5516563"/>
          </a:xfrm>
        </p:spPr>
        <p:txBody>
          <a:bodyPr/>
          <a:lstStyle/>
          <a:p>
            <a:r>
              <a:rPr lang="en-US" dirty="0" smtClean="0"/>
              <a:t>Sir Thomas Malory – </a:t>
            </a:r>
          </a:p>
          <a:p>
            <a:r>
              <a:rPr lang="en-US" dirty="0" smtClean="0"/>
              <a:t>Le </a:t>
            </a:r>
            <a:r>
              <a:rPr lang="en-US" dirty="0" err="1" smtClean="0"/>
              <a:t>Morte</a:t>
            </a:r>
            <a:r>
              <a:rPr lang="en-US" dirty="0" smtClean="0"/>
              <a:t> </a:t>
            </a:r>
            <a:r>
              <a:rPr lang="en-US" dirty="0" err="1" smtClean="0"/>
              <a:t>D’Arthur</a:t>
            </a:r>
            <a:endParaRPr lang="en-US" dirty="0" smtClean="0"/>
          </a:p>
          <a:p>
            <a:r>
              <a:rPr lang="en-US" dirty="0" smtClean="0"/>
              <a:t>(The Death of King Arthur)</a:t>
            </a:r>
            <a:endParaRPr lang="en-US" dirty="0"/>
          </a:p>
        </p:txBody>
      </p:sp>
      <p:pic>
        <p:nvPicPr>
          <p:cNvPr id="37890" name="Picture 2"/>
          <p:cNvPicPr>
            <a:picLocks noChangeAspect="1" noChangeArrowheads="1"/>
          </p:cNvPicPr>
          <p:nvPr/>
        </p:nvPicPr>
        <p:blipFill>
          <a:blip r:embed="rId2"/>
          <a:srcRect/>
          <a:stretch>
            <a:fillRect/>
          </a:stretch>
        </p:blipFill>
        <p:spPr bwMode="auto">
          <a:xfrm>
            <a:off x="609600" y="762000"/>
            <a:ext cx="3209925" cy="4762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3810000" cy="5135563"/>
          </a:xfrm>
        </p:spPr>
        <p:txBody>
          <a:bodyPr>
            <a:normAutofit/>
          </a:bodyPr>
          <a:lstStyle/>
          <a:p>
            <a:r>
              <a:rPr lang="en-US" sz="6000" dirty="0" smtClean="0"/>
              <a:t>Everyman </a:t>
            </a:r>
          </a:p>
          <a:p>
            <a:r>
              <a:rPr lang="en-US" sz="6000" dirty="0" smtClean="0"/>
              <a:t>(Morality Play)</a:t>
            </a:r>
          </a:p>
          <a:p>
            <a:endParaRPr lang="en-US" sz="5400" dirty="0"/>
          </a:p>
        </p:txBody>
      </p:sp>
      <p:pic>
        <p:nvPicPr>
          <p:cNvPr id="5" name="Picture 4" descr="everyman.gif"/>
          <p:cNvPicPr>
            <a:picLocks noChangeAspect="1"/>
          </p:cNvPicPr>
          <p:nvPr/>
        </p:nvPicPr>
        <p:blipFill>
          <a:blip r:embed="rId2"/>
          <a:stretch>
            <a:fillRect/>
          </a:stretch>
        </p:blipFill>
        <p:spPr>
          <a:xfrm>
            <a:off x="4038600" y="533400"/>
            <a:ext cx="4828646" cy="5562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304800"/>
            <a:ext cx="5867400" cy="6324600"/>
          </a:xfrm>
        </p:spPr>
        <p:txBody>
          <a:bodyPr/>
          <a:lstStyle/>
          <a:p>
            <a:pPr marL="0" indent="0">
              <a:buNone/>
            </a:pPr>
            <a:endParaRPr lang="en-US" dirty="0"/>
          </a:p>
          <a:p>
            <a:pPr lvl="0"/>
            <a:r>
              <a:rPr lang="en-US" dirty="0"/>
              <a:t>FEUDALISM - system of governing whereby semiautonomous landed nobility have certain well defined responsibilities to the king, lord or baron in return for the use of grants of land (fiefs) exploited with the labor of a semi-free peasantry (serfs).</a:t>
            </a:r>
          </a:p>
          <a:p>
            <a:endParaRPr lang="en-US" dirty="0"/>
          </a:p>
        </p:txBody>
      </p:sp>
      <p:pic>
        <p:nvPicPr>
          <p:cNvPr id="3074" name="Picture 2" descr="http://www.btinternet.com/~mrfield/Conquest/feudalism/images/system.gif">
            <a:hlinkClick r:id="rId2"/>
          </p:cNvPr>
          <p:cNvPicPr>
            <a:picLocks noChangeAspect="1" noChangeArrowheads="1"/>
          </p:cNvPicPr>
          <p:nvPr/>
        </p:nvPicPr>
        <p:blipFill>
          <a:blip r:embed="rId3" r:link="rId4"/>
          <a:srcRect/>
          <a:stretch>
            <a:fillRect/>
          </a:stretch>
        </p:blipFill>
        <p:spPr bwMode="auto">
          <a:xfrm>
            <a:off x="76200" y="1524000"/>
            <a:ext cx="4191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1"/>
            <a:ext cx="9144000" cy="1066800"/>
          </a:xfrm>
        </p:spPr>
        <p:txBody>
          <a:bodyPr>
            <a:normAutofit fontScale="77500" lnSpcReduction="20000"/>
          </a:bodyPr>
          <a:lstStyle/>
          <a:p>
            <a:r>
              <a:rPr lang="en-US" sz="6600" dirty="0" smtClean="0"/>
              <a:t>Sir Gawain and the Green Knight</a:t>
            </a:r>
            <a:endParaRPr lang="en-US" sz="6600" dirty="0"/>
          </a:p>
        </p:txBody>
      </p:sp>
      <p:pic>
        <p:nvPicPr>
          <p:cNvPr id="38914" name="Picture 2"/>
          <p:cNvPicPr>
            <a:picLocks noChangeAspect="1" noChangeArrowheads="1"/>
          </p:cNvPicPr>
          <p:nvPr/>
        </p:nvPicPr>
        <p:blipFill>
          <a:blip r:embed="rId2"/>
          <a:srcRect/>
          <a:stretch>
            <a:fillRect/>
          </a:stretch>
        </p:blipFill>
        <p:spPr bwMode="auto">
          <a:xfrm>
            <a:off x="1524000" y="1981200"/>
            <a:ext cx="6096000" cy="453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Language in the </a:t>
            </a:r>
            <a:r>
              <a:rPr lang="en-US" dirty="0" smtClean="0"/>
              <a:t>Medieval Period </a:t>
            </a:r>
            <a:r>
              <a:rPr lang="en-US" dirty="0"/>
              <a:t>changes as a result of the euphonic influences of the French</a:t>
            </a:r>
            <a:r>
              <a:rPr lang="en-US" dirty="0" smtClean="0"/>
              <a:t>. </a:t>
            </a:r>
            <a:endParaRPr lang="en-US" dirty="0"/>
          </a:p>
          <a:p>
            <a:endParaRPr lang="en-US" dirty="0"/>
          </a:p>
          <a:p>
            <a:pPr lvl="0"/>
            <a:r>
              <a:rPr lang="en-US" dirty="0"/>
              <a:t>In 1154, the royal houses of Plantagenet, Lancaster, and York succeeded the rule of the Normans.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rPr>
              <a:t>The House of </a:t>
            </a:r>
            <a:r>
              <a:rPr lang="en-US" dirty="0" smtClean="0">
                <a:solidFill>
                  <a:schemeClr val="accent4">
                    <a:lumMod val="50000"/>
                  </a:schemeClr>
                </a:solidFill>
              </a:rPr>
              <a:t>Plantagenet</a:t>
            </a:r>
            <a:endParaRPr lang="en-US" dirty="0">
              <a:solidFill>
                <a:schemeClr val="accent4">
                  <a:lumMod val="50000"/>
                </a:schemeClr>
              </a:solidFill>
            </a:endParaRPr>
          </a:p>
        </p:txBody>
      </p:sp>
      <p:sp>
        <p:nvSpPr>
          <p:cNvPr id="3" name="Content Placeholder 2"/>
          <p:cNvSpPr>
            <a:spLocks noGrp="1"/>
          </p:cNvSpPr>
          <p:nvPr>
            <p:ph idx="1"/>
          </p:nvPr>
        </p:nvSpPr>
        <p:spPr>
          <a:xfrm>
            <a:off x="152400" y="1600200"/>
            <a:ext cx="4953000" cy="4525963"/>
          </a:xfrm>
        </p:spPr>
        <p:txBody>
          <a:bodyPr/>
          <a:lstStyle/>
          <a:p>
            <a:pPr lvl="0"/>
            <a:r>
              <a:rPr lang="en-US" sz="4800" dirty="0">
                <a:solidFill>
                  <a:schemeClr val="accent2">
                    <a:lumMod val="75000"/>
                  </a:schemeClr>
                </a:solidFill>
              </a:rPr>
              <a:t>Henry II </a:t>
            </a:r>
          </a:p>
          <a:p>
            <a:pPr lvl="0">
              <a:buBlip>
                <a:blip r:embed="rId2"/>
              </a:buBlip>
            </a:pPr>
            <a:r>
              <a:rPr lang="en-US" dirty="0">
                <a:solidFill>
                  <a:schemeClr val="accent4">
                    <a:lumMod val="50000"/>
                  </a:schemeClr>
                </a:solidFill>
              </a:rPr>
              <a:t> He desired to control the Roman Catholic Church in England.  </a:t>
            </a:r>
            <a:endParaRPr lang="en-US" dirty="0" smtClean="0">
              <a:solidFill>
                <a:schemeClr val="accent4">
                  <a:lumMod val="50000"/>
                </a:schemeClr>
              </a:solidFill>
            </a:endParaRPr>
          </a:p>
          <a:p>
            <a:pPr lvl="0">
              <a:buBlip>
                <a:blip r:embed="rId2"/>
              </a:buBlip>
            </a:pPr>
            <a:r>
              <a:rPr lang="en-US" dirty="0" smtClean="0">
                <a:solidFill>
                  <a:schemeClr val="accent4">
                    <a:lumMod val="50000"/>
                  </a:schemeClr>
                </a:solidFill>
              </a:rPr>
              <a:t>His </a:t>
            </a:r>
            <a:r>
              <a:rPr lang="en-US" dirty="0">
                <a:solidFill>
                  <a:schemeClr val="accent4">
                    <a:lumMod val="50000"/>
                  </a:schemeClr>
                </a:solidFill>
              </a:rPr>
              <a:t>oppression led to the murder of Thomas à Becket, the Archbishop of Canterbury.</a:t>
            </a:r>
          </a:p>
          <a:p>
            <a:endParaRPr lang="en-US" dirty="0">
              <a:solidFill>
                <a:schemeClr val="accent4">
                  <a:lumMod val="75000"/>
                </a:schemeClr>
              </a:solidFill>
            </a:endParaRPr>
          </a:p>
        </p:txBody>
      </p:sp>
      <p:pic>
        <p:nvPicPr>
          <p:cNvPr id="4098" name="Picture 2" descr="http://www.ff.iij4u.or.jp/~yeelen/hangmen/kings/monarch/henry_2.jpg">
            <a:hlinkClick r:id="rId3"/>
          </p:cNvPr>
          <p:cNvPicPr>
            <a:picLocks noChangeAspect="1" noChangeArrowheads="1"/>
          </p:cNvPicPr>
          <p:nvPr/>
        </p:nvPicPr>
        <p:blipFill>
          <a:blip r:embed="rId4" r:link="rId5"/>
          <a:srcRect/>
          <a:stretch>
            <a:fillRect/>
          </a:stretch>
        </p:blipFill>
        <p:spPr bwMode="auto">
          <a:xfrm>
            <a:off x="5257800" y="1429443"/>
            <a:ext cx="3746044" cy="45903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0"/>
            <a:ext cx="5486400" cy="6858000"/>
          </a:xfrm>
        </p:spPr>
        <p:txBody>
          <a:bodyPr>
            <a:normAutofit/>
          </a:bodyPr>
          <a:lstStyle/>
          <a:p>
            <a:pPr lvl="0"/>
            <a:r>
              <a:rPr lang="en-US" sz="4800" dirty="0">
                <a:solidFill>
                  <a:schemeClr val="accent2">
                    <a:lumMod val="75000"/>
                  </a:schemeClr>
                </a:solidFill>
              </a:rPr>
              <a:t>Richard I </a:t>
            </a:r>
            <a:endParaRPr lang="en-US" sz="4800" dirty="0" smtClean="0">
              <a:solidFill>
                <a:schemeClr val="accent2">
                  <a:lumMod val="75000"/>
                </a:schemeClr>
              </a:solidFill>
            </a:endParaRPr>
          </a:p>
          <a:p>
            <a:pPr lvl="0"/>
            <a:r>
              <a:rPr lang="en-US" sz="4800" dirty="0" smtClean="0">
                <a:solidFill>
                  <a:schemeClr val="accent2">
                    <a:lumMod val="75000"/>
                  </a:schemeClr>
                </a:solidFill>
              </a:rPr>
              <a:t>(</a:t>
            </a:r>
            <a:r>
              <a:rPr lang="en-US" sz="4800" dirty="0">
                <a:solidFill>
                  <a:schemeClr val="accent2">
                    <a:lumMod val="75000"/>
                  </a:schemeClr>
                </a:solidFill>
              </a:rPr>
              <a:t>Henry II’s son) </a:t>
            </a:r>
          </a:p>
          <a:p>
            <a:pPr lvl="0">
              <a:buBlip>
                <a:blip r:embed="rId2"/>
              </a:buBlip>
            </a:pPr>
            <a:r>
              <a:rPr lang="en-US" dirty="0"/>
              <a:t>Known as Richard the Lion-Hearted</a:t>
            </a:r>
          </a:p>
          <a:p>
            <a:pPr lvl="0">
              <a:buBlip>
                <a:blip r:embed="rId2"/>
              </a:buBlip>
            </a:pPr>
            <a:r>
              <a:rPr lang="en-US" dirty="0"/>
              <a:t>Exemplified a true knight</a:t>
            </a:r>
          </a:p>
          <a:p>
            <a:pPr lvl="0">
              <a:buBlip>
                <a:blip r:embed="rId2"/>
              </a:buBlip>
            </a:pPr>
            <a:r>
              <a:rPr lang="en-US" dirty="0"/>
              <a:t>Ruled England for 10 years, but traveled Europe for all of 5 months of his reign</a:t>
            </a:r>
          </a:p>
          <a:p>
            <a:pPr lvl="0">
              <a:buBlip>
                <a:blip r:embed="rId2"/>
              </a:buBlip>
            </a:pPr>
            <a:r>
              <a:rPr lang="en-US" dirty="0"/>
              <a:t>Gave wealth to the poor</a:t>
            </a:r>
          </a:p>
          <a:p>
            <a:pPr lvl="0">
              <a:buBlip>
                <a:blip r:embed="rId2"/>
              </a:buBlip>
            </a:pPr>
            <a:r>
              <a:rPr lang="en-US" dirty="0"/>
              <a:t>Sought holy relics</a:t>
            </a:r>
          </a:p>
          <a:p>
            <a:r>
              <a:rPr lang="en-US" dirty="0"/>
              <a:t> </a:t>
            </a:r>
          </a:p>
          <a:p>
            <a:endParaRPr lang="en-US" dirty="0"/>
          </a:p>
        </p:txBody>
      </p:sp>
      <p:pic>
        <p:nvPicPr>
          <p:cNvPr id="5122" name="Picture 2" descr="http://images.google.com/images?q=tbn:dxphBr1uZcwC:arch.ced.berkeley.edu/kap/2000_images/Europe/Fontevraud/lionheart.GIF">
            <a:hlinkClick r:id="rId3"/>
          </p:cNvPr>
          <p:cNvPicPr>
            <a:picLocks noChangeAspect="1" noChangeArrowheads="1"/>
          </p:cNvPicPr>
          <p:nvPr/>
        </p:nvPicPr>
        <p:blipFill>
          <a:blip r:embed="rId4" r:link="rId5"/>
          <a:srcRect r="11538" b="11412"/>
          <a:stretch>
            <a:fillRect/>
          </a:stretch>
        </p:blipFill>
        <p:spPr bwMode="auto">
          <a:xfrm>
            <a:off x="0" y="1219200"/>
            <a:ext cx="3715512"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800600" cy="6629400"/>
          </a:xfrm>
        </p:spPr>
        <p:txBody>
          <a:bodyPr>
            <a:normAutofit lnSpcReduction="10000"/>
          </a:bodyPr>
          <a:lstStyle/>
          <a:p>
            <a:pPr lvl="0"/>
            <a:r>
              <a:rPr lang="en-US" sz="4800" dirty="0">
                <a:solidFill>
                  <a:schemeClr val="accent2">
                    <a:lumMod val="75000"/>
                  </a:schemeClr>
                </a:solidFill>
              </a:rPr>
              <a:t>John </a:t>
            </a:r>
            <a:endParaRPr lang="en-US" sz="4800" dirty="0" smtClean="0">
              <a:solidFill>
                <a:schemeClr val="accent2">
                  <a:lumMod val="75000"/>
                </a:schemeClr>
              </a:solidFill>
            </a:endParaRPr>
          </a:p>
          <a:p>
            <a:pPr lvl="0"/>
            <a:r>
              <a:rPr lang="en-US" sz="4800" dirty="0" smtClean="0">
                <a:solidFill>
                  <a:schemeClr val="accent2">
                    <a:lumMod val="75000"/>
                  </a:schemeClr>
                </a:solidFill>
              </a:rPr>
              <a:t>(</a:t>
            </a:r>
            <a:r>
              <a:rPr lang="en-US" sz="4800" dirty="0">
                <a:solidFill>
                  <a:schemeClr val="accent2">
                    <a:lumMod val="75000"/>
                  </a:schemeClr>
                </a:solidFill>
              </a:rPr>
              <a:t>Henry II’s son)</a:t>
            </a:r>
          </a:p>
          <a:p>
            <a:pPr lvl="0">
              <a:buBlip>
                <a:blip r:embed="rId2"/>
              </a:buBlip>
            </a:pPr>
            <a:r>
              <a:rPr lang="en-US" sz="3800" dirty="0"/>
              <a:t>Succeeded his brother Richard I</a:t>
            </a:r>
          </a:p>
          <a:p>
            <a:pPr lvl="0">
              <a:buBlip>
                <a:blip r:embed="rId2"/>
              </a:buBlip>
            </a:pPr>
            <a:r>
              <a:rPr lang="en-US" sz="3800" dirty="0"/>
              <a:t>Perceived as a weak, villainous ruler</a:t>
            </a:r>
          </a:p>
          <a:p>
            <a:pPr lvl="0">
              <a:buBlip>
                <a:blip r:embed="rId2"/>
              </a:buBlip>
            </a:pPr>
            <a:r>
              <a:rPr lang="en-US" sz="3800" dirty="0"/>
              <a:t>Signed the Magna </a:t>
            </a:r>
            <a:r>
              <a:rPr lang="en-US" sz="3800" dirty="0" err="1"/>
              <a:t>Carta</a:t>
            </a:r>
            <a:r>
              <a:rPr lang="en-US" sz="3800" dirty="0"/>
              <a:t> (agreed not to raise taxes without the consent of the baron).</a:t>
            </a:r>
          </a:p>
          <a:p>
            <a:endParaRPr lang="en-US" dirty="0"/>
          </a:p>
        </p:txBody>
      </p:sp>
      <p:pic>
        <p:nvPicPr>
          <p:cNvPr id="6146" name="Picture 2" descr="http://upload.wikimedia.org/wikipedia/commons/thumb/f/fc/Joao_sem_terra_assina_carta_Magna.jpg/150px-Joao_sem_terra_assina_carta_Magna.jpg">
            <a:hlinkClick r:id="rId3" tooltip="John signing Magna Carta"/>
          </p:cNvPr>
          <p:cNvPicPr>
            <a:picLocks noChangeAspect="1" noChangeArrowheads="1"/>
          </p:cNvPicPr>
          <p:nvPr/>
        </p:nvPicPr>
        <p:blipFill>
          <a:blip r:embed="rId4"/>
          <a:srcRect/>
          <a:stretch>
            <a:fillRect/>
          </a:stretch>
        </p:blipFill>
        <p:spPr bwMode="auto">
          <a:xfrm>
            <a:off x="5029200" y="381000"/>
            <a:ext cx="4023966" cy="5553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5029200" cy="6096000"/>
          </a:xfrm>
        </p:spPr>
        <p:txBody>
          <a:bodyPr>
            <a:normAutofit fontScale="70000" lnSpcReduction="20000"/>
          </a:bodyPr>
          <a:lstStyle/>
          <a:p>
            <a:pPr lvl="0"/>
            <a:r>
              <a:rPr lang="en-US" sz="6900" dirty="0">
                <a:solidFill>
                  <a:schemeClr val="accent2">
                    <a:lumMod val="75000"/>
                  </a:schemeClr>
                </a:solidFill>
              </a:rPr>
              <a:t>Edward I </a:t>
            </a:r>
            <a:endParaRPr lang="en-US" sz="6900" dirty="0" smtClean="0">
              <a:solidFill>
                <a:schemeClr val="accent2">
                  <a:lumMod val="75000"/>
                </a:schemeClr>
              </a:solidFill>
            </a:endParaRPr>
          </a:p>
          <a:p>
            <a:pPr lvl="0">
              <a:buBlip>
                <a:blip r:embed="rId2"/>
              </a:buBlip>
            </a:pPr>
            <a:r>
              <a:rPr lang="en-US" sz="4900" dirty="0" smtClean="0">
                <a:solidFill>
                  <a:schemeClr val="accent4">
                    <a:lumMod val="50000"/>
                  </a:schemeClr>
                </a:solidFill>
              </a:rPr>
              <a:t>popularly known as </a:t>
            </a:r>
            <a:r>
              <a:rPr lang="en-US" sz="4900" dirty="0" err="1" smtClean="0">
                <a:solidFill>
                  <a:schemeClr val="accent4">
                    <a:lumMod val="50000"/>
                  </a:schemeClr>
                </a:solidFill>
              </a:rPr>
              <a:t>Longshanks</a:t>
            </a:r>
            <a:r>
              <a:rPr lang="en-US" sz="4900" dirty="0" smtClean="0">
                <a:solidFill>
                  <a:schemeClr val="accent4">
                    <a:lumMod val="50000"/>
                  </a:schemeClr>
                </a:solidFill>
              </a:rPr>
              <a:t>, </a:t>
            </a:r>
          </a:p>
          <a:p>
            <a:pPr lvl="0">
              <a:buBlip>
                <a:blip r:embed="rId2"/>
              </a:buBlip>
            </a:pPr>
            <a:r>
              <a:rPr lang="en-US" sz="4900" dirty="0">
                <a:solidFill>
                  <a:schemeClr val="accent4">
                    <a:lumMod val="50000"/>
                  </a:schemeClr>
                </a:solidFill>
              </a:rPr>
              <a:t>a</a:t>
            </a:r>
            <a:r>
              <a:rPr lang="en-US" sz="4900" dirty="0" smtClean="0">
                <a:solidFill>
                  <a:schemeClr val="accent4">
                    <a:lumMod val="50000"/>
                  </a:schemeClr>
                </a:solidFill>
              </a:rPr>
              <a:t>chieved historical fame by conquering large parts of Wales and almost succeeding in doing the same to Scotland</a:t>
            </a:r>
          </a:p>
          <a:p>
            <a:pPr lvl="0">
              <a:buBlip>
                <a:blip r:embed="rId2"/>
              </a:buBlip>
            </a:pPr>
            <a:r>
              <a:rPr lang="en-US" sz="4900" dirty="0" smtClean="0">
                <a:solidFill>
                  <a:schemeClr val="accent4">
                    <a:lumMod val="50000"/>
                  </a:schemeClr>
                </a:solidFill>
              </a:rPr>
              <a:t>Undertook </a:t>
            </a:r>
            <a:r>
              <a:rPr lang="en-US" sz="4800" dirty="0" smtClean="0"/>
              <a:t>a number of reforms to regain royal control in government and administration</a:t>
            </a:r>
            <a:endParaRPr lang="en-US" sz="4900" dirty="0">
              <a:solidFill>
                <a:schemeClr val="accent4">
                  <a:lumMod val="50000"/>
                </a:schemeClr>
              </a:solidFill>
            </a:endParaRPr>
          </a:p>
        </p:txBody>
      </p:sp>
      <p:pic>
        <p:nvPicPr>
          <p:cNvPr id="20482" name="Picture 2" descr="http://upload.wikimedia.org/wikipedia/commons/thumb/4/4f/EdwardI-Cassell.jpg/200px-EdwardI-Cassell.jpg">
            <a:hlinkClick r:id="rId3" tooltip="Edward I depicted in Cassell's History of England (1902)"/>
          </p:cNvPr>
          <p:cNvPicPr>
            <a:picLocks noChangeAspect="1" noChangeArrowheads="1"/>
          </p:cNvPicPr>
          <p:nvPr/>
        </p:nvPicPr>
        <p:blipFill>
          <a:blip r:embed="rId4"/>
          <a:srcRect/>
          <a:stretch>
            <a:fillRect/>
          </a:stretch>
        </p:blipFill>
        <p:spPr bwMode="auto">
          <a:xfrm>
            <a:off x="4859944" y="1066800"/>
            <a:ext cx="4284055"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0"/>
            <a:ext cx="5562600" cy="6858000"/>
          </a:xfrm>
        </p:spPr>
        <p:txBody>
          <a:bodyPr>
            <a:normAutofit fontScale="77500" lnSpcReduction="20000"/>
          </a:bodyPr>
          <a:lstStyle/>
          <a:p>
            <a:pPr lvl="0"/>
            <a:r>
              <a:rPr lang="en-US" sz="6900" dirty="0" smtClean="0">
                <a:solidFill>
                  <a:schemeClr val="accent2">
                    <a:lumMod val="75000"/>
                  </a:schemeClr>
                </a:solidFill>
              </a:rPr>
              <a:t>Richard </a:t>
            </a:r>
            <a:r>
              <a:rPr lang="en-US" sz="6900" dirty="0">
                <a:solidFill>
                  <a:schemeClr val="accent2">
                    <a:lumMod val="75000"/>
                  </a:schemeClr>
                </a:solidFill>
              </a:rPr>
              <a:t>II </a:t>
            </a:r>
          </a:p>
          <a:p>
            <a:pPr lvl="0">
              <a:buBlip>
                <a:blip r:embed="rId2"/>
              </a:buBlip>
            </a:pPr>
            <a:r>
              <a:rPr lang="en-US" dirty="0" smtClean="0"/>
              <a:t>Succeeded to the throne at the age of 10</a:t>
            </a:r>
          </a:p>
          <a:p>
            <a:pPr lvl="0">
              <a:buBlip>
                <a:blip r:embed="rId2"/>
              </a:buBlip>
            </a:pPr>
            <a:r>
              <a:rPr lang="en-US" dirty="0" smtClean="0"/>
              <a:t>Final </a:t>
            </a:r>
            <a:r>
              <a:rPr lang="en-US" dirty="0"/>
              <a:t>King of the Plantagenet House</a:t>
            </a:r>
          </a:p>
          <a:p>
            <a:pPr>
              <a:buBlip>
                <a:blip r:embed="rId2"/>
              </a:buBlip>
            </a:pPr>
            <a:r>
              <a:rPr lang="en-US" dirty="0" smtClean="0"/>
              <a:t>During  first years as king, government was in the hands of a series of councils. The political community preferred this to a regency led by the king's uncle, John of Gaunt, yet Gaunt remained highly influential. </a:t>
            </a:r>
          </a:p>
          <a:p>
            <a:pPr>
              <a:buBlip>
                <a:blip r:embed="rId2"/>
              </a:buBlip>
            </a:pPr>
            <a:r>
              <a:rPr lang="en-US" dirty="0" smtClean="0"/>
              <a:t>First major challenge of the reign was the Peasants' Revolt in 1381, which the young king handled well, playing a major part in suppressing the rebellion. </a:t>
            </a:r>
          </a:p>
          <a:p>
            <a:pPr>
              <a:buBlip>
                <a:blip r:embed="rId2"/>
              </a:buBlip>
            </a:pPr>
            <a:r>
              <a:rPr lang="en-US" dirty="0" smtClean="0"/>
              <a:t>In 1387 control of government was taken over by a group of noblemen known as the Lords Appellant</a:t>
            </a:r>
            <a:endParaRPr lang="en-US" dirty="0"/>
          </a:p>
        </p:txBody>
      </p:sp>
      <p:pic>
        <p:nvPicPr>
          <p:cNvPr id="21506" name="Picture 2" descr="Portrait at Westminster Abbey, c. 1390">
            <a:hlinkClick r:id="rId3" tooltip="Portrait at Westminster Abbey, c. 1390"/>
          </p:cNvPr>
          <p:cNvPicPr>
            <a:picLocks noChangeAspect="1" noChangeArrowheads="1"/>
          </p:cNvPicPr>
          <p:nvPr/>
        </p:nvPicPr>
        <p:blipFill>
          <a:blip r:embed="rId4"/>
          <a:srcRect/>
          <a:stretch>
            <a:fillRect/>
          </a:stretch>
        </p:blipFill>
        <p:spPr bwMode="auto">
          <a:xfrm>
            <a:off x="76200" y="762001"/>
            <a:ext cx="3522517"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1050</Words>
  <Application>Microsoft Office PowerPoint</Application>
  <PresentationFormat>On-screen Show (4:3)</PresentationFormat>
  <Paragraphs>112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The House of Plantagenet</vt:lpstr>
      <vt:lpstr>PowerPoint Presentation</vt:lpstr>
      <vt:lpstr>PowerPoint Presentation</vt:lpstr>
      <vt:lpstr>PowerPoint Presentation</vt:lpstr>
      <vt:lpstr>PowerPoint Presentation</vt:lpstr>
      <vt:lpstr>The House of Lancaster</vt:lpstr>
      <vt:lpstr>PowerPoint Presentation</vt:lpstr>
      <vt:lpstr>PowerPoint Presentation</vt:lpstr>
      <vt:lpstr>PowerPoint Presentation</vt:lpstr>
      <vt:lpstr>The House of York</vt:lpstr>
      <vt:lpstr>PowerPoint Presentation</vt:lpstr>
      <vt:lpstr>PowerPoint Presentation</vt:lpstr>
      <vt:lpstr>PowerPoint Presentation</vt:lpstr>
      <vt:lpstr>PowerPoint Presentation</vt:lpstr>
      <vt:lpstr>PowerPoint Presentation</vt:lpstr>
      <vt:lpstr>The chivalric code was seen as a romantic philosophy.  It stated that all knights must strive to be:</vt:lpstr>
      <vt:lpstr>PowerPoint Presentation</vt:lpstr>
      <vt:lpstr>PowerPoint Presentation</vt:lpstr>
      <vt:lpstr>PowerPoint Presentation</vt:lpstr>
      <vt:lpstr>Life in Medieval England</vt:lpstr>
      <vt:lpstr>Life in Medieval England continued…</vt:lpstr>
      <vt:lpstr>Literature of the Medieval Period</vt:lpstr>
      <vt:lpstr>Famous Authors and Tales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 Strazisar</dc:creator>
  <cp:lastModifiedBy>Jessica Strazisar</cp:lastModifiedBy>
  <cp:revision>26</cp:revision>
  <dcterms:created xsi:type="dcterms:W3CDTF">2008-11-04T12:34:27Z</dcterms:created>
  <dcterms:modified xsi:type="dcterms:W3CDTF">2015-09-18T16:30:49Z</dcterms:modified>
</cp:coreProperties>
</file>