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72" r:id="rId4"/>
    <p:sldId id="273" r:id="rId5"/>
    <p:sldId id="270" r:id="rId6"/>
    <p:sldId id="263" r:id="rId7"/>
    <p:sldId id="264" r:id="rId8"/>
    <p:sldId id="265" r:id="rId9"/>
    <p:sldId id="361" r:id="rId10"/>
    <p:sldId id="362" r:id="rId11"/>
    <p:sldId id="363" r:id="rId12"/>
    <p:sldId id="358" r:id="rId13"/>
    <p:sldId id="365" r:id="rId14"/>
    <p:sldId id="366" r:id="rId15"/>
    <p:sldId id="367" r:id="rId16"/>
    <p:sldId id="368" r:id="rId17"/>
    <p:sldId id="369" r:id="rId18"/>
    <p:sldId id="3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133" autoAdjust="0"/>
    <p:restoredTop sz="94660"/>
  </p:normalViewPr>
  <p:slideViewPr>
    <p:cSldViewPr>
      <p:cViewPr varScale="1">
        <p:scale>
          <a:sx n="69" d="100"/>
          <a:sy n="69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DCC1-58CC-4ABC-81AA-F8BD52315F1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2C20-0127-4306-9C18-54497E435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DCC1-58CC-4ABC-81AA-F8BD52315F1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2C20-0127-4306-9C18-54497E435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DCC1-58CC-4ABC-81AA-F8BD52315F1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2C20-0127-4306-9C18-54497E435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811B-384C-43DB-839E-8180591CA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5E93-74AB-4D0D-A261-25C0DB29A8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7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811B-384C-43DB-839E-8180591CA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5E93-74AB-4D0D-A261-25C0DB29A8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54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811B-384C-43DB-839E-8180591CA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5E93-74AB-4D0D-A261-25C0DB29A8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475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811B-384C-43DB-839E-8180591CA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5E93-74AB-4D0D-A261-25C0DB29A8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56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811B-384C-43DB-839E-8180591CA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5E93-74AB-4D0D-A261-25C0DB29A8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5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811B-384C-43DB-839E-8180591CA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5E93-74AB-4D0D-A261-25C0DB29A8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0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811B-384C-43DB-839E-8180591CA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5E93-74AB-4D0D-A261-25C0DB29A8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94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811B-384C-43DB-839E-8180591CA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5E93-74AB-4D0D-A261-25C0DB29A8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7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DCC1-58CC-4ABC-81AA-F8BD52315F1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2C20-0127-4306-9C18-54497E435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811B-384C-43DB-839E-8180591CA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5E93-74AB-4D0D-A261-25C0DB29A8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53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811B-384C-43DB-839E-8180591CA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5E93-74AB-4D0D-A261-25C0DB29A8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5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811B-384C-43DB-839E-8180591CA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5E93-74AB-4D0D-A261-25C0DB29A8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9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DCC1-58CC-4ABC-81AA-F8BD52315F1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2C20-0127-4306-9C18-54497E435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DCC1-58CC-4ABC-81AA-F8BD52315F1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2C20-0127-4306-9C18-54497E435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DCC1-58CC-4ABC-81AA-F8BD52315F1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2C20-0127-4306-9C18-54497E435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DCC1-58CC-4ABC-81AA-F8BD52315F1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2C20-0127-4306-9C18-54497E435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DCC1-58CC-4ABC-81AA-F8BD52315F1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2C20-0127-4306-9C18-54497E435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DCC1-58CC-4ABC-81AA-F8BD52315F1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2C20-0127-4306-9C18-54497E435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DCC1-58CC-4ABC-81AA-F8BD52315F1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2C20-0127-4306-9C18-54497E435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0DCC1-58CC-4ABC-81AA-F8BD52315F1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32C20-0127-4306-9C18-54497E435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7811B-384C-43DB-839E-8180591CA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E5E93-74AB-4D0D-A261-25C0DB29A8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5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QVyol7N1Jo" TargetMode="External"/><Relationship Id="rId2" Type="http://schemas.openxmlformats.org/officeDocument/2006/relationships/hyperlink" Target="#cite_note-9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0" y="0"/>
            <a:ext cx="2590800" cy="68580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British Isles:</a:t>
            </a:r>
            <a:b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England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Ireland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Scotland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Wales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british isles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281" y="121730"/>
            <a:ext cx="6275519" cy="6614033"/>
          </a:xfrm>
        </p:spPr>
      </p:pic>
      <p:pic>
        <p:nvPicPr>
          <p:cNvPr id="5" name="Picture 4" descr="british isle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161" y="102870"/>
            <a:ext cx="5223039" cy="675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Shakespeare:  </a:t>
            </a:r>
            <a:r>
              <a:rPr lang="en-US" b="1" u="sng" dirty="0"/>
              <a:t>Hamlet</a:t>
            </a:r>
            <a:r>
              <a:rPr lang="en-US" b="1" dirty="0"/>
              <a:t>, Act II, Scene I (</a:t>
            </a:r>
            <a:r>
              <a:rPr lang="en-US" b="1" dirty="0" err="1"/>
              <a:t>ll</a:t>
            </a:r>
            <a:r>
              <a:rPr lang="en-US" b="1" dirty="0"/>
              <a:t> 181-190)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Rest</a:t>
            </a:r>
            <a:r>
              <a:rPr lang="en-US" dirty="0"/>
              <a:t>, rest, perturbed spirit!</a:t>
            </a:r>
          </a:p>
          <a:p>
            <a:r>
              <a:rPr lang="en-US" dirty="0"/>
              <a:t>	  [</a:t>
            </a:r>
            <a:r>
              <a:rPr lang="en-US" i="1" dirty="0"/>
              <a:t>They swear.</a:t>
            </a:r>
            <a:r>
              <a:rPr lang="en-US" dirty="0"/>
              <a:t>]</a:t>
            </a:r>
          </a:p>
          <a:p>
            <a:r>
              <a:rPr lang="en-US" dirty="0"/>
              <a:t>	So, gentleman,</a:t>
            </a:r>
          </a:p>
          <a:p>
            <a:r>
              <a:rPr lang="en-US" dirty="0"/>
              <a:t>	With all my love I do commend me to you:</a:t>
            </a:r>
          </a:p>
          <a:p>
            <a:r>
              <a:rPr lang="en-US" dirty="0"/>
              <a:t>	And what so poor a man as </a:t>
            </a:r>
            <a:r>
              <a:rPr lang="en-US" dirty="0" smtClean="0"/>
              <a:t>he is</a:t>
            </a:r>
            <a:endParaRPr lang="en-US" dirty="0"/>
          </a:p>
          <a:p>
            <a:r>
              <a:rPr lang="en-US" dirty="0"/>
              <a:t>	May do, to express his love and </a:t>
            </a:r>
            <a:r>
              <a:rPr lang="en-US" dirty="0" err="1"/>
              <a:t>friending</a:t>
            </a:r>
            <a:r>
              <a:rPr lang="en-US" dirty="0"/>
              <a:t> to you,</a:t>
            </a:r>
          </a:p>
          <a:p>
            <a:r>
              <a:rPr lang="en-US" dirty="0"/>
              <a:t>	God willing, shall not lack.  Let us go together;</a:t>
            </a:r>
          </a:p>
          <a:p>
            <a:r>
              <a:rPr lang="en-US" dirty="0"/>
              <a:t>	And still your fingers on your lips, I pray.</a:t>
            </a:r>
          </a:p>
          <a:p>
            <a:r>
              <a:rPr lang="en-US" dirty="0"/>
              <a:t>	The time is out of joint:  O cursed spite,</a:t>
            </a:r>
          </a:p>
          <a:p>
            <a:r>
              <a:rPr lang="en-US" dirty="0"/>
              <a:t>	That ever I was born to set it right!</a:t>
            </a:r>
          </a:p>
          <a:p>
            <a:r>
              <a:rPr lang="en-US" dirty="0"/>
              <a:t>	Nay, come, let's go together.</a:t>
            </a:r>
          </a:p>
          <a:p>
            <a:r>
              <a:rPr lang="en-US" dirty="0"/>
              <a:t>	  [</a:t>
            </a:r>
            <a:r>
              <a:rPr lang="en-US" i="1" dirty="0"/>
              <a:t>Exeunt.</a:t>
            </a:r>
            <a:r>
              <a:rPr lang="en-US" dirty="0"/>
              <a:t>]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4648200" cy="5715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[1] </a:t>
            </a:r>
            <a:r>
              <a:rPr lang="en-US" sz="2400" b="1" dirty="0" err="1" smtClean="0"/>
              <a:t>Fæder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ure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þu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þe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eart</a:t>
            </a:r>
            <a:r>
              <a:rPr lang="en-US" sz="2400" b="1" dirty="0" smtClean="0"/>
              <a:t> on </a:t>
            </a:r>
            <a:r>
              <a:rPr lang="en-US" sz="2400" b="1" dirty="0" err="1" smtClean="0"/>
              <a:t>heofonum</a:t>
            </a:r>
            <a:r>
              <a:rPr lang="en-US" sz="2400" b="1" dirty="0" smtClean="0"/>
              <a:t>, </a:t>
            </a:r>
            <a:br>
              <a:rPr lang="en-US" sz="2400" b="1" dirty="0" smtClean="0"/>
            </a:br>
            <a:r>
              <a:rPr lang="en-US" sz="2400" b="1" dirty="0" smtClean="0"/>
              <a:t>[2] Si </a:t>
            </a:r>
            <a:r>
              <a:rPr lang="en-US" sz="2400" b="1" dirty="0" err="1" smtClean="0"/>
              <a:t>þin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gehalgod</a:t>
            </a:r>
            <a:r>
              <a:rPr lang="en-US" sz="2400" b="1" dirty="0" smtClean="0"/>
              <a:t>. </a:t>
            </a:r>
            <a:br>
              <a:rPr lang="en-US" sz="2400" b="1" dirty="0" smtClean="0"/>
            </a:br>
            <a:r>
              <a:rPr lang="en-US" sz="2400" b="1" dirty="0" smtClean="0"/>
              <a:t>[3] To </a:t>
            </a:r>
            <a:r>
              <a:rPr lang="en-US" sz="2400" b="1" dirty="0" err="1" smtClean="0"/>
              <a:t>becume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þin</a:t>
            </a:r>
            <a:r>
              <a:rPr lang="en-US" sz="2400" b="1" dirty="0" smtClean="0"/>
              <a:t> rice, </a:t>
            </a:r>
            <a:br>
              <a:rPr lang="en-US" sz="2400" b="1" dirty="0" smtClean="0"/>
            </a:br>
            <a:r>
              <a:rPr lang="en-US" sz="2400" b="1" dirty="0" smtClean="0"/>
              <a:t>[4] </a:t>
            </a:r>
            <a:r>
              <a:rPr lang="en-US" sz="2400" b="1" dirty="0" err="1" smtClean="0"/>
              <a:t>gewurþe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ðin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willa</a:t>
            </a:r>
            <a:r>
              <a:rPr lang="en-US" sz="2400" b="1" dirty="0" smtClean="0"/>
              <a:t>, on </a:t>
            </a:r>
            <a:r>
              <a:rPr lang="en-US" sz="2400" b="1" dirty="0" err="1" smtClean="0"/>
              <a:t>eorðan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swa</a:t>
            </a:r>
            <a:r>
              <a:rPr lang="en-US" sz="2400" b="1" dirty="0" smtClean="0"/>
              <a:t> on </a:t>
            </a:r>
            <a:r>
              <a:rPr lang="en-US" sz="2400" b="1" dirty="0" err="1" smtClean="0"/>
              <a:t>heofonum</a:t>
            </a:r>
            <a:r>
              <a:rPr lang="en-US" sz="2400" b="1" dirty="0" smtClean="0"/>
              <a:t>. </a:t>
            </a:r>
            <a:br>
              <a:rPr lang="en-US" sz="2400" b="1" dirty="0" smtClean="0"/>
            </a:br>
            <a:r>
              <a:rPr lang="en-US" sz="2400" b="1" dirty="0" smtClean="0"/>
              <a:t>[5] </a:t>
            </a:r>
            <a:r>
              <a:rPr lang="en-US" sz="2400" b="1" dirty="0" err="1" smtClean="0"/>
              <a:t>Urne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gedæghwamlican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hlaf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syle</a:t>
            </a:r>
            <a:r>
              <a:rPr lang="en-US" sz="2400" b="1" dirty="0" smtClean="0"/>
              <a:t> us </a:t>
            </a:r>
            <a:r>
              <a:rPr lang="en-US" sz="2400" b="1" dirty="0" err="1" smtClean="0"/>
              <a:t>todæg</a:t>
            </a:r>
            <a:r>
              <a:rPr lang="en-US" sz="2400" b="1" dirty="0" smtClean="0"/>
              <a:t>, </a:t>
            </a:r>
            <a:br>
              <a:rPr lang="en-US" sz="2400" b="1" dirty="0" smtClean="0"/>
            </a:br>
            <a:r>
              <a:rPr lang="en-US" sz="2400" b="1" dirty="0" smtClean="0"/>
              <a:t>[6] and </a:t>
            </a:r>
            <a:r>
              <a:rPr lang="en-US" sz="2400" b="1" dirty="0" err="1" smtClean="0"/>
              <a:t>forgyf</a:t>
            </a:r>
            <a:r>
              <a:rPr lang="en-US" sz="2400" b="1" dirty="0" smtClean="0"/>
              <a:t> us </a:t>
            </a:r>
            <a:r>
              <a:rPr lang="en-US" sz="2400" b="1" dirty="0" err="1" smtClean="0"/>
              <a:t>ure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gyltas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swa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swa</a:t>
            </a:r>
            <a:r>
              <a:rPr lang="en-US" sz="2400" b="1" dirty="0" smtClean="0"/>
              <a:t> we </a:t>
            </a:r>
            <a:r>
              <a:rPr lang="en-US" sz="2400" b="1" dirty="0" err="1" smtClean="0"/>
              <a:t>forgyfað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urum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gyltendum</a:t>
            </a:r>
            <a:r>
              <a:rPr lang="en-US" sz="2400" b="1" dirty="0" smtClean="0"/>
              <a:t>.</a:t>
            </a:r>
            <a:r>
              <a:rPr lang="en-US" sz="2400" b="1" baseline="30000" dirty="0" smtClean="0">
                <a:hlinkClick r:id="rId2" action="ppaction://hlinkfile"/>
              </a:rPr>
              <a:t>]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b="1" dirty="0" smtClean="0"/>
              <a:t>[7] And ne </a:t>
            </a:r>
            <a:r>
              <a:rPr lang="en-US" sz="2400" b="1" dirty="0" err="1" smtClean="0"/>
              <a:t>gelæd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þu</a:t>
            </a:r>
            <a:r>
              <a:rPr lang="en-US" sz="2400" b="1" dirty="0" smtClean="0"/>
              <a:t> us on </a:t>
            </a:r>
            <a:r>
              <a:rPr lang="en-US" sz="2400" b="1" dirty="0" err="1" smtClean="0"/>
              <a:t>costnunge</a:t>
            </a:r>
            <a:r>
              <a:rPr lang="en-US" sz="2400" b="1" dirty="0" smtClean="0"/>
              <a:t>, ac </a:t>
            </a:r>
            <a:r>
              <a:rPr lang="en-US" sz="2400" b="1" dirty="0" err="1" smtClean="0"/>
              <a:t>alys</a:t>
            </a:r>
            <a:r>
              <a:rPr lang="en-US" sz="2400" b="1" dirty="0" smtClean="0"/>
              <a:t> us of </a:t>
            </a:r>
            <a:r>
              <a:rPr lang="en-US" sz="2400" b="1" dirty="0" err="1" smtClean="0"/>
              <a:t>yfele</a:t>
            </a:r>
            <a:r>
              <a:rPr lang="en-US" sz="2400" b="1" dirty="0" smtClean="0"/>
              <a:t>. 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[8] </a:t>
            </a:r>
            <a:r>
              <a:rPr lang="en-US" sz="2400" b="1" dirty="0" err="1" smtClean="0"/>
              <a:t>Soþlice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48400"/>
            <a:ext cx="8229600" cy="334963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hlinkClick r:id="rId3"/>
              </a:rPr>
              <a:t>Click to listen</a:t>
            </a:r>
            <a:endParaRPr lang="en-US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381000"/>
            <a:ext cx="41910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[1]Father ours, thou that art in heaven</a:t>
            </a:r>
          </a:p>
          <a:p>
            <a:r>
              <a:rPr lang="en-US" sz="2400" b="1" dirty="0" smtClean="0"/>
              <a:t>[2] </a:t>
            </a:r>
            <a:r>
              <a:rPr lang="en-US" sz="2400" b="1" i="1" dirty="0" smtClean="0"/>
              <a:t>Be</a:t>
            </a:r>
            <a:r>
              <a:rPr lang="en-US" sz="2400" b="1" dirty="0" smtClean="0"/>
              <a:t> thy name hallowed.</a:t>
            </a:r>
          </a:p>
          <a:p>
            <a:r>
              <a:rPr lang="en-US" sz="2400" b="1" dirty="0" smtClean="0"/>
              <a:t>[3]Come thy rich (kingdom),</a:t>
            </a:r>
          </a:p>
          <a:p>
            <a:r>
              <a:rPr lang="en-US" sz="2400" b="1" dirty="0" smtClean="0"/>
              <a:t>[4]Worth (manifest) thy will, on earth also as in heaven.</a:t>
            </a:r>
          </a:p>
          <a:p>
            <a:r>
              <a:rPr lang="en-US" sz="2400" b="1" dirty="0" smtClean="0"/>
              <a:t>[5] Our daily loaf sell (give) us today, </a:t>
            </a:r>
            <a:br>
              <a:rPr lang="en-US" sz="2400" b="1" dirty="0" smtClean="0"/>
            </a:br>
            <a:r>
              <a:rPr lang="en-US" sz="2400" b="1" dirty="0" smtClean="0"/>
              <a:t>[6] And forgive us our </a:t>
            </a:r>
            <a:r>
              <a:rPr lang="en-US" sz="2400" b="1" dirty="0" err="1" smtClean="0"/>
              <a:t>guilts</a:t>
            </a:r>
            <a:r>
              <a:rPr lang="en-US" sz="2400" b="1" dirty="0" smtClean="0"/>
              <a:t> as also we forgive our guilty</a:t>
            </a:r>
          </a:p>
          <a:p>
            <a:r>
              <a:rPr lang="en-US" sz="2400" b="1" dirty="0" smtClean="0"/>
              <a:t>[7]And lead thou us not in temptation, but loose (release) us of evil</a:t>
            </a:r>
          </a:p>
          <a:p>
            <a:r>
              <a:rPr lang="en-US" sz="2400" b="1" dirty="0" smtClean="0"/>
              <a:t>[8]</a:t>
            </a:r>
            <a:r>
              <a:rPr lang="en-US" sz="2400" b="1" dirty="0" err="1" smtClean="0"/>
              <a:t>Soothly</a:t>
            </a:r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715000"/>
          </a:xfrm>
        </p:spPr>
        <p:txBody>
          <a:bodyPr>
            <a:noAutofit/>
          </a:bodyPr>
          <a:lstStyle/>
          <a:p>
            <a:pPr algn="l"/>
            <a:r>
              <a:rPr lang="en-US" sz="2400" dirty="0" err="1" smtClean="0"/>
              <a:t>Oure</a:t>
            </a:r>
            <a:r>
              <a:rPr lang="en-US" sz="2400" dirty="0" smtClean="0"/>
              <a:t> </a:t>
            </a:r>
            <a:r>
              <a:rPr lang="en-US" sz="2400" dirty="0" err="1" smtClean="0"/>
              <a:t>fadir</a:t>
            </a:r>
            <a:r>
              <a:rPr lang="en-US" sz="2400" dirty="0" smtClean="0"/>
              <a:t> that art in </a:t>
            </a:r>
            <a:r>
              <a:rPr lang="en-US" sz="2400" dirty="0" err="1" smtClean="0"/>
              <a:t>heuenes</a:t>
            </a:r>
            <a:r>
              <a:rPr lang="en-US" sz="2400" dirty="0" smtClean="0"/>
              <a:t>,</a:t>
            </a:r>
            <a:br>
              <a:rPr lang="en-US" sz="2400" dirty="0" smtClean="0"/>
            </a:br>
            <a:r>
              <a:rPr lang="en-US" sz="2400" dirty="0" err="1" smtClean="0"/>
              <a:t>halewid</a:t>
            </a:r>
            <a:r>
              <a:rPr lang="en-US" sz="2400" dirty="0" smtClean="0"/>
              <a:t> be </a:t>
            </a:r>
            <a:r>
              <a:rPr lang="en-US" sz="2400" dirty="0" err="1" smtClean="0"/>
              <a:t>thi</a:t>
            </a:r>
            <a:r>
              <a:rPr lang="en-US" sz="2400" dirty="0" smtClean="0"/>
              <a:t> name;</a:t>
            </a:r>
            <a:br>
              <a:rPr lang="en-US" sz="2400" dirty="0" smtClean="0"/>
            </a:br>
            <a:r>
              <a:rPr lang="en-US" sz="2400" dirty="0" err="1" smtClean="0"/>
              <a:t>thi</a:t>
            </a:r>
            <a:r>
              <a:rPr lang="en-US" sz="2400" dirty="0" smtClean="0"/>
              <a:t> </a:t>
            </a:r>
            <a:r>
              <a:rPr lang="en-US" sz="2400" dirty="0" err="1" smtClean="0"/>
              <a:t>kyngdoom</a:t>
            </a:r>
            <a:r>
              <a:rPr lang="en-US" sz="2400" dirty="0" smtClean="0"/>
              <a:t> come to;</a:t>
            </a:r>
            <a:br>
              <a:rPr lang="en-US" sz="2400" dirty="0" smtClean="0"/>
            </a:br>
            <a:r>
              <a:rPr lang="en-US" sz="2400" dirty="0" smtClean="0"/>
              <a:t>be </a:t>
            </a:r>
            <a:r>
              <a:rPr lang="en-US" sz="2400" dirty="0" err="1" smtClean="0"/>
              <a:t>thi</a:t>
            </a:r>
            <a:r>
              <a:rPr lang="en-US" sz="2400" dirty="0" smtClean="0"/>
              <a:t> </a:t>
            </a:r>
            <a:r>
              <a:rPr lang="en-US" sz="2400" dirty="0" err="1" smtClean="0"/>
              <a:t>wille</a:t>
            </a:r>
            <a:r>
              <a:rPr lang="en-US" sz="2400" dirty="0" smtClean="0"/>
              <a:t> don, in </a:t>
            </a:r>
            <a:r>
              <a:rPr lang="en-US" sz="2400" dirty="0" err="1" smtClean="0"/>
              <a:t>erthe</a:t>
            </a:r>
            <a:r>
              <a:rPr lang="en-US" sz="2400" dirty="0" smtClean="0"/>
              <a:t> as in </a:t>
            </a:r>
            <a:r>
              <a:rPr lang="en-US" sz="2400" dirty="0" err="1" smtClean="0"/>
              <a:t>heuene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err="1" smtClean="0"/>
              <a:t>Yyue</a:t>
            </a:r>
            <a:r>
              <a:rPr lang="en-US" sz="2400" dirty="0" smtClean="0"/>
              <a:t> to </a:t>
            </a:r>
            <a:r>
              <a:rPr lang="en-US" sz="2400" dirty="0" err="1" smtClean="0"/>
              <a:t>vs</a:t>
            </a:r>
            <a:r>
              <a:rPr lang="en-US" sz="2400" dirty="0" smtClean="0"/>
              <a:t> this </a:t>
            </a:r>
            <a:r>
              <a:rPr lang="en-US" sz="2400" dirty="0" err="1" smtClean="0"/>
              <a:t>dai</a:t>
            </a:r>
            <a:r>
              <a:rPr lang="en-US" sz="2400" dirty="0" smtClean="0"/>
              <a:t> </a:t>
            </a:r>
            <a:r>
              <a:rPr lang="en-US" sz="2400" dirty="0" err="1" smtClean="0"/>
              <a:t>oure</a:t>
            </a:r>
            <a:r>
              <a:rPr lang="en-US" sz="2400" dirty="0" smtClean="0"/>
              <a:t> breed </a:t>
            </a:r>
            <a:r>
              <a:rPr lang="en-US" sz="2400" dirty="0" err="1" smtClean="0"/>
              <a:t>ouer</a:t>
            </a:r>
            <a:r>
              <a:rPr lang="en-US" sz="2400" dirty="0" smtClean="0"/>
              <a:t> </a:t>
            </a:r>
            <a:r>
              <a:rPr lang="en-US" sz="2400" dirty="0" err="1" smtClean="0"/>
              <a:t>othir</a:t>
            </a:r>
            <a:r>
              <a:rPr lang="en-US" sz="2400" dirty="0" smtClean="0"/>
              <a:t> </a:t>
            </a:r>
            <a:r>
              <a:rPr lang="en-US" sz="2400" dirty="0" err="1" smtClean="0"/>
              <a:t>substaunce</a:t>
            </a:r>
            <a:r>
              <a:rPr lang="en-US" sz="2400" dirty="0" smtClean="0"/>
              <a:t>,</a:t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dirty="0" err="1" smtClean="0"/>
              <a:t>foryyue</a:t>
            </a:r>
            <a:r>
              <a:rPr lang="en-US" sz="2400" dirty="0" smtClean="0"/>
              <a:t> to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oure</a:t>
            </a:r>
            <a:r>
              <a:rPr lang="en-US" sz="2400" dirty="0" smtClean="0"/>
              <a:t> </a:t>
            </a:r>
            <a:r>
              <a:rPr lang="en-US" sz="2400" dirty="0" err="1" smtClean="0"/>
              <a:t>dettis</a:t>
            </a:r>
            <a:r>
              <a:rPr lang="en-US" sz="2400" dirty="0" smtClean="0"/>
              <a:t>, as we </a:t>
            </a:r>
            <a:r>
              <a:rPr lang="en-US" sz="2400" dirty="0" err="1" smtClean="0"/>
              <a:t>foryyuen</a:t>
            </a:r>
            <a:r>
              <a:rPr lang="en-US" sz="2400" dirty="0" smtClean="0"/>
              <a:t> to </a:t>
            </a:r>
            <a:r>
              <a:rPr lang="en-US" sz="2400" dirty="0" err="1" smtClean="0"/>
              <a:t>oure</a:t>
            </a:r>
            <a:r>
              <a:rPr lang="en-US" sz="2400" dirty="0" smtClean="0"/>
              <a:t> </a:t>
            </a:r>
            <a:r>
              <a:rPr lang="en-US" sz="2400" dirty="0" err="1" smtClean="0"/>
              <a:t>dettouris</a:t>
            </a:r>
            <a:r>
              <a:rPr lang="en-US" sz="2400" dirty="0" smtClean="0"/>
              <a:t>;</a:t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dirty="0" err="1" smtClean="0"/>
              <a:t>lede</a:t>
            </a:r>
            <a:r>
              <a:rPr lang="en-US" sz="2400" dirty="0" smtClean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not in to </a:t>
            </a:r>
            <a:r>
              <a:rPr lang="en-US" sz="2400" dirty="0" err="1" smtClean="0"/>
              <a:t>temptacioun</a:t>
            </a:r>
            <a:r>
              <a:rPr lang="en-US" sz="2400" dirty="0" smtClean="0"/>
              <a:t>, but </a:t>
            </a:r>
            <a:r>
              <a:rPr lang="en-US" sz="2400" dirty="0" err="1" smtClean="0"/>
              <a:t>delyuere</a:t>
            </a:r>
            <a:r>
              <a:rPr lang="en-US" sz="2400" dirty="0" smtClean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fro </a:t>
            </a:r>
            <a:r>
              <a:rPr lang="en-US" sz="2400" dirty="0" err="1" smtClean="0"/>
              <a:t>yuel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Amen.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81000" y="498474"/>
            <a:ext cx="8763000" cy="52165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2557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Beowulf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68534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A.  Cultural Background</a:t>
            </a:r>
          </a:p>
          <a:p>
            <a:r>
              <a:rPr lang="en-US" dirty="0"/>
              <a:t>    * Anglo-Saxon culture</a:t>
            </a:r>
          </a:p>
          <a:p>
            <a:r>
              <a:rPr lang="en-US" dirty="0"/>
              <a:t>	</a:t>
            </a:r>
            <a:r>
              <a:rPr lang="en-US" dirty="0" smtClean="0"/>
              <a:t>    </a:t>
            </a:r>
            <a:r>
              <a:rPr lang="en-US" dirty="0"/>
              <a:t>* Germanic past - fifth and sixth century Scandinavia</a:t>
            </a:r>
          </a:p>
          <a:p>
            <a:r>
              <a:rPr lang="en-US" dirty="0"/>
              <a:t>	- glorified body of literature, but they destroyed parts; </a:t>
            </a:r>
            <a:r>
              <a:rPr lang="en-US" dirty="0" smtClean="0"/>
              <a:t>therefore </a:t>
            </a:r>
            <a:r>
              <a:rPr lang="en-US" dirty="0"/>
              <a:t>they left loose ends on some of the allusions but in that time people would have known about those references</a:t>
            </a:r>
          </a:p>
          <a:p>
            <a:r>
              <a:rPr lang="en-US" dirty="0"/>
              <a:t>	- preservation of the people and culture through literature (the dying past)</a:t>
            </a:r>
          </a:p>
          <a:p>
            <a:r>
              <a:rPr lang="en-US" dirty="0"/>
              <a:t>B.  Literary Structure  (very unique and original)</a:t>
            </a:r>
          </a:p>
          <a:p>
            <a:r>
              <a:rPr lang="en-US" dirty="0"/>
              <a:t>    * has balance:  talks about a hero in youth and in old age</a:t>
            </a:r>
          </a:p>
          <a:p>
            <a:r>
              <a:rPr lang="en-US" dirty="0"/>
              <a:t>    * speaks about how young men should be/ act</a:t>
            </a:r>
          </a:p>
          <a:p>
            <a:r>
              <a:rPr lang="en-US" dirty="0"/>
              <a:t>C.  Manuscript History</a:t>
            </a:r>
          </a:p>
          <a:p>
            <a:r>
              <a:rPr lang="en-US" dirty="0"/>
              <a:t>    * part of an oral tradition</a:t>
            </a:r>
          </a:p>
          <a:p>
            <a:r>
              <a:rPr lang="en-US" dirty="0"/>
              <a:t>    * </a:t>
            </a:r>
            <a:r>
              <a:rPr lang="en-US" u="sng" dirty="0"/>
              <a:t>probably</a:t>
            </a:r>
            <a:r>
              <a:rPr lang="en-US" dirty="0"/>
              <a:t> had more than one author</a:t>
            </a:r>
          </a:p>
          <a:p>
            <a:r>
              <a:rPr lang="en-US" dirty="0"/>
              <a:t>    * </a:t>
            </a:r>
            <a:r>
              <a:rPr lang="en-US" u="sng" dirty="0"/>
              <a:t>probably</a:t>
            </a:r>
            <a:r>
              <a:rPr lang="en-US" dirty="0"/>
              <a:t> written @ 1000 A.D.</a:t>
            </a:r>
          </a:p>
          <a:p>
            <a:r>
              <a:rPr lang="en-US" dirty="0"/>
              <a:t>    * </a:t>
            </a:r>
            <a:r>
              <a:rPr lang="en-US" u="sng" dirty="0"/>
              <a:t>probably</a:t>
            </a:r>
            <a:r>
              <a:rPr lang="en-US" dirty="0"/>
              <a:t> composed @ 650-850 A.D.</a:t>
            </a:r>
          </a:p>
          <a:p>
            <a:r>
              <a:rPr lang="en-US" dirty="0"/>
              <a:t>    * The original script was burned; therefore some of the sections seem rather confusing (lost in fire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D.  Themes and Issues in </a:t>
            </a:r>
            <a:r>
              <a:rPr lang="en-US" u="sng" dirty="0"/>
              <a:t>Beowulf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/>
              <a:t>) treasure - highly descriptive; significant part in the plot; part of the </a:t>
            </a:r>
            <a:r>
              <a:rPr lang="en-US" u="sng" dirty="0" err="1"/>
              <a:t>Comitatus</a:t>
            </a:r>
            <a:r>
              <a:rPr lang="en-US" dirty="0"/>
              <a:t> relationship (lord gives treasure to his retainers); weapons were considered wealth (protection in case of invasion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Sutton </a:t>
            </a:r>
            <a:r>
              <a:rPr lang="en-US" dirty="0" err="1"/>
              <a:t>Hoo</a:t>
            </a:r>
            <a:r>
              <a:rPr lang="en-US" dirty="0"/>
              <a:t> Ship Burial - Anglo-Saxon treasure that helped understand the symbolism of $ and jewels (not materialistic)</a:t>
            </a:r>
          </a:p>
          <a:p>
            <a:endParaRPr lang="en-US" dirty="0" smtClean="0"/>
          </a:p>
          <a:p>
            <a:r>
              <a:rPr lang="en-US" dirty="0" smtClean="0"/>
              <a:t>$ </a:t>
            </a:r>
            <a:r>
              <a:rPr lang="en-US" dirty="0"/>
              <a:t>- a symbol of loyalty; rewards as gratitude; generous, because treasure should not be kept in the ground by itself -&gt; UNLUCKY</a:t>
            </a:r>
          </a:p>
          <a:p>
            <a:endParaRPr lang="en-US" dirty="0" smtClean="0"/>
          </a:p>
          <a:p>
            <a:r>
              <a:rPr lang="en-US" dirty="0" smtClean="0"/>
              <a:t>Social </a:t>
            </a:r>
            <a:r>
              <a:rPr lang="en-US" dirty="0"/>
              <a:t>standing dealt with the amount of wealth (even with generosity)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.) revenge - was the primary conflict between the Germanic culture (obligated to pay a wergild &lt;A monetary retribution for killing a member of another's family.  This was to curb the useless killing of numerous family members to extract retribution.  The money value depended on the individual's social status.&gt;)</a:t>
            </a:r>
          </a:p>
          <a:p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) digressions </a:t>
            </a:r>
          </a:p>
          <a:p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/>
              <a:t>poetry wasn't meant to be linear</a:t>
            </a:r>
          </a:p>
          <a:p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/>
              <a:t>the art was linear and overlapped, the literature did, too (interwoven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85000" lnSpcReduction="20000"/>
          </a:bodyPr>
          <a:lstStyle/>
          <a:p>
            <a:r>
              <a:rPr lang="en-US" dirty="0"/>
              <a:t>Beowulf is:</a:t>
            </a:r>
          </a:p>
          <a:p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/>
              <a:t>humble and doesn't brag about his strength</a:t>
            </a:r>
          </a:p>
          <a:p>
            <a:r>
              <a:rPr lang="en-US" dirty="0"/>
              <a:t>	- wise, especially for man as young as he </a:t>
            </a:r>
            <a:r>
              <a:rPr lang="en-US" dirty="0" smtClean="0"/>
              <a:t>insight </a:t>
            </a:r>
            <a:r>
              <a:rPr lang="en-US" dirty="0"/>
              <a:t>-&gt; </a:t>
            </a:r>
            <a:r>
              <a:rPr lang="en-US" dirty="0" smtClean="0"/>
              <a:t>	uncanny </a:t>
            </a:r>
            <a:r>
              <a:rPr lang="en-US" dirty="0"/>
              <a:t>how Beowulf knows that weapons wouldn't </a:t>
            </a:r>
            <a:r>
              <a:rPr lang="en-US" dirty="0" smtClean="0"/>
              <a:t>	work </a:t>
            </a:r>
            <a:r>
              <a:rPr lang="en-US" dirty="0"/>
              <a:t>against </a:t>
            </a:r>
            <a:r>
              <a:rPr lang="en-US" dirty="0" err="1"/>
              <a:t>Grendel</a:t>
            </a:r>
            <a:r>
              <a:rPr lang="en-US" dirty="0"/>
              <a:t>	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- boasts to re-assert his strength</a:t>
            </a:r>
          </a:p>
          <a:p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/>
              <a:t>strong man</a:t>
            </a:r>
          </a:p>
          <a:p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/>
              <a:t>acts extremely well with </a:t>
            </a:r>
            <a:r>
              <a:rPr lang="en-US" dirty="0" smtClean="0"/>
              <a:t>rhetoric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u="sng" dirty="0" err="1"/>
              <a:t>Comitatus</a:t>
            </a:r>
            <a:r>
              <a:rPr lang="en-US" dirty="0"/>
              <a:t> is strong between Beowulf, </a:t>
            </a:r>
            <a:r>
              <a:rPr lang="en-US" dirty="0" err="1"/>
              <a:t>Hrothgar</a:t>
            </a:r>
            <a:r>
              <a:rPr lang="en-US" dirty="0"/>
              <a:t>, and his men.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Socially Beowulf is:</a:t>
            </a:r>
          </a:p>
          <a:p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/>
              <a:t>trusting (when Beowulf arrives in </a:t>
            </a:r>
            <a:r>
              <a:rPr lang="en-US" dirty="0" err="1"/>
              <a:t>Hrothgar's</a:t>
            </a:r>
            <a:r>
              <a:rPr lang="en-US" dirty="0"/>
              <a:t> land)</a:t>
            </a:r>
          </a:p>
          <a:p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/>
              <a:t>hospitable (introduction of self, feasting, the discussion </a:t>
            </a:r>
            <a:r>
              <a:rPr lang="en-US" dirty="0" smtClean="0"/>
              <a:t>	of </a:t>
            </a:r>
            <a:r>
              <a:rPr lang="en-US" dirty="0"/>
              <a:t>business)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9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" r="11573"/>
          <a:stretch/>
        </p:blipFill>
        <p:spPr bwMode="auto">
          <a:xfrm>
            <a:off x="1981200" y="228600"/>
            <a:ext cx="6183086" cy="597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7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2773362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Bazooka" pitchFamily="2" charset="0"/>
              </a:rPr>
              <a:t>England</a:t>
            </a:r>
            <a:endParaRPr lang="en-US" sz="9600" dirty="0">
              <a:latin typeface="Bazook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/>
              <a:t>500BC – 449AD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zooka" pitchFamily="2" charset="0"/>
              </a:rPr>
              <a:t>Early Development in England</a:t>
            </a:r>
            <a:endParaRPr lang="en-US" dirty="0">
              <a:latin typeface="Bazook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Blip>
                <a:blip r:embed="rId2"/>
              </a:buBlip>
            </a:pPr>
            <a:r>
              <a:rPr lang="en-US" dirty="0" smtClean="0"/>
              <a:t>In about 500BC England was under the Celts.</a:t>
            </a:r>
          </a:p>
          <a:p>
            <a:pPr>
              <a:buNone/>
            </a:pPr>
            <a:endParaRPr lang="en-US" dirty="0" smtClean="0"/>
          </a:p>
          <a:p>
            <a:pPr lvl="0">
              <a:buBlip>
                <a:blip r:embed="rId2"/>
              </a:buBlip>
            </a:pPr>
            <a:r>
              <a:rPr lang="en-US" dirty="0" smtClean="0"/>
              <a:t>The Romans invaded the country in 55BC and 43AD.</a:t>
            </a:r>
          </a:p>
          <a:p>
            <a:pPr lvl="0">
              <a:buBlip>
                <a:blip r:embed="rId2"/>
              </a:buBlip>
            </a:pPr>
            <a:endParaRPr lang="en-US" dirty="0" smtClean="0"/>
          </a:p>
          <a:p>
            <a:pPr lvl="0">
              <a:buBlip>
                <a:blip r:embed="rId2"/>
              </a:buBlip>
            </a:pPr>
            <a:r>
              <a:rPr lang="en-US" dirty="0" smtClean="0"/>
              <a:t>The Romans exiled the Celts north into Scotland and west into Wales</a:t>
            </a:r>
          </a:p>
          <a:p>
            <a:pPr lvl="0">
              <a:buBlip>
                <a:blip r:embed="rId2"/>
              </a:buBlip>
            </a:pPr>
            <a:endParaRPr lang="en-US" dirty="0" smtClean="0"/>
          </a:p>
          <a:p>
            <a:pPr lvl="0">
              <a:buBlip>
                <a:blip r:embed="rId2"/>
              </a:buBlip>
            </a:pPr>
            <a:r>
              <a:rPr lang="en-US" dirty="0" smtClean="0"/>
              <a:t>The Romans ruled in Albion (their name for England) until they were driven out by the Germans in 449AD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2773362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Bart Thin Heavy" pitchFamily="2" charset="0"/>
              </a:rPr>
              <a:t>Anglo-Saxon England</a:t>
            </a:r>
            <a:endParaRPr lang="en-US" sz="9600" dirty="0">
              <a:solidFill>
                <a:srgbClr val="FFFF00"/>
              </a:solidFill>
              <a:latin typeface="Bart Thin Heav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>
                <a:solidFill>
                  <a:srgbClr val="FFFF00"/>
                </a:solidFill>
              </a:rPr>
              <a:t>449AD – 1066AD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Bart Thin Heavy" pitchFamily="2" charset="0"/>
              </a:rPr>
              <a:t>Anglo-Saxon England</a:t>
            </a:r>
            <a:endParaRPr lang="en-US" dirty="0">
              <a:solidFill>
                <a:srgbClr val="FFFF00"/>
              </a:solidFill>
              <a:latin typeface="Bart Thin Heav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2400" b="1" dirty="0">
                <a:solidFill>
                  <a:srgbClr val="FFFF00"/>
                </a:solidFill>
              </a:rPr>
              <a:t> 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</a:rPr>
              <a:t>Angles  \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</a:rPr>
              <a:t>Saxons    </a:t>
            </a:r>
            <a:r>
              <a:rPr lang="en-US" sz="2400" b="1" dirty="0">
                <a:solidFill>
                  <a:srgbClr val="FFFF00"/>
                </a:solidFill>
              </a:rPr>
              <a:t>Germanic tribes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FFFF00"/>
                </a:solidFill>
              </a:rPr>
              <a:t>Jutes   /</a:t>
            </a:r>
          </a:p>
          <a:p>
            <a:pPr>
              <a:buNone/>
            </a:pPr>
            <a:r>
              <a:rPr lang="en-US" sz="2400" b="1" dirty="0">
                <a:solidFill>
                  <a:srgbClr val="FFFF00"/>
                </a:solidFill>
              </a:rPr>
              <a:t> 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solidFill>
                  <a:srgbClr val="FFFF00"/>
                </a:solidFill>
              </a:rPr>
              <a:t>The Germans referred to England as “Angle Land”</a:t>
            </a:r>
          </a:p>
          <a:p>
            <a:pPr lvl="0">
              <a:buBlip>
                <a:blip r:embed="rId2"/>
              </a:buBlip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solidFill>
                  <a:srgbClr val="FFFF00"/>
                </a:solidFill>
              </a:rPr>
              <a:t>The </a:t>
            </a:r>
            <a:r>
              <a:rPr lang="en-US" sz="2400" b="1" dirty="0">
                <a:solidFill>
                  <a:srgbClr val="FFFF00"/>
                </a:solidFill>
              </a:rPr>
              <a:t>Germans were warlike tribes.  They were also the source of early English Literature.</a:t>
            </a:r>
          </a:p>
          <a:p>
            <a:pPr>
              <a:buNone/>
            </a:pPr>
            <a:r>
              <a:rPr lang="en-US" sz="2400" b="1" dirty="0">
                <a:solidFill>
                  <a:srgbClr val="FFFF00"/>
                </a:solidFill>
              </a:rPr>
              <a:t> </a:t>
            </a:r>
          </a:p>
          <a:p>
            <a:pPr lvl="0">
              <a:buBlip>
                <a:blip r:embed="rId2"/>
              </a:buBlip>
            </a:pPr>
            <a:r>
              <a:rPr lang="en-US" sz="2400" b="1" dirty="0">
                <a:solidFill>
                  <a:srgbClr val="FFFF00"/>
                </a:solidFill>
              </a:rPr>
              <a:t>Originally, the Germans were pagans, but later, they converted to </a:t>
            </a:r>
            <a:r>
              <a:rPr lang="en-US" sz="2400" b="1" dirty="0" smtClean="0">
                <a:solidFill>
                  <a:srgbClr val="FFFF00"/>
                </a:solidFill>
              </a:rPr>
              <a:t>Christianity when the Roman Cleric St. Augustine came to England.</a:t>
            </a:r>
          </a:p>
          <a:p>
            <a:pPr lvl="0">
              <a:buBlip>
                <a:blip r:embed="rId2"/>
              </a:buBlip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en-US" sz="2400" b="1" dirty="0" err="1" smtClean="0">
                <a:solidFill>
                  <a:srgbClr val="FFFF00"/>
                </a:solidFill>
              </a:rPr>
              <a:t>Scop</a:t>
            </a:r>
            <a:r>
              <a:rPr lang="en-US" sz="2400" b="1" dirty="0" smtClean="0">
                <a:solidFill>
                  <a:srgbClr val="FFFF00"/>
                </a:solidFill>
              </a:rPr>
              <a:t> – a minstrel who chanted memorized poetry to a group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Bart Thin Heavy" pitchFamily="2" charset="0"/>
              </a:rPr>
              <a:t>Anglo-Saxon England</a:t>
            </a:r>
            <a:endParaRPr lang="en-US" dirty="0">
              <a:solidFill>
                <a:srgbClr val="FFFF00"/>
              </a:solidFill>
              <a:latin typeface="Bart Thin Heav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Autofit/>
          </a:bodyPr>
          <a:lstStyle/>
          <a:p>
            <a:pPr lvl="0">
              <a:buBlip>
                <a:blip r:embed="rId2"/>
              </a:buBlip>
            </a:pPr>
            <a:r>
              <a:rPr lang="en-US" sz="2200" b="1" dirty="0">
                <a:solidFill>
                  <a:srgbClr val="FFFF00"/>
                </a:solidFill>
              </a:rPr>
              <a:t>In 664, England established a church.  As a result, conversion and partiality spread. </a:t>
            </a:r>
          </a:p>
          <a:p>
            <a:pPr>
              <a:buBlip>
                <a:blip r:embed="rId2"/>
              </a:buBlip>
            </a:pPr>
            <a:endParaRPr lang="en-US" sz="2200" b="1" dirty="0">
              <a:solidFill>
                <a:srgbClr val="FFFF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en-US" sz="2200" b="1" dirty="0">
                <a:solidFill>
                  <a:srgbClr val="FFFF00"/>
                </a:solidFill>
              </a:rPr>
              <a:t>Once religious unity was established, they established one set language.</a:t>
            </a:r>
          </a:p>
          <a:p>
            <a:pPr>
              <a:buNone/>
            </a:pPr>
            <a:r>
              <a:rPr lang="en-US" sz="2200" b="1" dirty="0">
                <a:solidFill>
                  <a:srgbClr val="FFFF00"/>
                </a:solidFill>
              </a:rPr>
              <a:t> </a:t>
            </a:r>
          </a:p>
          <a:p>
            <a:pPr lvl="0">
              <a:buBlip>
                <a:blip r:embed="rId2"/>
              </a:buBlip>
            </a:pPr>
            <a:r>
              <a:rPr lang="en-US" sz="2200" b="1" dirty="0">
                <a:solidFill>
                  <a:srgbClr val="FFFF00"/>
                </a:solidFill>
              </a:rPr>
              <a:t>Anglo-Saxon (Old English) was influenced by German, Latin, and French.  Unfortunately, the language did not spread very far, because there was no printing press.</a:t>
            </a:r>
          </a:p>
          <a:p>
            <a:pPr>
              <a:buNone/>
            </a:pPr>
            <a:r>
              <a:rPr lang="en-US" sz="2200" b="1" dirty="0">
                <a:solidFill>
                  <a:srgbClr val="FFFF00"/>
                </a:solidFill>
              </a:rPr>
              <a:t> </a:t>
            </a:r>
          </a:p>
          <a:p>
            <a:pPr lvl="0">
              <a:buBlip>
                <a:blip r:embed="rId2"/>
              </a:buBlip>
            </a:pPr>
            <a:r>
              <a:rPr lang="en-US" sz="2200" b="1" dirty="0">
                <a:solidFill>
                  <a:srgbClr val="FFFF00"/>
                </a:solidFill>
              </a:rPr>
              <a:t>Values</a:t>
            </a:r>
          </a:p>
          <a:p>
            <a:pPr>
              <a:buNone/>
            </a:pPr>
            <a:r>
              <a:rPr lang="en-US" sz="2200" b="1" dirty="0">
                <a:solidFill>
                  <a:srgbClr val="FFFF00"/>
                </a:solidFill>
              </a:rPr>
              <a:t>	1) war - brutal; short lives (war casualties)</a:t>
            </a:r>
          </a:p>
          <a:p>
            <a:pPr>
              <a:buNone/>
            </a:pPr>
            <a:r>
              <a:rPr lang="en-US" sz="2200" b="1" dirty="0">
                <a:solidFill>
                  <a:srgbClr val="FFFF00"/>
                </a:solidFill>
              </a:rPr>
              <a:t>	2) </a:t>
            </a:r>
            <a:r>
              <a:rPr lang="en-US" sz="2200" b="1" i="1" dirty="0" err="1">
                <a:solidFill>
                  <a:srgbClr val="FFFF00"/>
                </a:solidFill>
              </a:rPr>
              <a:t>wyrd</a:t>
            </a:r>
            <a:r>
              <a:rPr lang="en-US" sz="2200" b="1" dirty="0">
                <a:solidFill>
                  <a:srgbClr val="FFFF00"/>
                </a:solidFill>
              </a:rPr>
              <a:t> - fate; destiny (cannot improve life; destiny is controlled)</a:t>
            </a:r>
          </a:p>
          <a:p>
            <a:pPr>
              <a:buNone/>
            </a:pPr>
            <a:r>
              <a:rPr lang="en-US" sz="2200" b="1" dirty="0">
                <a:solidFill>
                  <a:srgbClr val="FFFF00"/>
                </a:solidFill>
              </a:rPr>
              <a:t>	3) companionship (</a:t>
            </a:r>
            <a:r>
              <a:rPr lang="en-US" sz="2200" b="1" i="1" u="sng" dirty="0" err="1">
                <a:solidFill>
                  <a:srgbClr val="FFFF00"/>
                </a:solidFill>
              </a:rPr>
              <a:t>Comitatus</a:t>
            </a:r>
            <a:r>
              <a:rPr lang="en-US" sz="2200" b="1" dirty="0">
                <a:solidFill>
                  <a:srgbClr val="FFFF00"/>
                </a:solidFill>
              </a:rPr>
              <a:t>) - warriors were extremely faithful to their tribe.</a:t>
            </a:r>
          </a:p>
          <a:p>
            <a:pPr>
              <a:buNone/>
            </a:pPr>
            <a:r>
              <a:rPr lang="en-US" sz="2200" b="1" dirty="0">
                <a:solidFill>
                  <a:srgbClr val="FFFF00"/>
                </a:solidFill>
              </a:rPr>
              <a:t>	4) heroism - have courage in times of </a:t>
            </a:r>
            <a:r>
              <a:rPr lang="en-US" sz="2200" b="1" dirty="0" smtClean="0">
                <a:solidFill>
                  <a:srgbClr val="FFFF00"/>
                </a:solidFill>
              </a:rPr>
              <a:t>adversity</a:t>
            </a:r>
            <a:endParaRPr lang="en-US" sz="2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Bart Thin Heavy" pitchFamily="2" charset="0"/>
              </a:rPr>
              <a:t>Anglo-Saxon England</a:t>
            </a:r>
            <a:endParaRPr lang="en-US" dirty="0">
              <a:solidFill>
                <a:srgbClr val="FFFF00"/>
              </a:solidFill>
              <a:latin typeface="Bart Thin Heav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62500" lnSpcReduction="20000"/>
          </a:bodyPr>
          <a:lstStyle/>
          <a:p>
            <a:pPr lvl="0">
              <a:buBlip>
                <a:blip r:embed="rId2"/>
              </a:buBlip>
            </a:pPr>
            <a:r>
              <a:rPr lang="en-US" b="1" dirty="0">
                <a:solidFill>
                  <a:srgbClr val="FFFF00"/>
                </a:solidFill>
              </a:rPr>
              <a:t>Qualities of Old English Poetry</a:t>
            </a:r>
          </a:p>
          <a:p>
            <a:pPr>
              <a:buNone/>
            </a:pPr>
            <a:r>
              <a:rPr lang="en-US" b="1" dirty="0">
                <a:solidFill>
                  <a:srgbClr val="FFFF00"/>
                </a:solidFill>
              </a:rPr>
              <a:t>	1) alliteration - no rhyme; repetition of initial consonant sounds</a:t>
            </a:r>
          </a:p>
          <a:p>
            <a:pPr>
              <a:buNone/>
            </a:pPr>
            <a:r>
              <a:rPr lang="en-US" b="1" dirty="0">
                <a:solidFill>
                  <a:srgbClr val="FFFF00"/>
                </a:solidFill>
              </a:rPr>
              <a:t>	2) oral formulaic - spoken from memory (repeat to remember)</a:t>
            </a:r>
          </a:p>
          <a:p>
            <a:pPr>
              <a:buNone/>
            </a:pPr>
            <a:r>
              <a:rPr lang="en-US" b="1" dirty="0">
                <a:solidFill>
                  <a:srgbClr val="FFFF00"/>
                </a:solidFill>
              </a:rPr>
              <a:t>	3) synonyms - many forms for one word (keeps the alliteration)</a:t>
            </a:r>
          </a:p>
          <a:p>
            <a:pPr>
              <a:buNone/>
            </a:pPr>
            <a:r>
              <a:rPr lang="en-US" b="1" dirty="0">
                <a:solidFill>
                  <a:srgbClr val="FFFF00"/>
                </a:solidFill>
              </a:rPr>
              <a:t>	4) kenning - odd compound words that evoke thought-provoking imagery (i.e. swan-road/ </a:t>
            </a:r>
            <a:r>
              <a:rPr lang="en-US" b="1" dirty="0" smtClean="0">
                <a:solidFill>
                  <a:srgbClr val="FFFF00"/>
                </a:solidFill>
              </a:rPr>
              <a:t>whale-road </a:t>
            </a:r>
            <a:r>
              <a:rPr lang="en-US" b="1" dirty="0">
                <a:solidFill>
                  <a:srgbClr val="FFFF00"/>
                </a:solidFill>
              </a:rPr>
              <a:t>"sea" or word-hoard "vocabulary</a:t>
            </a:r>
            <a:r>
              <a:rPr lang="en-US" b="1" dirty="0" smtClean="0">
                <a:solidFill>
                  <a:srgbClr val="FFFF00"/>
                </a:solidFill>
              </a:rPr>
              <a:t>")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	5) caesura – a deliberate pause or break in a line of poetry, usually </a:t>
            </a:r>
            <a:r>
              <a:rPr lang="en-US" b="1" dirty="0" err="1" smtClean="0">
                <a:solidFill>
                  <a:srgbClr val="FFFF00"/>
                </a:solidFill>
              </a:rPr>
              <a:t>ner</a:t>
            </a:r>
            <a:r>
              <a:rPr lang="en-US" b="1" dirty="0" smtClean="0">
                <a:solidFill>
                  <a:srgbClr val="FFFF00"/>
                </a:solidFill>
              </a:rPr>
              <a:t> the middle of the </a:t>
            </a:r>
            <a:r>
              <a:rPr lang="en-US" b="1" dirty="0" err="1" smtClean="0">
                <a:solidFill>
                  <a:srgbClr val="FFFF00"/>
                </a:solidFill>
              </a:rPr>
              <a:t>lline</a:t>
            </a:r>
            <a:endParaRPr lang="en-US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FFFF00"/>
                </a:solidFill>
              </a:rPr>
              <a:t> </a:t>
            </a:r>
          </a:p>
          <a:p>
            <a:pPr lvl="0">
              <a:buBlip>
                <a:blip r:embed="rId2"/>
              </a:buBlip>
            </a:pPr>
            <a:r>
              <a:rPr lang="en-US" b="1" dirty="0">
                <a:solidFill>
                  <a:srgbClr val="FFFF00"/>
                </a:solidFill>
              </a:rPr>
              <a:t>genre - dream vision (popular from the time of the Bible)</a:t>
            </a:r>
          </a:p>
          <a:p>
            <a:pPr>
              <a:buNone/>
            </a:pPr>
            <a:r>
              <a:rPr lang="en-US" b="1" dirty="0">
                <a:solidFill>
                  <a:srgbClr val="FFFF00"/>
                </a:solidFill>
              </a:rPr>
              <a:t> </a:t>
            </a:r>
          </a:p>
          <a:p>
            <a:pPr lvl="0">
              <a:buBlip>
                <a:blip r:embed="rId2"/>
              </a:buBlip>
            </a:pPr>
            <a:r>
              <a:rPr lang="en-US" b="1" dirty="0">
                <a:solidFill>
                  <a:srgbClr val="FFFF00"/>
                </a:solidFill>
              </a:rPr>
              <a:t>date - Vercelli manuscript @ ninth century; but fragments were found in a stone cross (</a:t>
            </a:r>
            <a:r>
              <a:rPr lang="en-US" b="1" dirty="0" err="1">
                <a:solidFill>
                  <a:srgbClr val="FFFF00"/>
                </a:solidFill>
              </a:rPr>
              <a:t>Ruthwell</a:t>
            </a:r>
            <a:r>
              <a:rPr lang="en-US" b="1" dirty="0">
                <a:solidFill>
                  <a:srgbClr val="FFFF00"/>
                </a:solidFill>
              </a:rPr>
              <a:t> Cross) in Ireland @ the eighth century.</a:t>
            </a:r>
          </a:p>
          <a:p>
            <a:pPr>
              <a:buNone/>
            </a:pPr>
            <a:r>
              <a:rPr lang="en-US" b="1" dirty="0">
                <a:solidFill>
                  <a:srgbClr val="FFFF00"/>
                </a:solidFill>
              </a:rPr>
              <a:t> </a:t>
            </a:r>
          </a:p>
          <a:p>
            <a:pPr lvl="0">
              <a:buBlip>
                <a:blip r:embed="rId2"/>
              </a:buBlip>
            </a:pPr>
            <a:r>
              <a:rPr lang="en-US" b="1" dirty="0">
                <a:solidFill>
                  <a:srgbClr val="FFFF00"/>
                </a:solidFill>
              </a:rPr>
              <a:t>tri-partite structure</a:t>
            </a:r>
          </a:p>
          <a:p>
            <a:pPr>
              <a:buNone/>
            </a:pPr>
            <a:r>
              <a:rPr lang="en-US" b="1" dirty="0">
                <a:solidFill>
                  <a:srgbClr val="FFFF00"/>
                </a:solidFill>
              </a:rPr>
              <a:t>		1) opening --- words of the dreamer</a:t>
            </a:r>
          </a:p>
          <a:p>
            <a:pPr>
              <a:buNone/>
            </a:pPr>
            <a:r>
              <a:rPr lang="en-US" b="1" dirty="0">
                <a:solidFill>
                  <a:srgbClr val="FFFF00"/>
                </a:solidFill>
              </a:rPr>
              <a:t>		2) middle ---- the cross id the speaker</a:t>
            </a:r>
          </a:p>
          <a:p>
            <a:pPr>
              <a:buNone/>
            </a:pPr>
            <a:r>
              <a:rPr lang="en-US" b="1" dirty="0">
                <a:solidFill>
                  <a:srgbClr val="FFFF00"/>
                </a:solidFill>
              </a:rPr>
              <a:t>		3) closure --- the dreamer tells of how he carried out the </a:t>
            </a:r>
            <a:r>
              <a:rPr lang="en-US" b="1" dirty="0" smtClean="0">
                <a:solidFill>
                  <a:srgbClr val="FFFF00"/>
                </a:solidFill>
              </a:rPr>
              <a:t>charge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Beowulf</a:t>
            </a:r>
            <a:r>
              <a:rPr lang="en-US" b="1" dirty="0">
                <a:solidFill>
                  <a:schemeClr val="tx1"/>
                </a:solidFill>
              </a:rPr>
              <a:t>:  "Lay of the Lone Survivor's Speech" (</a:t>
            </a:r>
            <a:r>
              <a:rPr lang="en-US" b="1" dirty="0" err="1">
                <a:solidFill>
                  <a:schemeClr val="tx1"/>
                </a:solidFill>
              </a:rPr>
              <a:t>ll</a:t>
            </a:r>
            <a:r>
              <a:rPr lang="en-US" b="1" dirty="0">
                <a:solidFill>
                  <a:schemeClr val="tx1"/>
                </a:solidFill>
              </a:rPr>
              <a:t> 2247-2266)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`</a:t>
            </a:r>
            <a:r>
              <a:rPr lang="en-US" dirty="0" err="1">
                <a:solidFill>
                  <a:schemeClr val="tx1"/>
                </a:solidFill>
              </a:rPr>
              <a:t>Heald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pu</a:t>
            </a:r>
            <a:r>
              <a:rPr lang="en-US" dirty="0">
                <a:solidFill>
                  <a:schemeClr val="tx1"/>
                </a:solidFill>
              </a:rPr>
              <a:t> nu, </a:t>
            </a:r>
            <a:r>
              <a:rPr lang="en-US" dirty="0" err="1">
                <a:solidFill>
                  <a:schemeClr val="tx1"/>
                </a:solidFill>
              </a:rPr>
              <a:t>hruse</a:t>
            </a:r>
            <a:r>
              <a:rPr lang="en-US" dirty="0">
                <a:solidFill>
                  <a:schemeClr val="tx1"/>
                </a:solidFill>
              </a:rPr>
              <a:t>,  nu </a:t>
            </a:r>
            <a:r>
              <a:rPr lang="en-US" dirty="0" err="1">
                <a:solidFill>
                  <a:schemeClr val="tx1"/>
                </a:solidFill>
              </a:rPr>
              <a:t>haeleo</a:t>
            </a:r>
            <a:r>
              <a:rPr lang="en-US" dirty="0">
                <a:solidFill>
                  <a:schemeClr val="tx1"/>
                </a:solidFill>
              </a:rPr>
              <a:t> ne </a:t>
            </a:r>
            <a:r>
              <a:rPr lang="en-US" dirty="0" err="1">
                <a:solidFill>
                  <a:schemeClr val="tx1"/>
                </a:solidFill>
              </a:rPr>
              <a:t>m</a:t>
            </a:r>
            <a:r>
              <a:rPr lang="en-US" i="1" dirty="0" err="1">
                <a:solidFill>
                  <a:schemeClr val="tx1"/>
                </a:solidFill>
              </a:rPr>
              <a:t>o</a:t>
            </a:r>
            <a:r>
              <a:rPr lang="en-US" dirty="0" err="1">
                <a:solidFill>
                  <a:schemeClr val="tx1"/>
                </a:solidFill>
              </a:rPr>
              <a:t>stan,eorla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aehte</a:t>
            </a:r>
            <a:r>
              <a:rPr lang="en-US" dirty="0">
                <a:solidFill>
                  <a:schemeClr val="tx1"/>
                </a:solidFill>
              </a:rPr>
              <a:t>!</a:t>
            </a:r>
          </a:p>
          <a:p>
            <a:r>
              <a:rPr lang="en-US" dirty="0" err="1">
                <a:solidFill>
                  <a:schemeClr val="tx1"/>
                </a:solidFill>
              </a:rPr>
              <a:t>Hwaet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hyt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aer</a:t>
            </a:r>
            <a:r>
              <a:rPr lang="en-US" dirty="0">
                <a:solidFill>
                  <a:schemeClr val="tx1"/>
                </a:solidFill>
              </a:rPr>
              <a:t> on </a:t>
            </a:r>
            <a:r>
              <a:rPr lang="en-US" dirty="0" err="1">
                <a:solidFill>
                  <a:schemeClr val="tx1"/>
                </a:solidFill>
              </a:rPr>
              <a:t>oe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gode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begeaton</a:t>
            </a:r>
            <a:r>
              <a:rPr lang="en-US" dirty="0">
                <a:solidFill>
                  <a:schemeClr val="tx1"/>
                </a:solidFill>
              </a:rPr>
              <a:t>;  </a:t>
            </a:r>
            <a:r>
              <a:rPr lang="en-US" dirty="0" err="1">
                <a:solidFill>
                  <a:schemeClr val="tx1"/>
                </a:solidFill>
              </a:rPr>
              <a:t>guodeao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fornam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r>
              <a:rPr lang="en-US" dirty="0" err="1">
                <a:solidFill>
                  <a:schemeClr val="tx1"/>
                </a:solidFill>
              </a:rPr>
              <a:t>feorhbealo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frecne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fyr</a:t>
            </a:r>
            <a:r>
              <a:rPr lang="en-US" i="1" dirty="0" err="1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gehwylcne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leoda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minra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</a:t>
            </a:r>
            <a:r>
              <a:rPr lang="en-US" i="1" dirty="0" err="1">
                <a:solidFill>
                  <a:schemeClr val="tx1"/>
                </a:solidFill>
              </a:rPr>
              <a:t>r</a:t>
            </a:r>
            <a:r>
              <a:rPr lang="en-US" dirty="0" err="1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pis</a:t>
            </a:r>
            <a:r>
              <a:rPr lang="en-US" dirty="0">
                <a:solidFill>
                  <a:schemeClr val="tx1"/>
                </a:solidFill>
              </a:rPr>
              <a:t> [</a:t>
            </a:r>
            <a:r>
              <a:rPr lang="en-US" dirty="0" err="1">
                <a:solidFill>
                  <a:schemeClr val="tx1"/>
                </a:solidFill>
              </a:rPr>
              <a:t>lif</a:t>
            </a:r>
            <a:r>
              <a:rPr lang="en-US" dirty="0">
                <a:solidFill>
                  <a:schemeClr val="tx1"/>
                </a:solidFill>
              </a:rPr>
              <a:t>] </a:t>
            </a:r>
            <a:r>
              <a:rPr lang="en-US" dirty="0" err="1">
                <a:solidFill>
                  <a:schemeClr val="tx1"/>
                </a:solidFill>
              </a:rPr>
              <a:t>ofgeaf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r>
              <a:rPr lang="en-US" dirty="0" err="1">
                <a:solidFill>
                  <a:schemeClr val="tx1"/>
                </a:solidFill>
              </a:rPr>
              <a:t>gesawon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seledream.Nah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hwa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sweord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wege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oooe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fe</a:t>
            </a:r>
            <a:r>
              <a:rPr lang="en-US" dirty="0">
                <a:solidFill>
                  <a:schemeClr val="tx1"/>
                </a:solidFill>
              </a:rPr>
              <a:t>(o)r(</a:t>
            </a:r>
            <a:r>
              <a:rPr lang="en-US" dirty="0" err="1">
                <a:solidFill>
                  <a:schemeClr val="tx1"/>
                </a:solidFill>
              </a:rPr>
              <a:t>mie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 err="1">
                <a:solidFill>
                  <a:schemeClr val="tx1"/>
                </a:solidFill>
              </a:rPr>
              <a:t>faeted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waege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r>
              <a:rPr lang="en-US" dirty="0" err="1">
                <a:solidFill>
                  <a:schemeClr val="tx1"/>
                </a:solidFill>
              </a:rPr>
              <a:t>dryncfaet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deore</a:t>
            </a:r>
            <a:r>
              <a:rPr lang="en-US" dirty="0">
                <a:solidFill>
                  <a:schemeClr val="tx1"/>
                </a:solidFill>
              </a:rPr>
              <a:t>; dug(</a:t>
            </a:r>
            <a:r>
              <a:rPr lang="en-US" dirty="0" err="1">
                <a:solidFill>
                  <a:schemeClr val="tx1"/>
                </a:solidFill>
              </a:rPr>
              <a:t>uo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 err="1">
                <a:solidFill>
                  <a:schemeClr val="tx1"/>
                </a:solidFill>
              </a:rPr>
              <a:t>ellor</a:t>
            </a:r>
            <a:r>
              <a:rPr lang="en-US" dirty="0">
                <a:solidFill>
                  <a:schemeClr val="tx1"/>
                </a:solidFill>
              </a:rPr>
              <a:t> s[c]</a:t>
            </a:r>
            <a:r>
              <a:rPr lang="en-US" dirty="0" err="1">
                <a:solidFill>
                  <a:schemeClr val="tx1"/>
                </a:solidFill>
              </a:rPr>
              <a:t>eoc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</a:rPr>
              <a:t>Sceal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hearda</a:t>
            </a:r>
            <a:r>
              <a:rPr lang="en-US" dirty="0">
                <a:solidFill>
                  <a:schemeClr val="tx1"/>
                </a:solidFill>
              </a:rPr>
              <a:t> helm (</a:t>
            </a:r>
            <a:r>
              <a:rPr lang="en-US" dirty="0" err="1">
                <a:solidFill>
                  <a:schemeClr val="tx1"/>
                </a:solidFill>
              </a:rPr>
              <a:t>hyr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 err="1">
                <a:solidFill>
                  <a:schemeClr val="tx1"/>
                </a:solidFill>
              </a:rPr>
              <a:t>stedgolde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r>
              <a:rPr lang="en-US" dirty="0" err="1">
                <a:solidFill>
                  <a:schemeClr val="tx1"/>
                </a:solidFill>
              </a:rPr>
              <a:t>faetum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befeallen</a:t>
            </a:r>
            <a:r>
              <a:rPr lang="en-US" dirty="0">
                <a:solidFill>
                  <a:schemeClr val="tx1"/>
                </a:solidFill>
              </a:rPr>
              <a:t>; </a:t>
            </a:r>
            <a:r>
              <a:rPr lang="en-US" dirty="0" err="1">
                <a:solidFill>
                  <a:schemeClr val="tx1"/>
                </a:solidFill>
              </a:rPr>
              <a:t>feormynd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swefao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r>
              <a:rPr lang="en-US" dirty="0">
                <a:solidFill>
                  <a:schemeClr val="tx1"/>
                </a:solidFill>
              </a:rPr>
              <a:t>pa </a:t>
            </a:r>
            <a:r>
              <a:rPr lang="en-US" dirty="0" err="1">
                <a:solidFill>
                  <a:schemeClr val="tx1"/>
                </a:solidFill>
              </a:rPr>
              <a:t>oe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beadogriman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bywan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sceoldon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r>
              <a:rPr lang="en-US" dirty="0" err="1">
                <a:solidFill>
                  <a:schemeClr val="tx1"/>
                </a:solidFill>
              </a:rPr>
              <a:t>ge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swylce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herepad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sio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hilde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gebad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ofer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borda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gebraec</a:t>
            </a:r>
            <a:r>
              <a:rPr lang="en-US" dirty="0">
                <a:solidFill>
                  <a:schemeClr val="tx1"/>
                </a:solidFill>
              </a:rPr>
              <a:t> bite </a:t>
            </a:r>
            <a:r>
              <a:rPr lang="en-US" dirty="0" err="1">
                <a:solidFill>
                  <a:schemeClr val="tx1"/>
                </a:solidFill>
              </a:rPr>
              <a:t>irena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r>
              <a:rPr lang="en-US" dirty="0" err="1">
                <a:solidFill>
                  <a:schemeClr val="tx1"/>
                </a:solidFill>
              </a:rPr>
              <a:t>brosnao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aefter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beorne</a:t>
            </a:r>
            <a:r>
              <a:rPr lang="en-US" dirty="0">
                <a:solidFill>
                  <a:schemeClr val="tx1"/>
                </a:solidFill>
              </a:rPr>
              <a:t>. Ne </a:t>
            </a:r>
            <a:r>
              <a:rPr lang="en-US" dirty="0" err="1">
                <a:solidFill>
                  <a:schemeClr val="tx1"/>
                </a:solidFill>
              </a:rPr>
              <a:t>maeg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byrnan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hring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aefter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wigfruman</a:t>
            </a:r>
            <a:r>
              <a:rPr lang="en-US" dirty="0">
                <a:solidFill>
                  <a:schemeClr val="tx1"/>
                </a:solidFill>
              </a:rPr>
              <a:t> wide </a:t>
            </a:r>
            <a:r>
              <a:rPr lang="en-US" dirty="0" err="1">
                <a:solidFill>
                  <a:schemeClr val="tx1"/>
                </a:solidFill>
              </a:rPr>
              <a:t>feran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r>
              <a:rPr lang="en-US" dirty="0" err="1">
                <a:solidFill>
                  <a:schemeClr val="tx1"/>
                </a:solidFill>
              </a:rPr>
              <a:t>haeleoum</a:t>
            </a:r>
            <a:r>
              <a:rPr lang="en-US" dirty="0">
                <a:solidFill>
                  <a:schemeClr val="tx1"/>
                </a:solidFill>
              </a:rPr>
              <a:t> be </a:t>
            </a:r>
            <a:r>
              <a:rPr lang="en-US" dirty="0" err="1">
                <a:solidFill>
                  <a:schemeClr val="tx1"/>
                </a:solidFill>
              </a:rPr>
              <a:t>healfe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Naes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hearpan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wyn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r>
              <a:rPr lang="en-US" dirty="0" err="1">
                <a:solidFill>
                  <a:schemeClr val="tx1"/>
                </a:solidFill>
              </a:rPr>
              <a:t>gomen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gleobeames</a:t>
            </a:r>
            <a:r>
              <a:rPr lang="en-US" dirty="0">
                <a:solidFill>
                  <a:schemeClr val="tx1"/>
                </a:solidFill>
              </a:rPr>
              <a:t>,  ne god </a:t>
            </a:r>
            <a:r>
              <a:rPr lang="en-US" dirty="0" err="1">
                <a:solidFill>
                  <a:schemeClr val="tx1"/>
                </a:solidFill>
              </a:rPr>
              <a:t>hafoc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geond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swingeo</a:t>
            </a:r>
            <a:r>
              <a:rPr lang="en-US" dirty="0">
                <a:solidFill>
                  <a:schemeClr val="tx1"/>
                </a:solidFill>
              </a:rPr>
              <a:t>,  ne se </a:t>
            </a:r>
            <a:r>
              <a:rPr lang="en-US" dirty="0" err="1">
                <a:solidFill>
                  <a:schemeClr val="tx1"/>
                </a:solidFill>
              </a:rPr>
              <a:t>swifta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mearh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burhstede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beateo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Bealocwealm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hafao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fela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feorhcynna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foro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onsended</a:t>
            </a:r>
            <a:r>
              <a:rPr lang="en-US" dirty="0">
                <a:solidFill>
                  <a:schemeClr val="tx1"/>
                </a:solidFill>
              </a:rPr>
              <a:t>!'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9FF66"/>
          </a:solidFill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Chaucer:  </a:t>
            </a:r>
            <a:r>
              <a:rPr lang="en-US" b="1" u="sng" dirty="0"/>
              <a:t>The Canterbury Tales</a:t>
            </a:r>
            <a:r>
              <a:rPr lang="en-US" b="1" dirty="0"/>
              <a:t>, General Prologue (</a:t>
            </a:r>
            <a:r>
              <a:rPr lang="en-US" b="1" dirty="0" err="1"/>
              <a:t>ll</a:t>
            </a:r>
            <a:r>
              <a:rPr lang="en-US" b="1" dirty="0"/>
              <a:t> 1-18)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Whan</a:t>
            </a:r>
            <a:r>
              <a:rPr lang="en-US" dirty="0" smtClean="0"/>
              <a:t> </a:t>
            </a:r>
            <a:r>
              <a:rPr lang="en-US" dirty="0"/>
              <a:t>that </a:t>
            </a:r>
            <a:r>
              <a:rPr lang="en-US" dirty="0" err="1"/>
              <a:t>Aprille</a:t>
            </a:r>
            <a:r>
              <a:rPr lang="en-US" dirty="0"/>
              <a:t> with his </a:t>
            </a:r>
            <a:r>
              <a:rPr lang="en-US" dirty="0" err="1"/>
              <a:t>shoures</a:t>
            </a:r>
            <a:r>
              <a:rPr lang="en-US" dirty="0"/>
              <a:t> </a:t>
            </a:r>
            <a:r>
              <a:rPr lang="en-US" dirty="0" err="1"/>
              <a:t>sote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droghte</a:t>
            </a:r>
            <a:r>
              <a:rPr lang="en-US" dirty="0"/>
              <a:t> of Marche hath </a:t>
            </a:r>
            <a:r>
              <a:rPr lang="en-US" dirty="0" err="1"/>
              <a:t>perced</a:t>
            </a:r>
            <a:r>
              <a:rPr lang="en-US" dirty="0"/>
              <a:t> to the rote,</a:t>
            </a:r>
          </a:p>
          <a:p>
            <a:r>
              <a:rPr lang="en-US" dirty="0"/>
              <a:t>And bathed every </a:t>
            </a:r>
            <a:r>
              <a:rPr lang="en-US" dirty="0" err="1"/>
              <a:t>veyne</a:t>
            </a:r>
            <a:r>
              <a:rPr lang="en-US" dirty="0"/>
              <a:t> in </a:t>
            </a:r>
            <a:r>
              <a:rPr lang="en-US" dirty="0" err="1"/>
              <a:t>swich</a:t>
            </a:r>
            <a:r>
              <a:rPr lang="en-US" dirty="0"/>
              <a:t> </a:t>
            </a:r>
            <a:r>
              <a:rPr lang="en-US" dirty="0" err="1"/>
              <a:t>licour</a:t>
            </a:r>
            <a:r>
              <a:rPr lang="en-US" dirty="0"/>
              <a:t>, </a:t>
            </a:r>
          </a:p>
          <a:p>
            <a:r>
              <a:rPr lang="en-US" dirty="0"/>
              <a:t>Of which </a:t>
            </a:r>
            <a:r>
              <a:rPr lang="en-US" dirty="0" err="1"/>
              <a:t>vertu</a:t>
            </a:r>
            <a:r>
              <a:rPr lang="en-US" dirty="0"/>
              <a:t> </a:t>
            </a:r>
            <a:r>
              <a:rPr lang="en-US" dirty="0" err="1"/>
              <a:t>engendred</a:t>
            </a:r>
            <a:r>
              <a:rPr lang="en-US" dirty="0"/>
              <a:t> is the flour;</a:t>
            </a:r>
          </a:p>
          <a:p>
            <a:r>
              <a:rPr lang="en-US" dirty="0"/>
              <a:t>When </a:t>
            </a:r>
            <a:r>
              <a:rPr lang="en-US" dirty="0" err="1"/>
              <a:t>Zephirus</a:t>
            </a:r>
            <a:r>
              <a:rPr lang="en-US" dirty="0"/>
              <a:t> eek with his </a:t>
            </a:r>
            <a:r>
              <a:rPr lang="en-US" dirty="0" err="1"/>
              <a:t>swete</a:t>
            </a:r>
            <a:r>
              <a:rPr lang="en-US" dirty="0"/>
              <a:t> </a:t>
            </a:r>
            <a:r>
              <a:rPr lang="en-US" dirty="0" err="1"/>
              <a:t>breeth</a:t>
            </a:r>
            <a:endParaRPr lang="en-US" dirty="0"/>
          </a:p>
          <a:p>
            <a:r>
              <a:rPr lang="en-US" dirty="0"/>
              <a:t>Inspired hath in every hot and </a:t>
            </a:r>
            <a:r>
              <a:rPr lang="en-US" dirty="0" err="1"/>
              <a:t>heeth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tendre</a:t>
            </a:r>
            <a:r>
              <a:rPr lang="en-US" dirty="0"/>
              <a:t> </a:t>
            </a:r>
            <a:r>
              <a:rPr lang="en-US" dirty="0" err="1"/>
              <a:t>croppes</a:t>
            </a:r>
            <a:r>
              <a:rPr lang="en-US" dirty="0"/>
              <a:t>, and the </a:t>
            </a:r>
            <a:r>
              <a:rPr lang="en-US" dirty="0" err="1"/>
              <a:t>yonge</a:t>
            </a:r>
            <a:r>
              <a:rPr lang="en-US" dirty="0"/>
              <a:t> </a:t>
            </a:r>
            <a:r>
              <a:rPr lang="en-US" dirty="0" err="1"/>
              <a:t>sonne</a:t>
            </a:r>
            <a:endParaRPr lang="en-US" dirty="0"/>
          </a:p>
          <a:p>
            <a:r>
              <a:rPr lang="en-US" dirty="0"/>
              <a:t>Hath in the Ram his </a:t>
            </a:r>
            <a:r>
              <a:rPr lang="en-US" dirty="0" err="1"/>
              <a:t>halfe</a:t>
            </a:r>
            <a:r>
              <a:rPr lang="en-US" dirty="0"/>
              <a:t> </a:t>
            </a:r>
            <a:r>
              <a:rPr lang="en-US" dirty="0" err="1"/>
              <a:t>cours</a:t>
            </a:r>
            <a:r>
              <a:rPr lang="en-US" dirty="0"/>
              <a:t> y-</a:t>
            </a:r>
            <a:r>
              <a:rPr lang="en-US" dirty="0" err="1"/>
              <a:t>roonne</a:t>
            </a:r>
            <a:r>
              <a:rPr lang="en-US" dirty="0"/>
              <a:t>,</a:t>
            </a:r>
          </a:p>
          <a:p>
            <a:r>
              <a:rPr lang="en-US" dirty="0"/>
              <a:t>And </a:t>
            </a:r>
            <a:r>
              <a:rPr lang="en-US" dirty="0" err="1"/>
              <a:t>smale</a:t>
            </a:r>
            <a:r>
              <a:rPr lang="en-US" dirty="0"/>
              <a:t> </a:t>
            </a:r>
            <a:r>
              <a:rPr lang="en-US" dirty="0" err="1"/>
              <a:t>fowles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</a:t>
            </a:r>
            <a:r>
              <a:rPr lang="en-US" dirty="0" err="1"/>
              <a:t>malidye</a:t>
            </a:r>
            <a:r>
              <a:rPr lang="en-US" dirty="0"/>
              <a:t>,</a:t>
            </a:r>
          </a:p>
          <a:p>
            <a:r>
              <a:rPr lang="en-US" dirty="0"/>
              <a:t>That </a:t>
            </a:r>
            <a:r>
              <a:rPr lang="en-US" dirty="0" err="1"/>
              <a:t>slepen</a:t>
            </a:r>
            <a:r>
              <a:rPr lang="en-US" dirty="0"/>
              <a:t> al the night with open ye,</a:t>
            </a:r>
          </a:p>
          <a:p>
            <a:r>
              <a:rPr lang="en-US" dirty="0"/>
              <a:t>So </a:t>
            </a:r>
            <a:r>
              <a:rPr lang="en-US" dirty="0" err="1"/>
              <a:t>priketh</a:t>
            </a:r>
            <a:r>
              <a:rPr lang="en-US" dirty="0"/>
              <a:t> hem nature in </a:t>
            </a:r>
            <a:r>
              <a:rPr lang="en-US" dirty="0" err="1"/>
              <a:t>hir</a:t>
            </a:r>
            <a:r>
              <a:rPr lang="en-US" dirty="0"/>
              <a:t> </a:t>
            </a:r>
            <a:r>
              <a:rPr lang="en-US" dirty="0" err="1"/>
              <a:t>corages</a:t>
            </a:r>
            <a:r>
              <a:rPr lang="en-US" dirty="0"/>
              <a:t>:</a:t>
            </a:r>
          </a:p>
          <a:p>
            <a:r>
              <a:rPr lang="en-US" dirty="0"/>
              <a:t>Than </a:t>
            </a:r>
            <a:r>
              <a:rPr lang="en-US" dirty="0" err="1"/>
              <a:t>longen</a:t>
            </a:r>
            <a:r>
              <a:rPr lang="en-US" dirty="0"/>
              <a:t> folk to goon on pilgrimages</a:t>
            </a:r>
          </a:p>
          <a:p>
            <a:r>
              <a:rPr lang="en-US" dirty="0"/>
              <a:t>And palmers for to </a:t>
            </a:r>
            <a:r>
              <a:rPr lang="en-US" dirty="0" err="1"/>
              <a:t>seken</a:t>
            </a:r>
            <a:r>
              <a:rPr lang="en-US" dirty="0"/>
              <a:t> </a:t>
            </a:r>
            <a:r>
              <a:rPr lang="en-US" dirty="0" err="1"/>
              <a:t>straunge</a:t>
            </a:r>
            <a:r>
              <a:rPr lang="en-US" dirty="0"/>
              <a:t> </a:t>
            </a:r>
            <a:r>
              <a:rPr lang="en-US" dirty="0" err="1"/>
              <a:t>strandes</a:t>
            </a:r>
            <a:endParaRPr lang="en-US" dirty="0"/>
          </a:p>
          <a:p>
            <a:r>
              <a:rPr lang="en-US" dirty="0"/>
              <a:t>To </a:t>
            </a:r>
            <a:r>
              <a:rPr lang="en-US" dirty="0" err="1"/>
              <a:t>ferne</a:t>
            </a:r>
            <a:r>
              <a:rPr lang="en-US" dirty="0"/>
              <a:t> </a:t>
            </a:r>
            <a:r>
              <a:rPr lang="en-US" dirty="0" err="1"/>
              <a:t>halwes</a:t>
            </a:r>
            <a:r>
              <a:rPr lang="en-US" dirty="0"/>
              <a:t>, </a:t>
            </a:r>
            <a:r>
              <a:rPr lang="en-US" dirty="0" err="1"/>
              <a:t>couthe</a:t>
            </a:r>
            <a:r>
              <a:rPr lang="en-US" dirty="0"/>
              <a:t> in </a:t>
            </a:r>
            <a:r>
              <a:rPr lang="en-US" dirty="0" err="1"/>
              <a:t>sondry</a:t>
            </a:r>
            <a:r>
              <a:rPr lang="en-US" dirty="0"/>
              <a:t> </a:t>
            </a:r>
            <a:r>
              <a:rPr lang="en-US" dirty="0" err="1"/>
              <a:t>landes</a:t>
            </a:r>
            <a:r>
              <a:rPr lang="en-US" dirty="0"/>
              <a:t>;</a:t>
            </a:r>
          </a:p>
          <a:p>
            <a:r>
              <a:rPr lang="en-US" dirty="0"/>
              <a:t>And specially, from every shires </a:t>
            </a:r>
            <a:r>
              <a:rPr lang="en-US" dirty="0" err="1"/>
              <a:t>ende</a:t>
            </a:r>
            <a:endParaRPr lang="en-US" dirty="0"/>
          </a:p>
          <a:p>
            <a:r>
              <a:rPr lang="en-US" dirty="0"/>
              <a:t>Of </a:t>
            </a:r>
            <a:r>
              <a:rPr lang="en-US" dirty="0" err="1"/>
              <a:t>Engeland</a:t>
            </a:r>
            <a:r>
              <a:rPr lang="en-US" dirty="0"/>
              <a:t>, to </a:t>
            </a:r>
            <a:r>
              <a:rPr lang="en-US" dirty="0" err="1"/>
              <a:t>Caunterbury</a:t>
            </a:r>
            <a:r>
              <a:rPr lang="en-US" dirty="0"/>
              <a:t> they </a:t>
            </a:r>
            <a:r>
              <a:rPr lang="en-US" dirty="0" err="1"/>
              <a:t>wende</a:t>
            </a:r>
            <a:r>
              <a:rPr lang="en-US" dirty="0"/>
              <a:t>,</a:t>
            </a:r>
          </a:p>
          <a:p>
            <a:r>
              <a:rPr lang="en-US" dirty="0"/>
              <a:t>The holy </a:t>
            </a:r>
            <a:r>
              <a:rPr lang="en-US" dirty="0" err="1"/>
              <a:t>blisful</a:t>
            </a:r>
            <a:r>
              <a:rPr lang="en-US" dirty="0"/>
              <a:t> </a:t>
            </a:r>
            <a:r>
              <a:rPr lang="en-US" dirty="0" err="1"/>
              <a:t>martir</a:t>
            </a:r>
            <a:r>
              <a:rPr lang="en-US" dirty="0"/>
              <a:t> for to </a:t>
            </a:r>
            <a:r>
              <a:rPr lang="en-US" dirty="0" err="1"/>
              <a:t>seke</a:t>
            </a:r>
            <a:r>
              <a:rPr lang="en-US" dirty="0"/>
              <a:t>,</a:t>
            </a:r>
          </a:p>
          <a:p>
            <a:r>
              <a:rPr lang="en-US" dirty="0"/>
              <a:t>That hem hath </a:t>
            </a:r>
            <a:r>
              <a:rPr lang="en-US" dirty="0" err="1"/>
              <a:t>holpen</a:t>
            </a:r>
            <a:r>
              <a:rPr lang="en-US" dirty="0"/>
              <a:t>, </a:t>
            </a:r>
            <a:r>
              <a:rPr lang="en-US" dirty="0" err="1"/>
              <a:t>whan</a:t>
            </a:r>
            <a:r>
              <a:rPr lang="en-US" dirty="0"/>
              <a:t> that they were </a:t>
            </a:r>
            <a:r>
              <a:rPr lang="en-US" dirty="0" err="1"/>
              <a:t>seke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683</Words>
  <Application>Microsoft Office PowerPoint</Application>
  <PresentationFormat>On-screen Show (4:3)</PresentationFormat>
  <Paragraphs>169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The British Isles:  England Ireland Scotland Wales</vt:lpstr>
      <vt:lpstr>England</vt:lpstr>
      <vt:lpstr>Early Development in England</vt:lpstr>
      <vt:lpstr>Anglo-Saxon England</vt:lpstr>
      <vt:lpstr>Anglo-Saxon England</vt:lpstr>
      <vt:lpstr>Anglo-Saxon England</vt:lpstr>
      <vt:lpstr>Anglo-Saxon England</vt:lpstr>
      <vt:lpstr>PowerPoint Presentation</vt:lpstr>
      <vt:lpstr>PowerPoint Presentation</vt:lpstr>
      <vt:lpstr>PowerPoint Presentation</vt:lpstr>
      <vt:lpstr>[1] Fæder ure þu þe eart on heofonum,  [2] Si þin nama gehalgod.  [3] To becume þin rice,  [4] gewurþe ðin willa, on eorðan swa swa on heofonum.  [5] Urne gedæghwamlican hlaf syle us todæg,  [6] and forgyf us ure gyltas, swa swa we forgyfað urum gyltendum.]  [7] And ne gelæd þu us on costnunge, ac alys us of yfele.   [8] Soþlice.</vt:lpstr>
      <vt:lpstr>Oure fadir that art in heuenes, halewid be thi name; thi kyngdoom come to; be thi wille don, in erthe as in heuene. Yyue to vs this dai oure breed ouer othir substaunce, and foryyue to vs oure dettis, as we foryyuen to oure dettouris; and lede vs not in to temptacioun, but delyuere vs fro yuel. Amen.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Essential Question in American Literature</dc:title>
  <dc:creator>Jessica</dc:creator>
  <cp:lastModifiedBy>Jessica Strazisar</cp:lastModifiedBy>
  <cp:revision>86</cp:revision>
  <dcterms:created xsi:type="dcterms:W3CDTF">2009-10-06T23:22:21Z</dcterms:created>
  <dcterms:modified xsi:type="dcterms:W3CDTF">2015-09-15T12:56:48Z</dcterms:modified>
</cp:coreProperties>
</file>