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3C2B50-C942-4E14-BA5C-C8860C833AAD}" type="datetimeFigureOut">
              <a:rPr lang="en-US" smtClean="0"/>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C2B50-C942-4E14-BA5C-C8860C833AAD}" type="datetimeFigureOut">
              <a:rPr lang="en-US" smtClean="0"/>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C2B50-C942-4E14-BA5C-C8860C833AAD}" type="datetimeFigureOut">
              <a:rPr lang="en-US" smtClean="0"/>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C2B50-C942-4E14-BA5C-C8860C833AAD}" type="datetimeFigureOut">
              <a:rPr lang="en-US" smtClean="0"/>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3C2B50-C942-4E14-BA5C-C8860C833AAD}" type="datetimeFigureOut">
              <a:rPr lang="en-US" smtClean="0"/>
              <a:t>9/4/2015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3C2B50-C942-4E14-BA5C-C8860C833AAD}" type="datetimeFigureOut">
              <a:rPr lang="en-US" smtClean="0"/>
              <a:t>9/4/2015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3C2B50-C942-4E14-BA5C-C8860C833AAD}" type="datetimeFigureOut">
              <a:rPr lang="en-US" smtClean="0"/>
              <a:t>9/4/2015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3C2B50-C942-4E14-BA5C-C8860C833AAD}" type="datetimeFigureOut">
              <a:rPr lang="en-US" smtClean="0"/>
              <a:t>9/4/2015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3C2B50-C942-4E14-BA5C-C8860C833AAD}" type="datetimeFigureOut">
              <a:rPr lang="en-US" smtClean="0"/>
              <a:t>9/4/2015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C2B50-C942-4E14-BA5C-C8860C833AAD}" type="datetimeFigureOut">
              <a:rPr lang="en-US" smtClean="0"/>
              <a:t>9/4/2015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C360-0789-4900-BE70-DF14DF1D04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3C2B50-C942-4E14-BA5C-C8860C833AAD}" type="datetimeFigureOut">
              <a:rPr lang="en-US" smtClean="0"/>
              <a:t>9/4/2015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6C360-0789-4900-BE70-DF14DF1D04EF}" type="slidenum">
              <a:rPr lang="en-US" smtClean="0"/>
              <a:t>‹#›</a:t>
            </a:fld>
            <a:endParaRPr 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A43C2B50-C942-4E14-BA5C-C8860C833AAD}" type="datetimeFigureOut">
              <a:rPr lang="en-US" smtClean="0"/>
              <a:t>9/4/2015</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ABB6C360-0789-4900-BE70-DF14DF1D04E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t>Rhyme Scheme	</a:t>
            </a:r>
            <a:endParaRPr lang="en-US" sz="6600" b="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1168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rhyme scheme?</a:t>
            </a:r>
            <a:endParaRPr lang="en-US" dirty="0"/>
          </a:p>
        </p:txBody>
      </p:sp>
      <p:sp>
        <p:nvSpPr>
          <p:cNvPr id="3" name="Content Placeholder 2"/>
          <p:cNvSpPr>
            <a:spLocks noGrp="1"/>
          </p:cNvSpPr>
          <p:nvPr>
            <p:ph idx="1"/>
          </p:nvPr>
        </p:nvSpPr>
        <p:spPr/>
        <p:txBody>
          <a:bodyPr>
            <a:normAutofit/>
          </a:bodyPr>
          <a:lstStyle/>
          <a:p>
            <a:r>
              <a:rPr lang="en-US" sz="4400" dirty="0" smtClean="0"/>
              <a:t>The regular pattern of rhyming words in a stanza or a poem</a:t>
            </a:r>
            <a:endParaRPr lang="en-US" sz="4400" dirty="0"/>
          </a:p>
        </p:txBody>
      </p:sp>
    </p:spTree>
    <p:extLst>
      <p:ext uri="{BB962C8B-B14F-4D97-AF65-F5344CB8AC3E}">
        <p14:creationId xmlns:p14="http://schemas.microsoft.com/office/powerpoint/2010/main" val="39603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How do you label a rhyme scheme?	</a:t>
            </a:r>
            <a:endParaRPr lang="en-US" dirty="0"/>
          </a:p>
        </p:txBody>
      </p:sp>
      <p:sp>
        <p:nvSpPr>
          <p:cNvPr id="3" name="Content Placeholder 2"/>
          <p:cNvSpPr>
            <a:spLocks noGrp="1"/>
          </p:cNvSpPr>
          <p:nvPr>
            <p:ph idx="1"/>
          </p:nvPr>
        </p:nvSpPr>
        <p:spPr/>
        <p:txBody>
          <a:bodyPr>
            <a:normAutofit/>
          </a:bodyPr>
          <a:lstStyle/>
          <a:p>
            <a:r>
              <a:rPr lang="en-US" sz="4400" dirty="0" smtClean="0"/>
              <a:t>To indicate a rhyme scheme, assign a different letter to each final sound in the stanza</a:t>
            </a:r>
            <a:endParaRPr lang="en-US" sz="4400" dirty="0"/>
          </a:p>
        </p:txBody>
      </p:sp>
    </p:spTree>
    <p:extLst>
      <p:ext uri="{BB962C8B-B14F-4D97-AF65-F5344CB8AC3E}">
        <p14:creationId xmlns:p14="http://schemas.microsoft.com/office/powerpoint/2010/main" val="1912067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76076" y="1435766"/>
            <a:ext cx="6343924" cy="51174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3433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Assignment:	</a:t>
            </a:r>
            <a:endParaRPr lang="en-US" b="1" dirty="0"/>
          </a:p>
        </p:txBody>
      </p:sp>
      <p:sp>
        <p:nvSpPr>
          <p:cNvPr id="3" name="Content Placeholder 2"/>
          <p:cNvSpPr>
            <a:spLocks noGrp="1"/>
          </p:cNvSpPr>
          <p:nvPr>
            <p:ph idx="1"/>
          </p:nvPr>
        </p:nvSpPr>
        <p:spPr>
          <a:xfrm>
            <a:off x="304800" y="1807361"/>
            <a:ext cx="8305800" cy="4051437"/>
          </a:xfrm>
        </p:spPr>
        <p:txBody>
          <a:bodyPr>
            <a:noAutofit/>
          </a:bodyPr>
          <a:lstStyle/>
          <a:p>
            <a:r>
              <a:rPr lang="en-US" sz="3200" dirty="0" smtClean="0"/>
              <a:t>Write a 12 line poem that summarizes the material that you read in class today.  Be sure to include the MOST IMPORTANT POINT.  And remember poetry is all about word choice.  You don’t need sentences, and you can be creative in you arrangement of words and ideas.</a:t>
            </a:r>
            <a:endParaRPr lang="en-US" sz="3200" dirty="0"/>
          </a:p>
        </p:txBody>
      </p:sp>
    </p:spTree>
    <p:extLst>
      <p:ext uri="{BB962C8B-B14F-4D97-AF65-F5344CB8AC3E}">
        <p14:creationId xmlns:p14="http://schemas.microsoft.com/office/powerpoint/2010/main" val="3593541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487" y="-76200"/>
            <a:ext cx="7125113" cy="924475"/>
          </a:xfrm>
        </p:spPr>
        <p:txBody>
          <a:bodyPr/>
          <a:lstStyle/>
          <a:p>
            <a:r>
              <a:rPr lang="en-US" dirty="0" smtClean="0"/>
              <a:t>Variations of 12 line poems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46923440"/>
              </p:ext>
            </p:extLst>
          </p:nvPr>
        </p:nvGraphicFramePr>
        <p:xfrm>
          <a:off x="228600" y="762000"/>
          <a:ext cx="8763000" cy="5882640"/>
        </p:xfrm>
        <a:graphic>
          <a:graphicData uri="http://schemas.openxmlformats.org/drawingml/2006/table">
            <a:tbl>
              <a:tblPr firstRow="1" bandRow="1">
                <a:tableStyleId>{5C22544A-7EE6-4342-B048-85BDC9FD1C3A}</a:tableStyleId>
              </a:tblPr>
              <a:tblGrid>
                <a:gridCol w="2190750"/>
                <a:gridCol w="2190750"/>
                <a:gridCol w="2190750"/>
                <a:gridCol w="2190750"/>
              </a:tblGrid>
              <a:tr h="5257800">
                <a:tc>
                  <a:txBody>
                    <a:bodyPr/>
                    <a:lstStyle/>
                    <a:p>
                      <a:pPr marL="0" indent="0">
                        <a:buNone/>
                      </a:pPr>
                      <a:r>
                        <a:rPr lang="en-US" sz="2000" dirty="0" smtClean="0">
                          <a:solidFill>
                            <a:schemeClr val="tx1"/>
                          </a:solidFill>
                        </a:rPr>
                        <a:t>6 couplets</a:t>
                      </a:r>
                    </a:p>
                    <a:p>
                      <a:pPr marL="0" indent="0">
                        <a:buNone/>
                      </a:pPr>
                      <a:endParaRPr lang="en-US" sz="2000" dirty="0" smtClean="0">
                        <a:solidFill>
                          <a:schemeClr val="tx1"/>
                        </a:solidFill>
                      </a:endParaRPr>
                    </a:p>
                    <a:p>
                      <a:pPr marL="0" indent="0">
                        <a:buNone/>
                      </a:pPr>
                      <a:r>
                        <a:rPr lang="en-US" sz="2000" dirty="0" smtClean="0">
                          <a:solidFill>
                            <a:schemeClr val="tx1"/>
                          </a:solidFill>
                        </a:rPr>
                        <a:t>A</a:t>
                      </a:r>
                    </a:p>
                    <a:p>
                      <a:pPr marL="0" indent="0">
                        <a:buNone/>
                      </a:pPr>
                      <a:r>
                        <a:rPr lang="en-US" sz="2000" dirty="0" smtClean="0">
                          <a:solidFill>
                            <a:schemeClr val="tx1"/>
                          </a:solidFill>
                        </a:rPr>
                        <a:t>A</a:t>
                      </a:r>
                    </a:p>
                    <a:p>
                      <a:pPr marL="0" indent="0">
                        <a:buNone/>
                      </a:pPr>
                      <a:endParaRPr lang="en-US" sz="2000" dirty="0" smtClean="0">
                        <a:solidFill>
                          <a:schemeClr val="tx1"/>
                        </a:solidFill>
                      </a:endParaRPr>
                    </a:p>
                    <a:p>
                      <a:pPr marL="0" indent="0">
                        <a:buNone/>
                      </a:pPr>
                      <a:r>
                        <a:rPr lang="en-US" sz="2000" dirty="0" smtClean="0">
                          <a:solidFill>
                            <a:schemeClr val="tx1"/>
                          </a:solidFill>
                        </a:rPr>
                        <a:t>B</a:t>
                      </a:r>
                    </a:p>
                    <a:p>
                      <a:pPr marL="0" indent="0">
                        <a:buNone/>
                      </a:pPr>
                      <a:r>
                        <a:rPr lang="en-US" sz="2000" dirty="0" smtClean="0">
                          <a:solidFill>
                            <a:schemeClr val="tx1"/>
                          </a:solidFill>
                        </a:rPr>
                        <a:t>B</a:t>
                      </a:r>
                    </a:p>
                    <a:p>
                      <a:pPr marL="0" indent="0">
                        <a:buNone/>
                      </a:pPr>
                      <a:endParaRPr lang="en-US" sz="2000" dirty="0" smtClean="0">
                        <a:solidFill>
                          <a:schemeClr val="tx1"/>
                        </a:solidFill>
                      </a:endParaRPr>
                    </a:p>
                    <a:p>
                      <a:pPr marL="0" indent="0">
                        <a:buNone/>
                      </a:pPr>
                      <a:r>
                        <a:rPr lang="en-US" sz="2000" dirty="0" smtClean="0">
                          <a:solidFill>
                            <a:schemeClr val="tx1"/>
                          </a:solidFill>
                        </a:rPr>
                        <a:t>C</a:t>
                      </a:r>
                    </a:p>
                    <a:p>
                      <a:pPr marL="0" indent="0">
                        <a:buNone/>
                      </a:pPr>
                      <a:r>
                        <a:rPr lang="en-US" sz="2000" dirty="0" smtClean="0">
                          <a:solidFill>
                            <a:schemeClr val="tx1"/>
                          </a:solidFill>
                        </a:rPr>
                        <a:t>C</a:t>
                      </a:r>
                    </a:p>
                    <a:p>
                      <a:pPr marL="0" indent="0">
                        <a:buNone/>
                      </a:pPr>
                      <a:endParaRPr lang="en-US" sz="2000" dirty="0" smtClean="0">
                        <a:solidFill>
                          <a:schemeClr val="tx1"/>
                        </a:solidFill>
                      </a:endParaRPr>
                    </a:p>
                    <a:p>
                      <a:pPr marL="0" indent="0">
                        <a:buNone/>
                      </a:pPr>
                      <a:r>
                        <a:rPr lang="en-US" sz="2000" dirty="0" smtClean="0">
                          <a:solidFill>
                            <a:schemeClr val="tx1"/>
                          </a:solidFill>
                        </a:rPr>
                        <a:t>D</a:t>
                      </a:r>
                    </a:p>
                    <a:p>
                      <a:pPr marL="0" indent="0">
                        <a:buNone/>
                      </a:pPr>
                      <a:r>
                        <a:rPr lang="en-US" sz="2000" dirty="0" smtClean="0">
                          <a:solidFill>
                            <a:schemeClr val="tx1"/>
                          </a:solidFill>
                        </a:rPr>
                        <a:t>D</a:t>
                      </a:r>
                    </a:p>
                    <a:p>
                      <a:pPr marL="0" indent="0">
                        <a:buNone/>
                      </a:pPr>
                      <a:endParaRPr lang="en-US" sz="2000" dirty="0" smtClean="0">
                        <a:solidFill>
                          <a:schemeClr val="tx1"/>
                        </a:solidFill>
                      </a:endParaRPr>
                    </a:p>
                    <a:p>
                      <a:pPr marL="0" indent="0">
                        <a:buNone/>
                      </a:pPr>
                      <a:r>
                        <a:rPr lang="en-US" sz="2000" dirty="0" smtClean="0">
                          <a:solidFill>
                            <a:schemeClr val="tx1"/>
                          </a:solidFill>
                        </a:rPr>
                        <a:t>E</a:t>
                      </a:r>
                    </a:p>
                    <a:p>
                      <a:pPr marL="0" indent="0">
                        <a:buNone/>
                      </a:pPr>
                      <a:r>
                        <a:rPr lang="en-US" sz="2000" dirty="0" smtClean="0">
                          <a:solidFill>
                            <a:schemeClr val="tx1"/>
                          </a:solidFill>
                        </a:rPr>
                        <a:t>E</a:t>
                      </a:r>
                    </a:p>
                    <a:p>
                      <a:pPr marL="0" indent="0">
                        <a:buNone/>
                      </a:pPr>
                      <a:endParaRPr lang="en-US" sz="2000" dirty="0" smtClean="0">
                        <a:solidFill>
                          <a:schemeClr val="tx1"/>
                        </a:solidFill>
                      </a:endParaRPr>
                    </a:p>
                    <a:p>
                      <a:pPr marL="0" indent="0">
                        <a:buNone/>
                      </a:pPr>
                      <a:r>
                        <a:rPr lang="en-US" sz="2000" dirty="0" smtClean="0">
                          <a:solidFill>
                            <a:schemeClr val="tx1"/>
                          </a:solidFill>
                        </a:rPr>
                        <a:t>F</a:t>
                      </a:r>
                    </a:p>
                    <a:p>
                      <a:pPr marL="0" indent="0">
                        <a:buNone/>
                      </a:pPr>
                      <a:r>
                        <a:rPr lang="en-US" sz="2000" dirty="0" smtClean="0">
                          <a:solidFill>
                            <a:schemeClr val="tx1"/>
                          </a:solidFill>
                        </a:rPr>
                        <a:t>F</a:t>
                      </a:r>
                      <a:endParaRPr lang="en-US" sz="2000" dirty="0">
                        <a:solidFill>
                          <a:schemeClr val="tx1"/>
                        </a:solidFill>
                      </a:endParaRPr>
                    </a:p>
                  </a:txBody>
                  <a:tcPr>
                    <a:noFill/>
                  </a:tcPr>
                </a:tc>
                <a:tc>
                  <a:txBody>
                    <a:bodyPr/>
                    <a:lstStyle/>
                    <a:p>
                      <a:r>
                        <a:rPr lang="en-US" sz="2000" dirty="0" smtClean="0">
                          <a:solidFill>
                            <a:schemeClr val="tx1"/>
                          </a:solidFill>
                        </a:rPr>
                        <a:t>3 quatrains</a:t>
                      </a:r>
                    </a:p>
                    <a:p>
                      <a:endParaRPr lang="en-US" sz="2000" dirty="0" smtClean="0">
                        <a:solidFill>
                          <a:schemeClr val="tx1"/>
                        </a:solidFill>
                      </a:endParaRPr>
                    </a:p>
                    <a:p>
                      <a:r>
                        <a:rPr lang="en-US" sz="2000" dirty="0" smtClean="0">
                          <a:solidFill>
                            <a:schemeClr val="tx1"/>
                          </a:solidFill>
                        </a:rPr>
                        <a:t>A</a:t>
                      </a:r>
                    </a:p>
                    <a:p>
                      <a:r>
                        <a:rPr lang="en-US" sz="2000" dirty="0" smtClean="0">
                          <a:solidFill>
                            <a:schemeClr val="tx1"/>
                          </a:solidFill>
                        </a:rPr>
                        <a:t>A</a:t>
                      </a:r>
                    </a:p>
                    <a:p>
                      <a:r>
                        <a:rPr lang="en-US" sz="2000" dirty="0" smtClean="0">
                          <a:solidFill>
                            <a:schemeClr val="tx1"/>
                          </a:solidFill>
                        </a:rPr>
                        <a:t>B</a:t>
                      </a:r>
                    </a:p>
                    <a:p>
                      <a:r>
                        <a:rPr lang="en-US" sz="2000" dirty="0" smtClean="0">
                          <a:solidFill>
                            <a:schemeClr val="tx1"/>
                          </a:solidFill>
                        </a:rPr>
                        <a:t>B</a:t>
                      </a:r>
                    </a:p>
                    <a:p>
                      <a:endParaRPr lang="en-US" sz="2000" dirty="0" smtClean="0">
                        <a:solidFill>
                          <a:schemeClr val="tx1"/>
                        </a:solidFill>
                      </a:endParaRPr>
                    </a:p>
                    <a:p>
                      <a:r>
                        <a:rPr lang="en-US" sz="2000" dirty="0" smtClean="0">
                          <a:solidFill>
                            <a:schemeClr val="tx1"/>
                          </a:solidFill>
                        </a:rPr>
                        <a:t>C</a:t>
                      </a:r>
                    </a:p>
                    <a:p>
                      <a:r>
                        <a:rPr lang="en-US" sz="2000" dirty="0" smtClean="0">
                          <a:solidFill>
                            <a:schemeClr val="tx1"/>
                          </a:solidFill>
                        </a:rPr>
                        <a:t>C</a:t>
                      </a:r>
                    </a:p>
                    <a:p>
                      <a:r>
                        <a:rPr lang="en-US" sz="2000" dirty="0" smtClean="0">
                          <a:solidFill>
                            <a:schemeClr val="tx1"/>
                          </a:solidFill>
                        </a:rPr>
                        <a:t>D</a:t>
                      </a:r>
                    </a:p>
                    <a:p>
                      <a:r>
                        <a:rPr lang="en-US" sz="2000" dirty="0" smtClean="0">
                          <a:solidFill>
                            <a:schemeClr val="tx1"/>
                          </a:solidFill>
                        </a:rPr>
                        <a:t>D</a:t>
                      </a:r>
                    </a:p>
                    <a:p>
                      <a:endParaRPr lang="en-US" sz="2000" dirty="0" smtClean="0">
                        <a:solidFill>
                          <a:schemeClr val="tx1"/>
                        </a:solidFill>
                      </a:endParaRPr>
                    </a:p>
                    <a:p>
                      <a:r>
                        <a:rPr lang="en-US" sz="2000" dirty="0" smtClean="0">
                          <a:solidFill>
                            <a:schemeClr val="tx1"/>
                          </a:solidFill>
                        </a:rPr>
                        <a:t>E</a:t>
                      </a:r>
                    </a:p>
                    <a:p>
                      <a:r>
                        <a:rPr lang="en-US" sz="2000" dirty="0" smtClean="0">
                          <a:solidFill>
                            <a:schemeClr val="tx1"/>
                          </a:solidFill>
                        </a:rPr>
                        <a:t>E</a:t>
                      </a:r>
                    </a:p>
                    <a:p>
                      <a:r>
                        <a:rPr lang="en-US" sz="2000" dirty="0" smtClean="0">
                          <a:solidFill>
                            <a:schemeClr val="tx1"/>
                          </a:solidFill>
                        </a:rPr>
                        <a:t>F</a:t>
                      </a:r>
                    </a:p>
                    <a:p>
                      <a:r>
                        <a:rPr lang="en-US" sz="2000" dirty="0" smtClean="0">
                          <a:solidFill>
                            <a:schemeClr val="tx1"/>
                          </a:solidFill>
                        </a:rPr>
                        <a:t>F</a:t>
                      </a:r>
                      <a:endParaRPr lang="en-US" sz="2000" dirty="0">
                        <a:solidFill>
                          <a:schemeClr val="tx1"/>
                        </a:solidFill>
                      </a:endParaRPr>
                    </a:p>
                  </a:txBody>
                  <a:tcPr>
                    <a:noFill/>
                  </a:tcPr>
                </a:tc>
                <a:tc>
                  <a:txBody>
                    <a:bodyPr/>
                    <a:lstStyle/>
                    <a:p>
                      <a:r>
                        <a:rPr lang="en-US" sz="2000" dirty="0" smtClean="0">
                          <a:solidFill>
                            <a:schemeClr val="tx1"/>
                          </a:solidFill>
                        </a:rPr>
                        <a:t>3 quatrains</a:t>
                      </a:r>
                    </a:p>
                    <a:p>
                      <a:endParaRPr lang="en-US" sz="2000" dirty="0" smtClean="0">
                        <a:solidFill>
                          <a:schemeClr val="tx1"/>
                        </a:solidFill>
                      </a:endParaRPr>
                    </a:p>
                    <a:p>
                      <a:r>
                        <a:rPr lang="en-US" sz="2000" dirty="0" smtClean="0">
                          <a:solidFill>
                            <a:schemeClr val="tx1"/>
                          </a:solidFill>
                        </a:rPr>
                        <a:t>A</a:t>
                      </a:r>
                    </a:p>
                    <a:p>
                      <a:r>
                        <a:rPr lang="en-US" sz="2000" dirty="0" smtClean="0">
                          <a:solidFill>
                            <a:schemeClr val="tx1"/>
                          </a:solidFill>
                        </a:rPr>
                        <a:t>B</a:t>
                      </a:r>
                    </a:p>
                    <a:p>
                      <a:r>
                        <a:rPr lang="en-US" sz="2000" dirty="0" smtClean="0">
                          <a:solidFill>
                            <a:schemeClr val="tx1"/>
                          </a:solidFill>
                        </a:rPr>
                        <a:t>A</a:t>
                      </a:r>
                    </a:p>
                    <a:p>
                      <a:r>
                        <a:rPr lang="en-US" sz="2000" dirty="0" smtClean="0">
                          <a:solidFill>
                            <a:schemeClr val="tx1"/>
                          </a:solidFill>
                        </a:rPr>
                        <a:t>B</a:t>
                      </a:r>
                    </a:p>
                    <a:p>
                      <a:endParaRPr lang="en-US" sz="2000" dirty="0" smtClean="0">
                        <a:solidFill>
                          <a:schemeClr val="tx1"/>
                        </a:solidFill>
                      </a:endParaRPr>
                    </a:p>
                    <a:p>
                      <a:r>
                        <a:rPr lang="en-US" sz="2000" dirty="0" smtClean="0">
                          <a:solidFill>
                            <a:schemeClr val="tx1"/>
                          </a:solidFill>
                        </a:rPr>
                        <a:t>C</a:t>
                      </a:r>
                    </a:p>
                    <a:p>
                      <a:r>
                        <a:rPr lang="en-US" sz="2000" dirty="0" smtClean="0">
                          <a:solidFill>
                            <a:schemeClr val="tx1"/>
                          </a:solidFill>
                        </a:rPr>
                        <a:t>D</a:t>
                      </a:r>
                    </a:p>
                    <a:p>
                      <a:r>
                        <a:rPr lang="en-US" sz="2000" dirty="0" smtClean="0">
                          <a:solidFill>
                            <a:schemeClr val="tx1"/>
                          </a:solidFill>
                        </a:rPr>
                        <a:t>C</a:t>
                      </a:r>
                    </a:p>
                    <a:p>
                      <a:r>
                        <a:rPr lang="en-US" sz="2000" dirty="0" smtClean="0">
                          <a:solidFill>
                            <a:schemeClr val="tx1"/>
                          </a:solidFill>
                        </a:rPr>
                        <a:t>D</a:t>
                      </a:r>
                    </a:p>
                    <a:p>
                      <a:endParaRPr lang="en-US" sz="2000" dirty="0" smtClean="0">
                        <a:solidFill>
                          <a:schemeClr val="tx1"/>
                        </a:solidFill>
                      </a:endParaRPr>
                    </a:p>
                    <a:p>
                      <a:r>
                        <a:rPr lang="en-US" sz="2000" dirty="0" smtClean="0">
                          <a:solidFill>
                            <a:schemeClr val="tx1"/>
                          </a:solidFill>
                        </a:rPr>
                        <a:t>E</a:t>
                      </a:r>
                    </a:p>
                    <a:p>
                      <a:r>
                        <a:rPr lang="en-US" sz="2000" dirty="0" smtClean="0">
                          <a:solidFill>
                            <a:schemeClr val="tx1"/>
                          </a:solidFill>
                        </a:rPr>
                        <a:t>F</a:t>
                      </a:r>
                    </a:p>
                    <a:p>
                      <a:r>
                        <a:rPr lang="en-US" sz="2000" dirty="0" smtClean="0">
                          <a:solidFill>
                            <a:schemeClr val="tx1"/>
                          </a:solidFill>
                        </a:rPr>
                        <a:t>E</a:t>
                      </a:r>
                    </a:p>
                    <a:p>
                      <a:r>
                        <a:rPr lang="en-US" sz="2000" dirty="0" smtClean="0">
                          <a:solidFill>
                            <a:schemeClr val="tx1"/>
                          </a:solidFill>
                        </a:rPr>
                        <a:t>F</a:t>
                      </a:r>
                      <a:endParaRPr lang="en-US" sz="2000" dirty="0">
                        <a:solidFill>
                          <a:schemeClr val="tx1"/>
                        </a:solidFill>
                      </a:endParaRPr>
                    </a:p>
                  </a:txBody>
                  <a:tcPr>
                    <a:noFill/>
                  </a:tcPr>
                </a:tc>
                <a:tc>
                  <a:txBody>
                    <a:bodyPr/>
                    <a:lstStyle/>
                    <a:p>
                      <a:r>
                        <a:rPr lang="en-US" sz="2000" dirty="0" smtClean="0">
                          <a:solidFill>
                            <a:schemeClr val="tx1"/>
                          </a:solidFill>
                        </a:rPr>
                        <a:t>2 sestets</a:t>
                      </a:r>
                    </a:p>
                    <a:p>
                      <a:endParaRPr lang="en-US" sz="2000" dirty="0" smtClean="0">
                        <a:solidFill>
                          <a:schemeClr val="tx1"/>
                        </a:solidFill>
                      </a:endParaRPr>
                    </a:p>
                    <a:p>
                      <a:r>
                        <a:rPr lang="en-US" sz="2000" dirty="0" smtClean="0">
                          <a:solidFill>
                            <a:schemeClr val="tx1"/>
                          </a:solidFill>
                        </a:rPr>
                        <a:t>A</a:t>
                      </a:r>
                    </a:p>
                    <a:p>
                      <a:r>
                        <a:rPr lang="en-US" sz="2000" dirty="0" smtClean="0">
                          <a:solidFill>
                            <a:schemeClr val="tx1"/>
                          </a:solidFill>
                        </a:rPr>
                        <a:t>B</a:t>
                      </a:r>
                    </a:p>
                    <a:p>
                      <a:r>
                        <a:rPr lang="en-US" sz="2000" dirty="0" smtClean="0">
                          <a:solidFill>
                            <a:schemeClr val="tx1"/>
                          </a:solidFill>
                        </a:rPr>
                        <a:t>C</a:t>
                      </a:r>
                    </a:p>
                    <a:p>
                      <a:r>
                        <a:rPr lang="en-US" sz="2000" dirty="0" smtClean="0">
                          <a:solidFill>
                            <a:schemeClr val="tx1"/>
                          </a:solidFill>
                        </a:rPr>
                        <a:t>A</a:t>
                      </a:r>
                    </a:p>
                    <a:p>
                      <a:r>
                        <a:rPr lang="en-US" sz="2000" dirty="0" smtClean="0">
                          <a:solidFill>
                            <a:schemeClr val="tx1"/>
                          </a:solidFill>
                        </a:rPr>
                        <a:t>B</a:t>
                      </a:r>
                    </a:p>
                    <a:p>
                      <a:r>
                        <a:rPr lang="en-US" sz="2000" dirty="0" smtClean="0">
                          <a:solidFill>
                            <a:schemeClr val="tx1"/>
                          </a:solidFill>
                        </a:rPr>
                        <a:t>C</a:t>
                      </a:r>
                    </a:p>
                    <a:p>
                      <a:endParaRPr lang="en-US" sz="2000" dirty="0" smtClean="0">
                        <a:solidFill>
                          <a:schemeClr val="tx1"/>
                        </a:solidFill>
                      </a:endParaRPr>
                    </a:p>
                    <a:p>
                      <a:r>
                        <a:rPr lang="en-US" sz="2000" dirty="0" smtClean="0">
                          <a:solidFill>
                            <a:schemeClr val="tx1"/>
                          </a:solidFill>
                        </a:rPr>
                        <a:t>D</a:t>
                      </a:r>
                    </a:p>
                    <a:p>
                      <a:r>
                        <a:rPr lang="en-US" sz="2000" dirty="0" smtClean="0">
                          <a:solidFill>
                            <a:schemeClr val="tx1"/>
                          </a:solidFill>
                        </a:rPr>
                        <a:t>E</a:t>
                      </a:r>
                    </a:p>
                    <a:p>
                      <a:r>
                        <a:rPr lang="en-US" sz="2000" dirty="0" smtClean="0">
                          <a:solidFill>
                            <a:schemeClr val="tx1"/>
                          </a:solidFill>
                        </a:rPr>
                        <a:t>F</a:t>
                      </a:r>
                    </a:p>
                    <a:p>
                      <a:r>
                        <a:rPr lang="en-US" sz="2000" dirty="0" smtClean="0">
                          <a:solidFill>
                            <a:schemeClr val="tx1"/>
                          </a:solidFill>
                        </a:rPr>
                        <a:t>D</a:t>
                      </a:r>
                    </a:p>
                    <a:p>
                      <a:r>
                        <a:rPr lang="en-US" sz="2000" dirty="0" smtClean="0">
                          <a:solidFill>
                            <a:schemeClr val="tx1"/>
                          </a:solidFill>
                        </a:rPr>
                        <a:t>E</a:t>
                      </a:r>
                    </a:p>
                    <a:p>
                      <a:r>
                        <a:rPr lang="en-US" sz="2000" dirty="0" smtClean="0">
                          <a:solidFill>
                            <a:schemeClr val="tx1"/>
                          </a:solidFill>
                        </a:rPr>
                        <a:t>F</a:t>
                      </a:r>
                    </a:p>
                    <a:p>
                      <a:endParaRPr lang="en-US" sz="2000" dirty="0" smtClean="0">
                        <a:solidFill>
                          <a:schemeClr val="tx1"/>
                        </a:solidFill>
                      </a:endParaRPr>
                    </a:p>
                  </a:txBody>
                  <a:tcPr>
                    <a:noFill/>
                  </a:tcPr>
                </a:tc>
              </a:tr>
            </a:tbl>
          </a:graphicData>
        </a:graphic>
      </p:graphicFrame>
      <p:sp>
        <p:nvSpPr>
          <p:cNvPr id="7" name="TextBox 6"/>
          <p:cNvSpPr txBox="1"/>
          <p:nvPr/>
        </p:nvSpPr>
        <p:spPr>
          <a:xfrm>
            <a:off x="3810000" y="3223185"/>
            <a:ext cx="685800" cy="369332"/>
          </a:xfrm>
          <a:prstGeom prst="rect">
            <a:avLst/>
          </a:prstGeom>
          <a:noFill/>
        </p:spPr>
        <p:txBody>
          <a:bodyPr wrap="square" rtlCol="0">
            <a:spAutoFit/>
          </a:bodyPr>
          <a:lstStyle/>
          <a:p>
            <a:r>
              <a:rPr lang="en-US" b="1" dirty="0" smtClean="0"/>
              <a:t>OR</a:t>
            </a:r>
            <a:endParaRPr lang="en-US" b="1" dirty="0"/>
          </a:p>
        </p:txBody>
      </p:sp>
    </p:spTree>
    <p:extLst>
      <p:ext uri="{BB962C8B-B14F-4D97-AF65-F5344CB8AC3E}">
        <p14:creationId xmlns:p14="http://schemas.microsoft.com/office/powerpoint/2010/main" val="1682495436"/>
      </p:ext>
    </p:extLst>
  </p:cSld>
  <p:clrMapOvr>
    <a:masterClrMapping/>
  </p:clrMapOvr>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13</TotalTime>
  <Words>162</Words>
  <Application>Microsoft Office PowerPoint</Application>
  <PresentationFormat>On-screen Show (4:3)</PresentationFormat>
  <Paragraphs>76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Spring</vt:lpstr>
      <vt:lpstr>Rhyme Scheme </vt:lpstr>
      <vt:lpstr>What is rhyme scheme?</vt:lpstr>
      <vt:lpstr>How do you label a rhyme scheme? </vt:lpstr>
      <vt:lpstr>EXAMPLE: </vt:lpstr>
      <vt:lpstr>Assignment: </vt:lpstr>
      <vt:lpstr>Variations of 12 line poems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Rhyme Scheme</dc:title>
  <dc:creator>Jessica Strazisar</dc:creator>
  <cp:lastModifiedBy>Jessica Strazisar</cp:lastModifiedBy>
  <cp:revision>2</cp:revision>
  <dcterms:created xsi:type="dcterms:W3CDTF">2015-09-04T11:11:32Z</dcterms:created>
  <dcterms:modified xsi:type="dcterms:W3CDTF">2015-09-04T11:25:02Z</dcterms:modified>
</cp:coreProperties>
</file>