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Karma Medium"/>
      <p:regular r:id="rId16"/>
      <p:bold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Yeseva One"/>
      <p:regular r:id="rId26"/>
    </p:embeddedFont>
    <p:embeddedFont>
      <p:font typeface="Homemade Apple"/>
      <p:regular r:id="rId27"/>
    </p:embeddedFont>
    <p:embeddedFont>
      <p:font typeface="Kar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YesevaOne-regular.fntdata"/><Relationship Id="rId25" Type="http://schemas.openxmlformats.org/officeDocument/2006/relationships/font" Target="fonts/BarlowCondensed-boldItalic.fntdata"/><Relationship Id="rId28" Type="http://schemas.openxmlformats.org/officeDocument/2006/relationships/font" Target="fonts/Karma-regular.fntdata"/><Relationship Id="rId27" Type="http://schemas.openxmlformats.org/officeDocument/2006/relationships/font" Target="fonts/HomemadeApp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KarmaMedium-bold.fntdata"/><Relationship Id="rId16" Type="http://schemas.openxmlformats.org/officeDocument/2006/relationships/font" Target="fonts/KarmaMedium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fd8ccc017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fd8ccc017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fd8ccc01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fd8ccc01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fd8ccc0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fd8ccc0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fd8ccc01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fd8ccc01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3eda69e9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3eda69e9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3eda69e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3eda69e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Donating is the most common way to contribute to charity.  There are many ways to donate and many organizations that accept donations.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fd8ccc01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fd8ccc01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d8ccc017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fd8ccc017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2889625"/>
            <a:ext cx="5553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5528818" y="5368564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341483" y="5364669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936127" y="2241245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278636" y="736097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055963" y="-10925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051249" y="4430598"/>
            <a:ext cx="1272600" cy="113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10800000">
            <a:off x="7057426" y="211083"/>
            <a:ext cx="983640" cy="2013539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7037243" y="2248283"/>
            <a:ext cx="1102800" cy="11028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154187" y="61275"/>
            <a:ext cx="2625000" cy="273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>
            <a:off x="10779600" y="1497393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-5400000">
            <a:off x="8149473" y="2799780"/>
            <a:ext cx="1272600" cy="12726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892535" y="2273421"/>
            <a:ext cx="2171400" cy="2171400"/>
          </a:xfrm>
          <a:prstGeom prst="pie">
            <a:avLst>
              <a:gd fmla="val 0" name="adj1"/>
              <a:gd fmla="val 540173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844912" y="55015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445658" y="2804473"/>
            <a:ext cx="2746200" cy="26772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flipH="1" rot="5400000">
            <a:off x="9456937" y="5475687"/>
            <a:ext cx="1371000" cy="13842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10800000">
            <a:off x="7033248" y="4435199"/>
            <a:ext cx="2422800" cy="24228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713477" y="247827"/>
            <a:ext cx="983700" cy="98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15592" y="4874373"/>
            <a:ext cx="1230900" cy="123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784263" y="-18852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 txBox="1"/>
          <p:nvPr>
            <p:ph type="ctrTitle"/>
          </p:nvPr>
        </p:nvSpPr>
        <p:spPr>
          <a:xfrm>
            <a:off x="382675" y="1653375"/>
            <a:ext cx="6674700" cy="169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b="1"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2pPr>
            <a:lvl3pPr lvl="2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3pPr>
            <a:lvl4pPr lvl="3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4pPr>
            <a:lvl5pPr lvl="4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5pPr>
            <a:lvl6pPr lvl="5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6pPr>
            <a:lvl7pPr lvl="6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7pPr>
            <a:lvl8pPr lvl="7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8pPr>
            <a:lvl9pPr lvl="8" rtl="0">
              <a:spcBef>
                <a:spcPts val="0"/>
              </a:spcBef>
              <a:spcAft>
                <a:spcPts val="0"/>
              </a:spcAft>
              <a:buSzPts val="6300"/>
              <a:buNone/>
              <a:defRPr b="1" sz="6300"/>
            </a:lvl9pPr>
          </a:lstStyle>
          <a:p/>
        </p:txBody>
      </p:sp>
      <p:sp>
        <p:nvSpPr>
          <p:cNvPr id="32" name="Google Shape;3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CUSTOM_1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2" type="subTitle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3" type="body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2" name="Google Shape;162;p11"/>
          <p:cNvSpPr txBox="1"/>
          <p:nvPr>
            <p:ph idx="4" type="subTitle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5" type="body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idx="6" type="subTitle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7" type="body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6" name="Google Shape;166;p11"/>
          <p:cNvSpPr txBox="1"/>
          <p:nvPr>
            <p:ph idx="8" type="subTitle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7" name="Google Shape;167;p11"/>
          <p:cNvSpPr txBox="1"/>
          <p:nvPr>
            <p:ph idx="9" type="body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8" name="Google Shape;168;p11"/>
          <p:cNvSpPr txBox="1"/>
          <p:nvPr>
            <p:ph idx="13" type="subTitle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>
                <a:solidFill>
                  <a:schemeClr val="lt2"/>
                </a:solidFill>
              </a:defRPr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9" name="Google Shape;169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11"/>
          <p:cNvSpPr/>
          <p:nvPr/>
        </p:nvSpPr>
        <p:spPr>
          <a:xfrm>
            <a:off x="2839500" y="1852225"/>
            <a:ext cx="1563300" cy="13842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 rot="10800000">
            <a:off x="7747988" y="1864068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5314303" y="1782324"/>
            <a:ext cx="1563300" cy="15240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633125" y="1762687"/>
            <a:ext cx="1563300" cy="156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9932138" y="1785798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k">
  <p:cSld name="CUSTOM_14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type="title"/>
          </p:nvPr>
        </p:nvSpPr>
        <p:spPr>
          <a:xfrm>
            <a:off x="415650" y="45451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587350" y="1750975"/>
            <a:ext cx="11189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0" name="Google Shape;18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1" name="Google Shape;181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3" name="Google Shape;183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4" name="Google Shape;184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 flipH="1">
            <a:off x="2" y="-12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flipH="1" rot="10800000">
            <a:off x="40527" y="1516255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-12" y="10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3"/>
          <p:cNvSpPr txBox="1"/>
          <p:nvPr>
            <p:ph type="title"/>
          </p:nvPr>
        </p:nvSpPr>
        <p:spPr>
          <a:xfrm>
            <a:off x="5902000" y="593375"/>
            <a:ext cx="5664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5902000" y="3072975"/>
            <a:ext cx="5664900" cy="314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0" name="Google Shape;40;p3"/>
          <p:cNvSpPr txBox="1"/>
          <p:nvPr>
            <p:ph idx="2" type="subTitle"/>
          </p:nvPr>
        </p:nvSpPr>
        <p:spPr>
          <a:xfrm>
            <a:off x="5902000" y="1729075"/>
            <a:ext cx="5664900" cy="97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1" name="Google Shape;41;p3"/>
          <p:cNvSpPr/>
          <p:nvPr/>
        </p:nvSpPr>
        <p:spPr>
          <a:xfrm>
            <a:off x="-6" y="4295589"/>
            <a:ext cx="2562300" cy="256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 rot="10800000">
            <a:off x="1186900" y="2764375"/>
            <a:ext cx="3916500" cy="40935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4686740" y="262702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3923460" y="109584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 rot="-5400000">
            <a:off x="1452912" y="15206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/>
        </p:nvSpPr>
        <p:spPr>
          <a:xfrm flipH="1" rot="-5400000">
            <a:off x="112078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>
            <p:ph idx="1" type="body"/>
          </p:nvPr>
        </p:nvSpPr>
        <p:spPr>
          <a:xfrm>
            <a:off x="415600" y="2434748"/>
            <a:ext cx="9028800" cy="3657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4"/>
          <p:cNvSpPr txBox="1"/>
          <p:nvPr>
            <p:ph type="title"/>
          </p:nvPr>
        </p:nvSpPr>
        <p:spPr>
          <a:xfrm>
            <a:off x="415600" y="593375"/>
            <a:ext cx="9028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4"/>
          <p:cNvSpPr/>
          <p:nvPr/>
        </p:nvSpPr>
        <p:spPr>
          <a:xfrm>
            <a:off x="9059368" y="6152483"/>
            <a:ext cx="721200" cy="7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444342" y="6150637"/>
            <a:ext cx="707400" cy="70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9414570" y="3957985"/>
            <a:ext cx="707400" cy="70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9782800" y="-4906"/>
            <a:ext cx="2433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9780572" y="5708148"/>
            <a:ext cx="602700" cy="53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 rot="10800000">
            <a:off x="9783148" y="3708564"/>
            <a:ext cx="466318" cy="954566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0303054" y="3638308"/>
            <a:ext cx="1243500" cy="12972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 rot="10800000">
            <a:off x="11546541" y="4318725"/>
            <a:ext cx="669300" cy="644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 rot="-5400000">
            <a:off x="10300821" y="4935753"/>
            <a:ext cx="602700" cy="6027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 rot="5400000">
            <a:off x="11577573" y="6215459"/>
            <a:ext cx="640500" cy="6405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14848" y="4937819"/>
            <a:ext cx="1301100" cy="12681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 flipH="1" rot="5400000">
            <a:off x="10920136" y="6203177"/>
            <a:ext cx="649500" cy="6558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 rot="10800000">
            <a:off x="9771970" y="5710259"/>
            <a:ext cx="1147800" cy="11478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673126" y="3726682"/>
            <a:ext cx="465900" cy="46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1548970" y="3600350"/>
            <a:ext cx="688372" cy="719290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415650" y="1409575"/>
            <a:ext cx="11360700" cy="2401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5"/>
          <p:cNvSpPr/>
          <p:nvPr/>
        </p:nvSpPr>
        <p:spPr>
          <a:xfrm rot="5400000">
            <a:off x="-38850" y="4286412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rot="5400000">
            <a:off x="-22350" y="4675252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rot="5400000">
            <a:off x="2399228" y="4269896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rot="5400000">
            <a:off x="4628576" y="4612405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rot="5400000">
            <a:off x="5337150" y="30225"/>
            <a:ext cx="1509600" cy="12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rot="-5400000">
            <a:off x="5148401" y="4876246"/>
            <a:ext cx="983640" cy="2013539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 rot="10800000">
            <a:off x="3506990" y="5371012"/>
            <a:ext cx="1102800" cy="11028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 rot="5400000">
            <a:off x="2413252" y="4226304"/>
            <a:ext cx="2171400" cy="2171400"/>
          </a:xfrm>
          <a:prstGeom prst="pie">
            <a:avLst>
              <a:gd fmla="val 0" name="adj1"/>
              <a:gd fmla="val 540173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493390" y="5652677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32560" y="494879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 rot="5400000">
            <a:off x="-679350" y="3810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idx="1" type="body"/>
          </p:nvPr>
        </p:nvSpPr>
        <p:spPr>
          <a:xfrm>
            <a:off x="415600" y="1536639"/>
            <a:ext cx="85686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6"/>
          <p:cNvSpPr txBox="1"/>
          <p:nvPr>
            <p:ph type="title"/>
          </p:nvPr>
        </p:nvSpPr>
        <p:spPr>
          <a:xfrm>
            <a:off x="415600" y="593375"/>
            <a:ext cx="8568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6"/>
          <p:cNvSpPr/>
          <p:nvPr/>
        </p:nvSpPr>
        <p:spPr>
          <a:xfrm>
            <a:off x="9445770" y="-10925"/>
            <a:ext cx="2746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 rot="5400000">
            <a:off x="10844912" y="55015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9445658" y="2804473"/>
            <a:ext cx="2746200" cy="26772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 flipH="1" rot="5400000">
            <a:off x="9456937" y="5475687"/>
            <a:ext cx="1371000" cy="13842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11170590" y="1625277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type="title"/>
          </p:nvPr>
        </p:nvSpPr>
        <p:spPr>
          <a:xfrm>
            <a:off x="653675" y="2286925"/>
            <a:ext cx="8490300" cy="3767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91" name="Google Shape;9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7"/>
          <p:cNvSpPr txBox="1"/>
          <p:nvPr>
            <p:ph idx="2" type="sldNum"/>
          </p:nvPr>
        </p:nvSpPr>
        <p:spPr>
          <a:xfrm rot="10800000">
            <a:off x="159640" y="15700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7"/>
          <p:cNvSpPr/>
          <p:nvPr/>
        </p:nvSpPr>
        <p:spPr>
          <a:xfrm rot="-5400000">
            <a:off x="10704300" y="1123417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 rot="-5400000">
            <a:off x="10716900" y="730677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 rot="-5400000">
            <a:off x="7571122" y="411833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 rot="-5400000">
            <a:off x="6065974" y="793524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 rot="-5400000">
            <a:off x="5341200" y="-5359496"/>
            <a:ext cx="1509600" cy="12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 rot="5400000">
            <a:off x="6055909" y="9545"/>
            <a:ext cx="983640" cy="2013538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7578160" y="425517"/>
            <a:ext cx="1102800" cy="11028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rot="-5400000">
            <a:off x="7603298" y="501625"/>
            <a:ext cx="2171400" cy="2171400"/>
          </a:xfrm>
          <a:prstGeom prst="pie">
            <a:avLst>
              <a:gd fmla="val 0" name="adj1"/>
              <a:gd fmla="val 5401734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9710860" y="262953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>
            <a:off x="95590" y="1090730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8154187" y="61275"/>
            <a:ext cx="2625000" cy="273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10800000">
            <a:off x="10779600" y="1497393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10784263" y="-18852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 flipH="1">
            <a:off x="2" y="-12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 flipH="1" rot="10800000">
            <a:off x="40527" y="1516255"/>
            <a:ext cx="1412400" cy="13605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 flipH="1">
            <a:off x="-12" y="10"/>
            <a:ext cx="1452938" cy="1517048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-6" y="4295589"/>
            <a:ext cx="2562300" cy="256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4686740" y="262702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3923460" y="109584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 rot="-5400000">
            <a:off x="1452912" y="1520605"/>
            <a:ext cx="1351800" cy="13518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452925" y="2636800"/>
            <a:ext cx="3734400" cy="422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 txBox="1"/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117" name="Google Shape;117;p8"/>
          <p:cNvSpPr txBox="1"/>
          <p:nvPr/>
        </p:nvSpPr>
        <p:spPr>
          <a:xfrm flipH="1" rot="-5400000">
            <a:off x="112078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 txBox="1"/>
          <p:nvPr>
            <p:ph type="title"/>
          </p:nvPr>
        </p:nvSpPr>
        <p:spPr>
          <a:xfrm>
            <a:off x="587350" y="593375"/>
            <a:ext cx="94806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9"/>
          <p:cNvSpPr txBox="1"/>
          <p:nvPr>
            <p:ph idx="1" type="body"/>
          </p:nvPr>
        </p:nvSpPr>
        <p:spPr>
          <a:xfrm>
            <a:off x="587350" y="1750975"/>
            <a:ext cx="4516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22" name="Google Shape;122;p9"/>
          <p:cNvSpPr txBox="1"/>
          <p:nvPr>
            <p:ph idx="2" type="body"/>
          </p:nvPr>
        </p:nvSpPr>
        <p:spPr>
          <a:xfrm>
            <a:off x="5551540" y="1750975"/>
            <a:ext cx="45165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23" name="Google Shape;123;p9"/>
          <p:cNvSpPr txBox="1"/>
          <p:nvPr>
            <p:ph idx="3" type="sldNum"/>
          </p:nvPr>
        </p:nvSpPr>
        <p:spPr>
          <a:xfrm>
            <a:off x="11595187" y="6420890"/>
            <a:ext cx="499500" cy="35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10068004" y="6376424"/>
            <a:ext cx="492300" cy="48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0330794" y="6375165"/>
            <a:ext cx="483000" cy="48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10310471" y="4878427"/>
            <a:ext cx="483000" cy="4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10561625" y="-4900"/>
            <a:ext cx="1654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10560311" y="6073115"/>
            <a:ext cx="411300" cy="36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 rot="10800000">
            <a:off x="10561615" y="4707234"/>
            <a:ext cx="318772" cy="652536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10916967" y="4660210"/>
            <a:ext cx="848700" cy="885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 rot="10800000">
            <a:off x="11765770" y="5124750"/>
            <a:ext cx="456900" cy="43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 rot="-5400000">
            <a:off x="10915442" y="5545978"/>
            <a:ext cx="411300" cy="4113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 rot="5400000">
            <a:off x="11787094" y="6419413"/>
            <a:ext cx="437100" cy="4371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11334588" y="5547276"/>
            <a:ext cx="888300" cy="8655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 flipH="1" rot="5400000">
            <a:off x="11338209" y="6411038"/>
            <a:ext cx="443400" cy="4476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 rot="10800000">
            <a:off x="10554348" y="6074462"/>
            <a:ext cx="783600" cy="7836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9804348" y="4720535"/>
            <a:ext cx="318000" cy="3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11767452" y="4634300"/>
            <a:ext cx="470300" cy="491733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10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143" name="Google Shape;143;p10"/>
          <p:cNvSpPr txBox="1"/>
          <p:nvPr>
            <p:ph idx="2" type="sldNum"/>
          </p:nvPr>
        </p:nvSpPr>
        <p:spPr>
          <a:xfrm rot="-5400000">
            <a:off x="11684028" y="213725"/>
            <a:ext cx="499500" cy="35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0"/>
          <p:cNvSpPr/>
          <p:nvPr/>
        </p:nvSpPr>
        <p:spPr>
          <a:xfrm rot="-5400000">
            <a:off x="11704962" y="1682708"/>
            <a:ext cx="492300" cy="48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 rot="-5400000">
            <a:off x="11708953" y="1423967"/>
            <a:ext cx="483000" cy="48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 rot="-5400000">
            <a:off x="10212215" y="1444290"/>
            <a:ext cx="483000" cy="4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 rot="-5400000">
            <a:off x="11385003" y="1288051"/>
            <a:ext cx="411300" cy="36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 rot="5400000">
            <a:off x="10207904" y="1190493"/>
            <a:ext cx="318772" cy="652536"/>
          </a:xfrm>
          <a:custGeom>
            <a:rect b="b" l="l" r="r" t="t"/>
            <a:pathLst>
              <a:path extrusionOk="0" h="1491510" w="728622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 rot="-5400000">
            <a:off x="10012448" y="453645"/>
            <a:ext cx="848700" cy="8856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 rot="5400000">
            <a:off x="10449988" y="23641"/>
            <a:ext cx="456900" cy="4398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 rot="10800000">
            <a:off x="10879766" y="911019"/>
            <a:ext cx="411300" cy="411300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1753201" y="13568"/>
            <a:ext cx="437100" cy="437100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 rot="-5400000">
            <a:off x="10869664" y="26273"/>
            <a:ext cx="888300" cy="8655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 flipH="1">
            <a:off x="11746926" y="454053"/>
            <a:ext cx="443400" cy="4476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/>
          <p:nvPr/>
        </p:nvSpPr>
        <p:spPr>
          <a:xfrm rot="5400000">
            <a:off x="11408250" y="899813"/>
            <a:ext cx="783600" cy="783600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/>
          <p:nvPr/>
        </p:nvSpPr>
        <p:spPr>
          <a:xfrm rot="-5400000">
            <a:off x="9978804" y="-10707"/>
            <a:ext cx="470300" cy="491733"/>
          </a:xfrm>
          <a:custGeom>
            <a:rect b="b" l="l" r="r" t="t"/>
            <a:pathLst>
              <a:path extrusionOk="0" h="1046240" w="105095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rma Medium"/>
              <a:buChar char="●"/>
              <a:defRPr sz="24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●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●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E-YS0cXSIvA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idx="1" type="subTitle"/>
          </p:nvPr>
        </p:nvSpPr>
        <p:spPr>
          <a:xfrm>
            <a:off x="1471050" y="4490400"/>
            <a:ext cx="5696400" cy="138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0000"/>
                </a:solidFill>
              </a:rPr>
              <a:t>Un corazón generoso llega muy lejos</a:t>
            </a:r>
            <a:r>
              <a:rPr lang="en" sz="3200">
                <a:solidFill>
                  <a:srgbClr val="FF0000"/>
                </a:solidFill>
              </a:rPr>
              <a:t>.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94" name="Google Shape;194;p14"/>
          <p:cNvSpPr txBox="1"/>
          <p:nvPr>
            <p:ph type="ctrTitle"/>
          </p:nvPr>
        </p:nvSpPr>
        <p:spPr>
          <a:xfrm>
            <a:off x="554700" y="2745725"/>
            <a:ext cx="5609100" cy="169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Caridad</a:t>
            </a:r>
            <a:endParaRPr sz="9600"/>
          </a:p>
        </p:txBody>
      </p:sp>
      <p:pic>
        <p:nvPicPr>
          <p:cNvPr id="195" name="Google Shape;195;p14" title="BOTB S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96450" cy="20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5454525" y="463375"/>
            <a:ext cx="6045300" cy="132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Actividad para la casa</a:t>
            </a:r>
            <a:endParaRPr sz="6000"/>
          </a:p>
        </p:txBody>
      </p:sp>
      <p:sp>
        <p:nvSpPr>
          <p:cNvPr id="271" name="Google Shape;271;p23"/>
          <p:cNvSpPr txBox="1"/>
          <p:nvPr>
            <p:ph idx="1" type="body"/>
          </p:nvPr>
        </p:nvSpPr>
        <p:spPr>
          <a:xfrm>
            <a:off x="5500525" y="2392375"/>
            <a:ext cx="5742300" cy="393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500"/>
              <a:t>Piensa en una organización benéfica a la que tú y tu familia les gustaría hacer una donación o ayudar. Explica por qué sería importante para tu familia. </a:t>
            </a:r>
            <a:endParaRPr sz="3500"/>
          </a:p>
        </p:txBody>
      </p:sp>
      <p:sp>
        <p:nvSpPr>
          <p:cNvPr id="272" name="Google Shape;272;p23"/>
          <p:cNvSpPr txBox="1"/>
          <p:nvPr/>
        </p:nvSpPr>
        <p:spPr>
          <a:xfrm>
            <a:off x="2021925" y="4307650"/>
            <a:ext cx="23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rPr>
              <a:t>BOTB</a:t>
            </a:r>
            <a:endParaRPr sz="6000">
              <a:solidFill>
                <a:schemeClr val="dk1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5902000" y="593375"/>
            <a:ext cx="5664900" cy="125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OBJETIVO</a:t>
            </a:r>
            <a:endParaRPr sz="6500"/>
          </a:p>
        </p:txBody>
      </p:sp>
      <p:sp>
        <p:nvSpPr>
          <p:cNvPr id="201" name="Google Shape;201;p15"/>
          <p:cNvSpPr txBox="1"/>
          <p:nvPr>
            <p:ph idx="1" type="body"/>
          </p:nvPr>
        </p:nvSpPr>
        <p:spPr>
          <a:xfrm>
            <a:off x="5360100" y="2048900"/>
            <a:ext cx="6552600" cy="392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El estudiante</a:t>
            </a:r>
            <a:r>
              <a:rPr lang="en" sz="2700"/>
              <a:t>: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700"/>
              <a:t>-Entenderá la definición de caridad.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700"/>
              <a:t>-Explorará ejemplos pertinentes y relevantes de la caridad.</a:t>
            </a:r>
            <a:endParaRPr sz="27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700"/>
              <a:t>-Aumentará su </a:t>
            </a:r>
            <a:r>
              <a:rPr lang="en" sz="2700"/>
              <a:t>conciencia</a:t>
            </a:r>
            <a:r>
              <a:rPr lang="en" sz="2700"/>
              <a:t> respecto a la caridad.</a:t>
            </a:r>
            <a:endParaRPr sz="2700"/>
          </a:p>
        </p:txBody>
      </p:sp>
      <p:sp>
        <p:nvSpPr>
          <p:cNvPr id="202" name="Google Shape;202;p15"/>
          <p:cNvSpPr txBox="1"/>
          <p:nvPr/>
        </p:nvSpPr>
        <p:spPr>
          <a:xfrm>
            <a:off x="2021925" y="4307650"/>
            <a:ext cx="23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rPr>
              <a:t>BOTB</a:t>
            </a:r>
            <a:endParaRPr sz="6000">
              <a:solidFill>
                <a:schemeClr val="dk1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587875" y="1766991"/>
            <a:ext cx="8264100" cy="454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Con tu compañero de al lado, habla sobre lo siguiente:</a:t>
            </a:r>
            <a:endParaRPr sz="3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3400"/>
              <a:t>¿Qué es la </a:t>
            </a:r>
            <a:r>
              <a:rPr lang="en" sz="3400"/>
              <a:t>caridad?</a:t>
            </a:r>
            <a:endParaRPr sz="34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3400"/>
              <a:t>¿Qué aspecto tiene?</a:t>
            </a:r>
            <a:endParaRPr sz="34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3400"/>
              <a:t>¿Por qué crees tú que es importante?  </a:t>
            </a:r>
            <a:endParaRPr sz="3400"/>
          </a:p>
        </p:txBody>
      </p:sp>
      <p:sp>
        <p:nvSpPr>
          <p:cNvPr id="208" name="Google Shape;208;p16"/>
          <p:cNvSpPr txBox="1"/>
          <p:nvPr>
            <p:ph type="title"/>
          </p:nvPr>
        </p:nvSpPr>
        <p:spPr>
          <a:xfrm>
            <a:off x="587875" y="212381"/>
            <a:ext cx="8264100" cy="112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Práctica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3959275" y="168325"/>
            <a:ext cx="7997700" cy="1342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Charity Video</a:t>
            </a:r>
            <a:endParaRPr b="1"/>
          </a:p>
        </p:txBody>
      </p:sp>
      <p:pic>
        <p:nvPicPr>
          <p:cNvPr id="214" name="Google Shape;214;p17" title="April - Charity Secondary (Spanish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50" y="168335"/>
            <a:ext cx="11446125" cy="643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425975" y="3262773"/>
            <a:ext cx="8568600" cy="17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200"/>
              <a:t>Ayuda o apoyo dado a los necesitados</a:t>
            </a:r>
            <a:r>
              <a:rPr lang="en" sz="4200"/>
              <a:t>. </a:t>
            </a:r>
            <a:endParaRPr sz="4200"/>
          </a:p>
        </p:txBody>
      </p:sp>
      <p:sp>
        <p:nvSpPr>
          <p:cNvPr id="220" name="Google Shape;220;p18"/>
          <p:cNvSpPr txBox="1"/>
          <p:nvPr>
            <p:ph type="title"/>
          </p:nvPr>
        </p:nvSpPr>
        <p:spPr>
          <a:xfrm>
            <a:off x="217550" y="878525"/>
            <a:ext cx="8906400" cy="137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Definición de caridad: </a:t>
            </a:r>
            <a:endParaRPr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5902000" y="513025"/>
            <a:ext cx="5274000" cy="540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-Puedes contribuir a causas que te importan profundamente.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-Ayudas a transformar vidas, elevar comunidades y crear un cambio positivo en el mundo.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Aumenta tu sentido de propósito y realización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Aumenta tu sensación de autosatisfacción, bienestar y felicidad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19"/>
          <p:cNvGrpSpPr/>
          <p:nvPr/>
        </p:nvGrpSpPr>
        <p:grpSpPr>
          <a:xfrm>
            <a:off x="324471" y="1446595"/>
            <a:ext cx="4527101" cy="3977669"/>
            <a:chOff x="1173750" y="1170283"/>
            <a:chExt cx="4500548" cy="4345755"/>
          </a:xfrm>
        </p:grpSpPr>
        <p:grpSp>
          <p:nvGrpSpPr>
            <p:cNvPr id="227" name="Google Shape;227;p19"/>
            <p:cNvGrpSpPr/>
            <p:nvPr/>
          </p:nvGrpSpPr>
          <p:grpSpPr>
            <a:xfrm>
              <a:off x="1173750" y="1170283"/>
              <a:ext cx="4500548" cy="4345755"/>
              <a:chOff x="6569036" y="1311321"/>
              <a:chExt cx="4078800" cy="3961851"/>
            </a:xfrm>
          </p:grpSpPr>
          <p:grpSp>
            <p:nvGrpSpPr>
              <p:cNvPr id="228" name="Google Shape;228;p19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29" name="Google Shape;229;p19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19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19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2" name="Google Shape;232;p19"/>
              <p:cNvGrpSpPr/>
              <p:nvPr/>
            </p:nvGrpSpPr>
            <p:grpSpPr>
              <a:xfrm>
                <a:off x="6569036" y="1311321"/>
                <a:ext cx="4078800" cy="3414330"/>
                <a:chOff x="5632563" y="1646585"/>
                <a:chExt cx="4078800" cy="3414330"/>
              </a:xfrm>
            </p:grpSpPr>
            <p:sp>
              <p:nvSpPr>
                <p:cNvPr id="233" name="Google Shape;233;p19"/>
                <p:cNvSpPr/>
                <p:nvPr/>
              </p:nvSpPr>
              <p:spPr>
                <a:xfrm>
                  <a:off x="5632563" y="1646585"/>
                  <a:ext cx="4078800" cy="33252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19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5" name="Google Shape;235;p19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9"/>
          <p:cNvSpPr txBox="1"/>
          <p:nvPr>
            <p:ph type="title"/>
          </p:nvPr>
        </p:nvSpPr>
        <p:spPr>
          <a:xfrm>
            <a:off x="635025" y="2029475"/>
            <a:ext cx="3906000" cy="176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AF7F0"/>
                </a:solidFill>
              </a:rPr>
              <a:t>Beneficios de la caridad</a:t>
            </a:r>
            <a:endParaRPr sz="5200">
              <a:solidFill>
                <a:srgbClr val="FAF7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idx="9" type="body"/>
          </p:nvPr>
        </p:nvSpPr>
        <p:spPr>
          <a:xfrm>
            <a:off x="9683001" y="3412602"/>
            <a:ext cx="2179500" cy="269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Ejemplos: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-Frazadas y toallas para albergues para animales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-Útiles escolares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-Muebles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408750" y="3412602"/>
            <a:ext cx="2179500" cy="269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-Albergues para mujeres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-Albergues para hombres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-Bancos de alimentos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-Iglesias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-Albergues para animales</a:t>
            </a:r>
            <a:endParaRPr/>
          </a:p>
        </p:txBody>
      </p:sp>
      <p:sp>
        <p:nvSpPr>
          <p:cNvPr id="243" name="Google Shape;243;p20"/>
          <p:cNvSpPr txBox="1"/>
          <p:nvPr>
            <p:ph idx="2" type="subTitle"/>
          </p:nvPr>
        </p:nvSpPr>
        <p:spPr>
          <a:xfrm>
            <a:off x="692325" y="1919525"/>
            <a:ext cx="1398300" cy="74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	 </a:t>
            </a:r>
            <a:r>
              <a:rPr lang="en" sz="2500">
                <a:solidFill>
                  <a:srgbClr val="FFFFFF"/>
                </a:solidFill>
              </a:rPr>
              <a:t>Ropa</a:t>
            </a:r>
            <a:br>
              <a:rPr lang="en" sz="2500">
                <a:solidFill>
                  <a:srgbClr val="FFFFFF"/>
                </a:solidFill>
              </a:rPr>
            </a:br>
            <a:r>
              <a:rPr lang="en" sz="2500">
                <a:solidFill>
                  <a:srgbClr val="FFFFFF"/>
                </a:solidFill>
              </a:rPr>
              <a:t>y Comida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244" name="Google Shape;244;p20"/>
          <p:cNvSpPr txBox="1"/>
          <p:nvPr>
            <p:ph idx="4" type="subTitle"/>
          </p:nvPr>
        </p:nvSpPr>
        <p:spPr>
          <a:xfrm>
            <a:off x="2818425" y="2352000"/>
            <a:ext cx="15951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FFFFFF"/>
                </a:solidFill>
              </a:rPr>
              <a:t>Dinero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p20"/>
          <p:cNvSpPr txBox="1"/>
          <p:nvPr>
            <p:ph idx="5" type="body"/>
          </p:nvPr>
        </p:nvSpPr>
        <p:spPr>
          <a:xfrm>
            <a:off x="5045875" y="3412600"/>
            <a:ext cx="2318700" cy="314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Muchas personas optan por donar su tiempo y talento.  Por ejemplo, un artista gráfico puede ayudar a diseñar folletos para promover la concientización</a:t>
            </a:r>
            <a:r>
              <a:rPr lang="en"/>
              <a:t>. </a:t>
            </a:r>
            <a:endParaRPr/>
          </a:p>
        </p:txBody>
      </p:sp>
      <p:sp>
        <p:nvSpPr>
          <p:cNvPr id="246" name="Google Shape;246;p20"/>
          <p:cNvSpPr txBox="1"/>
          <p:nvPr>
            <p:ph idx="6" type="subTitle"/>
          </p:nvPr>
        </p:nvSpPr>
        <p:spPr>
          <a:xfrm>
            <a:off x="5226550" y="1953450"/>
            <a:ext cx="1595100" cy="153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900">
                <a:solidFill>
                  <a:srgbClr val="FFFFFF"/>
                </a:solidFill>
              </a:rPr>
              <a:t>Tiempo y Talento</a:t>
            </a:r>
            <a:endParaRPr sz="2900">
              <a:solidFill>
                <a:srgbClr val="FFFFFF"/>
              </a:solidFill>
            </a:endParaRPr>
          </a:p>
        </p:txBody>
      </p:sp>
      <p:sp>
        <p:nvSpPr>
          <p:cNvPr id="247" name="Google Shape;247;p20"/>
          <p:cNvSpPr txBox="1"/>
          <p:nvPr>
            <p:ph idx="7" type="body"/>
          </p:nvPr>
        </p:nvSpPr>
        <p:spPr>
          <a:xfrm>
            <a:off x="7355025" y="3491850"/>
            <a:ext cx="2318700" cy="336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Las donaciones de cabello se utilizan para hacer pelucas para enfermos de cáncer, alopecia u otras pérdidas de cabello debidas a dolencias médicas. </a:t>
            </a:r>
            <a:endParaRPr/>
          </a:p>
        </p:txBody>
      </p:sp>
      <p:sp>
        <p:nvSpPr>
          <p:cNvPr id="248" name="Google Shape;248;p20"/>
          <p:cNvSpPr txBox="1"/>
          <p:nvPr>
            <p:ph idx="8" type="subTitle"/>
          </p:nvPr>
        </p:nvSpPr>
        <p:spPr>
          <a:xfrm>
            <a:off x="7745625" y="2352000"/>
            <a:ext cx="13983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Cabello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249" name="Google Shape;249;p20"/>
          <p:cNvSpPr txBox="1"/>
          <p:nvPr>
            <p:ph idx="13" type="subTitle"/>
          </p:nvPr>
        </p:nvSpPr>
        <p:spPr>
          <a:xfrm>
            <a:off x="9769050" y="2352000"/>
            <a:ext cx="1809600" cy="74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700">
                <a:solidFill>
                  <a:srgbClr val="FFFFFF"/>
                </a:solidFill>
              </a:rPr>
              <a:t>Artículos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250" name="Google Shape;250;p20"/>
          <p:cNvSpPr txBox="1"/>
          <p:nvPr>
            <p:ph type="title"/>
          </p:nvPr>
        </p:nvSpPr>
        <p:spPr>
          <a:xfrm>
            <a:off x="415650" y="191654"/>
            <a:ext cx="11360700" cy="11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Formas de ser caritativo</a:t>
            </a:r>
            <a:r>
              <a:rPr lang="en"/>
              <a:t>: ¡Donar!</a:t>
            </a:r>
            <a:endParaRPr/>
          </a:p>
        </p:txBody>
      </p:sp>
      <p:sp>
        <p:nvSpPr>
          <p:cNvPr id="251" name="Google Shape;251;p20"/>
          <p:cNvSpPr txBox="1"/>
          <p:nvPr>
            <p:ph idx="3" type="body"/>
          </p:nvPr>
        </p:nvSpPr>
        <p:spPr>
          <a:xfrm>
            <a:off x="2727326" y="3412600"/>
            <a:ext cx="2318700" cy="3324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Muchas organizaciones sin fines de lucro aceptan donaciones monetarias que ayudan a cubrir los gastos generales y benefician a los necesitados.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idx="1" type="body"/>
          </p:nvPr>
        </p:nvSpPr>
        <p:spPr>
          <a:xfrm>
            <a:off x="5731325" y="2359225"/>
            <a:ext cx="5664900" cy="4177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En grupos de 4 a 5 estudiantes, piensen 2 o 3 formas en que la escuela puede hacer una donación a una organización benéfica. 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"/>
          <p:cNvSpPr txBox="1"/>
          <p:nvPr/>
        </p:nvSpPr>
        <p:spPr>
          <a:xfrm>
            <a:off x="4797150" y="763550"/>
            <a:ext cx="695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rPr>
              <a:t>Actividad</a:t>
            </a:r>
            <a:endParaRPr sz="7200"/>
          </a:p>
        </p:txBody>
      </p:sp>
      <p:sp>
        <p:nvSpPr>
          <p:cNvPr id="258" name="Google Shape;258;p21"/>
          <p:cNvSpPr txBox="1"/>
          <p:nvPr/>
        </p:nvSpPr>
        <p:spPr>
          <a:xfrm>
            <a:off x="2021925" y="4307650"/>
            <a:ext cx="237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rPr>
              <a:t>BOTB</a:t>
            </a:r>
            <a:endParaRPr sz="6000">
              <a:solidFill>
                <a:schemeClr val="dk1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121175" y="79600"/>
            <a:ext cx="10227900" cy="1619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Organizaciones benéficas populares</a:t>
            </a:r>
            <a:endParaRPr/>
          </a:p>
        </p:txBody>
      </p:sp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483750" y="1636850"/>
            <a:ext cx="4779000" cy="513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Habitat for Humanity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: </a:t>
            </a:r>
            <a:r>
              <a:rPr lang="en" sz="2100">
                <a:solidFill>
                  <a:srgbClr val="4D5156"/>
                </a:solidFill>
                <a:highlight>
                  <a:srgbClr val="FFFFFF"/>
                </a:highlight>
              </a:rPr>
              <a:t>Organización sin fines de lucro especialista en construir o mejorar viviendas de bajo costo.</a:t>
            </a:r>
            <a:endParaRPr sz="21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i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American National Red Cross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:</a:t>
            </a:r>
            <a:r>
              <a:rPr lang="en" sz="2100">
                <a:solidFill>
                  <a:srgbClr val="4D5156"/>
                </a:solidFill>
                <a:highlight>
                  <a:srgbClr val="FFFFFF"/>
                </a:highlight>
              </a:rPr>
              <a:t> Proporciona ayuda en caso de emergencia, catástrofe.</a:t>
            </a:r>
            <a:endParaRPr sz="21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i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Feeding America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: Red nacional de más de 200 bancos de alimentos que alimentan a más de 46 millones de personas mediante despensas de alimentos, comedores y albergues.</a:t>
            </a:r>
            <a:endParaRPr sz="320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 sz="210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  <p:sp>
        <p:nvSpPr>
          <p:cNvPr id="265" name="Google Shape;265;p22"/>
          <p:cNvSpPr txBox="1"/>
          <p:nvPr>
            <p:ph idx="2" type="body"/>
          </p:nvPr>
        </p:nvSpPr>
        <p:spPr>
          <a:xfrm>
            <a:off x="5520475" y="1636850"/>
            <a:ext cx="4516500" cy="5137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50">
                <a:solidFill>
                  <a:srgbClr val="5F6368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Houston Food Bank: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 Proporciona alimentos para una vida mejor en 18 condados del sureste de Texas.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 </a:t>
            </a:r>
            <a:endParaRPr sz="21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b="1" i="1" lang="en" sz="2150">
                <a:solidFill>
                  <a:srgbClr val="1A1A1A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The American Cancer Society</a:t>
            </a:r>
            <a:r>
              <a:rPr lang="en" sz="2150">
                <a:solidFill>
                  <a:srgbClr val="1A1A1A"/>
                </a:solidFill>
                <a:highlight>
                  <a:srgbClr val="FFFFFF"/>
                </a:highlight>
              </a:rPr>
              <a:t>: Ofrece alojamiento, transporte, servicios y apoyo a pacientes, familiares y cuidadores.</a:t>
            </a:r>
            <a:endParaRPr sz="215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b="1" i="1" lang="en" sz="2150">
                <a:solidFill>
                  <a:srgbClr val="5F6368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St</a:t>
            </a:r>
            <a:r>
              <a:rPr b="1" i="1" lang="en" sz="2150">
                <a:solidFill>
                  <a:srgbClr val="4D5156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. </a:t>
            </a:r>
            <a:r>
              <a:rPr b="1" i="1" lang="en" sz="2150">
                <a:solidFill>
                  <a:srgbClr val="5F6368"/>
                </a:solidFill>
                <a:highlight>
                  <a:srgbClr val="FFFFFF"/>
                </a:highlight>
                <a:latin typeface="Karma"/>
                <a:ea typeface="Karma"/>
                <a:cs typeface="Karma"/>
                <a:sym typeface="Karma"/>
              </a:rPr>
              <a:t>Jude’s Children Research Hospital</a:t>
            </a:r>
            <a:r>
              <a:rPr lang="en" sz="2150">
                <a:solidFill>
                  <a:srgbClr val="5F6368"/>
                </a:solidFill>
                <a:highlight>
                  <a:srgbClr val="FFFFFF"/>
                </a:highlight>
              </a:rPr>
              <a:t>:</a:t>
            </a:r>
            <a:r>
              <a:rPr lang="en" sz="2150">
                <a:solidFill>
                  <a:srgbClr val="4D5156"/>
                </a:solidFill>
                <a:highlight>
                  <a:srgbClr val="FFFFFF"/>
                </a:highlight>
              </a:rPr>
              <a:t> Dedicado al tratamiento de niños con cáncer y otras enfermedades mortales. </a:t>
            </a:r>
            <a:endParaRPr sz="3250">
              <a:solidFill>
                <a:srgbClr val="1A1A1A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E5E8EC"/>
      </a:lt1>
      <a:dk2>
        <a:srgbClr val="2E2DA1"/>
      </a:dk2>
      <a:lt2>
        <a:srgbClr val="D1E1F6"/>
      </a:lt2>
      <a:accent1>
        <a:srgbClr val="EFBE39"/>
      </a:accent1>
      <a:accent2>
        <a:srgbClr val="E84D3B"/>
      </a:accent2>
      <a:accent3>
        <a:srgbClr val="20BBEB"/>
      </a:accent3>
      <a:accent4>
        <a:srgbClr val="6858C2"/>
      </a:accent4>
      <a:accent5>
        <a:srgbClr val="5342B4"/>
      </a:accent5>
      <a:accent6>
        <a:srgbClr val="F7AFB0"/>
      </a:accent6>
      <a:hlink>
        <a:srgbClr val="2E2D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