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10287000" cx="18288000"/>
  <p:notesSz cx="6858000" cy="9144000"/>
  <p:embeddedFontLst>
    <p:embeddedFont>
      <p:font typeface="Abril Fatface"/>
      <p:regular r:id="rId17"/>
    </p:embeddedFont>
    <p:embeddedFont>
      <p:font typeface="Average"/>
      <p:regular r:id="rId18"/>
    </p:embeddedFont>
    <p:embeddedFont>
      <p:font typeface="Calistoga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brilFatface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alistoga-regular.fntdata"/><Relationship Id="rId6" Type="http://schemas.openxmlformats.org/officeDocument/2006/relationships/slide" Target="slides/slide1.xml"/><Relationship Id="rId18" Type="http://schemas.openxmlformats.org/officeDocument/2006/relationships/font" Target="fonts/Averag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73fcb1560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73fcb1560e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73fcb1560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273fcb1560e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 example would be that we have a local concern of people in our community going without food.  An organization that helps distribute food to the less fortunate is Cy Hope.</a:t>
            </a:r>
            <a:endParaRPr/>
          </a:p>
        </p:txBody>
      </p:sp>
      <p:sp>
        <p:nvSpPr>
          <p:cNvPr id="177" name="Google Shape;17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E-YS0cXSIvA" TargetMode="External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1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-1844313" y="1696054"/>
            <a:ext cx="23929317" cy="7048831"/>
            <a:chOff x="0" y="-47625"/>
            <a:chExt cx="6302330" cy="1856470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414908" y="3028706"/>
            <a:ext cx="7708041" cy="6436214"/>
          </a:xfrm>
          <a:custGeom>
            <a:rect b="b" l="l" r="r" t="t"/>
            <a:pathLst>
              <a:path extrusionOk="0" h="6436214" w="7708041">
                <a:moveTo>
                  <a:pt x="0" y="0"/>
                </a:moveTo>
                <a:lnTo>
                  <a:pt x="7708041" y="0"/>
                </a:lnTo>
                <a:lnTo>
                  <a:pt x="7708041" y="6436214"/>
                </a:lnTo>
                <a:lnTo>
                  <a:pt x="0" y="64362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 txBox="1"/>
          <p:nvPr/>
        </p:nvSpPr>
        <p:spPr>
          <a:xfrm>
            <a:off x="9096407" y="3028691"/>
            <a:ext cx="8146500" cy="44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800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533">
                <a:solidFill>
                  <a:schemeClr val="dk1"/>
                </a:solidFill>
                <a:latin typeface="Calistoga"/>
                <a:ea typeface="Calistoga"/>
                <a:cs typeface="Calistoga"/>
                <a:sym typeface="Calistoga"/>
              </a:rPr>
              <a:t>RASGO DE LA PERSONALIDAD DE A</a:t>
            </a:r>
            <a:r>
              <a:rPr lang="en-US" sz="5533">
                <a:solidFill>
                  <a:schemeClr val="dk1"/>
                </a:solidFill>
                <a:latin typeface="Calistoga"/>
                <a:ea typeface="Calistoga"/>
                <a:cs typeface="Calistoga"/>
                <a:sym typeface="Calistoga"/>
              </a:rPr>
              <a:t>PRIL: </a:t>
            </a:r>
            <a:endParaRPr sz="8933">
              <a:latin typeface="Calistoga"/>
              <a:ea typeface="Calistoga"/>
              <a:cs typeface="Calistoga"/>
              <a:sym typeface="Calistoga"/>
            </a:endParaRPr>
          </a:p>
          <a:p>
            <a:pPr indent="0" lvl="0" marL="0" rtl="0" algn="ctr">
              <a:lnSpc>
                <a:spcPct val="10800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8933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CARI</a:t>
            </a:r>
            <a:r>
              <a:rPr lang="en-US" sz="8933">
                <a:latin typeface="Calistoga"/>
                <a:ea typeface="Calistoga"/>
                <a:cs typeface="Calistoga"/>
                <a:sym typeface="Calistoga"/>
              </a:rPr>
              <a:t>DAD</a:t>
            </a:r>
            <a:endParaRPr/>
          </a:p>
          <a:p>
            <a:pPr indent="0" lvl="0" marL="0" marR="0" rtl="0" algn="ctr">
              <a:lnSpc>
                <a:spcPct val="108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9452132" y="7537504"/>
            <a:ext cx="8146500" cy="8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33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2024-2025</a:t>
            </a:r>
            <a:endParaRPr/>
          </a:p>
        </p:txBody>
      </p:sp>
      <p:pic>
        <p:nvPicPr>
          <p:cNvPr id="90" name="Google Shape;90;p13" title="BOTB banner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9175" y="279700"/>
            <a:ext cx="13480651" cy="247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oogle Shape;191;p22"/>
          <p:cNvGrpSpPr/>
          <p:nvPr/>
        </p:nvGrpSpPr>
        <p:grpSpPr>
          <a:xfrm>
            <a:off x="-1844313" y="1696055"/>
            <a:ext cx="23929159" cy="7048784"/>
            <a:chOff x="0" y="-47625"/>
            <a:chExt cx="6302330" cy="1856470"/>
          </a:xfrm>
        </p:grpSpPr>
        <p:sp>
          <p:nvSpPr>
            <p:cNvPr id="192" name="Google Shape;192;p22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2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4" name="Google Shape;194;p22"/>
          <p:cNvSpPr txBox="1"/>
          <p:nvPr/>
        </p:nvSpPr>
        <p:spPr>
          <a:xfrm>
            <a:off x="9478725" y="1772100"/>
            <a:ext cx="8458500" cy="69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71">
                <a:latin typeface="Calistoga"/>
                <a:ea typeface="Calistoga"/>
                <a:cs typeface="Calistoga"/>
                <a:sym typeface="Calistoga"/>
              </a:rPr>
              <a:t>Elige una de las organizaciones que más te interesen y haz un cartel colorido y persuasivo para animar a los demás a ayudar. </a:t>
            </a:r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527168" y="1679887"/>
            <a:ext cx="8951552" cy="7261947"/>
          </a:xfrm>
          <a:custGeom>
            <a:rect b="b" l="l" r="r" t="t"/>
            <a:pathLst>
              <a:path extrusionOk="0" h="7261947" w="8951552">
                <a:moveTo>
                  <a:pt x="0" y="0"/>
                </a:moveTo>
                <a:lnTo>
                  <a:pt x="8951552" y="0"/>
                </a:lnTo>
                <a:lnTo>
                  <a:pt x="8951552" y="7261946"/>
                </a:lnTo>
                <a:lnTo>
                  <a:pt x="0" y="72619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22"/>
          <p:cNvSpPr txBox="1"/>
          <p:nvPr/>
        </p:nvSpPr>
        <p:spPr>
          <a:xfrm>
            <a:off x="5250575" y="283500"/>
            <a:ext cx="12686700" cy="113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371">
                <a:latin typeface="Calistoga"/>
                <a:ea typeface="Calistoga"/>
                <a:cs typeface="Calistoga"/>
                <a:sym typeface="Calistoga"/>
              </a:rPr>
              <a:t>Trabaja con un compañero</a:t>
            </a:r>
            <a:r>
              <a:rPr b="0" i="0" lang="en-US" sz="73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</a:t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2161175" y="9459425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98" name="Google Shape;198;p22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" name="Google Shape;203;p23"/>
          <p:cNvGrpSpPr/>
          <p:nvPr/>
        </p:nvGrpSpPr>
        <p:grpSpPr>
          <a:xfrm>
            <a:off x="-1844313" y="1696055"/>
            <a:ext cx="23929159" cy="7048784"/>
            <a:chOff x="0" y="-47625"/>
            <a:chExt cx="6302330" cy="1856470"/>
          </a:xfrm>
        </p:grpSpPr>
        <p:sp>
          <p:nvSpPr>
            <p:cNvPr id="204" name="Google Shape;204;p23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23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6" name="Google Shape;206;p23"/>
          <p:cNvSpPr/>
          <p:nvPr/>
        </p:nvSpPr>
        <p:spPr>
          <a:xfrm>
            <a:off x="606276" y="1447540"/>
            <a:ext cx="8537724" cy="7726640"/>
          </a:xfrm>
          <a:custGeom>
            <a:rect b="b" l="l" r="r" t="t"/>
            <a:pathLst>
              <a:path extrusionOk="0" h="7726640" w="8537724">
                <a:moveTo>
                  <a:pt x="0" y="0"/>
                </a:moveTo>
                <a:lnTo>
                  <a:pt x="8537724" y="0"/>
                </a:lnTo>
                <a:lnTo>
                  <a:pt x="8537724" y="7726640"/>
                </a:lnTo>
                <a:lnTo>
                  <a:pt x="0" y="77266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23"/>
          <p:cNvSpPr txBox="1"/>
          <p:nvPr/>
        </p:nvSpPr>
        <p:spPr>
          <a:xfrm>
            <a:off x="404100" y="225225"/>
            <a:ext cx="17883900" cy="10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871">
                <a:latin typeface="Calistoga"/>
                <a:ea typeface="Calistoga"/>
                <a:cs typeface="Calistoga"/>
                <a:sym typeface="Calistoga"/>
              </a:rPr>
              <a:t>Conexión con la casa</a:t>
            </a:r>
            <a:r>
              <a:rPr b="0" i="0" lang="en-US" sz="68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: Compasión en acción</a:t>
            </a:r>
            <a:endParaRPr sz="900"/>
          </a:p>
        </p:txBody>
      </p:sp>
      <p:sp>
        <p:nvSpPr>
          <p:cNvPr id="208" name="Google Shape;208;p23"/>
          <p:cNvSpPr txBox="1"/>
          <p:nvPr/>
        </p:nvSpPr>
        <p:spPr>
          <a:xfrm>
            <a:off x="9407023" y="1574875"/>
            <a:ext cx="8395800" cy="75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71">
                <a:latin typeface="Calistoga"/>
                <a:ea typeface="Calistoga"/>
                <a:cs typeface="Calistoga"/>
                <a:sym typeface="Calistoga"/>
              </a:rPr>
              <a:t>Busca una organización benéfica en la que tú y tu familia puedan considerar hacer voluntariado los fines de semana. </a:t>
            </a:r>
            <a:endParaRPr/>
          </a:p>
        </p:txBody>
      </p:sp>
      <p:sp>
        <p:nvSpPr>
          <p:cNvPr id="209" name="Google Shape;209;p23"/>
          <p:cNvSpPr txBox="1"/>
          <p:nvPr/>
        </p:nvSpPr>
        <p:spPr>
          <a:xfrm>
            <a:off x="2271050" y="9363600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210" name="Google Shape;210;p23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1878600" y="2377050"/>
            <a:ext cx="14778964" cy="6869089"/>
          </a:xfrm>
          <a:custGeom>
            <a:rect b="b" l="l" r="r" t="t"/>
            <a:pathLst>
              <a:path extrusionOk="0" h="1808845" w="6302330">
                <a:moveTo>
                  <a:pt x="16500" y="0"/>
                </a:moveTo>
                <a:lnTo>
                  <a:pt x="6285830" y="0"/>
                </a:lnTo>
                <a:cubicBezTo>
                  <a:pt x="6294943" y="0"/>
                  <a:pt x="6302330" y="7387"/>
                  <a:pt x="6302330" y="16500"/>
                </a:cubicBezTo>
                <a:lnTo>
                  <a:pt x="6302330" y="1792344"/>
                </a:lnTo>
                <a:cubicBezTo>
                  <a:pt x="6302330" y="1801457"/>
                  <a:pt x="6294943" y="1808845"/>
                  <a:pt x="6285830" y="1808845"/>
                </a:cubicBezTo>
                <a:lnTo>
                  <a:pt x="16500" y="1808845"/>
                </a:lnTo>
                <a:cubicBezTo>
                  <a:pt x="7387" y="1808845"/>
                  <a:pt x="0" y="1801457"/>
                  <a:pt x="0" y="1792344"/>
                </a:cubicBezTo>
                <a:lnTo>
                  <a:pt x="0" y="16500"/>
                </a:lnTo>
                <a:cubicBezTo>
                  <a:pt x="0" y="7387"/>
                  <a:pt x="7387" y="0"/>
                  <a:pt x="16500" y="0"/>
                </a:cubicBezTo>
                <a:close/>
              </a:path>
            </a:pathLst>
          </a:custGeom>
          <a:solidFill>
            <a:srgbClr val="FAF1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1878600" y="873150"/>
            <a:ext cx="13635000" cy="15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770">
                <a:latin typeface="Calistoga"/>
                <a:ea typeface="Calistoga"/>
                <a:cs typeface="Calistoga"/>
                <a:sym typeface="Calistoga"/>
              </a:rPr>
              <a:t>MATRIZ DEL PLANTEL</a:t>
            </a: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2265150" y="9494825"/>
            <a:ext cx="28389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98" name="Google Shape;98;p14" title="BOTB Sp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5"/>
          <p:cNvGrpSpPr/>
          <p:nvPr/>
        </p:nvGrpSpPr>
        <p:grpSpPr>
          <a:xfrm>
            <a:off x="-1844313" y="1696054"/>
            <a:ext cx="23929583" cy="7048831"/>
            <a:chOff x="0" y="-47625"/>
            <a:chExt cx="6302400" cy="1856470"/>
          </a:xfrm>
        </p:grpSpPr>
        <p:sp>
          <p:nvSpPr>
            <p:cNvPr id="104" name="Google Shape;104;p15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5"/>
            <p:cNvSpPr txBox="1"/>
            <p:nvPr/>
          </p:nvSpPr>
          <p:spPr>
            <a:xfrm>
              <a:off x="0" y="-47625"/>
              <a:ext cx="6302400" cy="18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15"/>
          <p:cNvSpPr/>
          <p:nvPr/>
        </p:nvSpPr>
        <p:spPr>
          <a:xfrm>
            <a:off x="649772" y="1146779"/>
            <a:ext cx="7172630" cy="8328162"/>
          </a:xfrm>
          <a:custGeom>
            <a:rect b="b" l="l" r="r" t="t"/>
            <a:pathLst>
              <a:path extrusionOk="0" h="8328162" w="7172630">
                <a:moveTo>
                  <a:pt x="0" y="0"/>
                </a:moveTo>
                <a:lnTo>
                  <a:pt x="7172630" y="0"/>
                </a:lnTo>
                <a:lnTo>
                  <a:pt x="7172630" y="8328162"/>
                </a:lnTo>
                <a:lnTo>
                  <a:pt x="0" y="83281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5"/>
          <p:cNvSpPr/>
          <p:nvPr/>
        </p:nvSpPr>
        <p:spPr>
          <a:xfrm>
            <a:off x="6898124" y="2966127"/>
            <a:ext cx="2121367" cy="925687"/>
          </a:xfrm>
          <a:custGeom>
            <a:rect b="b" l="l" r="r" t="t"/>
            <a:pathLst>
              <a:path extrusionOk="0" h="925687" w="2121367">
                <a:moveTo>
                  <a:pt x="0" y="0"/>
                </a:moveTo>
                <a:lnTo>
                  <a:pt x="2121367" y="0"/>
                </a:lnTo>
                <a:lnTo>
                  <a:pt x="2121367" y="925687"/>
                </a:lnTo>
                <a:lnTo>
                  <a:pt x="0" y="9256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5"/>
          <p:cNvSpPr txBox="1"/>
          <p:nvPr/>
        </p:nvSpPr>
        <p:spPr>
          <a:xfrm>
            <a:off x="7822402" y="131222"/>
            <a:ext cx="8424900" cy="15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770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OBJETIV</a:t>
            </a:r>
            <a:r>
              <a:rPr lang="en-US" sz="9770">
                <a:latin typeface="Calistoga"/>
                <a:ea typeface="Calistoga"/>
                <a:cs typeface="Calistoga"/>
                <a:sym typeface="Calistoga"/>
              </a:rPr>
              <a:t>O</a:t>
            </a:r>
            <a:r>
              <a:rPr b="0" i="0" lang="en-US" sz="9770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9019492" y="2966124"/>
            <a:ext cx="7638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D</a:t>
            </a:r>
            <a:r>
              <a:rPr b="0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efin</a:t>
            </a:r>
            <a:r>
              <a:rPr lang="en-US" sz="6000"/>
              <a:t>ir la</a:t>
            </a:r>
            <a:r>
              <a:rPr b="0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u="sng">
                <a:solidFill>
                  <a:srgbClr val="274E13"/>
                </a:solidFill>
                <a:latin typeface="Abril Fatface"/>
                <a:ea typeface="Abril Fatface"/>
                <a:cs typeface="Abril Fatface"/>
                <a:sym typeface="Abril Fatface"/>
              </a:rPr>
              <a:t>CARIDAD.</a:t>
            </a:r>
            <a:endParaRPr sz="6000"/>
          </a:p>
        </p:txBody>
      </p:sp>
      <p:sp>
        <p:nvSpPr>
          <p:cNvPr id="110" name="Google Shape;110;p15"/>
          <p:cNvSpPr/>
          <p:nvPr/>
        </p:nvSpPr>
        <p:spPr>
          <a:xfrm>
            <a:off x="6898124" y="4476961"/>
            <a:ext cx="2121367" cy="925687"/>
          </a:xfrm>
          <a:custGeom>
            <a:rect b="b" l="l" r="r" t="t"/>
            <a:pathLst>
              <a:path extrusionOk="0" h="925687" w="2121367">
                <a:moveTo>
                  <a:pt x="0" y="0"/>
                </a:moveTo>
                <a:lnTo>
                  <a:pt x="2121367" y="0"/>
                </a:lnTo>
                <a:lnTo>
                  <a:pt x="2121367" y="925687"/>
                </a:lnTo>
                <a:lnTo>
                  <a:pt x="0" y="9256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5"/>
          <p:cNvSpPr txBox="1"/>
          <p:nvPr/>
        </p:nvSpPr>
        <p:spPr>
          <a:xfrm>
            <a:off x="9019500" y="4273250"/>
            <a:ext cx="9268500" cy="57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700"/>
              <a:t>R</a:t>
            </a:r>
            <a:r>
              <a:rPr b="0" i="0" lang="en-US" sz="5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econocer </a:t>
            </a:r>
            <a:r>
              <a:rPr lang="en-US" sz="5700"/>
              <a:t>una variedad de situaciones de preocupación a nivel comunitario, nacional y mundial y las formas en que la gente ayuda.</a:t>
            </a:r>
            <a:endParaRPr sz="5700"/>
          </a:p>
        </p:txBody>
      </p:sp>
      <p:sp>
        <p:nvSpPr>
          <p:cNvPr id="112" name="Google Shape;112;p15"/>
          <p:cNvSpPr txBox="1"/>
          <p:nvPr/>
        </p:nvSpPr>
        <p:spPr>
          <a:xfrm>
            <a:off x="2097800" y="9474950"/>
            <a:ext cx="2982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6670802" y="1838925"/>
            <a:ext cx="9986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El estudiante podrá:</a:t>
            </a:r>
            <a:endParaRPr sz="6000"/>
          </a:p>
        </p:txBody>
      </p:sp>
      <p:pic>
        <p:nvPicPr>
          <p:cNvPr id="114" name="Google Shape;114;p15" title="BOTB Sp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16"/>
          <p:cNvGrpSpPr/>
          <p:nvPr/>
        </p:nvGrpSpPr>
        <p:grpSpPr>
          <a:xfrm>
            <a:off x="-1844313" y="1696055"/>
            <a:ext cx="23929159" cy="7048784"/>
            <a:chOff x="0" y="-47625"/>
            <a:chExt cx="6302330" cy="1856470"/>
          </a:xfrm>
        </p:grpSpPr>
        <p:sp>
          <p:nvSpPr>
            <p:cNvPr id="120" name="Google Shape;120;p16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2" name="Google Shape;122;p16"/>
          <p:cNvSpPr txBox="1"/>
          <p:nvPr/>
        </p:nvSpPr>
        <p:spPr>
          <a:xfrm>
            <a:off x="4931550" y="3652501"/>
            <a:ext cx="8424900" cy="22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Insert District Video Here</a:t>
            </a:r>
            <a:endParaRPr/>
          </a:p>
        </p:txBody>
      </p:sp>
      <p:sp>
        <p:nvSpPr>
          <p:cNvPr id="123" name="Google Shape;123;p16"/>
          <p:cNvSpPr txBox="1"/>
          <p:nvPr/>
        </p:nvSpPr>
        <p:spPr>
          <a:xfrm>
            <a:off x="2271050" y="9474950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24" name="Google Shape;124;p16" title="April - Charity Secondary (Spanish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2550" y="286500"/>
            <a:ext cx="14318845" cy="805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6" title="BOTB Sp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/>
          <p:nvPr/>
        </p:nvSpPr>
        <p:spPr>
          <a:xfrm>
            <a:off x="929100" y="3914800"/>
            <a:ext cx="4142100" cy="4040100"/>
          </a:xfrm>
          <a:prstGeom prst="wedgeEllipseCallout">
            <a:avLst>
              <a:gd fmla="val 62291" name="adj1"/>
              <a:gd fmla="val 56723" name="adj2"/>
            </a:avLst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7"/>
          <p:cNvSpPr/>
          <p:nvPr/>
        </p:nvSpPr>
        <p:spPr>
          <a:xfrm rot="568611">
            <a:off x="12569478" y="2497102"/>
            <a:ext cx="4668109" cy="3936945"/>
          </a:xfrm>
          <a:prstGeom prst="wedgeRectCallout">
            <a:avLst>
              <a:gd fmla="val -44669" name="adj1"/>
              <a:gd fmla="val 73656" name="adj2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7"/>
          <p:cNvSpPr txBox="1"/>
          <p:nvPr/>
        </p:nvSpPr>
        <p:spPr>
          <a:xfrm>
            <a:off x="3140494" y="286072"/>
            <a:ext cx="107238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71">
                <a:latin typeface="Calistoga"/>
                <a:ea typeface="Calistoga"/>
                <a:cs typeface="Calistoga"/>
                <a:sym typeface="Calistoga"/>
              </a:rPr>
              <a:t>Reflexión</a:t>
            </a:r>
            <a:endParaRPr/>
          </a:p>
        </p:txBody>
      </p:sp>
      <p:sp>
        <p:nvSpPr>
          <p:cNvPr id="133" name="Google Shape;133;p17"/>
          <p:cNvSpPr txBox="1"/>
          <p:nvPr/>
        </p:nvSpPr>
        <p:spPr>
          <a:xfrm rot="-867658">
            <a:off x="1022254" y="4433841"/>
            <a:ext cx="4142234" cy="42435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stoga"/>
                <a:ea typeface="Calistoga"/>
                <a:cs typeface="Calistoga"/>
                <a:sym typeface="Calistoga"/>
              </a:rPr>
              <a:t>Comparte tus reflexiones después de</a:t>
            </a:r>
            <a:br>
              <a:rPr lang="en-US" sz="4000">
                <a:solidFill>
                  <a:schemeClr val="lt1"/>
                </a:solidFill>
                <a:latin typeface="Calistoga"/>
                <a:ea typeface="Calistoga"/>
                <a:cs typeface="Calistoga"/>
                <a:sym typeface="Calistoga"/>
              </a:rPr>
            </a:br>
            <a:r>
              <a:rPr lang="en-US" sz="4000">
                <a:solidFill>
                  <a:schemeClr val="lt1"/>
                </a:solidFill>
                <a:latin typeface="Calistoga"/>
                <a:ea typeface="Calistoga"/>
                <a:cs typeface="Calistoga"/>
                <a:sym typeface="Calistoga"/>
              </a:rPr>
              <a:t>haber visto el vídeo.</a:t>
            </a:r>
            <a:endParaRPr sz="4000">
              <a:solidFill>
                <a:schemeClr val="lt1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134" name="Google Shape;134;p17"/>
          <p:cNvSpPr txBox="1"/>
          <p:nvPr/>
        </p:nvSpPr>
        <p:spPr>
          <a:xfrm rot="594382">
            <a:off x="12491601" y="2929656"/>
            <a:ext cx="4537351" cy="39609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stoga"/>
                <a:ea typeface="Calistoga"/>
                <a:cs typeface="Calistoga"/>
                <a:sym typeface="Calistoga"/>
              </a:rPr>
              <a:t>¿Recuerdas alguna vez en que tú u otra persona haya hecho o recibido caridad</a:t>
            </a:r>
            <a:r>
              <a:rPr lang="en-US" sz="4000">
                <a:solidFill>
                  <a:schemeClr val="dk1"/>
                </a:solidFill>
                <a:latin typeface="Calistoga"/>
                <a:ea typeface="Calistoga"/>
                <a:cs typeface="Calistoga"/>
                <a:sym typeface="Calistoga"/>
              </a:rPr>
              <a:t>?</a:t>
            </a:r>
            <a:endParaRPr sz="4000">
              <a:solidFill>
                <a:schemeClr val="dk1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135" name="Google Shape;135;p17"/>
          <p:cNvSpPr txBox="1"/>
          <p:nvPr/>
        </p:nvSpPr>
        <p:spPr>
          <a:xfrm>
            <a:off x="2176725" y="9474950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36" name="Google Shape;136;p17" title="BOTB Sp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  <p:pic>
        <p:nvPicPr>
          <p:cNvPr id="137" name="Google Shape;137;p17" title="Gandhi quote pic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1221" y="2809422"/>
            <a:ext cx="6250856" cy="625085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7"/>
          <p:cNvSpPr txBox="1"/>
          <p:nvPr/>
        </p:nvSpPr>
        <p:spPr>
          <a:xfrm>
            <a:off x="9168175" y="7598700"/>
            <a:ext cx="15600" cy="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8"/>
          <p:cNvGrpSpPr/>
          <p:nvPr/>
        </p:nvGrpSpPr>
        <p:grpSpPr>
          <a:xfrm>
            <a:off x="-2467767" y="1696054"/>
            <a:ext cx="23929583" cy="7048831"/>
            <a:chOff x="0" y="-47625"/>
            <a:chExt cx="6302400" cy="1856470"/>
          </a:xfrm>
        </p:grpSpPr>
        <p:sp>
          <p:nvSpPr>
            <p:cNvPr id="144" name="Google Shape;144;p18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8"/>
            <p:cNvSpPr txBox="1"/>
            <p:nvPr/>
          </p:nvSpPr>
          <p:spPr>
            <a:xfrm>
              <a:off x="0" y="-47625"/>
              <a:ext cx="6302400" cy="18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" name="Google Shape;146;p18"/>
          <p:cNvSpPr/>
          <p:nvPr/>
        </p:nvSpPr>
        <p:spPr>
          <a:xfrm>
            <a:off x="1028700" y="1876881"/>
            <a:ext cx="6412130" cy="8078274"/>
          </a:xfrm>
          <a:custGeom>
            <a:rect b="b" l="l" r="r" t="t"/>
            <a:pathLst>
              <a:path extrusionOk="0" h="8078274" w="6412130">
                <a:moveTo>
                  <a:pt x="0" y="0"/>
                </a:moveTo>
                <a:lnTo>
                  <a:pt x="6412130" y="0"/>
                </a:lnTo>
                <a:lnTo>
                  <a:pt x="6412130" y="8078275"/>
                </a:lnTo>
                <a:lnTo>
                  <a:pt x="0" y="80782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18"/>
          <p:cNvSpPr txBox="1"/>
          <p:nvPr/>
        </p:nvSpPr>
        <p:spPr>
          <a:xfrm>
            <a:off x="6535544" y="150272"/>
            <a:ext cx="107238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71">
                <a:latin typeface="Calistoga"/>
                <a:ea typeface="Calistoga"/>
                <a:cs typeface="Calistoga"/>
                <a:sym typeface="Calistoga"/>
              </a:rPr>
              <a:t>¿Qué es la </a:t>
            </a:r>
            <a:r>
              <a:rPr b="0" i="0" lang="en-US" sz="87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</a:t>
            </a:r>
            <a:r>
              <a:rPr lang="en-US" sz="8771">
                <a:latin typeface="Calistoga"/>
                <a:ea typeface="Calistoga"/>
                <a:cs typeface="Calistoga"/>
                <a:sym typeface="Calistoga"/>
              </a:rPr>
              <a:t>ARIDAD</a:t>
            </a:r>
            <a:r>
              <a:rPr b="0" i="0" lang="en-US" sz="87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?</a:t>
            </a:r>
            <a:endParaRPr/>
          </a:p>
        </p:txBody>
      </p:sp>
      <p:sp>
        <p:nvSpPr>
          <p:cNvPr id="148" name="Google Shape;148;p18"/>
          <p:cNvSpPr txBox="1"/>
          <p:nvPr/>
        </p:nvSpPr>
        <p:spPr>
          <a:xfrm>
            <a:off x="6676159" y="2575434"/>
            <a:ext cx="11611800" cy="61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499"/>
              <a:t>Ayuda o apoyo dado a los necesitados</a:t>
            </a:r>
            <a:r>
              <a:rPr b="0" i="0" lang="en-US" sz="10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49" name="Google Shape;149;p18"/>
          <p:cNvSpPr txBox="1"/>
          <p:nvPr/>
        </p:nvSpPr>
        <p:spPr>
          <a:xfrm>
            <a:off x="13079975" y="9332488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50" name="Google Shape;150;p18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22812" y="9358688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19"/>
          <p:cNvGrpSpPr/>
          <p:nvPr/>
        </p:nvGrpSpPr>
        <p:grpSpPr>
          <a:xfrm>
            <a:off x="-1844313" y="1696055"/>
            <a:ext cx="23929159" cy="7048784"/>
            <a:chOff x="0" y="-47625"/>
            <a:chExt cx="6302330" cy="1856470"/>
          </a:xfrm>
        </p:grpSpPr>
        <p:sp>
          <p:nvSpPr>
            <p:cNvPr id="156" name="Google Shape;156;p19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9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8" name="Google Shape;158;p19"/>
          <p:cNvSpPr/>
          <p:nvPr/>
        </p:nvSpPr>
        <p:spPr>
          <a:xfrm>
            <a:off x="321263" y="2278044"/>
            <a:ext cx="8822737" cy="6065631"/>
          </a:xfrm>
          <a:custGeom>
            <a:rect b="b" l="l" r="r" t="t"/>
            <a:pathLst>
              <a:path extrusionOk="0" h="6065631" w="8822737">
                <a:moveTo>
                  <a:pt x="0" y="0"/>
                </a:moveTo>
                <a:lnTo>
                  <a:pt x="8822737" y="0"/>
                </a:lnTo>
                <a:lnTo>
                  <a:pt x="8822737" y="6065632"/>
                </a:lnTo>
                <a:lnTo>
                  <a:pt x="0" y="60656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p19"/>
          <p:cNvSpPr txBox="1"/>
          <p:nvPr/>
        </p:nvSpPr>
        <p:spPr>
          <a:xfrm>
            <a:off x="9276950" y="1838375"/>
            <a:ext cx="8257800" cy="72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71">
                <a:latin typeface="Calistoga"/>
                <a:ea typeface="Calistoga"/>
                <a:cs typeface="Calistoga"/>
                <a:sym typeface="Calistoga"/>
              </a:rPr>
              <a:t>¿Cómo puede mejorar nuestra comunidad y la vida de las personas de todo el mundo el hecho de compartir con los demás? </a:t>
            </a:r>
            <a:endParaRPr/>
          </a:p>
        </p:txBody>
      </p:sp>
      <p:sp>
        <p:nvSpPr>
          <p:cNvPr id="160" name="Google Shape;160;p19"/>
          <p:cNvSpPr txBox="1"/>
          <p:nvPr/>
        </p:nvSpPr>
        <p:spPr>
          <a:xfrm>
            <a:off x="4140046" y="36819"/>
            <a:ext cx="109431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399">
                <a:latin typeface="Calistoga"/>
                <a:ea typeface="Calistoga"/>
                <a:cs typeface="Calistoga"/>
                <a:sym typeface="Calistoga"/>
              </a:rPr>
              <a:t>Debate </a:t>
            </a:r>
            <a:endParaRPr/>
          </a:p>
        </p:txBody>
      </p:sp>
      <p:sp>
        <p:nvSpPr>
          <p:cNvPr id="161" name="Google Shape;161;p19"/>
          <p:cNvSpPr txBox="1"/>
          <p:nvPr/>
        </p:nvSpPr>
        <p:spPr>
          <a:xfrm>
            <a:off x="2207800" y="9363600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62" name="Google Shape;162;p19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oogle Shape;167;p20"/>
          <p:cNvGrpSpPr/>
          <p:nvPr/>
        </p:nvGrpSpPr>
        <p:grpSpPr>
          <a:xfrm>
            <a:off x="-1844313" y="1696055"/>
            <a:ext cx="23929159" cy="7048784"/>
            <a:chOff x="0" y="-47625"/>
            <a:chExt cx="6302330" cy="1856470"/>
          </a:xfrm>
        </p:grpSpPr>
        <p:sp>
          <p:nvSpPr>
            <p:cNvPr id="168" name="Google Shape;168;p20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0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20"/>
          <p:cNvSpPr txBox="1"/>
          <p:nvPr/>
        </p:nvSpPr>
        <p:spPr>
          <a:xfrm>
            <a:off x="8835819" y="268686"/>
            <a:ext cx="8424900" cy="12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171">
                <a:latin typeface="Calistoga"/>
                <a:ea typeface="Calistoga"/>
                <a:cs typeface="Calistoga"/>
                <a:sym typeface="Calistoga"/>
              </a:rPr>
              <a:t>Debate</a:t>
            </a:r>
            <a:endParaRPr/>
          </a:p>
        </p:txBody>
      </p:sp>
      <p:sp>
        <p:nvSpPr>
          <p:cNvPr id="171" name="Google Shape;171;p20"/>
          <p:cNvSpPr txBox="1"/>
          <p:nvPr/>
        </p:nvSpPr>
        <p:spPr>
          <a:xfrm>
            <a:off x="6852825" y="1907450"/>
            <a:ext cx="10825800" cy="6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99"/>
              <a:t>Habla sobre alguna ocasión en la que alguien te haya ayudado o tú hayas podido ayudar a otra persona. </a:t>
            </a:r>
            <a:endParaRPr sz="6499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99"/>
              <a:t>¿Cómo te hizo sentir la experiencia?</a:t>
            </a:r>
            <a:endParaRPr sz="6499"/>
          </a:p>
        </p:txBody>
      </p:sp>
      <p:sp>
        <p:nvSpPr>
          <p:cNvPr id="172" name="Google Shape;172;p20"/>
          <p:cNvSpPr txBox="1"/>
          <p:nvPr/>
        </p:nvSpPr>
        <p:spPr>
          <a:xfrm>
            <a:off x="2145650" y="9338988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73" name="Google Shape;173;p20"/>
          <p:cNvSpPr/>
          <p:nvPr/>
        </p:nvSpPr>
        <p:spPr>
          <a:xfrm>
            <a:off x="1615973" y="849643"/>
            <a:ext cx="4771556" cy="8463958"/>
          </a:xfrm>
          <a:custGeom>
            <a:rect b="b" l="l" r="r" t="t"/>
            <a:pathLst>
              <a:path extrusionOk="0" h="8463958" w="4771556">
                <a:moveTo>
                  <a:pt x="0" y="0"/>
                </a:moveTo>
                <a:lnTo>
                  <a:pt x="4771557" y="0"/>
                </a:lnTo>
                <a:lnTo>
                  <a:pt x="4771557" y="8463958"/>
                </a:lnTo>
                <a:lnTo>
                  <a:pt x="0" y="84639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74" name="Google Shape;174;p20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CD77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21"/>
          <p:cNvGrpSpPr/>
          <p:nvPr/>
        </p:nvGrpSpPr>
        <p:grpSpPr>
          <a:xfrm>
            <a:off x="-1732740" y="1696055"/>
            <a:ext cx="23929159" cy="7048784"/>
            <a:chOff x="0" y="-47625"/>
            <a:chExt cx="6302330" cy="1856470"/>
          </a:xfrm>
        </p:grpSpPr>
        <p:sp>
          <p:nvSpPr>
            <p:cNvPr id="180" name="Google Shape;180;p21"/>
            <p:cNvSpPr/>
            <p:nvPr/>
          </p:nvSpPr>
          <p:spPr>
            <a:xfrm>
              <a:off x="0" y="0"/>
              <a:ext cx="6302330" cy="1808845"/>
            </a:xfrm>
            <a:custGeom>
              <a:rect b="b" l="l" r="r" t="t"/>
              <a:pathLst>
                <a:path extrusionOk="0" h="1808845" w="6302330">
                  <a:moveTo>
                    <a:pt x="16500" y="0"/>
                  </a:moveTo>
                  <a:lnTo>
                    <a:pt x="6285830" y="0"/>
                  </a:lnTo>
                  <a:cubicBezTo>
                    <a:pt x="6294943" y="0"/>
                    <a:pt x="6302330" y="7387"/>
                    <a:pt x="6302330" y="16500"/>
                  </a:cubicBezTo>
                  <a:lnTo>
                    <a:pt x="6302330" y="1792344"/>
                  </a:lnTo>
                  <a:cubicBezTo>
                    <a:pt x="6302330" y="1801457"/>
                    <a:pt x="6294943" y="1808845"/>
                    <a:pt x="6285830" y="1808845"/>
                  </a:cubicBezTo>
                  <a:lnTo>
                    <a:pt x="16500" y="1808845"/>
                  </a:lnTo>
                  <a:cubicBezTo>
                    <a:pt x="7387" y="1808845"/>
                    <a:pt x="0" y="1801457"/>
                    <a:pt x="0" y="1792344"/>
                  </a:cubicBezTo>
                  <a:lnTo>
                    <a:pt x="0" y="16500"/>
                  </a:lnTo>
                  <a:cubicBezTo>
                    <a:pt x="0" y="7387"/>
                    <a:pt x="7387" y="0"/>
                    <a:pt x="16500" y="0"/>
                  </a:cubicBezTo>
                  <a:close/>
                </a:path>
              </a:pathLst>
            </a:custGeom>
            <a:solidFill>
              <a:srgbClr val="FAF1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1"/>
            <p:cNvSpPr txBox="1"/>
            <p:nvPr/>
          </p:nvSpPr>
          <p:spPr>
            <a:xfrm>
              <a:off x="0" y="-47625"/>
              <a:ext cx="6302330" cy="185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2" name="Google Shape;182;p21"/>
          <p:cNvSpPr txBox="1"/>
          <p:nvPr/>
        </p:nvSpPr>
        <p:spPr>
          <a:xfrm>
            <a:off x="7513249" y="1883475"/>
            <a:ext cx="10148700" cy="82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71">
                <a:latin typeface="Calistoga"/>
                <a:ea typeface="Calistoga"/>
                <a:cs typeface="Calistoga"/>
                <a:sym typeface="Calistoga"/>
              </a:rPr>
              <a:t>Con tus compañeros de clase, elabora un gráfico en forma de ‘T’ con una lista de situaciones de preocupación a nivel local, nacional o mundial en un lado y una lista de organizaciones benéficas que podrían ayudar</a:t>
            </a:r>
            <a:r>
              <a:rPr b="0" i="0" lang="en-US" sz="5671" u="none" cap="none" strike="noStrik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.</a:t>
            </a:r>
            <a:endParaRPr sz="800"/>
          </a:p>
        </p:txBody>
      </p:sp>
      <p:sp>
        <p:nvSpPr>
          <p:cNvPr id="183" name="Google Shape;183;p21"/>
          <p:cNvSpPr txBox="1"/>
          <p:nvPr/>
        </p:nvSpPr>
        <p:spPr>
          <a:xfrm>
            <a:off x="6340020" y="346050"/>
            <a:ext cx="97905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71">
                <a:latin typeface="Calistoga"/>
                <a:ea typeface="Calistoga"/>
                <a:cs typeface="Calistoga"/>
                <a:sym typeface="Calistoga"/>
              </a:rPr>
              <a:t>Lluvia de ideas</a:t>
            </a:r>
            <a:endParaRPr/>
          </a:p>
        </p:txBody>
      </p:sp>
      <p:sp>
        <p:nvSpPr>
          <p:cNvPr id="184" name="Google Shape;184;p21"/>
          <p:cNvSpPr txBox="1"/>
          <p:nvPr/>
        </p:nvSpPr>
        <p:spPr>
          <a:xfrm>
            <a:off x="2271050" y="9459400"/>
            <a:ext cx="30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51">
                <a:solidFill>
                  <a:srgbClr val="F9FFF9"/>
                </a:solidFill>
                <a:latin typeface="Average"/>
                <a:ea typeface="Average"/>
                <a:cs typeface="Average"/>
                <a:sym typeface="Average"/>
              </a:rPr>
              <a:t>CARIDAD</a:t>
            </a:r>
            <a:endParaRPr sz="130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marR="0" rtl="0" algn="ctr">
              <a:lnSpc>
                <a:spcPct val="9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0">
              <a:solidFill>
                <a:srgbClr val="F9FFF9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85" name="Google Shape;185;p21"/>
          <p:cNvSpPr/>
          <p:nvPr/>
        </p:nvSpPr>
        <p:spPr>
          <a:xfrm>
            <a:off x="500775" y="90435"/>
            <a:ext cx="6944590" cy="9122615"/>
          </a:xfrm>
          <a:custGeom>
            <a:rect b="b" l="l" r="r" t="t"/>
            <a:pathLst>
              <a:path extrusionOk="0" h="9122615" w="6944590">
                <a:moveTo>
                  <a:pt x="0" y="0"/>
                </a:moveTo>
                <a:lnTo>
                  <a:pt x="6944590" y="0"/>
                </a:lnTo>
                <a:lnTo>
                  <a:pt x="6944590" y="9122615"/>
                </a:lnTo>
                <a:lnTo>
                  <a:pt x="0" y="9122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86" name="Google Shape;186;p21" title="BOTB Sp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2" y="9339000"/>
            <a:ext cx="2265150" cy="871025"/>
          </a:xfrm>
          <a:prstGeom prst="rect">
            <a:avLst/>
          </a:prstGeom>
          <a:solidFill>
            <a:srgbClr val="FAF1E3"/>
          </a:solidFill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