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6858000" cx="12192000"/>
  <p:notesSz cx="6858000" cy="9144000"/>
  <p:embeddedFontLst>
    <p:embeddedFont>
      <p:font typeface="Alice"/>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jsCAM8Wj2GU+sJ1JXogxp0B1zXY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Laura Masto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5E0023-33F3-4220-84E1-1CDABD4E5D47}">
  <a:tblStyle styleId="{5E5E0023-33F3-4220-84E1-1CDABD4E5D4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Alice-regular.fntdata"/><Relationship Id="rId25" Type="http://schemas.openxmlformats.org/officeDocument/2006/relationships/slide" Target="slides/slide19.xml"/><Relationship Id="rId27"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8-02T13:32:35.131">
    <p:pos x="6000" y="0"/>
    <p:text>80 or 85 in order to get the advanced?</p:text>
    <p:extLst>
      <p:ext uri="{C676402C-5697-4E1C-873F-D02D1690AC5C}">
        <p15:threadingInfo timeZoneBias="0"/>
      </p:ext>
      <p:ext uri="http://customooxmlschemas.google.com/">
        <go:slidesCustomData xmlns:go="http://customooxmlschemas.google.com/" commentPostId="AAAA2DlKFu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 name="Google Shape;10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
          <p:cNvSpPr/>
          <p:nvPr>
            <p:ph idx="2" type="pic"/>
          </p:nvPr>
        </p:nvSpPr>
        <p:spPr>
          <a:xfrm>
            <a:off x="5183188" y="987425"/>
            <a:ext cx="6172200" cy="4873625"/>
          </a:xfrm>
          <a:prstGeom prst="rect">
            <a:avLst/>
          </a:prstGeom>
          <a:noFill/>
          <a:ln>
            <a:noFill/>
          </a:ln>
        </p:spPr>
      </p:sp>
      <p:sp>
        <p:nvSpPr>
          <p:cNvPr id="64" name="Google Shape;64;p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mailto:Darlene.mclaughlin@webutuck.org" TargetMode="External"/><Relationship Id="rId4" Type="http://schemas.openxmlformats.org/officeDocument/2006/relationships/hyperlink" Target="mailto:Vincent.merendino@webutuck.org" TargetMode="External"/><Relationship Id="rId5" Type="http://schemas.openxmlformats.org/officeDocument/2006/relationships/hyperlink" Target="mailto:Jamie.betti@webutuck.org" TargetMode="External"/><Relationship Id="rId6" Type="http://schemas.openxmlformats.org/officeDocument/2006/relationships/hyperlink" Target="mailto:Laura.maston@webutuck.org" TargetMode="External"/><Relationship Id="rId7" Type="http://schemas.openxmlformats.org/officeDocument/2006/relationships/image" Target="../media/image12.gif"/><Relationship Id="rId8"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9.png"/><Relationship Id="rId5" Type="http://schemas.openxmlformats.org/officeDocument/2006/relationships/image" Target="../media/image2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2751" t="0"/>
          <a:stretch/>
        </p:blipFill>
        <p:spPr>
          <a:xfrm>
            <a:off x="3762704" y="31531"/>
            <a:ext cx="4456386" cy="2621560"/>
          </a:xfrm>
          <a:prstGeom prst="rect">
            <a:avLst/>
          </a:prstGeom>
          <a:noFill/>
          <a:ln>
            <a:noFill/>
          </a:ln>
        </p:spPr>
      </p:pic>
      <p:sp>
        <p:nvSpPr>
          <p:cNvPr id="85" name="Google Shape;85;p1"/>
          <p:cNvSpPr/>
          <p:nvPr/>
        </p:nvSpPr>
        <p:spPr>
          <a:xfrm>
            <a:off x="147475" y="159775"/>
            <a:ext cx="11897100" cy="6538500"/>
          </a:xfrm>
          <a:prstGeom prst="roundRect">
            <a:avLst>
              <a:gd fmla="val 16667" name="adj"/>
            </a:avLst>
          </a:prstGeom>
          <a:noFill/>
          <a:ln cap="flat" cmpd="sng" w="38100">
            <a:solidFill>
              <a:srgbClr val="385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latin typeface="Alice"/>
                <a:ea typeface="Alice"/>
                <a:cs typeface="Alice"/>
                <a:sym typeface="Alice"/>
              </a:rPr>
              <a:t>Welcome to High School</a:t>
            </a:r>
            <a:endParaRPr b="1">
              <a:latin typeface="Alice"/>
              <a:ea typeface="Alice"/>
              <a:cs typeface="Alice"/>
              <a:sym typeface="Alice"/>
            </a:endParaRPr>
          </a:p>
        </p:txBody>
      </p:sp>
      <p:sp>
        <p:nvSpPr>
          <p:cNvPr id="87" name="Google Shape;87;p1"/>
          <p:cNvSpPr txBox="1"/>
          <p:nvPr>
            <p:ph idx="1" type="subTitle"/>
          </p:nvPr>
        </p:nvSpPr>
        <p:spPr>
          <a:xfrm>
            <a:off x="1524000" y="3602059"/>
            <a:ext cx="9144000" cy="2887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a:p>
            <a:pPr indent="0" lvl="0" marL="0" rtl="0" algn="ctr">
              <a:lnSpc>
                <a:spcPct val="90000"/>
              </a:lnSpc>
              <a:spcBef>
                <a:spcPts val="1000"/>
              </a:spcBef>
              <a:spcAft>
                <a:spcPts val="0"/>
              </a:spcAft>
              <a:buClr>
                <a:schemeClr val="dk1"/>
              </a:buClr>
              <a:buSzPts val="2400"/>
              <a:buNone/>
            </a:pPr>
            <a:r>
              <a:rPr lang="en-US" sz="3300">
                <a:latin typeface="Alice"/>
                <a:ea typeface="Alice"/>
                <a:cs typeface="Alice"/>
                <a:sym typeface="Alice"/>
              </a:rPr>
              <a:t>Webutuck Guidance and Counseling Office</a:t>
            </a:r>
            <a:endParaRPr sz="3300">
              <a:latin typeface="Alice"/>
              <a:ea typeface="Alice"/>
              <a:cs typeface="Alice"/>
              <a:sym typeface="Alice"/>
            </a:endParaRPr>
          </a:p>
          <a:p>
            <a:pPr indent="0" lvl="0" marL="0" rtl="0" algn="ctr">
              <a:lnSpc>
                <a:spcPct val="90000"/>
              </a:lnSpc>
              <a:spcBef>
                <a:spcPts val="1000"/>
              </a:spcBef>
              <a:spcAft>
                <a:spcPts val="0"/>
              </a:spcAft>
              <a:buClr>
                <a:schemeClr val="dk1"/>
              </a:buClr>
              <a:buSzPts val="2400"/>
              <a:buNone/>
            </a:pPr>
            <a:r>
              <a:t/>
            </a:r>
            <a:endParaRPr>
              <a:latin typeface="Alice"/>
              <a:ea typeface="Alice"/>
              <a:cs typeface="Alice"/>
              <a:sym typeface="Alice"/>
            </a:endParaRPr>
          </a:p>
          <a:p>
            <a:pPr indent="0" lvl="0" marL="0" rtl="0" algn="ctr">
              <a:lnSpc>
                <a:spcPct val="90000"/>
              </a:lnSpc>
              <a:spcBef>
                <a:spcPts val="1000"/>
              </a:spcBef>
              <a:spcAft>
                <a:spcPts val="0"/>
              </a:spcAft>
              <a:buClr>
                <a:schemeClr val="dk1"/>
              </a:buClr>
              <a:buSzPts val="2400"/>
              <a:buNone/>
            </a:pPr>
            <a:r>
              <a:t/>
            </a:r>
            <a:endParaRPr>
              <a:latin typeface="Alice"/>
              <a:ea typeface="Alice"/>
              <a:cs typeface="Alice"/>
              <a:sym typeface="Alice"/>
            </a:endParaRPr>
          </a:p>
          <a:p>
            <a:pPr indent="0" lvl="0" marL="0" rtl="0" algn="ctr">
              <a:lnSpc>
                <a:spcPct val="90000"/>
              </a:lnSpc>
              <a:spcBef>
                <a:spcPts val="1000"/>
              </a:spcBef>
              <a:spcAft>
                <a:spcPts val="0"/>
              </a:spcAft>
              <a:buClr>
                <a:schemeClr val="dk1"/>
              </a:buClr>
              <a:buSzPts val="2400"/>
              <a:buNone/>
            </a:pPr>
            <a:r>
              <a:t/>
            </a:r>
            <a:endParaRPr>
              <a:latin typeface="Alice"/>
              <a:ea typeface="Alice"/>
              <a:cs typeface="Alice"/>
              <a:sym typeface="Alice"/>
            </a:endParaRPr>
          </a:p>
          <a:p>
            <a:pPr indent="0" lvl="0" marL="0" rtl="0" algn="ctr">
              <a:lnSpc>
                <a:spcPct val="90000"/>
              </a:lnSpc>
              <a:spcBef>
                <a:spcPts val="1000"/>
              </a:spcBef>
              <a:spcAft>
                <a:spcPts val="0"/>
              </a:spcAft>
              <a:buClr>
                <a:schemeClr val="dk1"/>
              </a:buClr>
              <a:buSzPts val="2400"/>
              <a:buNone/>
            </a:pPr>
            <a:r>
              <a:rPr lang="en-US">
                <a:latin typeface="Alice"/>
                <a:ea typeface="Alice"/>
                <a:cs typeface="Alice"/>
                <a:sym typeface="Alice"/>
              </a:rPr>
              <a:t>So, you are heading to 9</a:t>
            </a:r>
            <a:r>
              <a:rPr baseline="30000" lang="en-US">
                <a:latin typeface="Alice"/>
                <a:ea typeface="Alice"/>
                <a:cs typeface="Alice"/>
                <a:sym typeface="Alice"/>
              </a:rPr>
              <a:t>th</a:t>
            </a:r>
            <a:r>
              <a:rPr lang="en-US">
                <a:latin typeface="Alice"/>
                <a:ea typeface="Alice"/>
                <a:cs typeface="Alice"/>
                <a:sym typeface="Alice"/>
              </a:rPr>
              <a:t> grade… now what?</a:t>
            </a:r>
            <a:endParaRPr>
              <a:latin typeface="Alice"/>
              <a:ea typeface="Alice"/>
              <a:cs typeface="Alice"/>
              <a:sym typeface="Alice"/>
            </a:endParaRPr>
          </a:p>
        </p:txBody>
      </p:sp>
      <p:sp>
        <p:nvSpPr>
          <p:cNvPr id="88" name="Google Shape;88;p1"/>
          <p:cNvSpPr/>
          <p:nvPr/>
        </p:nvSpPr>
        <p:spPr>
          <a:xfrm>
            <a:off x="4225159" y="672662"/>
            <a:ext cx="861849" cy="35762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0"/>
          <p:cNvSpPr/>
          <p:nvPr/>
        </p:nvSpPr>
        <p:spPr>
          <a:xfrm>
            <a:off x="515007" y="785025"/>
            <a:ext cx="11056882" cy="47397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400" u="none" cap="none" strike="noStrike">
                <a:solidFill>
                  <a:schemeClr val="dk1"/>
                </a:solidFill>
                <a:latin typeface="Alice"/>
                <a:ea typeface="Alice"/>
                <a:cs typeface="Alice"/>
                <a:sym typeface="Alice"/>
              </a:rPr>
              <a:t>There is NO NEED to memorize the </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3600"/>
              <a:buFont typeface="Arial"/>
              <a:buNone/>
            </a:pPr>
            <a:r>
              <a:rPr b="1" i="0" lang="en-US" sz="3400" u="none" cap="none" strike="noStrike">
                <a:solidFill>
                  <a:schemeClr val="dk1"/>
                </a:solidFill>
                <a:latin typeface="Alice"/>
                <a:ea typeface="Alice"/>
                <a:cs typeface="Alice"/>
                <a:sym typeface="Alice"/>
              </a:rPr>
              <a:t>NYS Graduation Requirements!!</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000"/>
              <a:buFont typeface="Arial"/>
              <a:buNone/>
            </a:pPr>
            <a:r>
              <a:t/>
            </a:r>
            <a:endParaRPr b="1" i="0" sz="18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3200"/>
              <a:buFont typeface="Arial"/>
              <a:buNone/>
            </a:pPr>
            <a:r>
              <a:rPr b="1" i="0" lang="en-US" sz="3000" u="none" cap="none" strike="noStrike">
                <a:solidFill>
                  <a:schemeClr val="dk1"/>
                </a:solidFill>
                <a:latin typeface="Alice"/>
                <a:ea typeface="Alice"/>
                <a:cs typeface="Alice"/>
                <a:sym typeface="Alice"/>
              </a:rPr>
              <a:t>PLEASE NOTE: </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3200"/>
              <a:buFont typeface="Arial"/>
              <a:buNone/>
            </a:pPr>
            <a:r>
              <a:rPr i="0" lang="en-US" sz="3000" u="none" cap="none" strike="noStrike">
                <a:solidFill>
                  <a:schemeClr val="dk1"/>
                </a:solidFill>
                <a:latin typeface="Alice"/>
                <a:ea typeface="Alice"/>
                <a:cs typeface="Alice"/>
                <a:sym typeface="Alice"/>
              </a:rPr>
              <a:t>New York State continually revises graduation requirements. </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3200"/>
              <a:buFont typeface="Arial"/>
              <a:buNone/>
            </a:pPr>
            <a:r>
              <a:rPr i="0" lang="en-US" sz="3000" u="none" cap="none" strike="noStrike">
                <a:solidFill>
                  <a:schemeClr val="dk1"/>
                </a:solidFill>
                <a:latin typeface="Alice"/>
                <a:ea typeface="Alice"/>
                <a:cs typeface="Alice"/>
                <a:sym typeface="Alice"/>
              </a:rPr>
              <a:t>PLEASE check with your school counselors if you have </a:t>
            </a:r>
            <a:r>
              <a:rPr b="1" i="0" lang="en-US" sz="3000" u="sng" cap="none" strike="noStrike">
                <a:solidFill>
                  <a:schemeClr val="dk1"/>
                </a:solidFill>
                <a:latin typeface="Alice"/>
                <a:ea typeface="Alice"/>
                <a:cs typeface="Alice"/>
                <a:sym typeface="Alice"/>
              </a:rPr>
              <a:t>ANY</a:t>
            </a:r>
            <a:r>
              <a:rPr i="0" lang="en-US" sz="3000" u="none" cap="none" strike="noStrike">
                <a:solidFill>
                  <a:schemeClr val="dk1"/>
                </a:solidFill>
                <a:latin typeface="Alice"/>
                <a:ea typeface="Alice"/>
                <a:cs typeface="Alice"/>
                <a:sym typeface="Alice"/>
              </a:rPr>
              <a:t> questions regarding diploma requirements. </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3200"/>
              <a:buFont typeface="Arial"/>
              <a:buNone/>
            </a:pPr>
            <a:r>
              <a:rPr i="0" lang="en-US" sz="3000" u="none" cap="none" strike="noStrike">
                <a:solidFill>
                  <a:schemeClr val="dk1"/>
                </a:solidFill>
                <a:latin typeface="Alice"/>
                <a:ea typeface="Alice"/>
                <a:cs typeface="Alice"/>
                <a:sym typeface="Alice"/>
              </a:rPr>
              <a:t>There are multiple pathways and options that a student has to earn a NYS high school diploma.</a:t>
            </a:r>
            <a:endParaRPr b="1" i="0" sz="3000" u="none" cap="none" strike="noStrike">
              <a:solidFill>
                <a:schemeClr val="dk1"/>
              </a:solidFill>
              <a:latin typeface="Alice"/>
              <a:ea typeface="Alice"/>
              <a:cs typeface="Alice"/>
              <a:sym typeface="Alice"/>
            </a:endParaRPr>
          </a:p>
        </p:txBody>
      </p:sp>
      <p:pic>
        <p:nvPicPr>
          <p:cNvPr descr="Craft Therapy: January 2011" id="160" name="Google Shape;160;p10"/>
          <p:cNvPicPr preferRelativeResize="0"/>
          <p:nvPr/>
        </p:nvPicPr>
        <p:blipFill rotWithShape="1">
          <a:blip r:embed="rId3">
            <a:alphaModFix/>
          </a:blip>
          <a:srcRect b="0" l="0" r="0" t="0"/>
          <a:stretch/>
        </p:blipFill>
        <p:spPr>
          <a:xfrm>
            <a:off x="1182335" y="923070"/>
            <a:ext cx="1229868" cy="1458468"/>
          </a:xfrm>
          <a:prstGeom prst="rect">
            <a:avLst/>
          </a:prstGeom>
          <a:noFill/>
          <a:ln>
            <a:noFill/>
          </a:ln>
        </p:spPr>
      </p:pic>
      <p:pic>
        <p:nvPicPr>
          <p:cNvPr descr="News: Workplace stress: 60% of employees plan to quit jobs ..." id="161" name="Google Shape;161;p10"/>
          <p:cNvPicPr preferRelativeResize="0"/>
          <p:nvPr/>
        </p:nvPicPr>
        <p:blipFill rotWithShape="1">
          <a:blip r:embed="rId4">
            <a:alphaModFix/>
          </a:blip>
          <a:srcRect b="0" l="0" r="0" t="0"/>
          <a:stretch/>
        </p:blipFill>
        <p:spPr>
          <a:xfrm>
            <a:off x="8878765" y="4909943"/>
            <a:ext cx="2582917" cy="1597572"/>
          </a:xfrm>
          <a:prstGeom prst="rect">
            <a:avLst/>
          </a:prstGeom>
          <a:noFill/>
          <a:ln>
            <a:noFill/>
          </a:ln>
        </p:spPr>
      </p:pic>
      <p:sp>
        <p:nvSpPr>
          <p:cNvPr id="162" name="Google Shape;162;p10"/>
          <p:cNvSpPr/>
          <p:nvPr/>
        </p:nvSpPr>
        <p:spPr>
          <a:xfrm>
            <a:off x="589925" y="331850"/>
            <a:ext cx="11056800" cy="6175800"/>
          </a:xfrm>
          <a:prstGeom prst="roundRect">
            <a:avLst>
              <a:gd fmla="val 16667" name="adj"/>
            </a:avLst>
          </a:prstGeom>
          <a:noFill/>
          <a:ln cap="flat" cmpd="sng" w="38100">
            <a:solidFill>
              <a:srgbClr val="385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1"/>
          <p:cNvSpPr/>
          <p:nvPr/>
        </p:nvSpPr>
        <p:spPr>
          <a:xfrm>
            <a:off x="472965" y="1104287"/>
            <a:ext cx="11571890" cy="53553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 transcrip</a:t>
            </a:r>
            <a:r>
              <a:rPr i="0" lang="en-US" sz="1600" u="none" cap="none" strike="noStrike">
                <a:solidFill>
                  <a:schemeClr val="dk1"/>
                </a:solidFill>
                <a:latin typeface="Alice"/>
                <a:ea typeface="Alice"/>
                <a:cs typeface="Alice"/>
                <a:sym typeface="Alice"/>
              </a:rPr>
              <a:t>t is an official copy of your educational record.  Your high school transcript is what is used to verify your graduation from high school, not your diploma.  Your high school transcript consists of the following information:</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a:t>
            </a:r>
            <a:endParaRPr i="0" sz="1600" u="none" cap="none" strike="noStrike">
              <a:solidFill>
                <a:schemeClr val="dk1"/>
              </a:solidFill>
              <a:latin typeface="Alice"/>
              <a:ea typeface="Alice"/>
              <a:cs typeface="Alice"/>
              <a:sym typeface="Alice"/>
            </a:endParaRPr>
          </a:p>
          <a:p>
            <a:pPr indent="45720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Demographic information: Your Name, Date of Birth, Student ID #, Address, Parent/Guardian information</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*The year you entered high school</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 Your weighted cumulative GPA, weighted rank and class size</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6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*The date you graduated, transferred or withdrew (if applicable)</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6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*Type of diploma</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6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*Every course you have COMPLETED that was worth a high school credit (whether you earned the credit or not)</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a:t>
            </a:r>
            <a:r>
              <a:rPr lang="en-US" sz="1600">
                <a:solidFill>
                  <a:schemeClr val="dk1"/>
                </a:solidFill>
                <a:latin typeface="Alice"/>
                <a:ea typeface="Alice"/>
                <a:cs typeface="Alice"/>
                <a:sym typeface="Alice"/>
              </a:rPr>
              <a:t> </a:t>
            </a:r>
            <a:r>
              <a:rPr i="0" lang="en-US" sz="1600" u="none" cap="none" strike="noStrike">
                <a:solidFill>
                  <a:schemeClr val="dk1"/>
                </a:solidFill>
                <a:latin typeface="Alice"/>
                <a:ea typeface="Alice"/>
                <a:cs typeface="Alice"/>
                <a:sym typeface="Alice"/>
              </a:rPr>
              <a:t>and the grade level you were in when you took that course</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a:t>
            </a:r>
            <a:endParaRPr i="0" sz="1600" u="none" cap="none" strike="noStrike">
              <a:solidFill>
                <a:schemeClr val="dk1"/>
              </a:solidFill>
              <a:latin typeface="Alice"/>
              <a:ea typeface="Alice"/>
              <a:cs typeface="Alice"/>
              <a:sym typeface="Alice"/>
            </a:endParaRPr>
          </a:p>
          <a:p>
            <a:pPr indent="45720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*Course exam grades (mid-term, final, Regents)</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6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*Course final average</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6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*Credit earned for each course with a place for the total number of credits you have earned</a:t>
            </a:r>
            <a:endParaRPr i="0" sz="1200" u="none" cap="none" strike="noStrike">
              <a:solidFill>
                <a:srgbClr val="000000"/>
              </a:solidFill>
              <a:latin typeface="Alice"/>
              <a:ea typeface="Alice"/>
              <a:cs typeface="Alice"/>
              <a:sym typeface="Alice"/>
            </a:endParaRPr>
          </a:p>
        </p:txBody>
      </p:sp>
      <p:pic>
        <p:nvPicPr>
          <p:cNvPr descr="Fairview High School &gt; Official Transcripts" id="168" name="Google Shape;168;p11"/>
          <p:cNvPicPr preferRelativeResize="0"/>
          <p:nvPr/>
        </p:nvPicPr>
        <p:blipFill rotWithShape="1">
          <a:blip r:embed="rId3">
            <a:alphaModFix/>
          </a:blip>
          <a:srcRect b="0" l="0" r="0" t="0"/>
          <a:stretch/>
        </p:blipFill>
        <p:spPr>
          <a:xfrm>
            <a:off x="9918299" y="4565200"/>
            <a:ext cx="2273700" cy="2292800"/>
          </a:xfrm>
          <a:prstGeom prst="rect">
            <a:avLst/>
          </a:prstGeom>
          <a:noFill/>
          <a:ln>
            <a:noFill/>
          </a:ln>
        </p:spPr>
      </p:pic>
      <p:cxnSp>
        <p:nvCxnSpPr>
          <p:cNvPr id="169" name="Google Shape;169;p11"/>
          <p:cNvCxnSpPr/>
          <p:nvPr/>
        </p:nvCxnSpPr>
        <p:spPr>
          <a:xfrm>
            <a:off x="-159775" y="921775"/>
            <a:ext cx="12634500" cy="12300"/>
          </a:xfrm>
          <a:prstGeom prst="straightConnector1">
            <a:avLst/>
          </a:prstGeom>
          <a:noFill/>
          <a:ln cap="flat" cmpd="sng" w="38100">
            <a:solidFill>
              <a:srgbClr val="385623"/>
            </a:solidFill>
            <a:prstDash val="solid"/>
            <a:round/>
            <a:headEnd len="med" w="med" type="none"/>
            <a:tailEnd len="med" w="med" type="none"/>
          </a:ln>
        </p:spPr>
      </p:cxnSp>
      <p:sp>
        <p:nvSpPr>
          <p:cNvPr id="170" name="Google Shape;170;p11"/>
          <p:cNvSpPr txBox="1"/>
          <p:nvPr/>
        </p:nvSpPr>
        <p:spPr>
          <a:xfrm>
            <a:off x="2719363" y="0"/>
            <a:ext cx="7079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latin typeface="Alice"/>
                <a:ea typeface="Alice"/>
                <a:cs typeface="Alice"/>
                <a:sym typeface="Alice"/>
              </a:rPr>
              <a:t>Transcripts</a:t>
            </a:r>
            <a:endParaRPr b="1" sz="4000">
              <a:latin typeface="Alice"/>
              <a:ea typeface="Alice"/>
              <a:cs typeface="Alice"/>
              <a:sym typeface="Alic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2"/>
          <p:cNvSpPr/>
          <p:nvPr/>
        </p:nvSpPr>
        <p:spPr>
          <a:xfrm>
            <a:off x="24575" y="1991025"/>
            <a:ext cx="12192000" cy="4866900"/>
          </a:xfrm>
          <a:prstGeom prst="rect">
            <a:avLst/>
          </a:prstGeom>
          <a:solidFill>
            <a:srgbClr val="385623"/>
          </a:solidFill>
          <a:ln cap="flat" cmpd="sng" w="9525">
            <a:solidFill>
              <a:srgbClr val="385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12"/>
          <p:cNvPicPr preferRelativeResize="0"/>
          <p:nvPr/>
        </p:nvPicPr>
        <p:blipFill rotWithShape="1">
          <a:blip r:embed="rId3">
            <a:alphaModFix/>
          </a:blip>
          <a:srcRect b="0" l="0" r="0" t="0"/>
          <a:stretch/>
        </p:blipFill>
        <p:spPr>
          <a:xfrm>
            <a:off x="2803252" y="36785"/>
            <a:ext cx="6585503" cy="6784429"/>
          </a:xfrm>
          <a:prstGeom prst="rect">
            <a:avLst/>
          </a:prstGeom>
          <a:noFill/>
          <a:ln>
            <a:noFill/>
          </a:ln>
        </p:spPr>
      </p:pic>
      <p:sp>
        <p:nvSpPr>
          <p:cNvPr id="177" name="Google Shape;177;p12"/>
          <p:cNvSpPr txBox="1"/>
          <p:nvPr/>
        </p:nvSpPr>
        <p:spPr>
          <a:xfrm>
            <a:off x="258100" y="1229025"/>
            <a:ext cx="2384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latin typeface="Alice"/>
                <a:ea typeface="Alice"/>
                <a:cs typeface="Alice"/>
                <a:sym typeface="Alice"/>
              </a:rPr>
              <a:t>Example</a:t>
            </a:r>
            <a:r>
              <a:rPr lang="en-US" sz="1900">
                <a:latin typeface="Alice"/>
                <a:ea typeface="Alice"/>
                <a:cs typeface="Alice"/>
                <a:sym typeface="Alice"/>
              </a:rPr>
              <a:t> of a High School Transcript</a:t>
            </a:r>
            <a:endParaRPr sz="1900">
              <a:latin typeface="Alice"/>
              <a:ea typeface="Alice"/>
              <a:cs typeface="Alice"/>
              <a:sym typeface="Alic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3"/>
          <p:cNvSpPr/>
          <p:nvPr/>
        </p:nvSpPr>
        <p:spPr>
          <a:xfrm>
            <a:off x="1376525" y="776775"/>
            <a:ext cx="8873400" cy="513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000" u="none" cap="none" strike="noStrike">
                <a:solidFill>
                  <a:schemeClr val="dk1"/>
                </a:solidFill>
                <a:latin typeface="Alice"/>
                <a:ea typeface="Alice"/>
                <a:cs typeface="Alice"/>
                <a:sym typeface="Alice"/>
              </a:rPr>
              <a:t>Course Weighting….. GPA &amp; RANK</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3200"/>
              <a:buFont typeface="Arial"/>
              <a:buNone/>
            </a:pPr>
            <a:r>
              <a:t/>
            </a:r>
            <a:endParaRPr b="1" i="0" sz="30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All courses receive a numerical grade and weight (see below). This weight is ONLY used to report GPA and Rank in class.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It is not visible on your report card.</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Honors = 10%</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Dual Enrollment – 20%</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sz="2200">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sz="2200">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   Physical education is NOT included in reported GPA and Rank.</a:t>
            </a:r>
            <a:endParaRPr i="0" sz="1200" u="none" cap="none" strike="noStrike">
              <a:solidFill>
                <a:srgbClr val="000000"/>
              </a:solidFill>
              <a:latin typeface="Alice"/>
              <a:ea typeface="Alice"/>
              <a:cs typeface="Alice"/>
              <a:sym typeface="Alice"/>
            </a:endParaRPr>
          </a:p>
        </p:txBody>
      </p:sp>
      <p:pic>
        <p:nvPicPr>
          <p:cNvPr id="183" name="Google Shape;183;p13"/>
          <p:cNvPicPr preferRelativeResize="0"/>
          <p:nvPr/>
        </p:nvPicPr>
        <p:blipFill>
          <a:blip r:embed="rId3">
            <a:alphaModFix/>
          </a:blip>
          <a:stretch>
            <a:fillRect/>
          </a:stretch>
        </p:blipFill>
        <p:spPr>
          <a:xfrm>
            <a:off x="4994587" y="4060725"/>
            <a:ext cx="1637275" cy="1637275"/>
          </a:xfrm>
          <a:prstGeom prst="rect">
            <a:avLst/>
          </a:prstGeom>
          <a:noFill/>
          <a:ln>
            <a:noFill/>
          </a:ln>
        </p:spPr>
      </p:pic>
      <p:sp>
        <p:nvSpPr>
          <p:cNvPr id="184" name="Google Shape;184;p13"/>
          <p:cNvSpPr/>
          <p:nvPr/>
        </p:nvSpPr>
        <p:spPr>
          <a:xfrm>
            <a:off x="835750" y="811150"/>
            <a:ext cx="10274700" cy="5235600"/>
          </a:xfrm>
          <a:prstGeom prst="roundRect">
            <a:avLst>
              <a:gd fmla="val 16667" name="adj"/>
            </a:avLst>
          </a:prstGeom>
          <a:noFill/>
          <a:ln cap="flat" cmpd="sng" w="38100">
            <a:solidFill>
              <a:srgbClr val="385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Meeting Talk Entertainment · Free image on Pixabay" id="189" name="Google Shape;189;p14"/>
          <p:cNvPicPr preferRelativeResize="0"/>
          <p:nvPr/>
        </p:nvPicPr>
        <p:blipFill rotWithShape="1">
          <a:blip r:embed="rId3">
            <a:alphaModFix/>
          </a:blip>
          <a:srcRect b="0" l="0" r="0" t="0"/>
          <a:stretch/>
        </p:blipFill>
        <p:spPr>
          <a:xfrm>
            <a:off x="6684579" y="3702269"/>
            <a:ext cx="2427890" cy="2427890"/>
          </a:xfrm>
          <a:prstGeom prst="rect">
            <a:avLst/>
          </a:prstGeom>
          <a:noFill/>
          <a:ln>
            <a:noFill/>
          </a:ln>
        </p:spPr>
      </p:pic>
      <p:sp>
        <p:nvSpPr>
          <p:cNvPr id="190" name="Google Shape;190;p14"/>
          <p:cNvSpPr txBox="1"/>
          <p:nvPr/>
        </p:nvSpPr>
        <p:spPr>
          <a:xfrm flipH="1">
            <a:off x="61037" y="537755"/>
            <a:ext cx="11965500" cy="5541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100" u="none" cap="none" strike="noStrike">
                <a:solidFill>
                  <a:schemeClr val="dk1"/>
                </a:solidFill>
                <a:latin typeface="Alice"/>
                <a:ea typeface="Alice"/>
                <a:cs typeface="Alice"/>
                <a:sym typeface="Alice"/>
              </a:rPr>
              <a:t>Communicate with your Counselor!!</a:t>
            </a:r>
            <a:endParaRPr i="0" sz="1300" u="none" cap="none" strike="noStrike">
              <a:solidFill>
                <a:srgbClr val="000000"/>
              </a:solidFill>
              <a:latin typeface="Alice"/>
              <a:ea typeface="Alice"/>
              <a:cs typeface="Alice"/>
              <a:sym typeface="Alice"/>
            </a:endParaRPr>
          </a:p>
          <a:p>
            <a:pPr indent="-171450" lvl="0" marL="285750" marR="0" rtl="0" algn="l">
              <a:lnSpc>
                <a:spcPct val="100000"/>
              </a:lnSpc>
              <a:spcBef>
                <a:spcPts val="0"/>
              </a:spcBef>
              <a:spcAft>
                <a:spcPts val="0"/>
              </a:spcAft>
              <a:buClr>
                <a:schemeClr val="dk1"/>
              </a:buClr>
              <a:buSzPts val="1800"/>
              <a:buFont typeface="Arial"/>
              <a:buNone/>
            </a:pPr>
            <a:r>
              <a:t/>
            </a:r>
            <a:endParaRPr i="0" sz="1700" u="none" cap="none" strike="noStrike">
              <a:solidFill>
                <a:schemeClr val="dk1"/>
              </a:solidFill>
              <a:latin typeface="Alice"/>
              <a:ea typeface="Alice"/>
              <a:cs typeface="Alice"/>
              <a:sym typeface="Alice"/>
            </a:endParaRPr>
          </a:p>
          <a:p>
            <a:pPr indent="-279400" lvl="0" marL="2857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We are NOT mind readers, but we need to know what you are thinking in order to better serve you!</a:t>
            </a:r>
            <a:endParaRPr i="0" sz="1300" u="none" cap="none" strike="noStrike">
              <a:solidFill>
                <a:srgbClr val="000000"/>
              </a:solidFill>
              <a:latin typeface="Alice"/>
              <a:ea typeface="Alice"/>
              <a:cs typeface="Alice"/>
              <a:sym typeface="Alice"/>
            </a:endParaRPr>
          </a:p>
          <a:p>
            <a:pPr indent="-171450" lvl="0" marL="285750" marR="0" rtl="0" algn="l">
              <a:lnSpc>
                <a:spcPct val="100000"/>
              </a:lnSpc>
              <a:spcBef>
                <a:spcPts val="0"/>
              </a:spcBef>
              <a:spcAft>
                <a:spcPts val="0"/>
              </a:spcAft>
              <a:buClr>
                <a:schemeClr val="dk1"/>
              </a:buClr>
              <a:buSzPts val="1800"/>
              <a:buFont typeface="Arial"/>
              <a:buNone/>
            </a:pPr>
            <a:r>
              <a:t/>
            </a:r>
            <a:endParaRPr i="0" sz="1700" u="none" cap="none" strike="noStrike">
              <a:solidFill>
                <a:schemeClr val="dk1"/>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Military Academies – process starts in NINTH grade!</a:t>
            </a:r>
            <a:endParaRPr i="0" sz="1300" u="none" cap="none" strike="noStrike">
              <a:solidFill>
                <a:srgbClr val="000000"/>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College Scholarships available for certain schools.</a:t>
            </a:r>
            <a:endParaRPr i="0" sz="1300" u="none" cap="none" strike="noStrike">
              <a:solidFill>
                <a:srgbClr val="000000"/>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Course selection/requirements for certain majors.</a:t>
            </a:r>
            <a:endParaRPr i="0" sz="1300" u="none" cap="none" strike="noStrike">
              <a:solidFill>
                <a:srgbClr val="000000"/>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Want to attend BOCES for a trade? You will need certain courses and exams and good attendance to get there.</a:t>
            </a:r>
            <a:endParaRPr i="0" sz="1300" u="none" cap="none" strike="noStrike">
              <a:solidFill>
                <a:srgbClr val="000000"/>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Career/Workforce thoughts.</a:t>
            </a:r>
            <a:endParaRPr i="0" sz="1300" u="none" cap="none" strike="noStrike">
              <a:solidFill>
                <a:srgbClr val="000000"/>
              </a:solidFill>
              <a:latin typeface="Alice"/>
              <a:ea typeface="Alice"/>
              <a:cs typeface="Alice"/>
              <a:sym typeface="Alice"/>
            </a:endParaRPr>
          </a:p>
          <a:p>
            <a:pPr indent="-171450" lvl="1" marL="742950" marR="0" rtl="0" algn="l">
              <a:lnSpc>
                <a:spcPct val="100000"/>
              </a:lnSpc>
              <a:spcBef>
                <a:spcPts val="0"/>
              </a:spcBef>
              <a:spcAft>
                <a:spcPts val="0"/>
              </a:spcAft>
              <a:buClr>
                <a:schemeClr val="dk1"/>
              </a:buClr>
              <a:buSzPts val="1800"/>
              <a:buFont typeface="Arial"/>
              <a:buNone/>
            </a:pPr>
            <a:r>
              <a:t/>
            </a:r>
            <a:endParaRPr i="0" sz="1700" u="none" cap="none" strike="noStrike">
              <a:solidFill>
                <a:schemeClr val="dk1"/>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rial"/>
              <a:buChar char="•"/>
            </a:pPr>
            <a:r>
              <a:rPr i="0" lang="en-US" sz="1700" u="none" cap="none" strike="noStrike">
                <a:solidFill>
                  <a:schemeClr val="dk1"/>
                </a:solidFill>
                <a:latin typeface="Alice"/>
                <a:ea typeface="Alice"/>
                <a:cs typeface="Alice"/>
                <a:sym typeface="Alice"/>
              </a:rPr>
              <a:t>We cannot stress enough how important it is to begin planning for high school </a:t>
            </a:r>
            <a:r>
              <a:rPr b="1" i="0" lang="en-US" sz="1700" u="sng" cap="none" strike="noStrike">
                <a:solidFill>
                  <a:schemeClr val="dk1"/>
                </a:solidFill>
                <a:latin typeface="Alice"/>
                <a:ea typeface="Alice"/>
                <a:cs typeface="Alice"/>
                <a:sym typeface="Alice"/>
              </a:rPr>
              <a:t>NOW!</a:t>
            </a:r>
            <a:r>
              <a:rPr i="0" lang="en-US" sz="1700" u="none" cap="none" strike="noStrike">
                <a:solidFill>
                  <a:schemeClr val="dk1"/>
                </a:solidFill>
                <a:latin typeface="Alice"/>
                <a:ea typeface="Alice"/>
                <a:cs typeface="Alice"/>
                <a:sym typeface="Alice"/>
              </a:rPr>
              <a:t>  Visit colleges, job shadow/internship opportunities will help confirm interests, create a resume, think about where you want to be in 5 years, 10 years, etc.</a:t>
            </a:r>
            <a:endParaRPr i="0" sz="1300" u="none" cap="none" strike="noStrike">
              <a:solidFill>
                <a:srgbClr val="000000"/>
              </a:solidFill>
              <a:latin typeface="Alice"/>
              <a:ea typeface="Alice"/>
              <a:cs typeface="Alice"/>
              <a:sym typeface="Alice"/>
            </a:endParaRPr>
          </a:p>
          <a:p>
            <a:pPr indent="-171450" lvl="1" marL="742950" marR="0" rtl="0" algn="l">
              <a:lnSpc>
                <a:spcPct val="100000"/>
              </a:lnSpc>
              <a:spcBef>
                <a:spcPts val="0"/>
              </a:spcBef>
              <a:spcAft>
                <a:spcPts val="0"/>
              </a:spcAft>
              <a:buClr>
                <a:schemeClr val="dk1"/>
              </a:buClr>
              <a:buSzPts val="1800"/>
              <a:buFont typeface="Arial"/>
              <a:buNone/>
            </a:pPr>
            <a:r>
              <a:t/>
            </a:r>
            <a:endParaRPr i="0" sz="1700" u="none" cap="none" strike="noStrike">
              <a:solidFill>
                <a:schemeClr val="dk1"/>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Get involved (Clubs, sports, activities, etc.)</a:t>
            </a:r>
            <a:endParaRPr i="0" sz="1300" u="none" cap="none" strike="noStrike">
              <a:solidFill>
                <a:srgbClr val="000000"/>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Take the ASVAB (when you are able)</a:t>
            </a:r>
            <a:endParaRPr i="0" sz="1300" u="none" cap="none" strike="noStrike">
              <a:solidFill>
                <a:srgbClr val="000000"/>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Take the PSAT</a:t>
            </a:r>
            <a:endParaRPr i="0" sz="1300" u="none" cap="none" strike="noStrike">
              <a:solidFill>
                <a:srgbClr val="000000"/>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Attend College fairs and trips</a:t>
            </a:r>
            <a:endParaRPr i="0" sz="1300" u="none" cap="none" strike="noStrike">
              <a:solidFill>
                <a:srgbClr val="000000"/>
              </a:solidFill>
              <a:latin typeface="Alice"/>
              <a:ea typeface="Alice"/>
              <a:cs typeface="Alice"/>
              <a:sym typeface="Alice"/>
            </a:endParaRPr>
          </a:p>
          <a:p>
            <a:pPr indent="-171450" lvl="1" marL="742950" marR="0" rtl="0" algn="l">
              <a:lnSpc>
                <a:spcPct val="100000"/>
              </a:lnSpc>
              <a:spcBef>
                <a:spcPts val="0"/>
              </a:spcBef>
              <a:spcAft>
                <a:spcPts val="0"/>
              </a:spcAft>
              <a:buClr>
                <a:schemeClr val="dk1"/>
              </a:buClr>
              <a:buSzPts val="1800"/>
              <a:buFont typeface="Arial"/>
              <a:buNone/>
            </a:pPr>
            <a:r>
              <a:t/>
            </a:r>
            <a:endParaRPr i="0" sz="1700" u="none" cap="none" strike="noStrike">
              <a:solidFill>
                <a:schemeClr val="dk1"/>
              </a:solidFill>
              <a:latin typeface="Alice"/>
              <a:ea typeface="Alice"/>
              <a:cs typeface="Alice"/>
              <a:sym typeface="Alice"/>
            </a:endParaRPr>
          </a:p>
          <a:p>
            <a:pPr indent="-279400" lvl="1" marL="742950" marR="0" rtl="0" algn="l">
              <a:lnSpc>
                <a:spcPct val="100000"/>
              </a:lnSpc>
              <a:spcBef>
                <a:spcPts val="0"/>
              </a:spcBef>
              <a:spcAft>
                <a:spcPts val="0"/>
              </a:spcAft>
              <a:buClr>
                <a:schemeClr val="dk1"/>
              </a:buClr>
              <a:buSzPts val="1700"/>
              <a:buFont typeface="Alice"/>
              <a:buChar char="•"/>
            </a:pPr>
            <a:r>
              <a:rPr i="0" lang="en-US" sz="1700" u="none" cap="none" strike="noStrike">
                <a:solidFill>
                  <a:schemeClr val="dk1"/>
                </a:solidFill>
                <a:latin typeface="Alice"/>
                <a:ea typeface="Alice"/>
                <a:cs typeface="Alice"/>
                <a:sym typeface="Alice"/>
              </a:rPr>
              <a:t>In case we haven’t made it clear, PLEASE speak with us about anything – we have an open door policy!</a:t>
            </a:r>
            <a:endParaRPr i="0" sz="1700" u="none" cap="none" strike="noStrike">
              <a:solidFill>
                <a:schemeClr val="dk1"/>
              </a:solidFill>
              <a:latin typeface="Alice"/>
              <a:ea typeface="Alice"/>
              <a:cs typeface="Alice"/>
              <a:sym typeface="Alic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5"/>
          <p:cNvSpPr/>
          <p:nvPr/>
        </p:nvSpPr>
        <p:spPr>
          <a:xfrm>
            <a:off x="230123" y="366624"/>
            <a:ext cx="6096000" cy="6124800"/>
          </a:xfrm>
          <a:prstGeom prst="rect">
            <a:avLst/>
          </a:prstGeom>
          <a:noFill/>
          <a:ln cap="flat" cmpd="sng" w="28575">
            <a:solidFill>
              <a:srgbClr val="38562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lice"/>
                <a:ea typeface="Alice"/>
                <a:cs typeface="Alice"/>
                <a:sym typeface="Alice"/>
              </a:rPr>
              <a:t>STEPS TO A SUCCESSFUL HIGH SCHOOL CAREER</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Alice"/>
              <a:ea typeface="Alice"/>
              <a:cs typeface="Alice"/>
              <a:sym typeface="Alice"/>
            </a:endParaRPr>
          </a:p>
          <a:p>
            <a:pPr indent="-342900" lvl="0" marL="342900" marR="0" rtl="0" algn="ctr">
              <a:lnSpc>
                <a:spcPct val="100000"/>
              </a:lnSpc>
              <a:spcBef>
                <a:spcPts val="0"/>
              </a:spcBef>
              <a:spcAft>
                <a:spcPts val="0"/>
              </a:spcAft>
              <a:buClr>
                <a:schemeClr val="dk1"/>
              </a:buClr>
              <a:buSzPts val="2800"/>
              <a:buFont typeface="Alice"/>
              <a:buChar char="•"/>
            </a:pPr>
            <a:r>
              <a:rPr i="0" lang="en-US" sz="2800" u="none" cap="none" strike="noStrike">
                <a:solidFill>
                  <a:schemeClr val="dk1"/>
                </a:solidFill>
                <a:latin typeface="Alice"/>
                <a:ea typeface="Alice"/>
                <a:cs typeface="Alice"/>
                <a:sym typeface="Alice"/>
              </a:rPr>
              <a:t>Take challenging courses.</a:t>
            </a:r>
            <a:endParaRPr i="0" sz="1400" u="none" cap="none" strike="noStrike">
              <a:solidFill>
                <a:srgbClr val="000000"/>
              </a:solidFill>
              <a:latin typeface="Alice"/>
              <a:ea typeface="Alice"/>
              <a:cs typeface="Alice"/>
              <a:sym typeface="Alice"/>
            </a:endParaRPr>
          </a:p>
          <a:p>
            <a:pPr indent="-165100" lvl="0" marL="342900" marR="0" rtl="0" algn="ctr">
              <a:lnSpc>
                <a:spcPct val="100000"/>
              </a:lnSpc>
              <a:spcBef>
                <a:spcPts val="0"/>
              </a:spcBef>
              <a:spcAft>
                <a:spcPts val="0"/>
              </a:spcAft>
              <a:buClr>
                <a:schemeClr val="dk1"/>
              </a:buClr>
              <a:buSzPts val="2800"/>
              <a:buFont typeface="Arial"/>
              <a:buNone/>
            </a:pPr>
            <a:r>
              <a:t/>
            </a:r>
            <a:endParaRPr i="0" sz="2800" u="none" cap="none" strike="noStrike">
              <a:solidFill>
                <a:schemeClr val="dk1"/>
              </a:solidFill>
              <a:latin typeface="Alice"/>
              <a:ea typeface="Alice"/>
              <a:cs typeface="Alice"/>
              <a:sym typeface="Alice"/>
            </a:endParaRPr>
          </a:p>
          <a:p>
            <a:pPr indent="-342900" lvl="0" marL="342900" marR="0" rtl="0" algn="ctr">
              <a:lnSpc>
                <a:spcPct val="100000"/>
              </a:lnSpc>
              <a:spcBef>
                <a:spcPts val="0"/>
              </a:spcBef>
              <a:spcAft>
                <a:spcPts val="0"/>
              </a:spcAft>
              <a:buClr>
                <a:schemeClr val="dk1"/>
              </a:buClr>
              <a:buSzPts val="2800"/>
              <a:buFont typeface="Alice"/>
              <a:buChar char="•"/>
            </a:pPr>
            <a:r>
              <a:rPr i="0" lang="en-US" sz="2800" u="none" cap="none" strike="noStrike">
                <a:solidFill>
                  <a:schemeClr val="dk1"/>
                </a:solidFill>
                <a:latin typeface="Alice"/>
                <a:ea typeface="Alice"/>
                <a:cs typeface="Alice"/>
                <a:sym typeface="Alice"/>
              </a:rPr>
              <a:t>Take world language courses.</a:t>
            </a:r>
            <a:endParaRPr i="0" sz="1400" u="none" cap="none" strike="noStrike">
              <a:solidFill>
                <a:srgbClr val="000000"/>
              </a:solidFill>
              <a:latin typeface="Alice"/>
              <a:ea typeface="Alice"/>
              <a:cs typeface="Alice"/>
              <a:sym typeface="Alice"/>
            </a:endParaRPr>
          </a:p>
          <a:p>
            <a:pPr indent="-165100" lvl="0" marL="342900" marR="0" rtl="0" algn="ctr">
              <a:lnSpc>
                <a:spcPct val="100000"/>
              </a:lnSpc>
              <a:spcBef>
                <a:spcPts val="0"/>
              </a:spcBef>
              <a:spcAft>
                <a:spcPts val="0"/>
              </a:spcAft>
              <a:buClr>
                <a:schemeClr val="dk1"/>
              </a:buClr>
              <a:buSzPts val="2800"/>
              <a:buFont typeface="Arial"/>
              <a:buNone/>
            </a:pPr>
            <a:r>
              <a:t/>
            </a:r>
            <a:endParaRPr i="0" sz="2800" u="none" cap="none" strike="noStrike">
              <a:solidFill>
                <a:schemeClr val="dk1"/>
              </a:solidFill>
              <a:latin typeface="Alice"/>
              <a:ea typeface="Alice"/>
              <a:cs typeface="Alice"/>
              <a:sym typeface="Alice"/>
            </a:endParaRPr>
          </a:p>
          <a:p>
            <a:pPr indent="-342900" lvl="0" marL="342900" marR="0" rtl="0" algn="ctr">
              <a:lnSpc>
                <a:spcPct val="100000"/>
              </a:lnSpc>
              <a:spcBef>
                <a:spcPts val="0"/>
              </a:spcBef>
              <a:spcAft>
                <a:spcPts val="0"/>
              </a:spcAft>
              <a:buClr>
                <a:schemeClr val="dk1"/>
              </a:buClr>
              <a:buSzPts val="2800"/>
              <a:buFont typeface="Alice"/>
              <a:buChar char="•"/>
            </a:pPr>
            <a:r>
              <a:rPr i="0" lang="en-US" sz="2800" u="none" cap="none" strike="noStrike">
                <a:solidFill>
                  <a:schemeClr val="dk1"/>
                </a:solidFill>
                <a:latin typeface="Alice"/>
                <a:ea typeface="Alice"/>
                <a:cs typeface="Alice"/>
                <a:sym typeface="Alice"/>
              </a:rPr>
              <a:t>Begin volunteer work.</a:t>
            </a:r>
            <a:endParaRPr i="0" sz="1400" u="none" cap="none" strike="noStrike">
              <a:solidFill>
                <a:srgbClr val="000000"/>
              </a:solidFill>
              <a:latin typeface="Alice"/>
              <a:ea typeface="Alice"/>
              <a:cs typeface="Alice"/>
              <a:sym typeface="Alice"/>
            </a:endParaRPr>
          </a:p>
          <a:p>
            <a:pPr indent="-165100" lvl="0" marL="342900" marR="0" rtl="0" algn="ctr">
              <a:lnSpc>
                <a:spcPct val="100000"/>
              </a:lnSpc>
              <a:spcBef>
                <a:spcPts val="0"/>
              </a:spcBef>
              <a:spcAft>
                <a:spcPts val="0"/>
              </a:spcAft>
              <a:buClr>
                <a:schemeClr val="dk1"/>
              </a:buClr>
              <a:buSzPts val="2800"/>
              <a:buFont typeface="Arial"/>
              <a:buNone/>
            </a:pPr>
            <a:r>
              <a:t/>
            </a:r>
            <a:endParaRPr i="0" sz="2800" u="none" cap="none" strike="noStrike">
              <a:solidFill>
                <a:schemeClr val="dk1"/>
              </a:solidFill>
              <a:latin typeface="Alice"/>
              <a:ea typeface="Alice"/>
              <a:cs typeface="Alice"/>
              <a:sym typeface="Alice"/>
            </a:endParaRPr>
          </a:p>
          <a:p>
            <a:pPr indent="-342900" lvl="0" marL="342900" marR="0" rtl="0" algn="ctr">
              <a:lnSpc>
                <a:spcPct val="100000"/>
              </a:lnSpc>
              <a:spcBef>
                <a:spcPts val="0"/>
              </a:spcBef>
              <a:spcAft>
                <a:spcPts val="0"/>
              </a:spcAft>
              <a:buClr>
                <a:schemeClr val="dk1"/>
              </a:buClr>
              <a:buSzPts val="2800"/>
              <a:buFont typeface="Alice"/>
              <a:buChar char="•"/>
            </a:pPr>
            <a:r>
              <a:rPr i="0" lang="en-US" sz="2800" u="none" cap="none" strike="noStrike">
                <a:solidFill>
                  <a:schemeClr val="dk1"/>
                </a:solidFill>
                <a:latin typeface="Alice"/>
                <a:ea typeface="Alice"/>
                <a:cs typeface="Alice"/>
                <a:sym typeface="Alice"/>
              </a:rPr>
              <a:t>Get involved in extracurricular activities.</a:t>
            </a:r>
            <a:endParaRPr i="0" sz="1400" u="none" cap="none" strike="noStrike">
              <a:solidFill>
                <a:srgbClr val="000000"/>
              </a:solidFill>
              <a:latin typeface="Alice"/>
              <a:ea typeface="Alice"/>
              <a:cs typeface="Alice"/>
              <a:sym typeface="Alice"/>
            </a:endParaRPr>
          </a:p>
          <a:p>
            <a:pPr indent="-165100" lvl="0" marL="342900" marR="0" rtl="0" algn="ctr">
              <a:lnSpc>
                <a:spcPct val="100000"/>
              </a:lnSpc>
              <a:spcBef>
                <a:spcPts val="0"/>
              </a:spcBef>
              <a:spcAft>
                <a:spcPts val="0"/>
              </a:spcAft>
              <a:buClr>
                <a:schemeClr val="dk1"/>
              </a:buClr>
              <a:buSzPts val="2800"/>
              <a:buFont typeface="Arial"/>
              <a:buNone/>
            </a:pPr>
            <a:r>
              <a:t/>
            </a:r>
            <a:endParaRPr i="0" sz="2800" u="none" cap="none" strike="noStrike">
              <a:solidFill>
                <a:schemeClr val="dk1"/>
              </a:solidFill>
              <a:latin typeface="Alice"/>
              <a:ea typeface="Alice"/>
              <a:cs typeface="Alice"/>
              <a:sym typeface="Alice"/>
            </a:endParaRPr>
          </a:p>
          <a:p>
            <a:pPr indent="-342900" lvl="0" marL="342900" marR="0" rtl="0" algn="ctr">
              <a:lnSpc>
                <a:spcPct val="100000"/>
              </a:lnSpc>
              <a:spcBef>
                <a:spcPts val="0"/>
              </a:spcBef>
              <a:spcAft>
                <a:spcPts val="0"/>
              </a:spcAft>
              <a:buClr>
                <a:schemeClr val="dk1"/>
              </a:buClr>
              <a:buSzPts val="2800"/>
              <a:buFont typeface="Alice"/>
              <a:buChar char="•"/>
            </a:pPr>
            <a:r>
              <a:rPr i="0" lang="en-US" sz="2800" u="none" cap="none" strike="noStrike">
                <a:solidFill>
                  <a:schemeClr val="dk1"/>
                </a:solidFill>
                <a:latin typeface="Alice"/>
                <a:ea typeface="Alice"/>
                <a:cs typeface="Alice"/>
                <a:sym typeface="Alice"/>
              </a:rPr>
              <a:t>Stay organized. – Keep track of activities/honors/awards</a:t>
            </a:r>
            <a:endParaRPr i="0" sz="2800" u="none" cap="none" strike="noStrike">
              <a:solidFill>
                <a:schemeClr val="dk1"/>
              </a:solidFill>
              <a:latin typeface="Alice"/>
              <a:ea typeface="Alice"/>
              <a:cs typeface="Alice"/>
              <a:sym typeface="Alice"/>
            </a:endParaRPr>
          </a:p>
        </p:txBody>
      </p:sp>
      <p:pic>
        <p:nvPicPr>
          <p:cNvPr id="196" name="Google Shape;196;p15"/>
          <p:cNvPicPr preferRelativeResize="0"/>
          <p:nvPr/>
        </p:nvPicPr>
        <p:blipFill>
          <a:blip r:embed="rId3">
            <a:alphaModFix/>
          </a:blip>
          <a:stretch>
            <a:fillRect/>
          </a:stretch>
        </p:blipFill>
        <p:spPr>
          <a:xfrm>
            <a:off x="7117072" y="72500"/>
            <a:ext cx="5074928"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MSS: Bring us your burning science questions" id="201" name="Google Shape;201;p16"/>
          <p:cNvPicPr preferRelativeResize="0"/>
          <p:nvPr/>
        </p:nvPicPr>
        <p:blipFill rotWithShape="1">
          <a:blip r:embed="rId3">
            <a:alphaModFix/>
          </a:blip>
          <a:srcRect b="0" l="0" r="0" t="0"/>
          <a:stretch/>
        </p:blipFill>
        <p:spPr>
          <a:xfrm>
            <a:off x="5180229" y="4201081"/>
            <a:ext cx="2656928" cy="2656928"/>
          </a:xfrm>
          <a:prstGeom prst="rect">
            <a:avLst/>
          </a:prstGeom>
          <a:noFill/>
          <a:ln>
            <a:noFill/>
          </a:ln>
        </p:spPr>
      </p:pic>
      <p:sp>
        <p:nvSpPr>
          <p:cNvPr id="202" name="Google Shape;202;p16"/>
          <p:cNvSpPr/>
          <p:nvPr/>
        </p:nvSpPr>
        <p:spPr>
          <a:xfrm>
            <a:off x="0" y="0"/>
            <a:ext cx="6477000" cy="685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lice"/>
                <a:ea typeface="Alice"/>
                <a:cs typeface="Alice"/>
                <a:sym typeface="Alice"/>
              </a:rPr>
              <a:t>Suggestions for Success…</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lice"/>
                <a:ea typeface="Alice"/>
                <a:cs typeface="Alice"/>
                <a:sym typeface="Alice"/>
              </a:rPr>
              <a:t>We Encourage You To…</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AT SCHOOL…</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*Always write your homework down and check Google Classroom regularly</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*Keep your locker organized</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*Review work – catch careless errors</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*Try to participate in class discussions</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*ASK FOR HELP… everyone needs it sometimes</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*Try to give your attention 100% of the time</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*Keep your eyes on your own paper. Never cheat…</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*Watch your behavior in class. Cooperation is key</a:t>
            </a:r>
            <a:endParaRPr i="0" sz="1800" u="none" cap="none" strike="noStrike">
              <a:solidFill>
                <a:schemeClr val="dk1"/>
              </a:solidFill>
              <a:latin typeface="Alice"/>
              <a:ea typeface="Alice"/>
              <a:cs typeface="Alice"/>
              <a:sym typeface="Alice"/>
            </a:endParaRPr>
          </a:p>
        </p:txBody>
      </p:sp>
      <p:pic>
        <p:nvPicPr>
          <p:cNvPr id="203" name="Google Shape;203;p16"/>
          <p:cNvPicPr preferRelativeResize="0"/>
          <p:nvPr/>
        </p:nvPicPr>
        <p:blipFill>
          <a:blip r:embed="rId4">
            <a:alphaModFix/>
          </a:blip>
          <a:stretch>
            <a:fillRect/>
          </a:stretch>
        </p:blipFill>
        <p:spPr>
          <a:xfrm>
            <a:off x="7551175" y="3023429"/>
            <a:ext cx="5112748" cy="3834576"/>
          </a:xfrm>
          <a:prstGeom prst="rect">
            <a:avLst/>
          </a:prstGeom>
          <a:noFill/>
          <a:ln>
            <a:noFill/>
          </a:ln>
        </p:spPr>
      </p:pic>
      <p:cxnSp>
        <p:nvCxnSpPr>
          <p:cNvPr id="204" name="Google Shape;204;p16"/>
          <p:cNvCxnSpPr/>
          <p:nvPr/>
        </p:nvCxnSpPr>
        <p:spPr>
          <a:xfrm>
            <a:off x="-319550" y="860325"/>
            <a:ext cx="12597600" cy="0"/>
          </a:xfrm>
          <a:prstGeom prst="straightConnector1">
            <a:avLst/>
          </a:prstGeom>
          <a:noFill/>
          <a:ln cap="flat" cmpd="sng" w="28575">
            <a:solidFill>
              <a:srgbClr val="385623"/>
            </a:solidFill>
            <a:prstDash val="solid"/>
            <a:round/>
            <a:headEnd len="med" w="med" type="none"/>
            <a:tailEnd len="med" w="med" type="none"/>
          </a:ln>
        </p:spPr>
      </p:cxnSp>
      <p:cxnSp>
        <p:nvCxnSpPr>
          <p:cNvPr id="205" name="Google Shape;205;p16"/>
          <p:cNvCxnSpPr/>
          <p:nvPr/>
        </p:nvCxnSpPr>
        <p:spPr>
          <a:xfrm>
            <a:off x="-405600" y="1504350"/>
            <a:ext cx="12597600" cy="0"/>
          </a:xfrm>
          <a:prstGeom prst="straightConnector1">
            <a:avLst/>
          </a:prstGeom>
          <a:noFill/>
          <a:ln cap="flat" cmpd="sng" w="28575">
            <a:solidFill>
              <a:srgbClr val="385623"/>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17"/>
          <p:cNvPicPr preferRelativeResize="0"/>
          <p:nvPr/>
        </p:nvPicPr>
        <p:blipFill>
          <a:blip r:embed="rId3">
            <a:alphaModFix/>
          </a:blip>
          <a:stretch>
            <a:fillRect/>
          </a:stretch>
        </p:blipFill>
        <p:spPr>
          <a:xfrm>
            <a:off x="6710525" y="0"/>
            <a:ext cx="5481475" cy="6858001"/>
          </a:xfrm>
          <a:prstGeom prst="rect">
            <a:avLst/>
          </a:prstGeom>
          <a:noFill/>
          <a:ln>
            <a:noFill/>
          </a:ln>
        </p:spPr>
      </p:pic>
      <p:sp>
        <p:nvSpPr>
          <p:cNvPr id="211" name="Google Shape;211;p17"/>
          <p:cNvSpPr/>
          <p:nvPr/>
        </p:nvSpPr>
        <p:spPr>
          <a:xfrm>
            <a:off x="190150" y="310974"/>
            <a:ext cx="11267100" cy="6414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600" u="none" cap="none" strike="noStrike">
                <a:solidFill>
                  <a:schemeClr val="dk1"/>
                </a:solidFill>
                <a:latin typeface="Alice"/>
                <a:ea typeface="Alice"/>
                <a:cs typeface="Alice"/>
                <a:sym typeface="Alice"/>
              </a:rPr>
              <a:t>To Support Your Success …   </a:t>
            </a:r>
            <a:endParaRPr b="1" i="0" sz="26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2800"/>
              <a:buFont typeface="Arial"/>
              <a:buNone/>
            </a:pPr>
            <a:r>
              <a:rPr b="1" i="0" lang="en-US" sz="2600" u="none" cap="none" strike="noStrike">
                <a:solidFill>
                  <a:schemeClr val="dk1"/>
                </a:solidFill>
                <a:latin typeface="Alice"/>
                <a:ea typeface="Alice"/>
                <a:cs typeface="Alice"/>
                <a:sym typeface="Alice"/>
              </a:rPr>
              <a:t>We Encourage You To…</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400"/>
              <a:buFont typeface="Arial"/>
              <a:buNone/>
            </a:pPr>
            <a:r>
              <a:t/>
            </a:r>
            <a:endParaRPr b="1" i="0" sz="12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AT HOME…</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000"/>
              <a:buFont typeface="Arial"/>
              <a:buNone/>
            </a:pPr>
            <a:r>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*Ignore or remove distractions when working.	</a:t>
            </a:r>
            <a:endParaRPr i="0" sz="16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*Eat a snack; drink some water before working.</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000"/>
              <a:buFont typeface="Arial"/>
              <a:buNone/>
            </a:pPr>
            <a:r>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*Try to keep to a set study/HW time each day when possible.	</a:t>
            </a:r>
            <a:endParaRPr i="0" sz="16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000"/>
              <a:buFont typeface="Arial"/>
              <a:buNone/>
            </a:pPr>
            <a:r>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*Do your HW sitting up at a desk/table</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000"/>
              <a:buFont typeface="Arial"/>
              <a:buNone/>
            </a:pPr>
            <a:r>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*Do your hardest HW first to get that done. (“Do the worst first.” ~ Joseph G Pelizza, Motivational Speaker)</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000"/>
              <a:buFont typeface="Arial"/>
              <a:buNone/>
            </a:pPr>
            <a:r>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*Do ALL HW and remember to turn it in. Do not leave anything for Study Hall as that is risky...</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000"/>
              <a:buFont typeface="Arial"/>
              <a:buNone/>
            </a:pPr>
            <a:r>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*Practice with a “study buddy” to improve Math facts, spelling and to quiz one another.</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000"/>
              <a:buFont typeface="Arial"/>
              <a:buNone/>
            </a:pPr>
            <a:r>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*Read for at least 20 minutes per day.	</a:t>
            </a:r>
            <a:endParaRPr i="0" sz="16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*Look up words in a dictionary when needed.</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	</a:t>
            </a:r>
            <a:endParaRPr i="0" sz="8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*Make use of a calendar to plan ahead for quizzes, projects, practices, etc.</a:t>
            </a:r>
            <a:endParaRPr i="0" sz="12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000"/>
              <a:buFont typeface="Arial"/>
              <a:buNone/>
            </a:pPr>
            <a:r>
              <a:t/>
            </a:r>
            <a:endParaRPr i="0" sz="800" u="none" cap="none" strike="noStrike">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chemeClr val="dk1"/>
                </a:solidFill>
                <a:latin typeface="Alice"/>
                <a:ea typeface="Alice"/>
                <a:cs typeface="Alice"/>
                <a:sym typeface="Alice"/>
              </a:rPr>
              <a:t>*Have a great attitude… remember you can do this!</a:t>
            </a:r>
            <a:endParaRPr i="0" sz="1200" u="none" cap="none" strike="noStrike">
              <a:solidFill>
                <a:srgbClr val="000000"/>
              </a:solidFill>
              <a:latin typeface="Alice"/>
              <a:ea typeface="Alice"/>
              <a:cs typeface="Alice"/>
              <a:sym typeface="Alic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8"/>
          <p:cNvSpPr/>
          <p:nvPr/>
        </p:nvSpPr>
        <p:spPr>
          <a:xfrm>
            <a:off x="115625" y="513775"/>
            <a:ext cx="11965800" cy="501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Alice"/>
                <a:ea typeface="Alice"/>
                <a:cs typeface="Alice"/>
                <a:sym typeface="Alice"/>
              </a:rPr>
              <a:t>SUMMARY</a:t>
            </a:r>
            <a:endParaRPr b="1" i="0" sz="20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lice"/>
              <a:ea typeface="Alice"/>
              <a:cs typeface="Alice"/>
              <a:sym typeface="Alice"/>
            </a:endParaRPr>
          </a:p>
          <a:p>
            <a:pPr indent="0" lvl="0" marL="914400" marR="0" rtl="0" algn="ctr">
              <a:lnSpc>
                <a:spcPct val="100000"/>
              </a:lnSpc>
              <a:spcBef>
                <a:spcPts val="0"/>
              </a:spcBef>
              <a:spcAft>
                <a:spcPts val="0"/>
              </a:spcAft>
              <a:buNone/>
            </a:pPr>
            <a:r>
              <a:rPr b="1" i="0" lang="en-US" sz="2400" u="none" cap="none" strike="noStrike">
                <a:solidFill>
                  <a:schemeClr val="dk1"/>
                </a:solidFill>
                <a:latin typeface="Alice"/>
                <a:ea typeface="Alice"/>
                <a:cs typeface="Alice"/>
                <a:sym typeface="Alice"/>
              </a:rPr>
              <a:t>All grade levels in high school matter</a:t>
            </a:r>
            <a:endParaRPr i="0" sz="1400" u="none" cap="none" strike="noStrike">
              <a:solidFill>
                <a:srgbClr val="000000"/>
              </a:solidFill>
              <a:latin typeface="Alice"/>
              <a:ea typeface="Alice"/>
              <a:cs typeface="Alice"/>
              <a:sym typeface="Alice"/>
            </a:endParaRPr>
          </a:p>
          <a:p>
            <a:pPr indent="-190500" lvl="0" marL="342900" marR="0" rtl="0" algn="ctr">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Alice"/>
              <a:ea typeface="Alice"/>
              <a:cs typeface="Alice"/>
              <a:sym typeface="Alice"/>
            </a:endParaRPr>
          </a:p>
          <a:p>
            <a:pPr indent="0" lvl="0" marL="914400" marR="0" rtl="0" algn="ctr">
              <a:lnSpc>
                <a:spcPct val="100000"/>
              </a:lnSpc>
              <a:spcBef>
                <a:spcPts val="0"/>
              </a:spcBef>
              <a:spcAft>
                <a:spcPts val="0"/>
              </a:spcAft>
              <a:buNone/>
            </a:pPr>
            <a:r>
              <a:rPr b="1" i="0" lang="en-US" sz="2400" u="none" cap="none" strike="noStrike">
                <a:solidFill>
                  <a:schemeClr val="dk1"/>
                </a:solidFill>
                <a:latin typeface="Alice"/>
                <a:ea typeface="Alice"/>
                <a:cs typeface="Alice"/>
                <a:sym typeface="Alice"/>
              </a:rPr>
              <a:t>Courses/Choices matter</a:t>
            </a:r>
            <a:endParaRPr i="0" sz="1400" u="none" cap="none" strike="noStrike">
              <a:solidFill>
                <a:srgbClr val="000000"/>
              </a:solidFill>
              <a:latin typeface="Alice"/>
              <a:ea typeface="Alice"/>
              <a:cs typeface="Alice"/>
              <a:sym typeface="Alice"/>
            </a:endParaRPr>
          </a:p>
          <a:p>
            <a:pPr indent="-190500" lvl="1" marL="800100" marR="0" rtl="0" algn="ctr">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Alice"/>
              <a:ea typeface="Alice"/>
              <a:cs typeface="Alice"/>
              <a:sym typeface="Alice"/>
            </a:endParaRPr>
          </a:p>
          <a:p>
            <a:pPr indent="0" lvl="0" marL="914400" marR="0" rtl="0" algn="ctr">
              <a:lnSpc>
                <a:spcPct val="100000"/>
              </a:lnSpc>
              <a:spcBef>
                <a:spcPts val="0"/>
              </a:spcBef>
              <a:spcAft>
                <a:spcPts val="0"/>
              </a:spcAft>
              <a:buNone/>
            </a:pPr>
            <a:r>
              <a:rPr b="1" i="0" lang="en-US" sz="2400" u="none" cap="none" strike="noStrike">
                <a:solidFill>
                  <a:schemeClr val="dk1"/>
                </a:solidFill>
                <a:latin typeface="Alice"/>
                <a:ea typeface="Alice"/>
                <a:cs typeface="Alice"/>
                <a:sym typeface="Alice"/>
              </a:rPr>
              <a:t>Behavior/Attitude matter (letters of recommendation, military/government career investigations)</a:t>
            </a:r>
            <a:endParaRPr i="0" sz="1400" u="none" cap="none" strike="noStrike">
              <a:solidFill>
                <a:srgbClr val="000000"/>
              </a:solidFill>
              <a:latin typeface="Alice"/>
              <a:ea typeface="Alice"/>
              <a:cs typeface="Alice"/>
              <a:sym typeface="Alice"/>
            </a:endParaRPr>
          </a:p>
          <a:p>
            <a:pPr indent="-190500" lvl="1" marL="800100" marR="0" rtl="0" algn="ctr">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Alice"/>
              <a:ea typeface="Alice"/>
              <a:cs typeface="Alice"/>
              <a:sym typeface="Alice"/>
            </a:endParaRPr>
          </a:p>
          <a:p>
            <a:pPr indent="0" lvl="0" marL="914400" marR="0" rtl="0" algn="ctr">
              <a:lnSpc>
                <a:spcPct val="100000"/>
              </a:lnSpc>
              <a:spcBef>
                <a:spcPts val="0"/>
              </a:spcBef>
              <a:spcAft>
                <a:spcPts val="0"/>
              </a:spcAft>
              <a:buNone/>
            </a:pPr>
            <a:r>
              <a:rPr b="1" i="0" lang="en-US" sz="2400" u="none" cap="none" strike="noStrike">
                <a:solidFill>
                  <a:schemeClr val="dk1"/>
                </a:solidFill>
                <a:latin typeface="Alice"/>
                <a:ea typeface="Alice"/>
                <a:cs typeface="Alice"/>
                <a:sym typeface="Alice"/>
              </a:rPr>
              <a:t>It’s not too early to begin researching and preparing for what you want to do after high school</a:t>
            </a:r>
            <a:endParaRPr i="0" sz="1400" u="none" cap="none" strike="noStrike">
              <a:solidFill>
                <a:srgbClr val="000000"/>
              </a:solidFill>
              <a:latin typeface="Alice"/>
              <a:ea typeface="Alice"/>
              <a:cs typeface="Alice"/>
              <a:sym typeface="Alice"/>
            </a:endParaRPr>
          </a:p>
          <a:p>
            <a:pPr indent="0" lvl="1" marL="0" marR="0" rtl="0" algn="ctr">
              <a:lnSpc>
                <a:spcPct val="100000"/>
              </a:lnSpc>
              <a:spcBef>
                <a:spcPts val="0"/>
              </a:spcBef>
              <a:spcAft>
                <a:spcPts val="0"/>
              </a:spcAft>
              <a:buClr>
                <a:srgbClr val="000000"/>
              </a:buClr>
              <a:buSzPts val="2400"/>
              <a:buFont typeface="Arial"/>
              <a:buNone/>
            </a:pPr>
            <a:r>
              <a:rPr i="0" lang="en-US" sz="2000" u="none" cap="none" strike="noStrike">
                <a:solidFill>
                  <a:schemeClr val="dk1"/>
                </a:solidFill>
                <a:latin typeface="Alice"/>
                <a:ea typeface="Alice"/>
                <a:cs typeface="Alice"/>
                <a:sym typeface="Alice"/>
              </a:rPr>
              <a:t>* The more you know what you want to do and what it requires, the better you can prepare yourself.</a:t>
            </a:r>
            <a:endParaRPr i="0" sz="1000" u="none" cap="none" strike="noStrike">
              <a:solidFill>
                <a:srgbClr val="000000"/>
              </a:solidFill>
              <a:latin typeface="Alice"/>
              <a:ea typeface="Alice"/>
              <a:cs typeface="Alice"/>
              <a:sym typeface="Alice"/>
            </a:endParaRPr>
          </a:p>
        </p:txBody>
      </p:sp>
      <p:pic>
        <p:nvPicPr>
          <p:cNvPr descr="January | 2012 | Doug's Views" id="217" name="Google Shape;217;p18"/>
          <p:cNvPicPr preferRelativeResize="0"/>
          <p:nvPr/>
        </p:nvPicPr>
        <p:blipFill rotWithShape="1">
          <a:blip r:embed="rId3">
            <a:alphaModFix/>
          </a:blip>
          <a:srcRect b="0" l="0" r="0" t="0"/>
          <a:stretch/>
        </p:blipFill>
        <p:spPr>
          <a:xfrm>
            <a:off x="2" y="4856053"/>
            <a:ext cx="1366318" cy="2001953"/>
          </a:xfrm>
          <a:prstGeom prst="rect">
            <a:avLst/>
          </a:prstGeom>
          <a:noFill/>
          <a:ln>
            <a:noFill/>
          </a:ln>
        </p:spPr>
      </p:pic>
      <p:cxnSp>
        <p:nvCxnSpPr>
          <p:cNvPr id="218" name="Google Shape;218;p18"/>
          <p:cNvCxnSpPr/>
          <p:nvPr/>
        </p:nvCxnSpPr>
        <p:spPr>
          <a:xfrm>
            <a:off x="-202800" y="440000"/>
            <a:ext cx="12597600" cy="0"/>
          </a:xfrm>
          <a:prstGeom prst="straightConnector1">
            <a:avLst/>
          </a:prstGeom>
          <a:noFill/>
          <a:ln cap="flat" cmpd="sng" w="28575">
            <a:solidFill>
              <a:srgbClr val="385623"/>
            </a:solidFill>
            <a:prstDash val="solid"/>
            <a:round/>
            <a:headEnd len="med" w="med" type="none"/>
            <a:tailEnd len="med" w="med" type="none"/>
          </a:ln>
        </p:spPr>
      </p:cxnSp>
      <p:cxnSp>
        <p:nvCxnSpPr>
          <p:cNvPr id="219" name="Google Shape;219;p18"/>
          <p:cNvCxnSpPr/>
          <p:nvPr/>
        </p:nvCxnSpPr>
        <p:spPr>
          <a:xfrm>
            <a:off x="-253200" y="1219200"/>
            <a:ext cx="12597600" cy="0"/>
          </a:xfrm>
          <a:prstGeom prst="straightConnector1">
            <a:avLst/>
          </a:prstGeom>
          <a:noFill/>
          <a:ln cap="flat" cmpd="sng" w="28575">
            <a:solidFill>
              <a:srgbClr val="385623"/>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9"/>
          <p:cNvSpPr/>
          <p:nvPr/>
        </p:nvSpPr>
        <p:spPr>
          <a:xfrm>
            <a:off x="1954924" y="168360"/>
            <a:ext cx="9112469" cy="67403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100" u="none" cap="none" strike="noStrike">
                <a:solidFill>
                  <a:schemeClr val="dk1"/>
                </a:solidFill>
                <a:latin typeface="Alice"/>
                <a:ea typeface="Alice"/>
                <a:cs typeface="Alice"/>
                <a:sym typeface="Alice"/>
              </a:rPr>
              <a:t>Contact your School Counselor</a:t>
            </a:r>
            <a:endParaRPr i="0" sz="11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b="1" i="0" sz="21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chemeClr val="dk1"/>
                </a:solidFill>
                <a:latin typeface="Alice"/>
                <a:ea typeface="Alice"/>
                <a:cs typeface="Alice"/>
                <a:sym typeface="Alice"/>
              </a:rPr>
              <a:t>Mrs. McLaughlin (Last names A-K)</a:t>
            </a:r>
            <a:endParaRPr i="0" sz="1100" u="none" cap="none" strike="noStrike">
              <a:solidFill>
                <a:srgbClr val="000000"/>
              </a:solidFill>
              <a:latin typeface="Alice"/>
              <a:ea typeface="Alice"/>
              <a:cs typeface="Alice"/>
              <a:sym typeface="Alice"/>
            </a:endParaRPr>
          </a:p>
          <a:p>
            <a:pPr indent="0" lvl="4" marL="1828800" marR="0" rtl="0" algn="ctr">
              <a:lnSpc>
                <a:spcPct val="100000"/>
              </a:lnSpc>
              <a:spcBef>
                <a:spcPts val="0"/>
              </a:spcBef>
              <a:spcAft>
                <a:spcPts val="0"/>
              </a:spcAft>
              <a:buClr>
                <a:srgbClr val="000000"/>
              </a:buClr>
              <a:buSzPts val="2400"/>
              <a:buFont typeface="Arial"/>
              <a:buNone/>
            </a:pPr>
            <a:r>
              <a:rPr i="0" lang="en-US" sz="2100" u="sng" cap="none" strike="noStrike">
                <a:solidFill>
                  <a:schemeClr val="dk1"/>
                </a:solidFill>
                <a:latin typeface="Alice"/>
                <a:ea typeface="Alice"/>
                <a:cs typeface="Alice"/>
                <a:sym typeface="Alice"/>
                <a:hlinkClick r:id="rId3">
                  <a:extLst>
                    <a:ext uri="{A12FA001-AC4F-418D-AE19-62706E023703}">
                      <ahyp:hlinkClr val="tx"/>
                    </a:ext>
                  </a:extLst>
                </a:hlinkClick>
              </a:rPr>
              <a:t>Darlene.mclaughlin@webutuck.org</a:t>
            </a:r>
            <a:r>
              <a:rPr i="0" lang="en-US" sz="2100" u="none" cap="none" strike="noStrike">
                <a:solidFill>
                  <a:schemeClr val="dk1"/>
                </a:solidFill>
                <a:latin typeface="Alice"/>
                <a:ea typeface="Alice"/>
                <a:cs typeface="Alice"/>
                <a:sym typeface="Alice"/>
              </a:rPr>
              <a:t>			</a:t>
            </a:r>
            <a:endParaRPr i="0" sz="11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chemeClr val="dk1"/>
                </a:solidFill>
                <a:latin typeface="Alice"/>
                <a:ea typeface="Alice"/>
                <a:cs typeface="Alice"/>
                <a:sym typeface="Alice"/>
              </a:rPr>
              <a:t>Phone: (845) 373-4100 ext. 3119</a:t>
            </a:r>
            <a:endParaRPr i="0" sz="11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i="0" sz="21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chemeClr val="dk1"/>
                </a:solidFill>
                <a:latin typeface="Alice"/>
                <a:ea typeface="Alice"/>
                <a:cs typeface="Alice"/>
                <a:sym typeface="Alice"/>
              </a:rPr>
              <a:t>Mr. Merendino (Last names L-Z)</a:t>
            </a:r>
            <a:endParaRPr i="0" sz="1100" u="none" cap="none" strike="noStrike">
              <a:solidFill>
                <a:srgbClr val="000000"/>
              </a:solidFill>
              <a:latin typeface="Alice"/>
              <a:ea typeface="Alice"/>
              <a:cs typeface="Alice"/>
              <a:sym typeface="Alice"/>
            </a:endParaRPr>
          </a:p>
          <a:p>
            <a:pPr indent="0" lvl="4" marL="1828800" marR="0" rtl="0" algn="ctr">
              <a:lnSpc>
                <a:spcPct val="100000"/>
              </a:lnSpc>
              <a:spcBef>
                <a:spcPts val="0"/>
              </a:spcBef>
              <a:spcAft>
                <a:spcPts val="0"/>
              </a:spcAft>
              <a:buClr>
                <a:srgbClr val="000000"/>
              </a:buClr>
              <a:buSzPts val="2400"/>
              <a:buFont typeface="Arial"/>
              <a:buNone/>
            </a:pPr>
            <a:r>
              <a:rPr i="0" lang="en-US" sz="2100" u="sng" cap="none" strike="noStrike">
                <a:solidFill>
                  <a:schemeClr val="dk1"/>
                </a:solidFill>
                <a:latin typeface="Alice"/>
                <a:ea typeface="Alice"/>
                <a:cs typeface="Alice"/>
                <a:sym typeface="Alice"/>
                <a:hlinkClick r:id="rId4">
                  <a:extLst>
                    <a:ext uri="{A12FA001-AC4F-418D-AE19-62706E023703}">
                      <ahyp:hlinkClr val="tx"/>
                    </a:ext>
                  </a:extLst>
                </a:hlinkClick>
              </a:rPr>
              <a:t>Vincent.merendino@webutuck.org</a:t>
            </a:r>
            <a:r>
              <a:rPr i="0" lang="en-US" sz="2100" u="none" cap="none" strike="noStrike">
                <a:solidFill>
                  <a:schemeClr val="dk1"/>
                </a:solidFill>
                <a:latin typeface="Alice"/>
                <a:ea typeface="Alice"/>
                <a:cs typeface="Alice"/>
                <a:sym typeface="Alice"/>
              </a:rPr>
              <a:t>			</a:t>
            </a:r>
            <a:endParaRPr i="0" sz="11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chemeClr val="dk1"/>
                </a:solidFill>
                <a:latin typeface="Alice"/>
                <a:ea typeface="Alice"/>
                <a:cs typeface="Alice"/>
                <a:sym typeface="Alice"/>
              </a:rPr>
              <a:t>Phone: (845) 373-4100 ext. 3120</a:t>
            </a:r>
            <a:endParaRPr i="0" sz="11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i="0" sz="21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chemeClr val="dk1"/>
                </a:solidFill>
                <a:latin typeface="Alice"/>
                <a:ea typeface="Alice"/>
                <a:cs typeface="Alice"/>
                <a:sym typeface="Alice"/>
              </a:rPr>
              <a:t>Jamie Betti</a:t>
            </a:r>
            <a:endParaRPr i="0" sz="21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sng" cap="none" strike="noStrike">
                <a:solidFill>
                  <a:schemeClr val="dk1"/>
                </a:solidFill>
                <a:latin typeface="Alice"/>
                <a:ea typeface="Alice"/>
                <a:cs typeface="Alice"/>
                <a:sym typeface="Alice"/>
                <a:hlinkClick r:id="rId5">
                  <a:extLst>
                    <a:ext uri="{A12FA001-AC4F-418D-AE19-62706E023703}">
                      <ahyp:hlinkClr val="tx"/>
                    </a:ext>
                  </a:extLst>
                </a:hlinkClick>
              </a:rPr>
              <a:t>Jamie.betti@webutuck.org</a:t>
            </a:r>
            <a:endParaRPr i="0" sz="21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chemeClr val="dk1"/>
                </a:solidFill>
                <a:latin typeface="Alice"/>
                <a:ea typeface="Alice"/>
                <a:cs typeface="Alice"/>
                <a:sym typeface="Alice"/>
              </a:rPr>
              <a:t>Phone: (845) 373-4100</a:t>
            </a:r>
            <a:endParaRPr i="0" sz="11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i="0" sz="21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chemeClr val="dk1"/>
                </a:solidFill>
                <a:latin typeface="Alice"/>
                <a:ea typeface="Alice"/>
                <a:cs typeface="Alice"/>
                <a:sym typeface="Alice"/>
              </a:rPr>
              <a:t>Counselors’ Secretary:</a:t>
            </a:r>
            <a:endParaRPr i="0" sz="11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chemeClr val="dk1"/>
                </a:solidFill>
                <a:latin typeface="Alice"/>
                <a:ea typeface="Alice"/>
                <a:cs typeface="Alice"/>
                <a:sym typeface="Alice"/>
              </a:rPr>
              <a:t>Laura Maston</a:t>
            </a:r>
            <a:endParaRPr i="0" sz="2100" u="none" cap="none" strike="noStrike">
              <a:solidFill>
                <a:schemeClr val="dk1"/>
              </a:solidFill>
              <a:latin typeface="Alice"/>
              <a:ea typeface="Alice"/>
              <a:cs typeface="Alice"/>
              <a:sym typeface="Alice"/>
            </a:endParaRPr>
          </a:p>
          <a:p>
            <a:pPr indent="0" lvl="2" marL="914400" marR="0" rtl="0" algn="ctr">
              <a:lnSpc>
                <a:spcPct val="100000"/>
              </a:lnSpc>
              <a:spcBef>
                <a:spcPts val="0"/>
              </a:spcBef>
              <a:spcAft>
                <a:spcPts val="0"/>
              </a:spcAft>
              <a:buClr>
                <a:srgbClr val="000000"/>
              </a:buClr>
              <a:buSzPts val="2400"/>
              <a:buFont typeface="Arial"/>
              <a:buNone/>
            </a:pPr>
            <a:r>
              <a:rPr i="0" lang="en-US" sz="2100" u="sng" cap="none" strike="noStrike">
                <a:solidFill>
                  <a:schemeClr val="dk1"/>
                </a:solidFill>
                <a:latin typeface="Alice"/>
                <a:ea typeface="Alice"/>
                <a:cs typeface="Alice"/>
                <a:sym typeface="Alice"/>
                <a:hlinkClick r:id="rId6">
                  <a:extLst>
                    <a:ext uri="{A12FA001-AC4F-418D-AE19-62706E023703}">
                      <ahyp:hlinkClr val="tx"/>
                    </a:ext>
                  </a:extLst>
                </a:hlinkClick>
              </a:rPr>
              <a:t>Laura.maston@webutuck.org</a:t>
            </a:r>
            <a:r>
              <a:rPr i="0" lang="en-US" sz="2100" u="none" cap="none" strike="noStrike">
                <a:solidFill>
                  <a:schemeClr val="dk1"/>
                </a:solidFill>
                <a:latin typeface="Alice"/>
                <a:ea typeface="Alice"/>
                <a:cs typeface="Alice"/>
                <a:sym typeface="Alice"/>
              </a:rPr>
              <a:t>			</a:t>
            </a:r>
            <a:endParaRPr i="0" sz="11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chemeClr val="dk1"/>
                </a:solidFill>
                <a:latin typeface="Alice"/>
                <a:ea typeface="Alice"/>
                <a:cs typeface="Alice"/>
                <a:sym typeface="Alice"/>
              </a:rPr>
              <a:t>Phone: (845) 373-4100 ext. 3118	</a:t>
            </a:r>
            <a:endParaRPr i="0" sz="1100" u="none" cap="none" strike="noStrike">
              <a:solidFill>
                <a:srgbClr val="000000"/>
              </a:solidFill>
              <a:latin typeface="Alice"/>
              <a:ea typeface="Alice"/>
              <a:cs typeface="Alice"/>
              <a:sym typeface="Alice"/>
            </a:endParaRPr>
          </a:p>
        </p:txBody>
      </p:sp>
      <p:pic>
        <p:nvPicPr>
          <p:cNvPr id="225" name="Google Shape;225;p19"/>
          <p:cNvPicPr preferRelativeResize="0"/>
          <p:nvPr/>
        </p:nvPicPr>
        <p:blipFill rotWithShape="1">
          <a:blip r:embed="rId7">
            <a:alphaModFix/>
          </a:blip>
          <a:srcRect b="0" l="23916" r="25553" t="0"/>
          <a:stretch/>
        </p:blipFill>
        <p:spPr>
          <a:xfrm>
            <a:off x="0" y="4111500"/>
            <a:ext cx="2826775" cy="2797175"/>
          </a:xfrm>
          <a:prstGeom prst="rect">
            <a:avLst/>
          </a:prstGeom>
          <a:noFill/>
          <a:ln>
            <a:noFill/>
          </a:ln>
        </p:spPr>
      </p:pic>
      <p:cxnSp>
        <p:nvCxnSpPr>
          <p:cNvPr id="226" name="Google Shape;226;p19"/>
          <p:cNvCxnSpPr/>
          <p:nvPr/>
        </p:nvCxnSpPr>
        <p:spPr>
          <a:xfrm>
            <a:off x="-294975" y="712850"/>
            <a:ext cx="12597600" cy="0"/>
          </a:xfrm>
          <a:prstGeom prst="straightConnector1">
            <a:avLst/>
          </a:prstGeom>
          <a:noFill/>
          <a:ln cap="flat" cmpd="sng" w="28575">
            <a:solidFill>
              <a:srgbClr val="385623"/>
            </a:solidFill>
            <a:prstDash val="solid"/>
            <a:round/>
            <a:headEnd len="med" w="med" type="none"/>
            <a:tailEnd len="med" w="med" type="none"/>
          </a:ln>
        </p:spPr>
      </p:cxnSp>
      <p:pic>
        <p:nvPicPr>
          <p:cNvPr id="227" name="Google Shape;227;p19"/>
          <p:cNvPicPr preferRelativeResize="0"/>
          <p:nvPr/>
        </p:nvPicPr>
        <p:blipFill rotWithShape="1">
          <a:blip r:embed="rId7">
            <a:alphaModFix/>
          </a:blip>
          <a:srcRect b="0" l="24734" r="24734" t="76483"/>
          <a:stretch/>
        </p:blipFill>
        <p:spPr>
          <a:xfrm>
            <a:off x="2765325" y="6250875"/>
            <a:ext cx="2888225" cy="657800"/>
          </a:xfrm>
          <a:prstGeom prst="rect">
            <a:avLst/>
          </a:prstGeom>
          <a:noFill/>
          <a:ln>
            <a:noFill/>
          </a:ln>
        </p:spPr>
      </p:pic>
      <p:pic>
        <p:nvPicPr>
          <p:cNvPr id="228" name="Google Shape;228;p19"/>
          <p:cNvPicPr preferRelativeResize="0"/>
          <p:nvPr/>
        </p:nvPicPr>
        <p:blipFill rotWithShape="1">
          <a:blip r:embed="rId7">
            <a:alphaModFix/>
          </a:blip>
          <a:srcRect b="0" l="24734" r="24734" t="76483"/>
          <a:stretch/>
        </p:blipFill>
        <p:spPr>
          <a:xfrm>
            <a:off x="5584725" y="6250875"/>
            <a:ext cx="2826775" cy="657800"/>
          </a:xfrm>
          <a:prstGeom prst="rect">
            <a:avLst/>
          </a:prstGeom>
          <a:noFill/>
          <a:ln>
            <a:noFill/>
          </a:ln>
        </p:spPr>
      </p:pic>
      <p:pic>
        <p:nvPicPr>
          <p:cNvPr id="229" name="Google Shape;229;p19"/>
          <p:cNvPicPr preferRelativeResize="0"/>
          <p:nvPr/>
        </p:nvPicPr>
        <p:blipFill rotWithShape="1">
          <a:blip r:embed="rId7">
            <a:alphaModFix/>
          </a:blip>
          <a:srcRect b="0" l="24734" r="24734" t="76483"/>
          <a:stretch/>
        </p:blipFill>
        <p:spPr>
          <a:xfrm>
            <a:off x="8305800" y="6250875"/>
            <a:ext cx="2826775" cy="657800"/>
          </a:xfrm>
          <a:prstGeom prst="rect">
            <a:avLst/>
          </a:prstGeom>
          <a:noFill/>
          <a:ln>
            <a:noFill/>
          </a:ln>
        </p:spPr>
      </p:pic>
      <p:pic>
        <p:nvPicPr>
          <p:cNvPr id="230" name="Google Shape;230;p19"/>
          <p:cNvPicPr preferRelativeResize="0"/>
          <p:nvPr/>
        </p:nvPicPr>
        <p:blipFill rotWithShape="1">
          <a:blip r:embed="rId7">
            <a:alphaModFix/>
          </a:blip>
          <a:srcRect b="0" l="24734" r="24734" t="76483"/>
          <a:stretch/>
        </p:blipFill>
        <p:spPr>
          <a:xfrm>
            <a:off x="11067400" y="6250875"/>
            <a:ext cx="2826775" cy="657800"/>
          </a:xfrm>
          <a:prstGeom prst="rect">
            <a:avLst/>
          </a:prstGeom>
          <a:noFill/>
          <a:ln>
            <a:noFill/>
          </a:ln>
        </p:spPr>
      </p:pic>
      <p:pic>
        <p:nvPicPr>
          <p:cNvPr id="231" name="Google Shape;231;p19"/>
          <p:cNvPicPr preferRelativeResize="0"/>
          <p:nvPr/>
        </p:nvPicPr>
        <p:blipFill>
          <a:blip r:embed="rId8">
            <a:alphaModFix/>
          </a:blip>
          <a:stretch>
            <a:fillRect/>
          </a:stretch>
        </p:blipFill>
        <p:spPr>
          <a:xfrm>
            <a:off x="10119850" y="4047875"/>
            <a:ext cx="1650124" cy="22030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txBox="1"/>
          <p:nvPr/>
        </p:nvSpPr>
        <p:spPr>
          <a:xfrm>
            <a:off x="159775" y="408675"/>
            <a:ext cx="11946300" cy="1046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5800" u="none" cap="none" strike="noStrike">
                <a:solidFill>
                  <a:srgbClr val="385623"/>
                </a:solidFill>
                <a:latin typeface="Alice"/>
                <a:ea typeface="Alice"/>
                <a:cs typeface="Alice"/>
                <a:sym typeface="Alice"/>
              </a:rPr>
              <a:t>Middle School </a:t>
            </a:r>
            <a:r>
              <a:rPr b="1" i="0" lang="en-US" sz="4600" u="none" cap="none" strike="noStrike">
                <a:solidFill>
                  <a:srgbClr val="385623"/>
                </a:solidFill>
                <a:latin typeface="Alice"/>
                <a:ea typeface="Alice"/>
                <a:cs typeface="Alice"/>
                <a:sym typeface="Alice"/>
              </a:rPr>
              <a:t>versus  </a:t>
            </a:r>
            <a:r>
              <a:rPr b="1" i="0" lang="en-US" sz="6200" u="none" cap="none" strike="noStrike">
                <a:solidFill>
                  <a:srgbClr val="385623"/>
                </a:solidFill>
                <a:latin typeface="Alice"/>
                <a:ea typeface="Alice"/>
                <a:cs typeface="Alice"/>
                <a:sym typeface="Alice"/>
              </a:rPr>
              <a:t>High School?</a:t>
            </a:r>
            <a:endParaRPr b="1" i="0" sz="6200" u="none" cap="none" strike="noStrike">
              <a:solidFill>
                <a:srgbClr val="385623"/>
              </a:solidFill>
              <a:latin typeface="Alice"/>
              <a:ea typeface="Alice"/>
              <a:cs typeface="Alice"/>
              <a:sym typeface="Alice"/>
            </a:endParaRPr>
          </a:p>
        </p:txBody>
      </p:sp>
      <p:sp>
        <p:nvSpPr>
          <p:cNvPr id="94" name="Google Shape;94;p2"/>
          <p:cNvSpPr txBox="1"/>
          <p:nvPr/>
        </p:nvSpPr>
        <p:spPr>
          <a:xfrm>
            <a:off x="1044750" y="1379350"/>
            <a:ext cx="3342900" cy="157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700" u="none" cap="none" strike="noStrike">
                <a:solidFill>
                  <a:srgbClr val="000000"/>
                </a:solidFill>
                <a:latin typeface="Alice"/>
                <a:ea typeface="Alice"/>
                <a:cs typeface="Alice"/>
                <a:sym typeface="Alice"/>
              </a:rPr>
              <a:t>Mr. Matthew Pascale</a:t>
            </a:r>
            <a:endParaRPr b="1" i="0" sz="27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 name="Google Shape;95;p2"/>
          <p:cNvSpPr txBox="1"/>
          <p:nvPr/>
        </p:nvSpPr>
        <p:spPr>
          <a:xfrm>
            <a:off x="7509350" y="1390550"/>
            <a:ext cx="3441300" cy="183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700" u="none" cap="none" strike="noStrike">
                <a:solidFill>
                  <a:srgbClr val="000000"/>
                </a:solidFill>
                <a:latin typeface="Alice"/>
                <a:ea typeface="Alice"/>
                <a:cs typeface="Alice"/>
                <a:sym typeface="Alice"/>
              </a:rPr>
              <a:t>Mr. Robert Knuschke</a:t>
            </a:r>
            <a:endParaRPr b="1" i="0" sz="2700" u="none" cap="none" strike="noStrike">
              <a:solidFill>
                <a:srgbClr val="000000"/>
              </a:solidFill>
              <a:latin typeface="Alice"/>
              <a:ea typeface="Alice"/>
              <a:cs typeface="Alice"/>
              <a:sym typeface="Alice"/>
            </a:endParaRPr>
          </a:p>
        </p:txBody>
      </p:sp>
      <p:pic>
        <p:nvPicPr>
          <p:cNvPr id="96" name="Google Shape;96;p2"/>
          <p:cNvPicPr preferRelativeResize="0"/>
          <p:nvPr/>
        </p:nvPicPr>
        <p:blipFill rotWithShape="1">
          <a:blip r:embed="rId3">
            <a:alphaModFix/>
          </a:blip>
          <a:srcRect b="7275" l="16773" r="17678" t="7224"/>
          <a:stretch/>
        </p:blipFill>
        <p:spPr>
          <a:xfrm>
            <a:off x="4387650" y="1905000"/>
            <a:ext cx="3392125" cy="4424525"/>
          </a:xfrm>
          <a:prstGeom prst="rect">
            <a:avLst/>
          </a:prstGeom>
          <a:noFill/>
          <a:ln>
            <a:noFill/>
          </a:ln>
        </p:spPr>
      </p:pic>
      <p:sp>
        <p:nvSpPr>
          <p:cNvPr id="97" name="Google Shape;97;p2"/>
          <p:cNvSpPr/>
          <p:nvPr/>
        </p:nvSpPr>
        <p:spPr>
          <a:xfrm>
            <a:off x="4191000" y="1769800"/>
            <a:ext cx="602100" cy="798900"/>
          </a:xfrm>
          <a:prstGeom prst="diagStripe">
            <a:avLst>
              <a:gd fmla="val 50000"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rot="6084644">
            <a:off x="7428335" y="1769868"/>
            <a:ext cx="601999" cy="798743"/>
          </a:xfrm>
          <a:prstGeom prst="diagStripe">
            <a:avLst>
              <a:gd fmla="val 50000"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2"/>
          <p:cNvPicPr preferRelativeResize="0"/>
          <p:nvPr/>
        </p:nvPicPr>
        <p:blipFill>
          <a:blip r:embed="rId4">
            <a:alphaModFix/>
          </a:blip>
          <a:stretch>
            <a:fillRect/>
          </a:stretch>
        </p:blipFill>
        <p:spPr>
          <a:xfrm>
            <a:off x="7877425" y="2634200"/>
            <a:ext cx="4107425" cy="2966116"/>
          </a:xfrm>
          <a:prstGeom prst="rect">
            <a:avLst/>
          </a:prstGeom>
          <a:noFill/>
          <a:ln>
            <a:noFill/>
          </a:ln>
        </p:spPr>
      </p:pic>
      <p:pic>
        <p:nvPicPr>
          <p:cNvPr id="100" name="Google Shape;100;p2"/>
          <p:cNvPicPr preferRelativeResize="0"/>
          <p:nvPr/>
        </p:nvPicPr>
        <p:blipFill>
          <a:blip r:embed="rId4">
            <a:alphaModFix/>
          </a:blip>
          <a:stretch>
            <a:fillRect/>
          </a:stretch>
        </p:blipFill>
        <p:spPr>
          <a:xfrm>
            <a:off x="83575" y="2634200"/>
            <a:ext cx="4107425" cy="29661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3"/>
          <p:cNvPicPr preferRelativeResize="0"/>
          <p:nvPr/>
        </p:nvPicPr>
        <p:blipFill>
          <a:blip r:embed="rId3">
            <a:alphaModFix/>
          </a:blip>
          <a:stretch>
            <a:fillRect/>
          </a:stretch>
        </p:blipFill>
        <p:spPr>
          <a:xfrm>
            <a:off x="5448350" y="900129"/>
            <a:ext cx="6743650" cy="5057749"/>
          </a:xfrm>
          <a:prstGeom prst="rect">
            <a:avLst/>
          </a:prstGeom>
          <a:noFill/>
          <a:ln>
            <a:noFill/>
          </a:ln>
        </p:spPr>
      </p:pic>
      <p:sp>
        <p:nvSpPr>
          <p:cNvPr id="106" name="Google Shape;106;p3"/>
          <p:cNvSpPr/>
          <p:nvPr/>
        </p:nvSpPr>
        <p:spPr>
          <a:xfrm>
            <a:off x="273925" y="287450"/>
            <a:ext cx="11649000" cy="6392700"/>
          </a:xfrm>
          <a:prstGeom prst="roundRect">
            <a:avLst>
              <a:gd fmla="val 16667" name="adj"/>
            </a:avLst>
          </a:prstGeom>
          <a:noFill/>
          <a:ln cap="flat" cmpd="sng" w="38100">
            <a:solidFill>
              <a:srgbClr val="385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0" y="1"/>
            <a:ext cx="5913600" cy="685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sz="2200">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sz="2200">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sz="2200">
              <a:solidFill>
                <a:schemeClr val="dk1"/>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sz="2200">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chemeClr val="dk1"/>
                </a:solidFill>
                <a:latin typeface="Alice"/>
                <a:ea typeface="Alice"/>
                <a:cs typeface="Alice"/>
                <a:sym typeface="Alice"/>
              </a:rPr>
              <a:t>Credits</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chemeClr val="dk1"/>
                </a:solidFill>
                <a:latin typeface="Alice"/>
                <a:ea typeface="Alice"/>
                <a:cs typeface="Alice"/>
                <a:sym typeface="Alice"/>
              </a:rPr>
              <a:t>Graduation Requirements</a:t>
            </a:r>
            <a:endParaRPr i="0" sz="18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chemeClr val="dk1"/>
                </a:solidFill>
                <a:latin typeface="Alice"/>
                <a:ea typeface="Alice"/>
                <a:cs typeface="Alice"/>
                <a:sym typeface="Alice"/>
              </a:rPr>
              <a:t>	* Types of Diplomas</a:t>
            </a:r>
            <a:endParaRPr i="0" sz="18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chemeClr val="dk1"/>
                </a:solidFill>
                <a:latin typeface="Alice"/>
                <a:ea typeface="Alice"/>
                <a:cs typeface="Alice"/>
                <a:sym typeface="Alice"/>
              </a:rPr>
              <a:t>	*Community Service</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chemeClr val="dk1"/>
                </a:solidFill>
                <a:latin typeface="Alice"/>
                <a:ea typeface="Alice"/>
                <a:cs typeface="Alice"/>
                <a:sym typeface="Alice"/>
              </a:rPr>
              <a:t>	</a:t>
            </a:r>
            <a:endParaRPr i="0" sz="18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chemeClr val="dk1"/>
                </a:solidFill>
                <a:latin typeface="Alice"/>
                <a:ea typeface="Alice"/>
                <a:cs typeface="Alice"/>
                <a:sym typeface="Alice"/>
              </a:rPr>
              <a:t>Transcript</a:t>
            </a:r>
            <a:endParaRPr i="0" sz="18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chemeClr val="dk1"/>
                </a:solidFill>
                <a:latin typeface="Alice"/>
                <a:ea typeface="Alice"/>
                <a:cs typeface="Alice"/>
                <a:sym typeface="Alice"/>
              </a:rPr>
              <a:t>Course Weighting – GPA -  Rank</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chemeClr val="dk1"/>
                </a:solidFill>
                <a:latin typeface="Alice"/>
                <a:ea typeface="Alice"/>
                <a:cs typeface="Alice"/>
                <a:sym typeface="Alice"/>
              </a:rPr>
              <a:t>Steps for Success – at school – at home</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chemeClr val="dk1"/>
                </a:solidFill>
                <a:latin typeface="Alice"/>
                <a:ea typeface="Alice"/>
                <a:cs typeface="Alice"/>
                <a:sym typeface="Alice"/>
              </a:rPr>
              <a:t>Contact Information</a:t>
            </a:r>
            <a:endParaRPr i="0" sz="1800" u="none" cap="none" strike="noStrike">
              <a:solidFill>
                <a:srgbClr val="000000"/>
              </a:solidFill>
              <a:latin typeface="Alice"/>
              <a:ea typeface="Alice"/>
              <a:cs typeface="Alice"/>
              <a:sym typeface="Alice"/>
            </a:endParaRPr>
          </a:p>
        </p:txBody>
      </p:sp>
      <p:sp>
        <p:nvSpPr>
          <p:cNvPr id="108" name="Google Shape;108;p3"/>
          <p:cNvSpPr txBox="1"/>
          <p:nvPr/>
        </p:nvSpPr>
        <p:spPr>
          <a:xfrm>
            <a:off x="287450" y="164275"/>
            <a:ext cx="11649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7700">
                <a:latin typeface="Alice"/>
                <a:ea typeface="Alice"/>
                <a:cs typeface="Alice"/>
                <a:sym typeface="Alice"/>
              </a:rPr>
              <a:t>Agenda </a:t>
            </a:r>
            <a:endParaRPr b="1" sz="7700">
              <a:latin typeface="Alice"/>
              <a:ea typeface="Alice"/>
              <a:cs typeface="Alice"/>
              <a:sym typeface="Alic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4"/>
          <p:cNvSpPr/>
          <p:nvPr/>
        </p:nvSpPr>
        <p:spPr>
          <a:xfrm>
            <a:off x="3901248" y="243000"/>
            <a:ext cx="38328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5300" u="none" cap="none" strike="noStrike">
                <a:solidFill>
                  <a:schemeClr val="dk1"/>
                </a:solidFill>
                <a:latin typeface="Alice"/>
                <a:ea typeface="Alice"/>
                <a:cs typeface="Alice"/>
                <a:sym typeface="Alice"/>
              </a:rPr>
              <a:t>CREDITS</a:t>
            </a:r>
            <a:endParaRPr b="1" i="0" sz="2700" u="none" cap="none" strike="noStrike">
              <a:solidFill>
                <a:srgbClr val="000000"/>
              </a:solidFill>
              <a:latin typeface="Alice"/>
              <a:ea typeface="Alice"/>
              <a:cs typeface="Alice"/>
              <a:sym typeface="Alice"/>
            </a:endParaRPr>
          </a:p>
        </p:txBody>
      </p:sp>
      <p:sp>
        <p:nvSpPr>
          <p:cNvPr id="114" name="Google Shape;114;p4"/>
          <p:cNvSpPr/>
          <p:nvPr/>
        </p:nvSpPr>
        <p:spPr>
          <a:xfrm>
            <a:off x="472965" y="1406209"/>
            <a:ext cx="11571890"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200" u="none" cap="none" strike="noStrike">
                <a:solidFill>
                  <a:schemeClr val="dk1"/>
                </a:solidFill>
                <a:latin typeface="Alice"/>
                <a:ea typeface="Alice"/>
                <a:cs typeface="Alice"/>
                <a:sym typeface="Alice"/>
              </a:rPr>
              <a:t>Earning Credit</a:t>
            </a:r>
            <a:r>
              <a:rPr i="0" lang="en-US" sz="2200" u="none" cap="none" strike="noStrike">
                <a:solidFill>
                  <a:schemeClr val="dk1"/>
                </a:solidFill>
                <a:latin typeface="Alice"/>
                <a:ea typeface="Alice"/>
                <a:cs typeface="Alice"/>
                <a:sym typeface="Alice"/>
              </a:rPr>
              <a:t>: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Credit is earned by mastering the learning outcomes set forth in a</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 New York State developed or locally developed syllabus for a given high school subject,</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 after a student has had the opportunity to complete a unit of study in the given subject matter.</a:t>
            </a:r>
            <a:endParaRPr i="0" sz="1200" u="none" cap="none" strike="noStrike">
              <a:solidFill>
                <a:srgbClr val="000000"/>
              </a:solidFill>
              <a:latin typeface="Alice"/>
              <a:ea typeface="Alice"/>
              <a:cs typeface="Alice"/>
              <a:sym typeface="Alice"/>
            </a:endParaRPr>
          </a:p>
        </p:txBody>
      </p:sp>
      <p:sp>
        <p:nvSpPr>
          <p:cNvPr id="115" name="Google Shape;115;p4"/>
          <p:cNvSpPr/>
          <p:nvPr/>
        </p:nvSpPr>
        <p:spPr>
          <a:xfrm>
            <a:off x="328526" y="3178275"/>
            <a:ext cx="7008600" cy="3477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lice"/>
                <a:ea typeface="Alice"/>
                <a:cs typeface="Alice"/>
                <a:sym typeface="Alice"/>
              </a:rPr>
              <a:t>CREDIT</a:t>
            </a:r>
            <a:endParaRPr b="1"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chemeClr val="dk1"/>
                </a:solidFill>
                <a:latin typeface="Alice"/>
                <a:ea typeface="Alice"/>
                <a:cs typeface="Alice"/>
                <a:sym typeface="Alice"/>
              </a:rPr>
              <a:t>Credit is earned for a subject studied within a specified time and counts towards required graduation requirements.</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000"/>
              <a:buFont typeface="Arial"/>
              <a:buNone/>
            </a:pPr>
            <a:r>
              <a:t/>
            </a:r>
            <a:endParaRPr i="0" sz="2000" u="none" cap="none" strike="noStrike">
              <a:solidFill>
                <a:schemeClr val="dk1"/>
              </a:solidFill>
              <a:latin typeface="Alice"/>
              <a:ea typeface="Alice"/>
              <a:cs typeface="Alice"/>
              <a:sym typeface="Alice"/>
            </a:endParaRPr>
          </a:p>
          <a:p>
            <a:pPr indent="-285750" lvl="0" marL="285750" marR="0" rtl="0" algn="ctr">
              <a:lnSpc>
                <a:spcPct val="100000"/>
              </a:lnSpc>
              <a:spcBef>
                <a:spcPts val="0"/>
              </a:spcBef>
              <a:spcAft>
                <a:spcPts val="0"/>
              </a:spcAft>
              <a:buClr>
                <a:schemeClr val="dk1"/>
              </a:buClr>
              <a:buSzPts val="2000"/>
              <a:buFont typeface="Alice"/>
              <a:buChar char="•"/>
            </a:pPr>
            <a:r>
              <a:rPr i="0" lang="en-US" sz="2000" u="none" cap="none" strike="noStrike">
                <a:solidFill>
                  <a:schemeClr val="dk1"/>
                </a:solidFill>
                <a:latin typeface="Alice"/>
                <a:ea typeface="Alice"/>
                <a:cs typeface="Alice"/>
                <a:sym typeface="Alice"/>
              </a:rPr>
              <a:t>40 weeks X 5 days per week = 1 credit</a:t>
            </a:r>
            <a:endParaRPr i="0" sz="1400" u="none" cap="none" strike="noStrike">
              <a:solidFill>
                <a:srgbClr val="000000"/>
              </a:solidFill>
              <a:latin typeface="Alice"/>
              <a:ea typeface="Alice"/>
              <a:cs typeface="Alice"/>
              <a:sym typeface="Alice"/>
            </a:endParaRPr>
          </a:p>
          <a:p>
            <a:pPr indent="-285750" lvl="0" marL="285750" marR="0" rtl="0" algn="ctr">
              <a:lnSpc>
                <a:spcPct val="100000"/>
              </a:lnSpc>
              <a:spcBef>
                <a:spcPts val="0"/>
              </a:spcBef>
              <a:spcAft>
                <a:spcPts val="0"/>
              </a:spcAft>
              <a:buClr>
                <a:schemeClr val="dk1"/>
              </a:buClr>
              <a:buSzPts val="2000"/>
              <a:buFont typeface="Alice"/>
              <a:buChar char="•"/>
            </a:pPr>
            <a:r>
              <a:rPr i="0" lang="en-US" sz="2000" u="none" cap="none" strike="noStrike">
                <a:solidFill>
                  <a:schemeClr val="dk1"/>
                </a:solidFill>
                <a:latin typeface="Alice"/>
                <a:ea typeface="Alice"/>
                <a:cs typeface="Alice"/>
                <a:sym typeface="Alice"/>
              </a:rPr>
              <a:t>* 20 weeks X 5 days per week = ½ credit</a:t>
            </a:r>
            <a:endParaRPr i="0" sz="1400" u="none" cap="none" strike="noStrike">
              <a:solidFill>
                <a:srgbClr val="000000"/>
              </a:solidFill>
              <a:latin typeface="Alice"/>
              <a:ea typeface="Alice"/>
              <a:cs typeface="Alice"/>
              <a:sym typeface="Alice"/>
            </a:endParaRPr>
          </a:p>
          <a:p>
            <a:pPr indent="-285750" lvl="0" marL="285750" marR="0" rtl="0" algn="ctr">
              <a:lnSpc>
                <a:spcPct val="100000"/>
              </a:lnSpc>
              <a:spcBef>
                <a:spcPts val="0"/>
              </a:spcBef>
              <a:spcAft>
                <a:spcPts val="0"/>
              </a:spcAft>
              <a:buClr>
                <a:schemeClr val="dk1"/>
              </a:buClr>
              <a:buSzPts val="2000"/>
              <a:buFont typeface="Alice"/>
              <a:buChar char="•"/>
            </a:pPr>
            <a:r>
              <a:rPr i="0" lang="en-US" sz="2000" u="none" cap="none" strike="noStrike">
                <a:solidFill>
                  <a:schemeClr val="dk1"/>
                </a:solidFill>
                <a:latin typeface="Alice"/>
                <a:ea typeface="Alice"/>
                <a:cs typeface="Alice"/>
                <a:sym typeface="Alice"/>
              </a:rPr>
              <a:t>Year-long courses that run every other day = ½ credit</a:t>
            </a:r>
            <a:endParaRPr i="0" sz="1400" u="none" cap="none" strike="noStrike">
              <a:solidFill>
                <a:srgbClr val="000000"/>
              </a:solidFill>
              <a:latin typeface="Alice"/>
              <a:ea typeface="Alice"/>
              <a:cs typeface="Alice"/>
              <a:sym typeface="Alice"/>
            </a:endParaRPr>
          </a:p>
          <a:p>
            <a:pPr indent="-158750" lvl="0" marL="285750" marR="0" rtl="0" algn="ctr">
              <a:lnSpc>
                <a:spcPct val="100000"/>
              </a:lnSpc>
              <a:spcBef>
                <a:spcPts val="0"/>
              </a:spcBef>
              <a:spcAft>
                <a:spcPts val="0"/>
              </a:spcAft>
              <a:buClr>
                <a:schemeClr val="dk1"/>
              </a:buClr>
              <a:buSzPts val="2000"/>
              <a:buFont typeface="Arial"/>
              <a:buNone/>
            </a:pPr>
            <a:r>
              <a:t/>
            </a:r>
            <a:endParaRPr i="0" sz="2000" u="none" cap="none" strike="noStrike">
              <a:solidFill>
                <a:schemeClr val="dk1"/>
              </a:solidFill>
              <a:latin typeface="Alice"/>
              <a:ea typeface="Alice"/>
              <a:cs typeface="Alice"/>
              <a:sym typeface="Alice"/>
            </a:endParaRPr>
          </a:p>
          <a:p>
            <a:pPr indent="-285750" lvl="0" marL="285750" marR="0" rtl="0" algn="ctr">
              <a:lnSpc>
                <a:spcPct val="100000"/>
              </a:lnSpc>
              <a:spcBef>
                <a:spcPts val="0"/>
              </a:spcBef>
              <a:spcAft>
                <a:spcPts val="0"/>
              </a:spcAft>
              <a:buClr>
                <a:schemeClr val="dk1"/>
              </a:buClr>
              <a:buSzPts val="2000"/>
              <a:buFont typeface="Alice"/>
              <a:buChar char="•"/>
            </a:pPr>
            <a:r>
              <a:rPr i="0" lang="en-US" sz="2000" u="none" cap="none" strike="noStrike">
                <a:solidFill>
                  <a:schemeClr val="dk1"/>
                </a:solidFill>
                <a:latin typeface="Alice"/>
                <a:ea typeface="Alice"/>
                <a:cs typeface="Alice"/>
                <a:sym typeface="Alice"/>
              </a:rPr>
              <a:t>*A student needs to earn a minimum of 22 credits to graduate from high school.</a:t>
            </a:r>
            <a:endParaRPr i="0" sz="2000" u="none" cap="none" strike="noStrike">
              <a:solidFill>
                <a:schemeClr val="dk1"/>
              </a:solidFill>
              <a:latin typeface="Alice"/>
              <a:ea typeface="Alice"/>
              <a:cs typeface="Alice"/>
              <a:sym typeface="Alice"/>
            </a:endParaRPr>
          </a:p>
        </p:txBody>
      </p:sp>
      <p:pic>
        <p:nvPicPr>
          <p:cNvPr descr="File:Checkmark green.svg - Wikipedia" id="116" name="Google Shape;116;p4"/>
          <p:cNvPicPr preferRelativeResize="0"/>
          <p:nvPr/>
        </p:nvPicPr>
        <p:blipFill rotWithShape="1">
          <a:blip r:embed="rId3">
            <a:alphaModFix/>
          </a:blip>
          <a:srcRect b="0" l="0" r="0" t="0"/>
          <a:stretch/>
        </p:blipFill>
        <p:spPr>
          <a:xfrm>
            <a:off x="7845826" y="3063072"/>
            <a:ext cx="4007720" cy="3477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graphicFrame>
        <p:nvGraphicFramePr>
          <p:cNvPr id="121" name="Google Shape;121;p5"/>
          <p:cNvGraphicFramePr/>
          <p:nvPr/>
        </p:nvGraphicFramePr>
        <p:xfrm>
          <a:off x="177913" y="1295625"/>
          <a:ext cx="3000000" cy="3000000"/>
        </p:xfrm>
        <a:graphic>
          <a:graphicData uri="http://schemas.openxmlformats.org/drawingml/2006/table">
            <a:tbl>
              <a:tblPr>
                <a:noFill/>
                <a:tableStyleId>{5E5E0023-33F3-4220-84E1-1CDABD4E5D47}</a:tableStyleId>
              </a:tblPr>
              <a:tblGrid>
                <a:gridCol w="4893675"/>
                <a:gridCol w="1447450"/>
              </a:tblGrid>
              <a:tr h="405925">
                <a:tc>
                  <a:txBody>
                    <a:bodyPr/>
                    <a:lstStyle/>
                    <a:p>
                      <a:pPr indent="0" lvl="0" marL="0" rtl="0" algn="l">
                        <a:spcBef>
                          <a:spcPts val="0"/>
                        </a:spcBef>
                        <a:spcAft>
                          <a:spcPts val="0"/>
                        </a:spcAft>
                        <a:buNone/>
                      </a:pPr>
                      <a:r>
                        <a:rPr b="1" lang="en-US" sz="1300">
                          <a:latin typeface="Alice"/>
                          <a:ea typeface="Alice"/>
                          <a:cs typeface="Alice"/>
                          <a:sym typeface="Alice"/>
                        </a:rPr>
                        <a:t>English</a:t>
                      </a:r>
                      <a:endParaRPr b="1" sz="13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Alice"/>
                          <a:ea typeface="Alice"/>
                          <a:cs typeface="Alice"/>
                          <a:sym typeface="Alice"/>
                        </a:rPr>
                        <a:t>4</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r h="1210725">
                <a:tc>
                  <a:txBody>
                    <a:bodyPr/>
                    <a:lstStyle/>
                    <a:p>
                      <a:pPr indent="0" lvl="0" marL="0" rtl="0" algn="l">
                        <a:spcBef>
                          <a:spcPts val="0"/>
                        </a:spcBef>
                        <a:spcAft>
                          <a:spcPts val="0"/>
                        </a:spcAft>
                        <a:buNone/>
                      </a:pPr>
                      <a:r>
                        <a:rPr b="1" lang="en-US" sz="1300">
                          <a:latin typeface="Alice"/>
                          <a:ea typeface="Alice"/>
                          <a:cs typeface="Alice"/>
                          <a:sym typeface="Alice"/>
                        </a:rPr>
                        <a:t>Social Studies</a:t>
                      </a:r>
                      <a:br>
                        <a:rPr lang="en-US" sz="1200">
                          <a:latin typeface="Alice"/>
                          <a:ea typeface="Alice"/>
                          <a:cs typeface="Alice"/>
                          <a:sym typeface="Alice"/>
                        </a:rPr>
                      </a:br>
                      <a:r>
                        <a:rPr lang="en-US" sz="1200">
                          <a:latin typeface="Alice"/>
                          <a:ea typeface="Alice"/>
                          <a:cs typeface="Alice"/>
                          <a:sym typeface="Alice"/>
                        </a:rPr>
                        <a:t>      Distributed as follows:</a:t>
                      </a:r>
                      <a:br>
                        <a:rPr lang="en-US" sz="1200">
                          <a:latin typeface="Alice"/>
                          <a:ea typeface="Alice"/>
                          <a:cs typeface="Alice"/>
                          <a:sym typeface="Alice"/>
                        </a:rPr>
                      </a:br>
                      <a:r>
                        <a:rPr lang="en-US" sz="1200">
                          <a:latin typeface="Alice"/>
                          <a:ea typeface="Alice"/>
                          <a:cs typeface="Alice"/>
                          <a:sym typeface="Alice"/>
                        </a:rPr>
                        <a:t>           2 Credits Global History and Geography</a:t>
                      </a:r>
                      <a:br>
                        <a:rPr lang="en-US" sz="1200">
                          <a:latin typeface="Alice"/>
                          <a:ea typeface="Alice"/>
                          <a:cs typeface="Alice"/>
                          <a:sym typeface="Alice"/>
                        </a:rPr>
                      </a:br>
                      <a:r>
                        <a:rPr lang="en-US" sz="1200">
                          <a:latin typeface="Alice"/>
                          <a:ea typeface="Alice"/>
                          <a:cs typeface="Alice"/>
                          <a:sym typeface="Alice"/>
                        </a:rPr>
                        <a:t>           1 Credit U.S. History</a:t>
                      </a:r>
                      <a:br>
                        <a:rPr lang="en-US" sz="1200">
                          <a:latin typeface="Alice"/>
                          <a:ea typeface="Alice"/>
                          <a:cs typeface="Alice"/>
                          <a:sym typeface="Alice"/>
                        </a:rPr>
                      </a:br>
                      <a:r>
                        <a:rPr lang="en-US" sz="1200">
                          <a:latin typeface="Alice"/>
                          <a:ea typeface="Alice"/>
                          <a:cs typeface="Alice"/>
                          <a:sym typeface="Alice"/>
                        </a:rPr>
                        <a:t>           ½ Credit Participation in Government</a:t>
                      </a:r>
                      <a:br>
                        <a:rPr lang="en-US" sz="1200">
                          <a:latin typeface="Alice"/>
                          <a:ea typeface="Alice"/>
                          <a:cs typeface="Alice"/>
                          <a:sym typeface="Alice"/>
                        </a:rPr>
                      </a:br>
                      <a:r>
                        <a:rPr lang="en-US" sz="1200">
                          <a:latin typeface="Alice"/>
                          <a:ea typeface="Alice"/>
                          <a:cs typeface="Alice"/>
                          <a:sym typeface="Alice"/>
                        </a:rPr>
                        <a:t>           ½ Credit Economics</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Alice"/>
                          <a:ea typeface="Alice"/>
                          <a:cs typeface="Alice"/>
                          <a:sym typeface="Alice"/>
                        </a:rPr>
                        <a:t>4</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r h="1034150">
                <a:tc>
                  <a:txBody>
                    <a:bodyPr/>
                    <a:lstStyle/>
                    <a:p>
                      <a:pPr indent="0" lvl="0" marL="0" rtl="0" algn="l">
                        <a:spcBef>
                          <a:spcPts val="0"/>
                        </a:spcBef>
                        <a:spcAft>
                          <a:spcPts val="0"/>
                        </a:spcAft>
                        <a:buNone/>
                      </a:pPr>
                      <a:r>
                        <a:rPr b="1" lang="en-US" sz="1300">
                          <a:latin typeface="Alice"/>
                          <a:ea typeface="Alice"/>
                          <a:cs typeface="Alice"/>
                          <a:sym typeface="Alice"/>
                        </a:rPr>
                        <a:t>Science</a:t>
                      </a:r>
                      <a:br>
                        <a:rPr lang="en-US" sz="1200">
                          <a:latin typeface="Alice"/>
                          <a:ea typeface="Alice"/>
                          <a:cs typeface="Alice"/>
                          <a:sym typeface="Alice"/>
                        </a:rPr>
                      </a:br>
                      <a:r>
                        <a:rPr lang="en-US" sz="1200">
                          <a:latin typeface="Alice"/>
                          <a:ea typeface="Alice"/>
                          <a:cs typeface="Alice"/>
                          <a:sym typeface="Alice"/>
                        </a:rPr>
                        <a:t>      Distribution as follows:</a:t>
                      </a:r>
                      <a:br>
                        <a:rPr lang="en-US" sz="1200">
                          <a:latin typeface="Alice"/>
                          <a:ea typeface="Alice"/>
                          <a:cs typeface="Alice"/>
                          <a:sym typeface="Alice"/>
                        </a:rPr>
                      </a:br>
                      <a:r>
                        <a:rPr lang="en-US" sz="1200">
                          <a:latin typeface="Alice"/>
                          <a:ea typeface="Alice"/>
                          <a:cs typeface="Alice"/>
                          <a:sym typeface="Alice"/>
                        </a:rPr>
                        <a:t>            1 Credit Life Science</a:t>
                      </a:r>
                      <a:br>
                        <a:rPr lang="en-US" sz="1200">
                          <a:latin typeface="Alice"/>
                          <a:ea typeface="Alice"/>
                          <a:cs typeface="Alice"/>
                          <a:sym typeface="Alice"/>
                        </a:rPr>
                      </a:br>
                      <a:r>
                        <a:rPr lang="en-US" sz="1200">
                          <a:latin typeface="Alice"/>
                          <a:ea typeface="Alice"/>
                          <a:cs typeface="Alice"/>
                          <a:sym typeface="Alice"/>
                        </a:rPr>
                        <a:t>            1 Credit Physical Science</a:t>
                      </a:r>
                      <a:br>
                        <a:rPr lang="en-US" sz="1200">
                          <a:latin typeface="Alice"/>
                          <a:ea typeface="Alice"/>
                          <a:cs typeface="Alice"/>
                          <a:sym typeface="Alice"/>
                        </a:rPr>
                      </a:br>
                      <a:r>
                        <a:rPr lang="en-US" sz="1200">
                          <a:latin typeface="Alice"/>
                          <a:ea typeface="Alice"/>
                          <a:cs typeface="Alice"/>
                          <a:sym typeface="Alice"/>
                        </a:rPr>
                        <a:t>            1 Credit Life </a:t>
                      </a:r>
                      <a:r>
                        <a:rPr lang="en-US" sz="1200">
                          <a:latin typeface="Alice"/>
                          <a:ea typeface="Alice"/>
                          <a:cs typeface="Alice"/>
                          <a:sym typeface="Alice"/>
                        </a:rPr>
                        <a:t>Science</a:t>
                      </a:r>
                      <a:r>
                        <a:rPr lang="en-US" sz="1200">
                          <a:latin typeface="Alice"/>
                          <a:ea typeface="Alice"/>
                          <a:cs typeface="Alice"/>
                          <a:sym typeface="Alice"/>
                        </a:rPr>
                        <a:t> or Physical Science</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Alice"/>
                          <a:ea typeface="Alice"/>
                          <a:cs typeface="Alice"/>
                          <a:sym typeface="Alice"/>
                        </a:rPr>
                        <a:t>3</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r h="327875">
                <a:tc>
                  <a:txBody>
                    <a:bodyPr/>
                    <a:lstStyle/>
                    <a:p>
                      <a:pPr indent="0" lvl="0" marL="0" rtl="0" algn="l">
                        <a:spcBef>
                          <a:spcPts val="0"/>
                        </a:spcBef>
                        <a:spcAft>
                          <a:spcPts val="0"/>
                        </a:spcAft>
                        <a:buNone/>
                      </a:pPr>
                      <a:r>
                        <a:rPr b="1" lang="en-US" sz="1300">
                          <a:latin typeface="Alice"/>
                          <a:ea typeface="Alice"/>
                          <a:cs typeface="Alice"/>
                          <a:sym typeface="Alice"/>
                        </a:rPr>
                        <a:t>Mathematics</a:t>
                      </a:r>
                      <a:endParaRPr b="1" sz="13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Alice"/>
                          <a:ea typeface="Alice"/>
                          <a:cs typeface="Alice"/>
                          <a:sym typeface="Alice"/>
                        </a:rPr>
                        <a:t>3</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r h="327875">
                <a:tc>
                  <a:txBody>
                    <a:bodyPr/>
                    <a:lstStyle/>
                    <a:p>
                      <a:pPr indent="0" lvl="0" marL="0" rtl="0" algn="l">
                        <a:spcBef>
                          <a:spcPts val="0"/>
                        </a:spcBef>
                        <a:spcAft>
                          <a:spcPts val="0"/>
                        </a:spcAft>
                        <a:buNone/>
                      </a:pPr>
                      <a:r>
                        <a:rPr b="1" lang="en-US" sz="1300">
                          <a:latin typeface="Alice"/>
                          <a:ea typeface="Alice"/>
                          <a:cs typeface="Alice"/>
                          <a:sym typeface="Alice"/>
                        </a:rPr>
                        <a:t>Language Other than English (LOTE)</a:t>
                      </a:r>
                      <a:endParaRPr b="1" sz="13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Alice"/>
                          <a:ea typeface="Alice"/>
                          <a:cs typeface="Alice"/>
                          <a:sym typeface="Alice"/>
                        </a:rPr>
                        <a:t>1* 3 (for AR)</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r h="327875">
                <a:tc>
                  <a:txBody>
                    <a:bodyPr/>
                    <a:lstStyle/>
                    <a:p>
                      <a:pPr indent="0" lvl="0" marL="0" rtl="0" algn="l">
                        <a:spcBef>
                          <a:spcPts val="0"/>
                        </a:spcBef>
                        <a:spcAft>
                          <a:spcPts val="0"/>
                        </a:spcAft>
                        <a:buNone/>
                      </a:pPr>
                      <a:r>
                        <a:rPr b="1" lang="en-US" sz="1300">
                          <a:latin typeface="Alice"/>
                          <a:ea typeface="Alice"/>
                          <a:cs typeface="Alice"/>
                          <a:sym typeface="Alice"/>
                        </a:rPr>
                        <a:t>Fine Arts</a:t>
                      </a:r>
                      <a:endParaRPr b="1" sz="13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Alice"/>
                          <a:ea typeface="Alice"/>
                          <a:cs typeface="Alice"/>
                          <a:sym typeface="Alice"/>
                        </a:rPr>
                        <a:t>1</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r h="327875">
                <a:tc>
                  <a:txBody>
                    <a:bodyPr/>
                    <a:lstStyle/>
                    <a:p>
                      <a:pPr indent="0" lvl="0" marL="0" rtl="0" algn="l">
                        <a:spcBef>
                          <a:spcPts val="0"/>
                        </a:spcBef>
                        <a:spcAft>
                          <a:spcPts val="0"/>
                        </a:spcAft>
                        <a:buNone/>
                      </a:pPr>
                      <a:r>
                        <a:rPr b="1" lang="en-US" sz="1300">
                          <a:latin typeface="Alice"/>
                          <a:ea typeface="Alice"/>
                          <a:cs typeface="Alice"/>
                          <a:sym typeface="Alice"/>
                        </a:rPr>
                        <a:t>Physical Education</a:t>
                      </a:r>
                      <a:endParaRPr b="1" sz="13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Alice"/>
                          <a:ea typeface="Alice"/>
                          <a:cs typeface="Alice"/>
                          <a:sym typeface="Alice"/>
                        </a:rPr>
                        <a:t>2</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r h="327875">
                <a:tc>
                  <a:txBody>
                    <a:bodyPr/>
                    <a:lstStyle/>
                    <a:p>
                      <a:pPr indent="0" lvl="0" marL="0" rtl="0" algn="l">
                        <a:spcBef>
                          <a:spcPts val="0"/>
                        </a:spcBef>
                        <a:spcAft>
                          <a:spcPts val="0"/>
                        </a:spcAft>
                        <a:buNone/>
                      </a:pPr>
                      <a:r>
                        <a:rPr b="1" lang="en-US" sz="1300">
                          <a:latin typeface="Alice"/>
                          <a:ea typeface="Alice"/>
                          <a:cs typeface="Alice"/>
                          <a:sym typeface="Alice"/>
                        </a:rPr>
                        <a:t>Health</a:t>
                      </a:r>
                      <a:endParaRPr b="1" sz="13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Alice"/>
                          <a:ea typeface="Alice"/>
                          <a:cs typeface="Alice"/>
                          <a:sym typeface="Alice"/>
                        </a:rPr>
                        <a:t>1/2</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r h="327875">
                <a:tc>
                  <a:txBody>
                    <a:bodyPr/>
                    <a:lstStyle/>
                    <a:p>
                      <a:pPr indent="0" lvl="0" marL="0" rtl="0" algn="l">
                        <a:spcBef>
                          <a:spcPts val="0"/>
                        </a:spcBef>
                        <a:spcAft>
                          <a:spcPts val="0"/>
                        </a:spcAft>
                        <a:buNone/>
                      </a:pPr>
                      <a:r>
                        <a:rPr b="1" lang="en-US" sz="1300">
                          <a:latin typeface="Alice"/>
                          <a:ea typeface="Alice"/>
                          <a:cs typeface="Alice"/>
                          <a:sym typeface="Alice"/>
                        </a:rPr>
                        <a:t>Electives**</a:t>
                      </a:r>
                      <a:endParaRPr b="1" sz="13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Alice"/>
                          <a:ea typeface="Alice"/>
                          <a:cs typeface="Alice"/>
                          <a:sym typeface="Alice"/>
                        </a:rPr>
                        <a:t>3 1/2</a:t>
                      </a:r>
                      <a:endParaRPr sz="12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r h="327875">
                <a:tc>
                  <a:txBody>
                    <a:bodyPr/>
                    <a:lstStyle/>
                    <a:p>
                      <a:pPr indent="0" lvl="0" marL="0" rtl="0" algn="l">
                        <a:spcBef>
                          <a:spcPts val="0"/>
                        </a:spcBef>
                        <a:spcAft>
                          <a:spcPts val="0"/>
                        </a:spcAft>
                        <a:buNone/>
                      </a:pPr>
                      <a:r>
                        <a:rPr b="1" lang="en-US" sz="1500">
                          <a:latin typeface="Alice"/>
                          <a:ea typeface="Alice"/>
                          <a:cs typeface="Alice"/>
                          <a:sym typeface="Alice"/>
                        </a:rPr>
                        <a:t>TOTAL</a:t>
                      </a:r>
                      <a:endParaRPr b="1" sz="15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c>
                  <a:txBody>
                    <a:bodyPr/>
                    <a:lstStyle/>
                    <a:p>
                      <a:pPr indent="0" lvl="0" marL="0" rtl="0" algn="l">
                        <a:spcBef>
                          <a:spcPts val="0"/>
                        </a:spcBef>
                        <a:spcAft>
                          <a:spcPts val="0"/>
                        </a:spcAft>
                        <a:buNone/>
                      </a:pPr>
                      <a:r>
                        <a:rPr b="1" lang="en-US" sz="1500">
                          <a:latin typeface="Alice"/>
                          <a:ea typeface="Alice"/>
                          <a:cs typeface="Alice"/>
                          <a:sym typeface="Alice"/>
                        </a:rPr>
                        <a:t>22</a:t>
                      </a:r>
                      <a:endParaRPr b="1" sz="1500">
                        <a:latin typeface="Alice"/>
                        <a:ea typeface="Alice"/>
                        <a:cs typeface="Alice"/>
                        <a:sym typeface="Alice"/>
                      </a:endParaRPr>
                    </a:p>
                  </a:txBody>
                  <a:tcPr marT="91425" marB="91425" marR="91425" marL="91425">
                    <a:lnL cap="flat" cmpd="sng" w="19050">
                      <a:solidFill>
                        <a:srgbClr val="385623"/>
                      </a:solidFill>
                      <a:prstDash val="solid"/>
                      <a:round/>
                      <a:headEnd len="sm" w="sm" type="none"/>
                      <a:tailEnd len="sm" w="sm" type="none"/>
                    </a:lnL>
                    <a:lnR cap="flat" cmpd="sng" w="19050">
                      <a:solidFill>
                        <a:srgbClr val="385623"/>
                      </a:solidFill>
                      <a:prstDash val="solid"/>
                      <a:round/>
                      <a:headEnd len="sm" w="sm" type="none"/>
                      <a:tailEnd len="sm" w="sm" type="none"/>
                    </a:lnR>
                    <a:lnT cap="flat" cmpd="sng" w="19050">
                      <a:solidFill>
                        <a:srgbClr val="385623"/>
                      </a:solidFill>
                      <a:prstDash val="solid"/>
                      <a:round/>
                      <a:headEnd len="sm" w="sm" type="none"/>
                      <a:tailEnd len="sm" w="sm" type="none"/>
                    </a:lnT>
                    <a:lnB cap="flat" cmpd="sng" w="19050">
                      <a:solidFill>
                        <a:srgbClr val="385623"/>
                      </a:solidFill>
                      <a:prstDash val="solid"/>
                      <a:round/>
                      <a:headEnd len="sm" w="sm" type="none"/>
                      <a:tailEnd len="sm" w="sm" type="none"/>
                    </a:lnB>
                  </a:tcPr>
                </a:tc>
              </a:tr>
            </a:tbl>
          </a:graphicData>
        </a:graphic>
      </p:graphicFrame>
      <p:sp>
        <p:nvSpPr>
          <p:cNvPr id="122" name="Google Shape;122;p5"/>
          <p:cNvSpPr txBox="1"/>
          <p:nvPr/>
        </p:nvSpPr>
        <p:spPr>
          <a:xfrm>
            <a:off x="6875325" y="5186525"/>
            <a:ext cx="51618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Alice"/>
                <a:ea typeface="Alice"/>
                <a:cs typeface="Alice"/>
                <a:sym typeface="Alice"/>
              </a:rPr>
              <a:t>*Students with disabilities may be </a:t>
            </a:r>
            <a:r>
              <a:rPr lang="en-US">
                <a:latin typeface="Alice"/>
                <a:ea typeface="Alice"/>
                <a:cs typeface="Alice"/>
                <a:sym typeface="Alice"/>
              </a:rPr>
              <a:t>exempt</a:t>
            </a:r>
            <a:r>
              <a:rPr lang="en-US">
                <a:latin typeface="Alice"/>
                <a:ea typeface="Alice"/>
                <a:cs typeface="Alice"/>
                <a:sym typeface="Alice"/>
              </a:rPr>
              <a:t> from the LOTE required credit if so indicated on their IEP</a:t>
            </a:r>
            <a:endParaRPr>
              <a:latin typeface="Alice"/>
              <a:ea typeface="Alice"/>
              <a:cs typeface="Alice"/>
              <a:sym typeface="Alice"/>
            </a:endParaRPr>
          </a:p>
          <a:p>
            <a:pPr indent="0" lvl="0" marL="0" rtl="0" algn="ctr">
              <a:spcBef>
                <a:spcPts val="0"/>
              </a:spcBef>
              <a:spcAft>
                <a:spcPts val="0"/>
              </a:spcAft>
              <a:buNone/>
            </a:pPr>
            <a:r>
              <a:t/>
            </a:r>
            <a:endParaRPr>
              <a:latin typeface="Alice"/>
              <a:ea typeface="Alice"/>
              <a:cs typeface="Alice"/>
              <a:sym typeface="Alice"/>
            </a:endParaRPr>
          </a:p>
          <a:p>
            <a:pPr indent="0" lvl="0" marL="0" rtl="0" algn="ctr">
              <a:spcBef>
                <a:spcPts val="0"/>
              </a:spcBef>
              <a:spcAft>
                <a:spcPts val="0"/>
              </a:spcAft>
              <a:buNone/>
            </a:pPr>
            <a:r>
              <a:rPr lang="en-US">
                <a:latin typeface="Alice"/>
                <a:ea typeface="Alice"/>
                <a:cs typeface="Alice"/>
                <a:sym typeface="Alice"/>
              </a:rPr>
              <a:t>**Elective credits can include additional credits for Math and </a:t>
            </a:r>
            <a:r>
              <a:rPr lang="en-US">
                <a:latin typeface="Alice"/>
                <a:ea typeface="Alice"/>
                <a:cs typeface="Alice"/>
                <a:sym typeface="Alice"/>
              </a:rPr>
              <a:t>Science</a:t>
            </a:r>
            <a:endParaRPr>
              <a:latin typeface="Alice"/>
              <a:ea typeface="Alice"/>
              <a:cs typeface="Alice"/>
              <a:sym typeface="Alice"/>
            </a:endParaRPr>
          </a:p>
        </p:txBody>
      </p:sp>
      <p:sp>
        <p:nvSpPr>
          <p:cNvPr id="123" name="Google Shape;123;p5"/>
          <p:cNvSpPr txBox="1"/>
          <p:nvPr/>
        </p:nvSpPr>
        <p:spPr>
          <a:xfrm>
            <a:off x="177925" y="895425"/>
            <a:ext cx="6341100" cy="369300"/>
          </a:xfrm>
          <a:prstGeom prst="rect">
            <a:avLst/>
          </a:prstGeom>
          <a:noFill/>
          <a:ln cap="flat" cmpd="sng" w="19050">
            <a:solidFill>
              <a:srgbClr val="38562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latin typeface="Alice"/>
                <a:ea typeface="Alice"/>
                <a:cs typeface="Alice"/>
                <a:sym typeface="Alice"/>
              </a:rPr>
              <a:t>Local Diploma,    </a:t>
            </a:r>
            <a:r>
              <a:rPr b="1" lang="en-US" sz="1200">
                <a:latin typeface="Alice"/>
                <a:ea typeface="Alice"/>
                <a:cs typeface="Alice"/>
                <a:sym typeface="Alice"/>
              </a:rPr>
              <a:t>Regents</a:t>
            </a:r>
            <a:r>
              <a:rPr b="1" lang="en-US" sz="1200">
                <a:latin typeface="Alice"/>
                <a:ea typeface="Alice"/>
                <a:cs typeface="Alice"/>
                <a:sym typeface="Alice"/>
              </a:rPr>
              <a:t> Diploma,     </a:t>
            </a:r>
            <a:r>
              <a:rPr b="1" lang="en-US" sz="1200">
                <a:latin typeface="Alice"/>
                <a:ea typeface="Alice"/>
                <a:cs typeface="Alice"/>
                <a:sym typeface="Alice"/>
              </a:rPr>
              <a:t>Regents</a:t>
            </a:r>
            <a:r>
              <a:rPr b="1" lang="en-US" sz="1200">
                <a:latin typeface="Alice"/>
                <a:ea typeface="Alice"/>
                <a:cs typeface="Alice"/>
                <a:sym typeface="Alice"/>
              </a:rPr>
              <a:t> Diploma with Advanced Designation,    (AR)</a:t>
            </a:r>
            <a:endParaRPr b="1" sz="1200">
              <a:latin typeface="Alice"/>
              <a:ea typeface="Alice"/>
              <a:cs typeface="Alice"/>
              <a:sym typeface="Alice"/>
            </a:endParaRPr>
          </a:p>
        </p:txBody>
      </p:sp>
      <p:sp>
        <p:nvSpPr>
          <p:cNvPr id="124" name="Google Shape;124;p5"/>
          <p:cNvSpPr txBox="1"/>
          <p:nvPr/>
        </p:nvSpPr>
        <p:spPr>
          <a:xfrm>
            <a:off x="177925" y="218025"/>
            <a:ext cx="6341100" cy="646500"/>
          </a:xfrm>
          <a:prstGeom prst="rect">
            <a:avLst/>
          </a:prstGeom>
          <a:noFill/>
          <a:ln cap="flat" cmpd="sng" w="19050">
            <a:solidFill>
              <a:srgbClr val="38562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500" u="sng">
                <a:latin typeface="Alice"/>
                <a:ea typeface="Alice"/>
                <a:cs typeface="Alice"/>
                <a:sym typeface="Alice"/>
              </a:rPr>
              <a:t>Graduation Requirements</a:t>
            </a:r>
            <a:endParaRPr b="1" sz="1500" u="sng">
              <a:latin typeface="Alice"/>
              <a:ea typeface="Alice"/>
              <a:cs typeface="Alice"/>
              <a:sym typeface="Alice"/>
            </a:endParaRPr>
          </a:p>
          <a:p>
            <a:pPr indent="0" lvl="0" marL="0" rtl="0" algn="ctr">
              <a:spcBef>
                <a:spcPts val="0"/>
              </a:spcBef>
              <a:spcAft>
                <a:spcPts val="0"/>
              </a:spcAft>
              <a:buNone/>
            </a:pPr>
            <a:r>
              <a:rPr b="1" lang="en-US" sz="1500" u="sng">
                <a:latin typeface="Alice"/>
                <a:ea typeface="Alice"/>
                <a:cs typeface="Alice"/>
                <a:sym typeface="Alice"/>
              </a:rPr>
              <a:t>Distribution of Credits</a:t>
            </a:r>
            <a:endParaRPr b="1" sz="1500" u="sng">
              <a:latin typeface="Alice"/>
              <a:ea typeface="Alice"/>
              <a:cs typeface="Alice"/>
              <a:sym typeface="Alice"/>
            </a:endParaRPr>
          </a:p>
        </p:txBody>
      </p:sp>
      <p:pic>
        <p:nvPicPr>
          <p:cNvPr id="125" name="Google Shape;125;p5"/>
          <p:cNvPicPr preferRelativeResize="0"/>
          <p:nvPr/>
        </p:nvPicPr>
        <p:blipFill>
          <a:blip r:embed="rId3">
            <a:alphaModFix/>
          </a:blip>
          <a:stretch>
            <a:fillRect/>
          </a:stretch>
        </p:blipFill>
        <p:spPr>
          <a:xfrm>
            <a:off x="6912125" y="1055125"/>
            <a:ext cx="5088200" cy="3816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6"/>
          <p:cNvSpPr/>
          <p:nvPr/>
        </p:nvSpPr>
        <p:spPr>
          <a:xfrm>
            <a:off x="86025" y="164950"/>
            <a:ext cx="11823300" cy="6471900"/>
          </a:xfrm>
          <a:prstGeom prst="roundRect">
            <a:avLst>
              <a:gd fmla="val 16667" name="adj"/>
            </a:avLst>
          </a:prstGeom>
          <a:noFill/>
          <a:ln cap="flat" cmpd="sng" w="28575">
            <a:solidFill>
              <a:srgbClr val="385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317011" y="307754"/>
            <a:ext cx="8744700" cy="618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Alice"/>
                <a:ea typeface="Alice"/>
                <a:cs typeface="Alice"/>
                <a:sym typeface="Alice"/>
              </a:rPr>
              <a:t>ASSESSMENT REQUIREMENTS for Graduation with Local or Regents Diploma</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lice"/>
                <a:ea typeface="Alice"/>
                <a:cs typeface="Alice"/>
                <a:sym typeface="Alice"/>
              </a:rPr>
              <a:t>PATHWAYS 4 + 1</a:t>
            </a:r>
            <a:endParaRPr i="0" sz="1400" u="none" cap="none" strike="noStrike">
              <a:solidFill>
                <a:srgbClr val="000000"/>
              </a:solidFill>
              <a:latin typeface="Alice"/>
              <a:ea typeface="Alice"/>
              <a:cs typeface="Alice"/>
              <a:sym typeface="Alice"/>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All students must pass </a:t>
            </a:r>
            <a:r>
              <a:rPr b="1" i="0" lang="en-US" sz="1800" u="sng" cap="none" strike="noStrike">
                <a:solidFill>
                  <a:schemeClr val="dk1"/>
                </a:solidFill>
                <a:latin typeface="Alice"/>
                <a:ea typeface="Alice"/>
                <a:cs typeface="Alice"/>
                <a:sym typeface="Alice"/>
              </a:rPr>
              <a:t>4 </a:t>
            </a:r>
            <a:r>
              <a:rPr b="1" i="0" lang="en-US" sz="1800" u="none" cap="none" strike="noStrike">
                <a:solidFill>
                  <a:schemeClr val="dk1"/>
                </a:solidFill>
                <a:latin typeface="Alice"/>
                <a:ea typeface="Alice"/>
                <a:cs typeface="Alice"/>
                <a:sym typeface="Alice"/>
              </a:rPr>
              <a:t>REQUIRED </a:t>
            </a:r>
            <a:r>
              <a:rPr i="0" lang="en-US" sz="1800" u="none" cap="none" strike="noStrike">
                <a:solidFill>
                  <a:schemeClr val="dk1"/>
                </a:solidFill>
                <a:latin typeface="Alice"/>
                <a:ea typeface="Alice"/>
                <a:cs typeface="Alice"/>
                <a:sym typeface="Alice"/>
              </a:rPr>
              <a:t>Regents Examinations: One in each discipline</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Math, English, Science, Social Studies + </a:t>
            </a:r>
            <a:r>
              <a:rPr b="1" i="0" lang="en-US" sz="1800" u="sng" cap="none" strike="noStrike">
                <a:solidFill>
                  <a:schemeClr val="dk1"/>
                </a:solidFill>
                <a:latin typeface="Alice"/>
                <a:ea typeface="Alice"/>
                <a:cs typeface="Alice"/>
                <a:sym typeface="Alice"/>
              </a:rPr>
              <a:t>1 Pathway</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Alice"/>
                <a:ea typeface="Alice"/>
                <a:cs typeface="Alice"/>
                <a:sym typeface="Alice"/>
              </a:rPr>
              <a:t>Pathways:</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STEM = An additional Math or Science Exam</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Humanities = An additional English or Social Studies Exam</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Arts = A NYSED approved exam in the Arts</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LOTE = A NYSED approved exam in LOTE</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CTE= A NYSED approved CTE examination AFTER the student successfully completes a NYSED approved CTE program</a:t>
            </a:r>
            <a:endParaRPr i="0" sz="14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Alice"/>
                <a:ea typeface="Alice"/>
                <a:cs typeface="Alice"/>
                <a:sym typeface="Alice"/>
              </a:rPr>
              <a:t>CDOS = The completion of all the components of the CDOS Credential </a:t>
            </a:r>
            <a:endParaRPr i="0" sz="1800" u="none" cap="none" strike="noStrike">
              <a:solidFill>
                <a:schemeClr val="dk1"/>
              </a:solidFill>
              <a:latin typeface="Alice"/>
              <a:ea typeface="Alice"/>
              <a:cs typeface="Alice"/>
              <a:sym typeface="Alice"/>
            </a:endParaRPr>
          </a:p>
        </p:txBody>
      </p:sp>
      <p:pic>
        <p:nvPicPr>
          <p:cNvPr descr="List Icon Symbol - Free vector graphic on Pixabay" id="132" name="Google Shape;132;p6"/>
          <p:cNvPicPr preferRelativeResize="0"/>
          <p:nvPr/>
        </p:nvPicPr>
        <p:blipFill rotWithShape="1">
          <a:blip r:embed="rId3">
            <a:alphaModFix/>
          </a:blip>
          <a:srcRect b="0" l="0" r="0" t="0"/>
          <a:stretch/>
        </p:blipFill>
        <p:spPr>
          <a:xfrm>
            <a:off x="9061702" y="1900846"/>
            <a:ext cx="2714513" cy="27145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7"/>
          <p:cNvSpPr/>
          <p:nvPr/>
        </p:nvSpPr>
        <p:spPr>
          <a:xfrm>
            <a:off x="159775" y="145500"/>
            <a:ext cx="11904900" cy="54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1900" u="sng" cap="none" strike="noStrike">
                <a:solidFill>
                  <a:schemeClr val="dk1"/>
                </a:solidFill>
                <a:latin typeface="Alice"/>
                <a:ea typeface="Alice"/>
                <a:cs typeface="Alice"/>
                <a:sym typeface="Alice"/>
              </a:rPr>
              <a:t>ASSESSMENT REQUIREMENTS for Graduation with Advanced Regents Diploma (AR)</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000"/>
              <a:buFont typeface="Arial"/>
              <a:buNone/>
            </a:pPr>
            <a:r>
              <a:t/>
            </a:r>
            <a:endParaRPr b="1" i="0" sz="1900" u="sng"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700" u="none" cap="none" strike="noStrike">
                <a:solidFill>
                  <a:schemeClr val="dk1"/>
                </a:solidFill>
                <a:latin typeface="Alice"/>
                <a:ea typeface="Alice"/>
                <a:cs typeface="Alice"/>
                <a:sym typeface="Alice"/>
              </a:rPr>
              <a:t>To earn a Regents with Advanced Designation Diploma, students must pass the following Assessments with a grade of 65 or higher.</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7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700" u="none" cap="none" strike="noStrike">
                <a:solidFill>
                  <a:schemeClr val="dk1"/>
                </a:solidFill>
                <a:latin typeface="Alice"/>
                <a:ea typeface="Alice"/>
                <a:cs typeface="Alice"/>
                <a:sym typeface="Alice"/>
              </a:rPr>
              <a:t>English Regents Exam</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7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700" u="none" cap="none" strike="noStrike">
                <a:solidFill>
                  <a:schemeClr val="dk1"/>
                </a:solidFill>
                <a:latin typeface="Alice"/>
                <a:ea typeface="Alice"/>
                <a:cs typeface="Alice"/>
                <a:sym typeface="Alice"/>
              </a:rPr>
              <a:t>Global History Regents Exam</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7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700" u="none" cap="none" strike="noStrike">
                <a:solidFill>
                  <a:schemeClr val="dk1"/>
                </a:solidFill>
                <a:latin typeface="Alice"/>
                <a:ea typeface="Alice"/>
                <a:cs typeface="Alice"/>
                <a:sym typeface="Alice"/>
              </a:rPr>
              <a:t>U.S. History Regents Exam</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7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700" u="none" cap="none" strike="noStrike">
                <a:solidFill>
                  <a:schemeClr val="dk1"/>
                </a:solidFill>
                <a:latin typeface="Alice"/>
                <a:ea typeface="Alice"/>
                <a:cs typeface="Alice"/>
                <a:sym typeface="Alice"/>
              </a:rPr>
              <a:t>3 Math Regents Exams (Algebra, Geometry, Algebra II CC)</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7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700" u="none" cap="none" strike="noStrike">
                <a:solidFill>
                  <a:schemeClr val="dk1"/>
                </a:solidFill>
                <a:latin typeface="Alice"/>
                <a:ea typeface="Alice"/>
                <a:cs typeface="Alice"/>
                <a:sym typeface="Alice"/>
              </a:rPr>
              <a:t>2 Science Regents Exams (Biology and one other)</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i="0" sz="17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700" u="none" cap="none" strike="noStrike">
                <a:solidFill>
                  <a:schemeClr val="dk1"/>
                </a:solidFill>
                <a:latin typeface="Alice"/>
                <a:ea typeface="Alice"/>
                <a:cs typeface="Alice"/>
                <a:sym typeface="Alice"/>
              </a:rPr>
              <a:t>*Students must also complete and earn 3 credits in the same LOTE </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b="1" i="0" lang="en-US" sz="1700" u="none" cap="none" strike="noStrike">
                <a:solidFill>
                  <a:schemeClr val="dk1"/>
                </a:solidFill>
                <a:latin typeface="Alice"/>
                <a:ea typeface="Alice"/>
                <a:cs typeface="Alice"/>
                <a:sym typeface="Alice"/>
              </a:rPr>
              <a:t>OR </a:t>
            </a:r>
            <a:endParaRPr b="1"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rPr i="0" lang="en-US" sz="1700" u="none" cap="none" strike="noStrike">
                <a:solidFill>
                  <a:schemeClr val="dk1"/>
                </a:solidFill>
                <a:latin typeface="Alice"/>
                <a:ea typeface="Alice"/>
                <a:cs typeface="Alice"/>
                <a:sym typeface="Alice"/>
              </a:rPr>
              <a:t>earn 5 credits in the Fine Arts or an approved CTE Program.</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38" name="Google Shape;138;p7"/>
          <p:cNvPicPr preferRelativeResize="0"/>
          <p:nvPr/>
        </p:nvPicPr>
        <p:blipFill>
          <a:blip r:embed="rId4">
            <a:alphaModFix/>
          </a:blip>
          <a:stretch>
            <a:fillRect/>
          </a:stretch>
        </p:blipFill>
        <p:spPr>
          <a:xfrm>
            <a:off x="159775" y="1945488"/>
            <a:ext cx="2397350" cy="2967025"/>
          </a:xfrm>
          <a:prstGeom prst="rect">
            <a:avLst/>
          </a:prstGeom>
          <a:noFill/>
          <a:ln>
            <a:noFill/>
          </a:ln>
        </p:spPr>
      </p:pic>
      <p:pic>
        <p:nvPicPr>
          <p:cNvPr id="139" name="Google Shape;139;p7"/>
          <p:cNvPicPr preferRelativeResize="0"/>
          <p:nvPr/>
        </p:nvPicPr>
        <p:blipFill>
          <a:blip r:embed="rId5">
            <a:alphaModFix/>
          </a:blip>
          <a:stretch>
            <a:fillRect/>
          </a:stretch>
        </p:blipFill>
        <p:spPr>
          <a:xfrm>
            <a:off x="8763000" y="1394950"/>
            <a:ext cx="3429000" cy="342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8"/>
          <p:cNvSpPr txBox="1"/>
          <p:nvPr/>
        </p:nvSpPr>
        <p:spPr>
          <a:xfrm>
            <a:off x="1123406" y="0"/>
            <a:ext cx="10041000" cy="620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500" u="none" cap="none" strike="noStrike">
                <a:solidFill>
                  <a:schemeClr val="dk1"/>
                </a:solidFill>
                <a:latin typeface="Alice"/>
                <a:ea typeface="Alice"/>
                <a:cs typeface="Alice"/>
                <a:sym typeface="Alice"/>
              </a:rPr>
              <a:t>Types of Diplomas:</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1800"/>
              <a:buFont typeface="Arial"/>
              <a:buNone/>
            </a:pPr>
            <a:r>
              <a:t/>
            </a:r>
            <a:endParaRPr b="1" i="0" sz="17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b="1" i="0" lang="en-US" sz="2300" u="none" cap="none" strike="noStrike">
                <a:solidFill>
                  <a:schemeClr val="dk1"/>
                </a:solidFill>
                <a:latin typeface="Alice"/>
                <a:ea typeface="Alice"/>
                <a:cs typeface="Alice"/>
                <a:sym typeface="Alice"/>
              </a:rPr>
              <a:t>Regular Regents: 5 Regents Exams 65+</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b="1" i="0" sz="23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b="1" i="0" lang="en-US" sz="2300" u="none" cap="none" strike="noStrike">
                <a:solidFill>
                  <a:schemeClr val="dk1"/>
                </a:solidFill>
                <a:latin typeface="Alice"/>
                <a:ea typeface="Alice"/>
                <a:cs typeface="Alice"/>
                <a:sym typeface="Alice"/>
              </a:rPr>
              <a:t>Advanced Regents: 8 Regents Exams 65+ with 3 credits in same LOTE OR 5 Fine Arts or CTE Credits</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b="1" i="0" sz="23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b="1" i="0" lang="en-US" sz="2300" u="none" cap="none" strike="noStrike">
                <a:solidFill>
                  <a:schemeClr val="dk1"/>
                </a:solidFill>
                <a:latin typeface="Alice"/>
                <a:ea typeface="Alice"/>
                <a:cs typeface="Alice"/>
                <a:sym typeface="Alice"/>
              </a:rPr>
              <a:t>Honors:  Average of ALL Regents exams required for the diploma type = 90+ (CANNOT ROUND UP!)</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b="1" i="0" sz="23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b="1" i="0" lang="en-US" sz="2300" u="none" cap="none" strike="noStrike">
                <a:solidFill>
                  <a:schemeClr val="dk1"/>
                </a:solidFill>
                <a:latin typeface="Alice"/>
                <a:ea typeface="Alice"/>
                <a:cs typeface="Alice"/>
                <a:sym typeface="Alice"/>
              </a:rPr>
              <a:t>Mastery in Science: 3 Science Regents exams with scores of 85+ (Biology and 2 others)</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b="1" i="0" sz="23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b="1" i="0" lang="en-US" sz="2300" u="none" cap="none" strike="noStrike">
                <a:solidFill>
                  <a:schemeClr val="dk1"/>
                </a:solidFill>
                <a:latin typeface="Alice"/>
                <a:ea typeface="Alice"/>
                <a:cs typeface="Alice"/>
                <a:sym typeface="Alice"/>
              </a:rPr>
              <a:t>Mastery in Math: ALL 3 Math Regents exams with scores of 85+</a:t>
            </a:r>
            <a:endParaRPr i="0" sz="13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b="1" i="0" sz="23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b="1" i="0" lang="en-US" sz="2300" u="none" cap="none" strike="noStrike">
                <a:solidFill>
                  <a:schemeClr val="dk1"/>
                </a:solidFill>
                <a:latin typeface="Alice"/>
                <a:ea typeface="Alice"/>
                <a:cs typeface="Alice"/>
                <a:sym typeface="Alice"/>
              </a:rPr>
              <a:t>Local:  Only available to students with an IEP (dependent upon Regents Exam scores)</a:t>
            </a:r>
            <a:endParaRPr b="1" i="0" sz="2300" u="none" cap="none" strike="noStrike">
              <a:solidFill>
                <a:schemeClr val="dk1"/>
              </a:solidFill>
              <a:latin typeface="Alice"/>
              <a:ea typeface="Alice"/>
              <a:cs typeface="Alice"/>
              <a:sym typeface="Alice"/>
            </a:endParaRPr>
          </a:p>
        </p:txBody>
      </p:sp>
      <p:pic>
        <p:nvPicPr>
          <p:cNvPr id="145" name="Google Shape;145;p8"/>
          <p:cNvPicPr preferRelativeResize="0"/>
          <p:nvPr/>
        </p:nvPicPr>
        <p:blipFill>
          <a:blip r:embed="rId3">
            <a:alphaModFix/>
          </a:blip>
          <a:stretch>
            <a:fillRect/>
          </a:stretch>
        </p:blipFill>
        <p:spPr>
          <a:xfrm>
            <a:off x="0" y="0"/>
            <a:ext cx="1837400" cy="1837400"/>
          </a:xfrm>
          <a:prstGeom prst="rect">
            <a:avLst/>
          </a:prstGeom>
          <a:noFill/>
          <a:ln>
            <a:noFill/>
          </a:ln>
        </p:spPr>
      </p:pic>
      <p:pic>
        <p:nvPicPr>
          <p:cNvPr id="146" name="Google Shape;146;p8"/>
          <p:cNvPicPr preferRelativeResize="0"/>
          <p:nvPr/>
        </p:nvPicPr>
        <p:blipFill>
          <a:blip r:embed="rId3">
            <a:alphaModFix/>
          </a:blip>
          <a:stretch>
            <a:fillRect/>
          </a:stretch>
        </p:blipFill>
        <p:spPr>
          <a:xfrm flipH="1">
            <a:off x="10354601" y="0"/>
            <a:ext cx="1837399" cy="183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9"/>
          <p:cNvSpPr txBox="1"/>
          <p:nvPr/>
        </p:nvSpPr>
        <p:spPr>
          <a:xfrm>
            <a:off x="0" y="452846"/>
            <a:ext cx="12192000" cy="547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400" u="none" cap="none" strike="noStrike">
                <a:solidFill>
                  <a:schemeClr val="dk1"/>
                </a:solidFill>
                <a:latin typeface="Alice"/>
                <a:ea typeface="Alice"/>
                <a:cs typeface="Alice"/>
                <a:sym typeface="Alice"/>
              </a:rPr>
              <a:t>COMMUNITY SERVICE</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**Community Service is a non-paying job performed by one person or a group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of people for the benefit of their community or institutions</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t/>
            </a:r>
            <a:endParaRPr i="0" sz="2200" u="none" cap="none" strike="noStrike">
              <a:solidFill>
                <a:schemeClr val="dk1"/>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chemeClr val="dk1"/>
                </a:solidFill>
                <a:latin typeface="Alice"/>
                <a:ea typeface="Alice"/>
                <a:cs typeface="Alice"/>
                <a:sym typeface="Alice"/>
              </a:rPr>
              <a:t>Examples:  </a:t>
            </a:r>
            <a:endParaRPr i="0" sz="1200" u="none" cap="none" strike="noStrike">
              <a:solidFill>
                <a:srgbClr val="000000"/>
              </a:solidFill>
              <a:latin typeface="Alice"/>
              <a:ea typeface="Alice"/>
              <a:cs typeface="Alice"/>
              <a:sym typeface="Alice"/>
            </a:endParaRPr>
          </a:p>
          <a:p>
            <a:pPr indent="-444500" lvl="0" marL="457200" marR="0" rtl="0" algn="ctr">
              <a:lnSpc>
                <a:spcPct val="100000"/>
              </a:lnSpc>
              <a:spcBef>
                <a:spcPts val="0"/>
              </a:spcBef>
              <a:spcAft>
                <a:spcPts val="0"/>
              </a:spcAft>
              <a:buClr>
                <a:schemeClr val="dk1"/>
              </a:buClr>
              <a:buSzPts val="2200"/>
              <a:buFont typeface="Alice"/>
              <a:buChar char="•"/>
            </a:pPr>
            <a:r>
              <a:rPr i="0" lang="en-US" sz="2200" u="none" cap="none" strike="noStrike">
                <a:solidFill>
                  <a:schemeClr val="dk1"/>
                </a:solidFill>
                <a:latin typeface="Alice"/>
                <a:ea typeface="Alice"/>
                <a:cs typeface="Alice"/>
                <a:sym typeface="Alice"/>
              </a:rPr>
              <a:t>Volunteering at a hospital, animal shelter, food pantry, church, nursing home, fire department, etc.</a:t>
            </a:r>
            <a:endParaRPr i="0" sz="1200" u="none" cap="none" strike="noStrike">
              <a:solidFill>
                <a:srgbClr val="000000"/>
              </a:solidFill>
              <a:latin typeface="Alice"/>
              <a:ea typeface="Alice"/>
              <a:cs typeface="Alice"/>
              <a:sym typeface="Alice"/>
            </a:endParaRPr>
          </a:p>
          <a:p>
            <a:pPr indent="-444500" lvl="0" marL="457200" marR="0" rtl="0" algn="ctr">
              <a:lnSpc>
                <a:spcPct val="100000"/>
              </a:lnSpc>
              <a:spcBef>
                <a:spcPts val="0"/>
              </a:spcBef>
              <a:spcAft>
                <a:spcPts val="0"/>
              </a:spcAft>
              <a:buClr>
                <a:schemeClr val="dk1"/>
              </a:buClr>
              <a:buSzPts val="2200"/>
              <a:buFont typeface="Alice"/>
              <a:buChar char="•"/>
            </a:pPr>
            <a:r>
              <a:rPr i="0" lang="en-US" sz="2200" u="none" cap="none" strike="noStrike">
                <a:solidFill>
                  <a:schemeClr val="dk1"/>
                </a:solidFill>
                <a:latin typeface="Alice"/>
                <a:ea typeface="Alice"/>
                <a:cs typeface="Alice"/>
                <a:sym typeface="Alice"/>
              </a:rPr>
              <a:t> Peer-tutoring, translating under supervision on your “free” time</a:t>
            </a:r>
            <a:endParaRPr i="0" sz="1200" u="none" cap="none" strike="noStrike">
              <a:solidFill>
                <a:srgbClr val="000000"/>
              </a:solidFill>
              <a:latin typeface="Alice"/>
              <a:ea typeface="Alice"/>
              <a:cs typeface="Alice"/>
              <a:sym typeface="Alice"/>
            </a:endParaRPr>
          </a:p>
          <a:p>
            <a:pPr indent="-444500" lvl="0" marL="457200" marR="0" rtl="0" algn="ctr">
              <a:lnSpc>
                <a:spcPct val="100000"/>
              </a:lnSpc>
              <a:spcBef>
                <a:spcPts val="0"/>
              </a:spcBef>
              <a:spcAft>
                <a:spcPts val="0"/>
              </a:spcAft>
              <a:buClr>
                <a:schemeClr val="dk1"/>
              </a:buClr>
              <a:buSzPts val="2200"/>
              <a:buFont typeface="Alice"/>
              <a:buChar char="•"/>
            </a:pPr>
            <a:r>
              <a:rPr i="0" lang="en-US" sz="2200" u="none" cap="none" strike="noStrike">
                <a:solidFill>
                  <a:schemeClr val="dk1"/>
                </a:solidFill>
                <a:latin typeface="Alice"/>
                <a:ea typeface="Alice"/>
                <a:cs typeface="Alice"/>
                <a:sym typeface="Alice"/>
              </a:rPr>
              <a:t> Community or organization fundraising if it does not benefit you individually or  your graduating class as a whole</a:t>
            </a:r>
            <a:endParaRPr i="0" sz="1200" u="none" cap="none" strike="noStrike">
              <a:solidFill>
                <a:srgbClr val="000000"/>
              </a:solidFill>
              <a:latin typeface="Alice"/>
              <a:ea typeface="Alice"/>
              <a:cs typeface="Alice"/>
              <a:sym typeface="Alice"/>
            </a:endParaRPr>
          </a:p>
          <a:p>
            <a:pPr indent="-444500" lvl="0" marL="457200" marR="0" rtl="0" algn="ctr">
              <a:lnSpc>
                <a:spcPct val="100000"/>
              </a:lnSpc>
              <a:spcBef>
                <a:spcPts val="0"/>
              </a:spcBef>
              <a:spcAft>
                <a:spcPts val="0"/>
              </a:spcAft>
              <a:buClr>
                <a:schemeClr val="dk1"/>
              </a:buClr>
              <a:buSzPts val="2200"/>
              <a:buFont typeface="Alice"/>
              <a:buChar char="•"/>
            </a:pPr>
            <a:r>
              <a:rPr i="0" lang="en-US" sz="2200" u="none" cap="none" strike="noStrike">
                <a:solidFill>
                  <a:schemeClr val="dk1"/>
                </a:solidFill>
                <a:latin typeface="Alice"/>
                <a:ea typeface="Alice"/>
                <a:cs typeface="Alice"/>
                <a:sym typeface="Alice"/>
              </a:rPr>
              <a:t> Participation in any community events such as Relay for Life, Race for the Cure or Run to feed the Hungry, etc.</a:t>
            </a:r>
            <a:endParaRPr i="0" sz="1200" u="none" cap="none" strike="noStrike">
              <a:solidFill>
                <a:srgbClr val="000000"/>
              </a:solidFill>
              <a:latin typeface="Alice"/>
              <a:ea typeface="Alice"/>
              <a:cs typeface="Alice"/>
              <a:sym typeface="Alice"/>
            </a:endParaRPr>
          </a:p>
          <a:p>
            <a:pPr indent="0" lvl="0" marL="0" marR="0" rtl="0" algn="ctr">
              <a:lnSpc>
                <a:spcPct val="100000"/>
              </a:lnSpc>
              <a:spcBef>
                <a:spcPts val="0"/>
              </a:spcBef>
              <a:spcAft>
                <a:spcPts val="0"/>
              </a:spcAft>
              <a:buClr>
                <a:srgbClr val="000000"/>
              </a:buClr>
              <a:buSzPts val="2000"/>
              <a:buFont typeface="Arial"/>
              <a:buNone/>
            </a:pPr>
            <a:r>
              <a:t/>
            </a:r>
            <a:endParaRPr i="0" sz="1800" u="none" cap="none" strike="noStrike">
              <a:solidFill>
                <a:schemeClr val="dk1"/>
              </a:solidFill>
              <a:latin typeface="Alice"/>
              <a:ea typeface="Alice"/>
              <a:cs typeface="Alice"/>
              <a:sym typeface="Alice"/>
            </a:endParaRPr>
          </a:p>
          <a:p>
            <a:pPr indent="-330200" lvl="0" marL="342900" marR="0" rtl="0" algn="ctr">
              <a:lnSpc>
                <a:spcPct val="100000"/>
              </a:lnSpc>
              <a:spcBef>
                <a:spcPts val="0"/>
              </a:spcBef>
              <a:spcAft>
                <a:spcPts val="0"/>
              </a:spcAft>
              <a:buClr>
                <a:schemeClr val="dk1"/>
              </a:buClr>
              <a:buSzPts val="1800"/>
              <a:buFont typeface="Alice"/>
              <a:buChar char="•"/>
            </a:pPr>
            <a:r>
              <a:rPr i="0" lang="en-US" sz="1800" u="none" cap="none" strike="noStrike">
                <a:solidFill>
                  <a:schemeClr val="dk1"/>
                </a:solidFill>
                <a:latin typeface="Alice"/>
                <a:ea typeface="Alice"/>
                <a:cs typeface="Alice"/>
                <a:sym typeface="Alice"/>
              </a:rPr>
              <a:t>You will be required to complete 40 hours of community service throughout high school.</a:t>
            </a:r>
            <a:endParaRPr i="0" sz="1200" u="none" cap="none" strike="noStrike">
              <a:solidFill>
                <a:srgbClr val="000000"/>
              </a:solidFill>
              <a:latin typeface="Alice"/>
              <a:ea typeface="Alice"/>
              <a:cs typeface="Alice"/>
              <a:sym typeface="Alice"/>
            </a:endParaRPr>
          </a:p>
          <a:p>
            <a:pPr indent="-330200" lvl="0" marL="342900" marR="0" rtl="0" algn="ctr">
              <a:lnSpc>
                <a:spcPct val="100000"/>
              </a:lnSpc>
              <a:spcBef>
                <a:spcPts val="0"/>
              </a:spcBef>
              <a:spcAft>
                <a:spcPts val="0"/>
              </a:spcAft>
              <a:buClr>
                <a:schemeClr val="dk1"/>
              </a:buClr>
              <a:buSzPts val="1800"/>
              <a:buFont typeface="Alice"/>
              <a:buChar char="•"/>
            </a:pPr>
            <a:r>
              <a:rPr i="0" lang="en-US" sz="1800" u="none" cap="none" strike="noStrike">
                <a:solidFill>
                  <a:schemeClr val="dk1"/>
                </a:solidFill>
                <a:latin typeface="Alice"/>
                <a:ea typeface="Alice"/>
                <a:cs typeface="Alice"/>
                <a:sym typeface="Alice"/>
              </a:rPr>
              <a:t>If you have done community service hours in 8</a:t>
            </a:r>
            <a:r>
              <a:rPr baseline="30000" i="0" lang="en-US" sz="1800" u="none" cap="none" strike="noStrike">
                <a:solidFill>
                  <a:schemeClr val="dk1"/>
                </a:solidFill>
                <a:latin typeface="Alice"/>
                <a:ea typeface="Alice"/>
                <a:cs typeface="Alice"/>
                <a:sym typeface="Alice"/>
              </a:rPr>
              <a:t>th</a:t>
            </a:r>
            <a:r>
              <a:rPr i="0" lang="en-US" sz="1800" u="none" cap="none" strike="noStrike">
                <a:solidFill>
                  <a:schemeClr val="dk1"/>
                </a:solidFill>
                <a:latin typeface="Alice"/>
                <a:ea typeface="Alice"/>
                <a:cs typeface="Alice"/>
                <a:sym typeface="Alice"/>
              </a:rPr>
              <a:t> grade, it can be used towards your graduation requirement.*</a:t>
            </a:r>
            <a:endParaRPr i="0" sz="1200" u="none" cap="none" strike="noStrike">
              <a:solidFill>
                <a:srgbClr val="000000"/>
              </a:solidFill>
              <a:latin typeface="Alice"/>
              <a:ea typeface="Alice"/>
              <a:cs typeface="Alice"/>
              <a:sym typeface="Alice"/>
            </a:endParaRPr>
          </a:p>
          <a:p>
            <a:pPr indent="-215900" lvl="0" marL="34290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pic>
        <p:nvPicPr>
          <p:cNvPr descr="Help Emergency Helping Hand · Free image on Pixabay" id="152" name="Google Shape;152;p9"/>
          <p:cNvPicPr preferRelativeResize="0"/>
          <p:nvPr/>
        </p:nvPicPr>
        <p:blipFill rotWithShape="1">
          <a:blip r:embed="rId3">
            <a:alphaModFix/>
          </a:blip>
          <a:srcRect b="0" l="0" r="0" t="0"/>
          <a:stretch/>
        </p:blipFill>
        <p:spPr>
          <a:xfrm>
            <a:off x="2568704" y="116027"/>
            <a:ext cx="1107550" cy="830675"/>
          </a:xfrm>
          <a:prstGeom prst="rect">
            <a:avLst/>
          </a:prstGeom>
          <a:noFill/>
          <a:ln>
            <a:noFill/>
          </a:ln>
        </p:spPr>
      </p:pic>
      <p:pic>
        <p:nvPicPr>
          <p:cNvPr descr="Help Emergency Helping Hand · Free image on Pixabay" id="153" name="Google Shape;153;p9"/>
          <p:cNvPicPr preferRelativeResize="0"/>
          <p:nvPr/>
        </p:nvPicPr>
        <p:blipFill rotWithShape="1">
          <a:blip r:embed="rId3">
            <a:alphaModFix/>
          </a:blip>
          <a:srcRect b="0" l="0" r="0" t="0"/>
          <a:stretch/>
        </p:blipFill>
        <p:spPr>
          <a:xfrm>
            <a:off x="8522129" y="194677"/>
            <a:ext cx="1107550" cy="830675"/>
          </a:xfrm>
          <a:prstGeom prst="rect">
            <a:avLst/>
          </a:prstGeom>
          <a:noFill/>
          <a:ln>
            <a:noFill/>
          </a:ln>
        </p:spPr>
      </p:pic>
      <p:cxnSp>
        <p:nvCxnSpPr>
          <p:cNvPr id="154" name="Google Shape;154;p9"/>
          <p:cNvCxnSpPr/>
          <p:nvPr/>
        </p:nvCxnSpPr>
        <p:spPr>
          <a:xfrm>
            <a:off x="-184350" y="5751875"/>
            <a:ext cx="12769800" cy="24600"/>
          </a:xfrm>
          <a:prstGeom prst="straightConnector1">
            <a:avLst/>
          </a:prstGeom>
          <a:noFill/>
          <a:ln cap="flat" cmpd="sng" w="38100">
            <a:solidFill>
              <a:srgbClr val="385623"/>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2021-12-01T13:50:33Z</dcterms:created>
  <dc:creator>Darlene McLaughlin</dc:creator>
</cp:coreProperties>
</file>