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3" r:id="rId3"/>
    <p:sldId id="284" r:id="rId4"/>
    <p:sldId id="271" r:id="rId5"/>
    <p:sldId id="274" r:id="rId6"/>
    <p:sldId id="272" r:id="rId7"/>
    <p:sldId id="273" r:id="rId8"/>
    <p:sldId id="279" r:id="rId9"/>
    <p:sldId id="280" r:id="rId10"/>
    <p:sldId id="282" r:id="rId11"/>
    <p:sldId id="277" r:id="rId12"/>
    <p:sldId id="286" r:id="rId13"/>
    <p:sldId id="278" r:id="rId14"/>
    <p:sldId id="287" r:id="rId15"/>
    <p:sldId id="288" r:id="rId16"/>
    <p:sldId id="289" r:id="rId17"/>
    <p:sldId id="290" r:id="rId18"/>
    <p:sldId id="285"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D8C"/>
    <a:srgbClr val="1499BD"/>
    <a:srgbClr val="CBE6FF"/>
    <a:srgbClr val="CBE7FF"/>
    <a:srgbClr val="CBE8FF"/>
    <a:srgbClr val="8DC1D6"/>
    <a:srgbClr val="8CC3D6"/>
    <a:srgbClr val="8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8" autoAdjust="0"/>
  </p:normalViewPr>
  <p:slideViewPr>
    <p:cSldViewPr snapToObjects="1">
      <p:cViewPr>
        <p:scale>
          <a:sx n="46" d="100"/>
          <a:sy n="46" d="100"/>
        </p:scale>
        <p:origin x="-1848" y="-876"/>
      </p:cViewPr>
      <p:guideLst>
        <p:guide orient="horz" pos="2160"/>
        <p:guide pos="2880"/>
      </p:guideLst>
    </p:cSldViewPr>
  </p:slideViewPr>
  <p:notesTextViewPr>
    <p:cViewPr>
      <p:scale>
        <a:sx n="100" d="100"/>
        <a:sy n="100" d="100"/>
      </p:scale>
      <p:origin x="0" y="0"/>
    </p:cViewPr>
  </p:notesTextViewPr>
  <p:sorterViewPr>
    <p:cViewPr>
      <p:scale>
        <a:sx n="78" d="100"/>
        <a:sy n="78" d="100"/>
      </p:scale>
      <p:origin x="0" y="5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teveb\AppData\Local\Microsoft\Windows\Temporary%20Internet%20Files\Content.Outlook\X9PM340R\NC%20Loans%202001-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teveb\AppData\Local\Microsoft\Windows\Temporary%20Internet%20Files\Content.Outlook\X9PM340R\NC%20Loans%202001-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0"/>
            <c:showCatName val="0"/>
            <c:showSerName val="0"/>
            <c:showPercent val="1"/>
            <c:showBubbleSize val="0"/>
            <c:showLeaderLines val="1"/>
          </c:dLbls>
          <c:cat>
            <c:strRef>
              <c:f>Sheet1!$B$5:$B$11</c:f>
              <c:strCache>
                <c:ptCount val="7"/>
                <c:pt idx="0">
                  <c:v>&gt; 75,000</c:v>
                </c:pt>
                <c:pt idx="1">
                  <c:v>$50-75,000</c:v>
                </c:pt>
                <c:pt idx="2">
                  <c:v>$30-50,000</c:v>
                </c:pt>
                <c:pt idx="3">
                  <c:v>$20-30,000</c:v>
                </c:pt>
                <c:pt idx="4">
                  <c:v>$10-20,000</c:v>
                </c:pt>
                <c:pt idx="5">
                  <c:v>$1 - 10,000</c:v>
                </c:pt>
                <c:pt idx="6">
                  <c:v>No debt</c:v>
                </c:pt>
              </c:strCache>
            </c:strRef>
          </c:cat>
          <c:val>
            <c:numRef>
              <c:f>Sheet1!$C$5:$C$11</c:f>
              <c:numCache>
                <c:formatCode>General</c:formatCode>
                <c:ptCount val="7"/>
                <c:pt idx="0">
                  <c:v>1</c:v>
                </c:pt>
                <c:pt idx="1">
                  <c:v>1</c:v>
                </c:pt>
                <c:pt idx="2">
                  <c:v>5</c:v>
                </c:pt>
                <c:pt idx="3">
                  <c:v>8</c:v>
                </c:pt>
                <c:pt idx="4">
                  <c:v>16</c:v>
                </c:pt>
                <c:pt idx="5">
                  <c:v>25</c:v>
                </c:pt>
                <c:pt idx="6">
                  <c:v>43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Graphs!$D$25</c:f>
              <c:strCache>
                <c:ptCount val="1"/>
                <c:pt idx="0">
                  <c:v>Total $</c:v>
                </c:pt>
              </c:strCache>
            </c:strRef>
          </c:tx>
          <c:spPr>
            <a:ln>
              <a:solidFill>
                <a:schemeClr val="tx2"/>
              </a:solidFill>
            </a:ln>
          </c:spPr>
          <c:marker>
            <c:symbol val="square"/>
            <c:size val="7"/>
            <c:spPr>
              <a:solidFill>
                <a:schemeClr val="tx2"/>
              </a:solidFill>
              <a:ln>
                <a:solidFill>
                  <a:schemeClr val="tx2"/>
                </a:solidFill>
              </a:ln>
            </c:spPr>
          </c:marker>
          <c:dLbls>
            <c:dLbl>
              <c:idx val="0"/>
              <c:layout>
                <c:manualLayout>
                  <c:x val="-5.0125313283207955E-2"/>
                  <c:y val="-7.3832790445168717E-2"/>
                </c:manualLayout>
              </c:layout>
              <c:showLegendKey val="0"/>
              <c:showVal val="1"/>
              <c:showCatName val="0"/>
              <c:showSerName val="0"/>
              <c:showPercent val="0"/>
              <c:showBubbleSize val="0"/>
            </c:dLbl>
            <c:dLbl>
              <c:idx val="1"/>
              <c:layout>
                <c:manualLayout>
                  <c:x val="-4.4110275689223093E-2"/>
                  <c:y val="6.9489685124864323E-2"/>
                </c:manualLayout>
              </c:layout>
              <c:showLegendKey val="0"/>
              <c:showVal val="1"/>
              <c:showCatName val="0"/>
              <c:showSerName val="0"/>
              <c:showPercent val="0"/>
              <c:showBubbleSize val="0"/>
            </c:dLbl>
            <c:dLbl>
              <c:idx val="2"/>
              <c:layout>
                <c:manualLayout>
                  <c:x val="-5.6140350877192845E-2"/>
                  <c:y val="-6.5146579804560373E-2"/>
                </c:manualLayout>
              </c:layout>
              <c:showLegendKey val="0"/>
              <c:showVal val="1"/>
              <c:showCatName val="0"/>
              <c:showSerName val="0"/>
              <c:showPercent val="0"/>
              <c:showBubbleSize val="0"/>
            </c:dLbl>
            <c:dLbl>
              <c:idx val="3"/>
              <c:layout>
                <c:manualLayout>
                  <c:x val="-4.611528822055138E-2"/>
                  <c:y val="0.10857763300760052"/>
                </c:manualLayout>
              </c:layout>
              <c:showLegendKey val="0"/>
              <c:showVal val="1"/>
              <c:showCatName val="0"/>
              <c:showSerName val="0"/>
              <c:showPercent val="0"/>
              <c:showBubbleSize val="0"/>
            </c:dLbl>
            <c:dLbl>
              <c:idx val="4"/>
              <c:layout>
                <c:manualLayout>
                  <c:x val="-5.2130325814536776E-2"/>
                  <c:y val="-7.8175895765471945E-2"/>
                </c:manualLayout>
              </c:layout>
              <c:showLegendKey val="0"/>
              <c:showVal val="1"/>
              <c:showCatName val="0"/>
              <c:showSerName val="0"/>
              <c:showPercent val="0"/>
              <c:showBubbleSize val="0"/>
            </c:dLbl>
            <c:dLbl>
              <c:idx val="5"/>
              <c:layout>
                <c:manualLayout>
                  <c:x val="-3.8095238095238099E-2"/>
                  <c:y val="9.5548317046688397E-2"/>
                </c:manualLayout>
              </c:layout>
              <c:showLegendKey val="0"/>
              <c:showVal val="1"/>
              <c:showCatName val="0"/>
              <c:showSerName val="0"/>
              <c:showPercent val="0"/>
              <c:showBubbleSize val="0"/>
            </c:dLbl>
            <c:dLbl>
              <c:idx val="6"/>
              <c:layout>
                <c:manualLayout>
                  <c:x val="-6.0150375939849704E-2"/>
                  <c:y val="-7.8175895765471945E-2"/>
                </c:manualLayout>
              </c:layout>
              <c:showLegendKey val="0"/>
              <c:showVal val="1"/>
              <c:showCatName val="0"/>
              <c:showSerName val="0"/>
              <c:showPercent val="0"/>
              <c:showBubbleSize val="0"/>
            </c:dLbl>
            <c:dLbl>
              <c:idx val="7"/>
              <c:layout>
                <c:manualLayout>
                  <c:x val="-3.6090225563910019E-2"/>
                  <c:y val="0.10857763300760052"/>
                </c:manualLayout>
              </c:layout>
              <c:showLegendKey val="0"/>
              <c:showVal val="1"/>
              <c:showCatName val="0"/>
              <c:showSerName val="0"/>
              <c:showPercent val="0"/>
              <c:showBubbleSize val="0"/>
            </c:dLbl>
            <c:dLbl>
              <c:idx val="8"/>
              <c:layout>
                <c:manualLayout>
                  <c:x val="-9.0225563909774764E-2"/>
                  <c:y val="-9.5548317046688397E-2"/>
                </c:manualLayout>
              </c:layout>
              <c:showLegendKey val="0"/>
              <c:showVal val="1"/>
              <c:showCatName val="0"/>
              <c:showSerName val="0"/>
              <c:showPercent val="0"/>
              <c:showBubbleSize val="0"/>
            </c:dLbl>
            <c:dLbl>
              <c:idx val="9"/>
              <c:layout>
                <c:manualLayout>
                  <c:x val="-4.4110275689223093E-2"/>
                  <c:y val="0.11726384364820909"/>
                </c:manualLayout>
              </c:layout>
              <c:showLegendKey val="0"/>
              <c:showVal val="1"/>
              <c:showCatName val="0"/>
              <c:showSerName val="0"/>
              <c:showPercent val="0"/>
              <c:showBubbleSize val="0"/>
            </c:dLbl>
            <c:dLbl>
              <c:idx val="10"/>
              <c:layout>
                <c:manualLayout>
                  <c:x val="-2.4060150375939848E-2"/>
                  <c:y val="-4.777415852334418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Graphs!$E$24:$O$24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Graphs!$E$25:$O$25</c:f>
              <c:numCache>
                <c:formatCode>#,##0</c:formatCode>
                <c:ptCount val="11"/>
                <c:pt idx="0">
                  <c:v>377585150</c:v>
                </c:pt>
                <c:pt idx="1">
                  <c:v>401635740</c:v>
                </c:pt>
                <c:pt idx="2">
                  <c:v>451515194</c:v>
                </c:pt>
                <c:pt idx="3">
                  <c:v>501018732</c:v>
                </c:pt>
                <c:pt idx="4">
                  <c:v>564868203</c:v>
                </c:pt>
                <c:pt idx="5">
                  <c:v>597589475</c:v>
                </c:pt>
                <c:pt idx="6">
                  <c:v>615762297</c:v>
                </c:pt>
                <c:pt idx="7">
                  <c:v>689029659</c:v>
                </c:pt>
                <c:pt idx="8">
                  <c:v>820603970</c:v>
                </c:pt>
                <c:pt idx="9">
                  <c:v>987760166</c:v>
                </c:pt>
                <c:pt idx="10">
                  <c:v>1079620657</c:v>
                </c:pt>
              </c:numCache>
            </c:numRef>
          </c:val>
          <c:smooth val="0"/>
        </c:ser>
        <c:dLbls>
          <c:showLegendKey val="0"/>
          <c:showVal val="0"/>
          <c:showCatName val="0"/>
          <c:showSerName val="0"/>
          <c:showPercent val="0"/>
          <c:showBubbleSize val="0"/>
        </c:dLbls>
        <c:marker val="1"/>
        <c:smooth val="0"/>
        <c:axId val="160965760"/>
        <c:axId val="160967296"/>
      </c:lineChart>
      <c:catAx>
        <c:axId val="160965760"/>
        <c:scaling>
          <c:orientation val="minMax"/>
        </c:scaling>
        <c:delete val="0"/>
        <c:axPos val="b"/>
        <c:numFmt formatCode="General" sourceLinked="1"/>
        <c:majorTickMark val="out"/>
        <c:minorTickMark val="none"/>
        <c:tickLblPos val="nextTo"/>
        <c:crossAx val="160967296"/>
        <c:crosses val="autoZero"/>
        <c:auto val="1"/>
        <c:lblAlgn val="ctr"/>
        <c:lblOffset val="100"/>
        <c:noMultiLvlLbl val="0"/>
      </c:catAx>
      <c:valAx>
        <c:axId val="160967296"/>
        <c:scaling>
          <c:orientation val="minMax"/>
          <c:min val="200000000"/>
        </c:scaling>
        <c:delete val="0"/>
        <c:axPos val="l"/>
        <c:majorGridlines/>
        <c:numFmt formatCode="#,##0" sourceLinked="1"/>
        <c:majorTickMark val="out"/>
        <c:minorTickMark val="none"/>
        <c:tickLblPos val="nextTo"/>
        <c:crossAx val="160965760"/>
        <c:crosses val="autoZero"/>
        <c:crossBetween val="between"/>
        <c:majorUnit val="20000000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Graphs!$D$2</c:f>
              <c:strCache>
                <c:ptCount val="1"/>
                <c:pt idx="0">
                  <c:v>Total Borrow</c:v>
                </c:pt>
              </c:strCache>
            </c:strRef>
          </c:tx>
          <c:dLbls>
            <c:dLbl>
              <c:idx val="0"/>
              <c:layout>
                <c:manualLayout>
                  <c:x val="-2.4205748865355696E-2"/>
                  <c:y val="9.1609410784926168E-2"/>
                </c:manualLayout>
              </c:layout>
              <c:tx>
                <c:rich>
                  <a:bodyPr/>
                  <a:lstStyle/>
                  <a:p>
                    <a:r>
                      <a:rPr lang="en-US" dirty="0"/>
                      <a:t>118,124</a:t>
                    </a:r>
                  </a:p>
                </c:rich>
              </c:tx>
              <c:showLegendKey val="0"/>
              <c:showVal val="1"/>
              <c:showCatName val="0"/>
              <c:showSerName val="0"/>
              <c:showPercent val="0"/>
              <c:showBubbleSize val="0"/>
            </c:dLbl>
            <c:dLbl>
              <c:idx val="1"/>
              <c:layout>
                <c:manualLayout>
                  <c:x val="-1.2102874432677848E-2"/>
                  <c:y val="6.2460961898813901E-2"/>
                </c:manualLayout>
              </c:layout>
              <c:tx>
                <c:rich>
                  <a:bodyPr/>
                  <a:lstStyle/>
                  <a:p>
                    <a:r>
                      <a:rPr lang="en-US" dirty="0"/>
                      <a:t>125,785</a:t>
                    </a:r>
                  </a:p>
                </c:rich>
              </c:tx>
              <c:showLegendKey val="0"/>
              <c:showVal val="1"/>
              <c:showCatName val="0"/>
              <c:showSerName val="0"/>
              <c:showPercent val="0"/>
              <c:showBubbleSize val="0"/>
            </c:dLbl>
            <c:dLbl>
              <c:idx val="2"/>
              <c:layout>
                <c:manualLayout>
                  <c:x val="-8.0685829551185376E-3"/>
                  <c:y val="9.577347491151364E-2"/>
                </c:manualLayout>
              </c:layout>
              <c:tx>
                <c:rich>
                  <a:bodyPr/>
                  <a:lstStyle/>
                  <a:p>
                    <a:r>
                      <a:rPr lang="en-US" dirty="0"/>
                      <a:t>139,480</a:t>
                    </a:r>
                  </a:p>
                </c:rich>
              </c:tx>
              <c:showLegendKey val="0"/>
              <c:showVal val="1"/>
              <c:showCatName val="0"/>
              <c:showSerName val="0"/>
              <c:showPercent val="0"/>
              <c:showBubbleSize val="0"/>
            </c:dLbl>
            <c:dLbl>
              <c:idx val="3"/>
              <c:layout>
                <c:manualLayout>
                  <c:x val="0"/>
                  <c:y val="6.6625026025400713E-2"/>
                </c:manualLayout>
              </c:layout>
              <c:tx>
                <c:rich>
                  <a:bodyPr/>
                  <a:lstStyle/>
                  <a:p>
                    <a:r>
                      <a:rPr lang="en-US" dirty="0"/>
                      <a:t>150,697</a:t>
                    </a:r>
                  </a:p>
                </c:rich>
              </c:tx>
              <c:showLegendKey val="0"/>
              <c:showVal val="1"/>
              <c:showCatName val="0"/>
              <c:showSerName val="0"/>
              <c:showPercent val="0"/>
              <c:showBubbleSize val="0"/>
            </c:dLbl>
            <c:dLbl>
              <c:idx val="4"/>
              <c:layout>
                <c:manualLayout>
                  <c:x val="6.0514372163388824E-3"/>
                  <c:y val="6.2460961898813901E-2"/>
                </c:manualLayout>
              </c:layout>
              <c:tx>
                <c:rich>
                  <a:bodyPr/>
                  <a:lstStyle/>
                  <a:p>
                    <a:r>
                      <a:rPr lang="en-US" dirty="0"/>
                      <a:t>159,982</a:t>
                    </a:r>
                  </a:p>
                </c:rich>
              </c:tx>
              <c:showLegendKey val="0"/>
              <c:showVal val="1"/>
              <c:showCatName val="0"/>
              <c:showSerName val="0"/>
              <c:showPercent val="0"/>
              <c:showBubbleSize val="0"/>
            </c:dLbl>
            <c:dLbl>
              <c:idx val="5"/>
              <c:layout>
                <c:manualLayout>
                  <c:x val="1.2102874432677848E-2"/>
                  <c:y val="7.9117218405163434E-2"/>
                </c:manualLayout>
              </c:layout>
              <c:tx>
                <c:rich>
                  <a:bodyPr/>
                  <a:lstStyle/>
                  <a:p>
                    <a:r>
                      <a:rPr lang="en-US" dirty="0"/>
                      <a:t>176,651</a:t>
                    </a:r>
                  </a:p>
                </c:rich>
              </c:tx>
              <c:showLegendKey val="0"/>
              <c:showVal val="1"/>
              <c:showCatName val="0"/>
              <c:showSerName val="0"/>
              <c:showPercent val="0"/>
              <c:showBubbleSize val="0"/>
            </c:dLbl>
            <c:dLbl>
              <c:idx val="6"/>
              <c:layout>
                <c:manualLayout>
                  <c:x val="1.2102874432677848E-2"/>
                  <c:y val="6.6625026025400796E-2"/>
                </c:manualLayout>
              </c:layout>
              <c:tx>
                <c:rich>
                  <a:bodyPr/>
                  <a:lstStyle/>
                  <a:p>
                    <a:r>
                      <a:rPr lang="en-US" dirty="0"/>
                      <a:t>178,961</a:t>
                    </a:r>
                  </a:p>
                </c:rich>
              </c:tx>
              <c:showLegendKey val="0"/>
              <c:showVal val="1"/>
              <c:showCatName val="0"/>
              <c:showSerName val="0"/>
              <c:showPercent val="0"/>
              <c:showBubbleSize val="0"/>
            </c:dLbl>
            <c:dLbl>
              <c:idx val="7"/>
              <c:layout>
                <c:manualLayout>
                  <c:x val="1.613716591023712E-2"/>
                  <c:y val="7.4953154278575809E-2"/>
                </c:manualLayout>
              </c:layout>
              <c:tx>
                <c:rich>
                  <a:bodyPr/>
                  <a:lstStyle/>
                  <a:p>
                    <a:r>
                      <a:rPr lang="en-US" dirty="0"/>
                      <a:t>189,402</a:t>
                    </a:r>
                  </a:p>
                </c:rich>
              </c:tx>
              <c:showLegendKey val="0"/>
              <c:showVal val="1"/>
              <c:showCatName val="0"/>
              <c:showSerName val="0"/>
              <c:showPercent val="0"/>
              <c:showBubbleSize val="0"/>
            </c:dLbl>
            <c:dLbl>
              <c:idx val="8"/>
              <c:layout>
                <c:manualLayout>
                  <c:x val="1.0085728693898231E-2"/>
                  <c:y val="4.1640641265875446E-2"/>
                </c:manualLayout>
              </c:layout>
              <c:tx>
                <c:rich>
                  <a:bodyPr/>
                  <a:lstStyle/>
                  <a:p>
                    <a:r>
                      <a:rPr lang="en-US" dirty="0"/>
                      <a:t>206,314</a:t>
                    </a:r>
                  </a:p>
                </c:rich>
              </c:tx>
              <c:showLegendKey val="0"/>
              <c:showVal val="1"/>
              <c:showCatName val="0"/>
              <c:showSerName val="0"/>
              <c:showPercent val="0"/>
              <c:showBubbleSize val="0"/>
            </c:dLbl>
            <c:dLbl>
              <c:idx val="9"/>
              <c:layout>
                <c:manualLayout>
                  <c:x val="-1.2102874432677848E-2"/>
                  <c:y val="7.0789090151988796E-2"/>
                </c:manualLayout>
              </c:layout>
              <c:tx>
                <c:rich>
                  <a:bodyPr/>
                  <a:lstStyle/>
                  <a:p>
                    <a:r>
                      <a:rPr lang="en-US" dirty="0"/>
                      <a:t>251,344</a:t>
                    </a:r>
                  </a:p>
                </c:rich>
              </c:tx>
              <c:showLegendKey val="0"/>
              <c:showVal val="1"/>
              <c:showCatName val="0"/>
              <c:showSerName val="0"/>
              <c:showPercent val="0"/>
              <c:showBubbleSize val="0"/>
            </c:dLbl>
            <c:dLbl>
              <c:idx val="10"/>
              <c:layout>
                <c:manualLayout>
                  <c:x val="-6.0514372163388824E-3"/>
                  <c:y val="6.2460961898813901E-2"/>
                </c:manualLayout>
              </c:layout>
              <c:tx>
                <c:rich>
                  <a:bodyPr/>
                  <a:lstStyle/>
                  <a:p>
                    <a:r>
                      <a:rPr lang="en-US" dirty="0"/>
                      <a:t>281,720</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Graphs!$E$1:$O$1</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Graphs!$E$2:$O$2</c:f>
              <c:numCache>
                <c:formatCode>General</c:formatCode>
                <c:ptCount val="11"/>
                <c:pt idx="0">
                  <c:v>118124</c:v>
                </c:pt>
                <c:pt idx="1">
                  <c:v>125785</c:v>
                </c:pt>
                <c:pt idx="2">
                  <c:v>139480</c:v>
                </c:pt>
                <c:pt idx="3">
                  <c:v>150697</c:v>
                </c:pt>
                <c:pt idx="4">
                  <c:v>159982</c:v>
                </c:pt>
                <c:pt idx="5">
                  <c:v>176651</c:v>
                </c:pt>
                <c:pt idx="6">
                  <c:v>178961</c:v>
                </c:pt>
                <c:pt idx="7">
                  <c:v>189402</c:v>
                </c:pt>
                <c:pt idx="8">
                  <c:v>206314</c:v>
                </c:pt>
                <c:pt idx="9">
                  <c:v>251344</c:v>
                </c:pt>
                <c:pt idx="10">
                  <c:v>281720</c:v>
                </c:pt>
              </c:numCache>
            </c:numRef>
          </c:val>
          <c:smooth val="0"/>
        </c:ser>
        <c:dLbls>
          <c:showLegendKey val="0"/>
          <c:showVal val="0"/>
          <c:showCatName val="0"/>
          <c:showSerName val="0"/>
          <c:showPercent val="0"/>
          <c:showBubbleSize val="0"/>
        </c:dLbls>
        <c:marker val="1"/>
        <c:smooth val="0"/>
        <c:axId val="161018624"/>
        <c:axId val="161020160"/>
      </c:lineChart>
      <c:catAx>
        <c:axId val="161018624"/>
        <c:scaling>
          <c:orientation val="minMax"/>
        </c:scaling>
        <c:delete val="0"/>
        <c:axPos val="b"/>
        <c:numFmt formatCode="General" sourceLinked="1"/>
        <c:majorTickMark val="out"/>
        <c:minorTickMark val="none"/>
        <c:tickLblPos val="nextTo"/>
        <c:crossAx val="161020160"/>
        <c:crosses val="autoZero"/>
        <c:auto val="1"/>
        <c:lblAlgn val="ctr"/>
        <c:lblOffset val="100"/>
        <c:noMultiLvlLbl val="0"/>
      </c:catAx>
      <c:valAx>
        <c:axId val="161020160"/>
        <c:scaling>
          <c:orientation val="minMax"/>
          <c:min val="50000"/>
        </c:scaling>
        <c:delete val="0"/>
        <c:axPos val="l"/>
        <c:majorGridlines/>
        <c:numFmt formatCode="General" sourceLinked="1"/>
        <c:majorTickMark val="out"/>
        <c:minorTickMark val="none"/>
        <c:tickLblPos val="nextTo"/>
        <c:crossAx val="16101862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0.02542</cdr:x>
      <cdr:y>0.91045</cdr:y>
    </cdr:from>
    <cdr:to>
      <cdr:x>0.34746</cdr:x>
      <cdr:y>0.98507</cdr:y>
    </cdr:to>
    <cdr:sp macro="" textlink="">
      <cdr:nvSpPr>
        <cdr:cNvPr id="5" name="TextBox 4"/>
        <cdr:cNvSpPr txBox="1"/>
      </cdr:nvSpPr>
      <cdr:spPr>
        <a:xfrm xmlns:a="http://schemas.openxmlformats.org/drawingml/2006/main">
          <a:off x="228600" y="4648200"/>
          <a:ext cx="2895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95B8E2B-5479-4E5E-8621-450A263ED7EE}" type="datetime1">
              <a:rPr lang="en-US"/>
              <a:pPr/>
              <a:t>6/13/2014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FDBF8C-F7CC-4001-B2BD-BC6C73C98F71}" type="slidenum">
              <a:rPr lang="en-US"/>
              <a:pPr/>
              <a:t>‹#›</a:t>
            </a:fld>
            <a:endParaRPr lang="en-US" dirty="0"/>
          </a:p>
        </p:txBody>
      </p:sp>
    </p:spTree>
    <p:extLst>
      <p:ext uri="{BB962C8B-B14F-4D97-AF65-F5344CB8AC3E}">
        <p14:creationId xmlns:p14="http://schemas.microsoft.com/office/powerpoint/2010/main" val="275702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E8C60-BC14-40A3-9D91-C5CC3DFA312E}" type="datetimeFigureOut">
              <a:rPr lang="en-US" smtClean="0"/>
              <a:pPr/>
              <a:t>6/13/2014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3D151-08F1-4FAE-B902-661EBF7EAA9F}" type="slidenum">
              <a:rPr lang="en-US" smtClean="0"/>
              <a:pPr/>
              <a:t>‹#›</a:t>
            </a:fld>
            <a:endParaRPr lang="en-US" dirty="0"/>
          </a:p>
        </p:txBody>
      </p:sp>
    </p:spTree>
    <p:extLst>
      <p:ext uri="{BB962C8B-B14F-4D97-AF65-F5344CB8AC3E}">
        <p14:creationId xmlns:p14="http://schemas.microsoft.com/office/powerpoint/2010/main" val="310831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53D151-08F1-4FAE-B902-661EBF7EAA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Project</a:t>
            </a:r>
            <a:r>
              <a:rPr lang="en-US" baseline="0" dirty="0" smtClean="0"/>
              <a:t> on Student Debt  (http://projectonstudentdebt.org/)</a:t>
            </a:r>
            <a:endParaRPr lang="en-US" dirty="0" smtClean="0"/>
          </a:p>
          <a:p>
            <a:endParaRPr lang="en-US" dirty="0" smtClean="0"/>
          </a:p>
          <a:p>
            <a:endParaRPr lang="en-US" i="0" dirty="0" smtClean="0"/>
          </a:p>
          <a:p>
            <a:r>
              <a:rPr lang="en-US" i="0" dirty="0" smtClean="0"/>
              <a:t>Another way to consider student debt in North Carolina comes from the</a:t>
            </a:r>
            <a:r>
              <a:rPr lang="en-US" i="0" baseline="0" dirty="0" smtClean="0"/>
              <a:t> Project on Student Debt.  Students graduating from North Carolina colleges and universities actually borrow less, on average, than their counterparts across the nation – 22% less in 2011.  </a:t>
            </a:r>
          </a:p>
          <a:p>
            <a:endParaRPr lang="en-US" i="0" baseline="0" dirty="0" smtClean="0"/>
          </a:p>
          <a:p>
            <a:r>
              <a:rPr lang="en-US" i="0" baseline="0" dirty="0" smtClean="0"/>
              <a:t>Further, a smaller fraction of graduating North Carolina students actually borrows at all to pay for college – 54% versus the national average of 66% in 2011 – a difference of 12 percentage points!</a:t>
            </a:r>
          </a:p>
          <a:p>
            <a:endParaRPr lang="en-US" i="0" baseline="0" dirty="0" smtClean="0"/>
          </a:p>
          <a:p>
            <a:r>
              <a:rPr lang="en-US" i="0" baseline="0" dirty="0" smtClean="0"/>
              <a:t>Finally, it is important to note that the rate of increase in the average amount of debt among students who borrow is rising more slowly in North Carolina than in the rest of the nation, a trend that we hope continues – the rise here is only about half the rate of the national increase.</a:t>
            </a:r>
            <a:endParaRPr lang="en-US" i="0"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i="1" dirty="0" smtClean="0"/>
              <a:t>Statistical Abstract of Higher Education in North Carolina </a:t>
            </a:r>
          </a:p>
          <a:p>
            <a:endParaRPr lang="en-US" i="1" dirty="0" smtClean="0"/>
          </a:p>
          <a:p>
            <a:r>
              <a:rPr lang="en-US" i="0" dirty="0" smtClean="0"/>
              <a:t>And what about college costs?  We always read that</a:t>
            </a:r>
            <a:r>
              <a:rPr lang="en-US" i="0" baseline="0" dirty="0" smtClean="0"/>
              <a:t> they are “skyrocketing!”</a:t>
            </a:r>
          </a:p>
          <a:p>
            <a:endParaRPr lang="en-US" i="0" baseline="0" dirty="0" smtClean="0"/>
          </a:p>
          <a:p>
            <a:r>
              <a:rPr lang="en-US" i="0" baseline="0" dirty="0" smtClean="0"/>
              <a:t>They </a:t>
            </a:r>
            <a:r>
              <a:rPr lang="en-US" i="1" baseline="0" dirty="0" smtClean="0"/>
              <a:t>have</a:t>
            </a:r>
            <a:r>
              <a:rPr lang="en-US" i="0" baseline="0" dirty="0" smtClean="0"/>
              <a:t> gone up faster than inflation – as this slide shows, costs have increased at both public and private institutions over the last decade in North Carolina, more than doubling in public institutions as state support has diminished.</a:t>
            </a:r>
          </a:p>
          <a:p>
            <a:endParaRPr lang="en-US" i="0" baseline="0" dirty="0" smtClean="0"/>
          </a:p>
          <a:p>
            <a:r>
              <a:rPr lang="en-US" i="0" baseline="0" dirty="0" smtClean="0"/>
              <a:t>But does that mean that all students are paying double?</a:t>
            </a:r>
            <a:endParaRPr lang="en-US" i="0"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i="1" dirty="0" smtClean="0"/>
              <a:t>Statistical Abstract of Higher Education in North Carolina </a:t>
            </a:r>
          </a:p>
          <a:p>
            <a:endParaRPr lang="en-US" dirty="0" smtClean="0"/>
          </a:p>
          <a:p>
            <a:r>
              <a:rPr lang="en-US" dirty="0" smtClean="0"/>
              <a:t>When we look at the growth in state grants, along with the growth in Pell Grants, over the past decade in North Carolina, we see that for many students the net change in costs has actually gone down.  Need based grants have far outstripped the increases in tuition and</a:t>
            </a:r>
            <a:r>
              <a:rPr lang="en-US" baseline="0" dirty="0" smtClean="0"/>
              <a:t> fees in our state.  Part of this is due to enrollment growth, but largely it is the story of improved affordability, even as headlines tell the opposite story, for families with incomes at or below the median in North Carolina.</a:t>
            </a:r>
          </a:p>
          <a:p>
            <a:endParaRPr lang="en-US" baseline="0" dirty="0" smtClean="0"/>
          </a:p>
          <a:p>
            <a:r>
              <a:rPr lang="en-US" baseline="0" dirty="0" smtClean="0"/>
              <a:t>Tying this story of financial aid together is the final set of information on student loans.  Subsidized loans are offered on the basis of need.  Unsubsidized loans replace the amounts families are expected to pay.  As you can see, the unsubsidized loans increased much faster than subsidized during the past decade, indicating that those who do not qualify for need based aid have turned more to borrowing to pay increasing costs.  Those who do need help with the costs of education actually have increased borrowing less than their more affluent peers.</a:t>
            </a:r>
            <a:endParaRPr lang="en-US" dirty="0" smtClean="0"/>
          </a:p>
          <a:p>
            <a:endParaRPr lang="en-US" dirty="0" smtClean="0"/>
          </a:p>
          <a:p>
            <a:r>
              <a:rPr lang="en-US" dirty="0" smtClean="0"/>
              <a:t>Suggest including information</a:t>
            </a:r>
            <a:r>
              <a:rPr lang="en-US" baseline="0" dirty="0" smtClean="0"/>
              <a:t> about enrollment increase as part of the comment for this slide rather than as a separate slide, along the lines of:</a:t>
            </a:r>
          </a:p>
          <a:p>
            <a:r>
              <a:rPr lang="en-US" baseline="0" dirty="0" smtClean="0"/>
              <a:t>North Carolina’s increased commitment to funding the Need Based State Grants is partly a function of the significantly increased enrollment in North Carolina colleges and universities experienced during this period.  Total degree credit headcount enrollment increased 29% between 2001 and 2011… (include sector specific percentages if you think it helpful).  </a:t>
            </a:r>
          </a:p>
        </p:txBody>
      </p:sp>
      <p:sp>
        <p:nvSpPr>
          <p:cNvPr id="4" name="Slide Number Placeholder 3"/>
          <p:cNvSpPr>
            <a:spLocks noGrp="1"/>
          </p:cNvSpPr>
          <p:nvPr>
            <p:ph type="sldNum" sz="quarter" idx="10"/>
          </p:nvPr>
        </p:nvSpPr>
        <p:spPr/>
        <p:txBody>
          <a:bodyPr/>
          <a:lstStyle/>
          <a:p>
            <a:fld id="{E78FB087-9717-417B-A9FF-EC019F098FB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317" y="8685857"/>
            <a:ext cx="2972114" cy="456570"/>
          </a:xfrm>
          <a:prstGeom prst="rect">
            <a:avLst/>
          </a:prstGeom>
        </p:spPr>
        <p:txBody>
          <a:bodyPr lIns="90564" tIns="45282" rIns="90564" bIns="45282"/>
          <a:lstStyle/>
          <a:p>
            <a:fld id="{F8F59C9D-E493-403F-8928-C891651E0AC6}"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53D151-08F1-4FAE-B902-661EBF7EAA9F}"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Univers 55"/>
              </a:rPr>
              <a:t>Many recent headlines have suggested that the cost of going to college is too high and that the burden of heavy student loan debt is too great for many college graduates.</a:t>
            </a:r>
          </a:p>
          <a:p>
            <a:endParaRPr lang="en-US" sz="1200" dirty="0" smtClean="0">
              <a:latin typeface="Univers 55"/>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Univers 55"/>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Univers 55"/>
              </a:rPr>
              <a:t>A review of data on student loan debt nationally and in North Carolina can reveal</a:t>
            </a:r>
            <a:r>
              <a:rPr lang="en-US" sz="1200" baseline="0" dirty="0" smtClean="0">
                <a:latin typeface="Univers 55"/>
              </a:rPr>
              <a:t> </a:t>
            </a:r>
            <a:r>
              <a:rPr lang="en-US" sz="1200" dirty="0" smtClean="0">
                <a:latin typeface="Univers 55"/>
              </a:rPr>
              <a:t>the real story of college debt and what is happening to the majority of students.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Univers 55"/>
              </a:rPr>
              <a:t>A review of data on the cost of going to college in North Carolina and the availability of financial aid can help us answer questions on affordability in our state.</a:t>
            </a:r>
          </a:p>
          <a:p>
            <a:endParaRPr lang="en-US" dirty="0"/>
          </a:p>
        </p:txBody>
      </p:sp>
      <p:sp>
        <p:nvSpPr>
          <p:cNvPr id="4" name="Slide Number Placeholder 3"/>
          <p:cNvSpPr>
            <a:spLocks noGrp="1"/>
          </p:cNvSpPr>
          <p:nvPr>
            <p:ph type="sldNum" sz="quarter" idx="10"/>
          </p:nvPr>
        </p:nvSpPr>
        <p:spPr/>
        <p:txBody>
          <a:bodyPr/>
          <a:lstStyle/>
          <a:p>
            <a:fld id="{F753D151-08F1-4FAE-B902-661EBF7EAA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The College Board </a:t>
            </a:r>
            <a:r>
              <a:rPr lang="en-US" i="1" dirty="0" smtClean="0"/>
              <a:t>Trends in Student Aid 2012</a:t>
            </a:r>
            <a:r>
              <a:rPr lang="en-US" dirty="0" smtClean="0"/>
              <a:t>, Figure</a:t>
            </a:r>
            <a:r>
              <a:rPr lang="en-US" baseline="0" dirty="0" smtClean="0"/>
              <a:t> 11A.</a:t>
            </a:r>
          </a:p>
          <a:p>
            <a:endParaRPr lang="en-US" baseline="0" dirty="0" smtClean="0"/>
          </a:p>
          <a:p>
            <a:r>
              <a:rPr lang="en-US" baseline="0" dirty="0" smtClean="0"/>
              <a:t>So, almost half of all students who entered college a decade ago have zero debt.</a:t>
            </a:r>
          </a:p>
          <a:p>
            <a:r>
              <a:rPr lang="en-US" baseline="0" dirty="0"/>
              <a:t> </a:t>
            </a:r>
            <a:endParaRPr lang="en-US" baseline="0" dirty="0" smtClean="0"/>
          </a:p>
          <a:p>
            <a:r>
              <a:rPr lang="en-US" baseline="0" dirty="0" smtClean="0"/>
              <a:t>Two out of three have debt under $10,000.  Payments on a debt of $10,000 are about $125 per month for ten years.</a:t>
            </a:r>
          </a:p>
          <a:p>
            <a:endParaRPr lang="en-US" baseline="0" dirty="0" smtClean="0"/>
          </a:p>
          <a:p>
            <a:r>
              <a:rPr lang="en-US" baseline="0" dirty="0" smtClean="0"/>
              <a:t>Over eight out of ten have debt under $20,000.</a:t>
            </a:r>
          </a:p>
          <a:p>
            <a:endParaRPr lang="en-US" baseline="0" dirty="0" smtClean="0"/>
          </a:p>
          <a:p>
            <a:r>
              <a:rPr lang="en-US" baseline="0" dirty="0" smtClean="0"/>
              <a:t>Headlines emphasize the 1% or 2% who are outliers.  Not to minimize their difficulties, but is this REALLY the place to focus attention?</a:t>
            </a:r>
          </a:p>
        </p:txBody>
      </p:sp>
      <p:sp>
        <p:nvSpPr>
          <p:cNvPr id="4" name="Slide Number Placeholder 3"/>
          <p:cNvSpPr>
            <a:spLocks noGrp="1"/>
          </p:cNvSpPr>
          <p:nvPr>
            <p:ph type="sldNum" sz="quarter" idx="10"/>
          </p:nvPr>
        </p:nvSpPr>
        <p:spPr/>
        <p:txBody>
          <a:bodyPr/>
          <a:lstStyle/>
          <a:p>
            <a:fld id="{E78FB087-9717-417B-A9FF-EC019F098FB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Univers 55"/>
                <a:ea typeface="ＭＳ Ｐゴシック" pitchFamily="34" charset="-128"/>
                <a:cs typeface="Helvetica" pitchFamily="34" charset="0"/>
              </a:rPr>
              <a:t>SOURCE: The College Board, </a:t>
            </a:r>
            <a:r>
              <a:rPr lang="en-US" sz="1200" i="1" dirty="0" smtClean="0">
                <a:latin typeface="Univers 55"/>
                <a:ea typeface="ＭＳ Ｐゴシック" pitchFamily="34" charset="-128"/>
                <a:cs typeface="Helvetica" pitchFamily="34" charset="0"/>
              </a:rPr>
              <a:t>Trends in Student Aid 2012, </a:t>
            </a:r>
            <a:r>
              <a:rPr lang="en-US" sz="1200" dirty="0" smtClean="0">
                <a:latin typeface="Univers 55"/>
                <a:ea typeface="ＭＳ Ｐゴシック" pitchFamily="34" charset="-128"/>
                <a:cs typeface="Helvetica" pitchFamily="34" charset="0"/>
              </a:rPr>
              <a:t>Figure 10A.</a:t>
            </a:r>
          </a:p>
          <a:p>
            <a:endParaRPr lang="en-US" dirty="0" smtClean="0"/>
          </a:p>
          <a:p>
            <a:r>
              <a:rPr lang="en-US" dirty="0" smtClean="0"/>
              <a:t>This</a:t>
            </a:r>
            <a:r>
              <a:rPr lang="en-US" baseline="0" dirty="0" smtClean="0"/>
              <a:t> slide shows the changes in ANNUAL borrowing over the past decade, in five year segments.  As you can see, more students are borrowing to pay for their education – but still, in 2011-12, only about one out of every three students borrowed at all.</a:t>
            </a:r>
            <a:endParaRPr lang="en-US" dirty="0" smtClean="0"/>
          </a:p>
          <a:p>
            <a:endParaRPr lang="en-US" dirty="0" smtClean="0"/>
          </a:p>
          <a:p>
            <a:r>
              <a:rPr lang="en-US" dirty="0" smtClean="0"/>
              <a:t>Remember, this is annual borrowing.  Not every student</a:t>
            </a:r>
            <a:r>
              <a:rPr lang="en-US" baseline="0" dirty="0" smtClean="0"/>
              <a:t> borrows every year.  But the trend is up – student borrowing has become more of the norm than it was a decade ago, likely because a recessionary economy diminished parental ability to use savings or investments to pay their share.</a:t>
            </a:r>
            <a:endParaRPr lang="en-US"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Univers 55"/>
                <a:ea typeface="ＭＳ Ｐゴシック" pitchFamily="34" charset="-128"/>
                <a:cs typeface="Helvetica" pitchFamily="34" charset="0"/>
              </a:rPr>
              <a:t>SOURCE: The College Board, </a:t>
            </a:r>
            <a:r>
              <a:rPr lang="en-US" sz="1200" i="1" dirty="0" smtClean="0">
                <a:latin typeface="Univers 55"/>
                <a:ea typeface="ＭＳ Ｐゴシック" pitchFamily="34" charset="-128"/>
                <a:cs typeface="Helvetica" pitchFamily="34" charset="0"/>
              </a:rPr>
              <a:t>Trends in Student Aid 2012, </a:t>
            </a:r>
            <a:r>
              <a:rPr lang="en-US" sz="1200" dirty="0" smtClean="0">
                <a:latin typeface="Univers 55"/>
                <a:ea typeface="ＭＳ Ｐゴシック" pitchFamily="34" charset="-128"/>
                <a:cs typeface="Helvetica" pitchFamily="34" charset="0"/>
              </a:rPr>
              <a:t>Figure 12A.</a:t>
            </a:r>
          </a:p>
          <a:p>
            <a:endParaRPr lang="en-US" dirty="0" smtClean="0"/>
          </a:p>
          <a:p>
            <a:r>
              <a:rPr lang="en-US" dirty="0" smtClean="0"/>
              <a:t>Public</a:t>
            </a:r>
            <a:r>
              <a:rPr lang="en-US" baseline="0" dirty="0" smtClean="0"/>
              <a:t> four year colleges -</a:t>
            </a:r>
            <a:endParaRPr lang="en-US" dirty="0" smtClean="0"/>
          </a:p>
          <a:p>
            <a:r>
              <a:rPr lang="en-US" dirty="0" smtClean="0"/>
              <a:t>Only includes students</a:t>
            </a:r>
            <a:r>
              <a:rPr lang="en-US" baseline="0" dirty="0" smtClean="0"/>
              <a:t> who began their studies at the institution from which they graduated.  Debt figures include both federal loans and loans from nonfederal sources that have been reported to the institutions.  </a:t>
            </a:r>
          </a:p>
          <a:p>
            <a:endParaRPr lang="en-US" baseline="0" dirty="0" smtClean="0"/>
          </a:p>
          <a:p>
            <a:r>
              <a:rPr lang="en-US" baseline="0" dirty="0" smtClean="0"/>
              <a:t>Here we see that the percentage of students who borrowed at any point during their education increased from 54% to 57% during the decade.  And, their average indebtedness at graduation increased from $20,500 to $23,800 during the decade, an increase of 16%.</a:t>
            </a:r>
          </a:p>
          <a:p>
            <a:endParaRPr lang="en-US" baseline="0" dirty="0" smtClean="0"/>
          </a:p>
          <a:p>
            <a:r>
              <a:rPr lang="en-US" baseline="0" dirty="0" smtClean="0"/>
              <a:t>The orange bars account for the large numbers of students who do not borrow at all.  When we say the “average” student, the debt at graduation is $13,600.  If we say the “average student who borrows” then the debt at graduation is $23,800.    Headlines often confuse these two groups.</a:t>
            </a:r>
            <a:endParaRPr lang="en-US"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Univers 55"/>
                <a:ea typeface="ＭＳ Ｐゴシック" pitchFamily="34" charset="-128"/>
                <a:cs typeface="Helvetica" pitchFamily="34" charset="0"/>
              </a:rPr>
              <a:t>SOURCE: The College Board, </a:t>
            </a:r>
            <a:r>
              <a:rPr lang="en-US" sz="1200" i="1" dirty="0" smtClean="0">
                <a:latin typeface="Univers 55"/>
                <a:ea typeface="ＭＳ Ｐゴシック" pitchFamily="34" charset="-128"/>
                <a:cs typeface="Helvetica" pitchFamily="34" charset="0"/>
              </a:rPr>
              <a:t>Trends in Student Aid 2012, </a:t>
            </a:r>
            <a:r>
              <a:rPr lang="en-US" sz="1200" dirty="0" smtClean="0">
                <a:latin typeface="Univers 55"/>
                <a:ea typeface="ＭＳ Ｐゴシック" pitchFamily="34" charset="-128"/>
                <a:cs typeface="Helvetica" pitchFamily="34" charset="0"/>
              </a:rPr>
              <a:t>Figure 12B.</a:t>
            </a:r>
          </a:p>
          <a:p>
            <a:endParaRPr lang="en-US" dirty="0" smtClean="0"/>
          </a:p>
          <a:p>
            <a:r>
              <a:rPr lang="en-US" dirty="0" smtClean="0"/>
              <a:t>Only includes students</a:t>
            </a:r>
            <a:r>
              <a:rPr lang="en-US" baseline="0" dirty="0" smtClean="0"/>
              <a:t> who began their studies at the institution from which they graduated.  Debt figures include both federal loans and loans from nonfederal sources that have been reported to the institutions.</a:t>
            </a:r>
          </a:p>
          <a:p>
            <a:endParaRPr lang="en-US" baseline="0" dirty="0" smtClean="0"/>
          </a:p>
          <a:p>
            <a:r>
              <a:rPr lang="en-US" baseline="0" dirty="0" smtClean="0"/>
              <a:t>Here we see comparable numbers for students at private four year (non-profit) institutions.  About two of every three of them borrow, and the average debt at graduation among those who borrow is $29,900.  Considered another way, the “debt cost” of a private education versus a public one is $6,100, or about $1500 for each year of school – less than one might imagine given the differences in tuition and fees.</a:t>
            </a:r>
            <a:endParaRPr lang="en-US"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i="1" dirty="0" smtClean="0"/>
              <a:t>Statistical Abstract of Higher Education in North Carolina </a:t>
            </a:r>
          </a:p>
          <a:p>
            <a:endParaRPr lang="en-US" i="1" dirty="0" smtClean="0"/>
          </a:p>
          <a:p>
            <a:r>
              <a:rPr lang="en-US" i="0" dirty="0" smtClean="0"/>
              <a:t>Now let’s look</a:t>
            </a:r>
            <a:r>
              <a:rPr lang="en-US" i="0" baseline="0" dirty="0" smtClean="0"/>
              <a:t> at borrowing in North Carolina.  The data on this slide show the dominant student loan, “Stafford Loans,” combining subsidized and unsubsidized loans. </a:t>
            </a:r>
          </a:p>
          <a:p>
            <a:endParaRPr lang="en-US" i="0" baseline="0" dirty="0" smtClean="0"/>
          </a:p>
          <a:p>
            <a:r>
              <a:rPr lang="en-US" i="0" baseline="0" dirty="0" smtClean="0"/>
              <a:t>Total dollars borrowed under this program during the decade rose by 186%, under 2% per year.  The steepest increases came during the economic downturn in 2008-10.</a:t>
            </a:r>
            <a:endParaRPr lang="en-US" i="0"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i="1" dirty="0" smtClean="0"/>
              <a:t>Statistical Abstract of Higher Education in North Carolina </a:t>
            </a:r>
          </a:p>
          <a:p>
            <a:endParaRPr lang="en-US" dirty="0" smtClean="0"/>
          </a:p>
          <a:p>
            <a:r>
              <a:rPr lang="en-US" dirty="0" smtClean="0"/>
              <a:t>So, total borrowing in North Carolina did increase</a:t>
            </a:r>
            <a:r>
              <a:rPr lang="en-US" baseline="0" dirty="0" smtClean="0"/>
              <a:t> during the past decade.  But that is not the entire story ... More students than before are actually borrowing to pay for their educations – and, again, the largest portions of increase have come following the economic collapse of late 2008.</a:t>
            </a:r>
          </a:p>
          <a:p>
            <a:endParaRPr lang="en-US" baseline="0" dirty="0" smtClean="0"/>
          </a:p>
          <a:p>
            <a:endParaRPr lang="en-US" dirty="0" smtClean="0"/>
          </a:p>
          <a:p>
            <a:r>
              <a:rPr lang="en-US" dirty="0" smtClean="0"/>
              <a:t>The truth is, more students are borrowing AND students on average are borrowing more money than a decade ago.</a:t>
            </a:r>
          </a:p>
          <a:p>
            <a:r>
              <a:rPr lang="en-US" dirty="0" smtClean="0"/>
              <a:t>But the data are not alarming – a rise in borrowing</a:t>
            </a:r>
            <a:r>
              <a:rPr lang="en-US" baseline="0" dirty="0" smtClean="0"/>
              <a:t> of under 2% per year over a decade is not, arguably, a “student loan train wreck” as portrayed in headlines.</a:t>
            </a:r>
            <a:endParaRPr lang="en-US" dirty="0"/>
          </a:p>
        </p:txBody>
      </p:sp>
      <p:sp>
        <p:nvSpPr>
          <p:cNvPr id="4" name="Slide Number Placeholder 3"/>
          <p:cNvSpPr>
            <a:spLocks noGrp="1"/>
          </p:cNvSpPr>
          <p:nvPr>
            <p:ph type="sldNum" sz="quarter" idx="10"/>
          </p:nvPr>
        </p:nvSpPr>
        <p:spPr/>
        <p:txBody>
          <a:bodyPr/>
          <a:lstStyle/>
          <a:p>
            <a:fld id="{E78FB087-9717-417B-A9FF-EC019F098FB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551E56C-0529-4B43-8DC1-296EA3C76B1D}" type="datetime1">
              <a:rPr lang="en-US"/>
              <a:pPr/>
              <a:t>6/13/2014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FE949A2-5FED-4AF9-9970-271DB4B65727}"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D21A15E-4CE6-4EAF-BDFD-ACED7F8BB4AE}" type="datetime1">
              <a:rPr lang="en-US"/>
              <a:pPr/>
              <a:t>6/13/2014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F4CC2DE7-FFE6-47F6-9A91-3FDC0BA9BDA3}"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2E6F4E2-748D-41AD-9953-89ADA97863A7}" type="datetimeFigureOut">
              <a:rPr lang="en-US" smtClean="0"/>
              <a:pPr/>
              <a:t>6/13/2014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C55FFC2-C1B9-4285-8F03-453E98E1C17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chor="t"/>
          <a:lstStyle>
            <a:lvl1pPr>
              <a:defRPr sz="3600">
                <a:solidFill>
                  <a:srgbClr val="0092D2"/>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2"/>
            <a:ext cx="8229600" cy="4525963"/>
          </a:xfrm>
        </p:spPr>
        <p:txBody>
          <a:bodyPr/>
          <a:lstStyle>
            <a:lvl1pPr>
              <a:buNone/>
              <a:defRPr b="1">
                <a:solidFill>
                  <a:srgbClr val="0092D2"/>
                </a:solidFill>
              </a:defRPr>
            </a:lvl1pPr>
            <a:lvl2pPr>
              <a:buNone/>
              <a:defRPr b="1">
                <a:solidFill>
                  <a:srgbClr val="0092D2"/>
                </a:solidFill>
              </a:defRPr>
            </a:lvl2pPr>
            <a:lvl3pPr>
              <a:buNone/>
              <a:defRPr b="1">
                <a:solidFill>
                  <a:srgbClr val="0092D2"/>
                </a:solidFill>
              </a:defRPr>
            </a:lvl3pPr>
            <a:lvl4pPr>
              <a:buNone/>
              <a:defRPr b="1">
                <a:solidFill>
                  <a:srgbClr val="0092D2"/>
                </a:solidFill>
              </a:defRPr>
            </a:lvl4pPr>
            <a:lvl5pPr>
              <a:buNone/>
              <a:defRPr b="1">
                <a:solidFill>
                  <a:srgbClr val="0092D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356352"/>
            <a:ext cx="2133600" cy="365125"/>
          </a:xfrm>
          <a:prstGeom prst="rect">
            <a:avLst/>
          </a:prstGeom>
        </p:spPr>
        <p:txBody>
          <a:bodyPr/>
          <a:lstStyle/>
          <a:p>
            <a:fld id="{68DDAAA1-F765-49E4-8433-4B97DDCF97E9}" type="datetime1">
              <a:rPr lang="en-US" smtClean="0"/>
              <a:pPr/>
              <a:t>6/13/2014</a:t>
            </a:fld>
            <a:endParaRPr lang="en-US" dirty="0"/>
          </a:p>
        </p:txBody>
      </p:sp>
      <p:sp>
        <p:nvSpPr>
          <p:cNvPr id="9"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lstStyle/>
          <a:p>
            <a:fld id="{CD49F1C5-FCFB-AD49-8CEF-E29B03864B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Lst>
  <p:txStyles>
    <p:titleStyle>
      <a:lvl1pPr algn="l" defTabSz="457200" rtl="0" eaLnBrk="0" fontAlgn="base" hangingPunct="0">
        <a:spcBef>
          <a:spcPct val="0"/>
        </a:spcBef>
        <a:spcAft>
          <a:spcPct val="0"/>
        </a:spcAft>
        <a:defRPr sz="2600" kern="1200">
          <a:solidFill>
            <a:srgbClr val="286D8C"/>
          </a:solidFill>
          <a:latin typeface="Univers 55"/>
          <a:ea typeface="ＭＳ Ｐゴシック" pitchFamily="80" charset="-128"/>
          <a:cs typeface="Univers 55"/>
        </a:defRPr>
      </a:lvl1pPr>
      <a:lvl2pPr algn="l" defTabSz="457200" rtl="0" eaLnBrk="0" fontAlgn="base" hangingPunct="0">
        <a:spcBef>
          <a:spcPct val="0"/>
        </a:spcBef>
        <a:spcAft>
          <a:spcPct val="0"/>
        </a:spcAft>
        <a:defRPr sz="2600">
          <a:solidFill>
            <a:srgbClr val="286D8C"/>
          </a:solidFill>
          <a:latin typeface="Univers 55" pitchFamily="80" charset="0"/>
          <a:ea typeface="ＭＳ Ｐゴシック" pitchFamily="80" charset="-128"/>
          <a:cs typeface="Univers 55" pitchFamily="113" charset="0"/>
        </a:defRPr>
      </a:lvl2pPr>
      <a:lvl3pPr algn="l" defTabSz="457200" rtl="0" eaLnBrk="0" fontAlgn="base" hangingPunct="0">
        <a:spcBef>
          <a:spcPct val="0"/>
        </a:spcBef>
        <a:spcAft>
          <a:spcPct val="0"/>
        </a:spcAft>
        <a:defRPr sz="2600">
          <a:solidFill>
            <a:srgbClr val="286D8C"/>
          </a:solidFill>
          <a:latin typeface="Univers 55" pitchFamily="80" charset="0"/>
          <a:ea typeface="ＭＳ Ｐゴシック" pitchFamily="80" charset="-128"/>
          <a:cs typeface="Univers 55" pitchFamily="113" charset="0"/>
        </a:defRPr>
      </a:lvl3pPr>
      <a:lvl4pPr algn="l" defTabSz="457200" rtl="0" eaLnBrk="0" fontAlgn="base" hangingPunct="0">
        <a:spcBef>
          <a:spcPct val="0"/>
        </a:spcBef>
        <a:spcAft>
          <a:spcPct val="0"/>
        </a:spcAft>
        <a:defRPr sz="2600">
          <a:solidFill>
            <a:srgbClr val="286D8C"/>
          </a:solidFill>
          <a:latin typeface="Univers 55" pitchFamily="80" charset="0"/>
          <a:ea typeface="ＭＳ Ｐゴシック" pitchFamily="80" charset="-128"/>
          <a:cs typeface="Univers 55" pitchFamily="113" charset="0"/>
        </a:defRPr>
      </a:lvl4pPr>
      <a:lvl5pPr algn="l" defTabSz="457200" rtl="0" eaLnBrk="0" fontAlgn="base" hangingPunct="0">
        <a:spcBef>
          <a:spcPct val="0"/>
        </a:spcBef>
        <a:spcAft>
          <a:spcPct val="0"/>
        </a:spcAft>
        <a:defRPr sz="2600">
          <a:solidFill>
            <a:srgbClr val="286D8C"/>
          </a:solidFill>
          <a:latin typeface="Univers 55" pitchFamily="80" charset="0"/>
          <a:ea typeface="ＭＳ Ｐゴシック" pitchFamily="80" charset="-128"/>
          <a:cs typeface="Univers 55" pitchFamily="113" charset="0"/>
        </a:defRPr>
      </a:lvl5pPr>
      <a:lvl6pPr marL="457200" algn="l" defTabSz="457200" rtl="0" fontAlgn="base">
        <a:spcBef>
          <a:spcPct val="0"/>
        </a:spcBef>
        <a:spcAft>
          <a:spcPct val="0"/>
        </a:spcAft>
        <a:defRPr sz="2600">
          <a:solidFill>
            <a:schemeClr val="bg1"/>
          </a:solidFill>
          <a:latin typeface="Univers 55" pitchFamily="80" charset="0"/>
          <a:ea typeface="ＭＳ Ｐゴシック" pitchFamily="80" charset="-128"/>
        </a:defRPr>
      </a:lvl6pPr>
      <a:lvl7pPr marL="914400" algn="l" defTabSz="457200" rtl="0" fontAlgn="base">
        <a:spcBef>
          <a:spcPct val="0"/>
        </a:spcBef>
        <a:spcAft>
          <a:spcPct val="0"/>
        </a:spcAft>
        <a:defRPr sz="2600">
          <a:solidFill>
            <a:schemeClr val="bg1"/>
          </a:solidFill>
          <a:latin typeface="Univers 55" pitchFamily="80" charset="0"/>
          <a:ea typeface="ＭＳ Ｐゴシック" pitchFamily="80" charset="-128"/>
        </a:defRPr>
      </a:lvl7pPr>
      <a:lvl8pPr marL="1371600" algn="l" defTabSz="457200" rtl="0" fontAlgn="base">
        <a:spcBef>
          <a:spcPct val="0"/>
        </a:spcBef>
        <a:spcAft>
          <a:spcPct val="0"/>
        </a:spcAft>
        <a:defRPr sz="2600">
          <a:solidFill>
            <a:schemeClr val="bg1"/>
          </a:solidFill>
          <a:latin typeface="Univers 55" pitchFamily="80" charset="0"/>
          <a:ea typeface="ＭＳ Ｐゴシック" pitchFamily="80" charset="-128"/>
        </a:defRPr>
      </a:lvl8pPr>
      <a:lvl9pPr marL="1828800" algn="l" defTabSz="457200" rtl="0" fontAlgn="base">
        <a:spcBef>
          <a:spcPct val="0"/>
        </a:spcBef>
        <a:spcAft>
          <a:spcPct val="0"/>
        </a:spcAft>
        <a:defRPr sz="2600">
          <a:solidFill>
            <a:schemeClr val="bg1"/>
          </a:solidFill>
          <a:latin typeface="Univers 55"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Clr>
          <a:srgbClr val="286D8C"/>
        </a:buClr>
        <a:buFont typeface="Arial" charset="0"/>
        <a:buChar char="•"/>
        <a:defRPr sz="2400" kern="1200">
          <a:solidFill>
            <a:schemeClr val="tx1"/>
          </a:solidFill>
          <a:latin typeface="Univers 55"/>
          <a:ea typeface="ＭＳ Ｐゴシック" pitchFamily="80" charset="-128"/>
          <a:cs typeface="Univers 55"/>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Univers 55"/>
          <a:ea typeface="ＭＳ Ｐゴシック" pitchFamily="80" charset="-128"/>
          <a:cs typeface="Univers 55"/>
        </a:defRPr>
      </a:lvl2pPr>
      <a:lvl3pPr marL="1143000" indent="-228600" algn="l" defTabSz="457200" rtl="0" eaLnBrk="0" fontAlgn="base" hangingPunct="0">
        <a:spcBef>
          <a:spcPct val="20000"/>
        </a:spcBef>
        <a:spcAft>
          <a:spcPct val="0"/>
        </a:spcAft>
        <a:buClr>
          <a:srgbClr val="286D8C"/>
        </a:buClr>
        <a:buFont typeface="Arial" charset="0"/>
        <a:buChar char="•"/>
        <a:defRPr kern="1200">
          <a:solidFill>
            <a:schemeClr val="tx1"/>
          </a:solidFill>
          <a:latin typeface="Univers 55"/>
          <a:ea typeface="ＭＳ Ｐゴシック" pitchFamily="80" charset="-128"/>
          <a:cs typeface="Univers 55"/>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Univers 55"/>
          <a:ea typeface="ＭＳ Ｐゴシック" pitchFamily="80" charset="-128"/>
          <a:cs typeface="Univers 55"/>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Univers 55"/>
          <a:ea typeface="ＭＳ Ｐゴシック" pitchFamily="80" charset="-128"/>
          <a:cs typeface="Univers 55"/>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Excel_Worksheet3.xls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fnc.org/static/pdf/paying/pubs/pdf/pdf/5WaysBro_Eng.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insidehighered.com/news/2012/10/18/new-report-debt-and-class-20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743200" y="1447800"/>
            <a:ext cx="38100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886200" y="4648200"/>
            <a:ext cx="2667000" cy="769441"/>
          </a:xfrm>
          <a:prstGeom prst="rect">
            <a:avLst/>
          </a:prstGeom>
          <a:noFill/>
        </p:spPr>
        <p:txBody>
          <a:bodyPr wrap="square" rtlCol="0">
            <a:spAutoFit/>
          </a:bodyPr>
          <a:lstStyle/>
          <a:p>
            <a:r>
              <a:rPr lang="en-US" sz="1100" dirty="0" smtClean="0">
                <a:latin typeface="Univers 55"/>
              </a:rPr>
              <a:t>Steven Brooks</a:t>
            </a:r>
          </a:p>
          <a:p>
            <a:r>
              <a:rPr lang="en-US" sz="1100" dirty="0" smtClean="0">
                <a:latin typeface="Univers 55"/>
              </a:rPr>
              <a:t>Executive Director</a:t>
            </a:r>
          </a:p>
          <a:p>
            <a:r>
              <a:rPr lang="en-US" sz="1100" dirty="0" smtClean="0">
                <a:latin typeface="Univers 55"/>
              </a:rPr>
              <a:t>State Education Assistance Authority</a:t>
            </a:r>
          </a:p>
          <a:p>
            <a:endParaRPr lang="en-US" sz="1100" dirty="0"/>
          </a:p>
        </p:txBody>
      </p:sp>
      <p:sp>
        <p:nvSpPr>
          <p:cNvPr id="2" name="Title 1"/>
          <p:cNvSpPr>
            <a:spLocks noGrp="1"/>
          </p:cNvSpPr>
          <p:nvPr>
            <p:ph type="ctrTitle"/>
          </p:nvPr>
        </p:nvSpPr>
        <p:spPr/>
        <p:txBody>
          <a:bodyPr/>
          <a:lstStyle/>
          <a:p>
            <a:r>
              <a:rPr lang="en-US" b="1" dirty="0"/>
              <a:t>Paying for College in North Carolina:   Perspectives on Student Loan Debt and College Affordability</a:t>
            </a:r>
            <a:br>
              <a:rPr lang="en-US" b="1" dirty="0"/>
            </a:br>
            <a:r>
              <a:rPr lang="en-US" b="1" dirty="0"/>
              <a:t/>
            </a:r>
            <a:br>
              <a:rPr lang="en-US" b="1" dirty="0"/>
            </a:br>
            <a:r>
              <a:rPr lang="en-US" b="1" dirty="0" smtClean="0"/>
              <a:t>						May </a:t>
            </a:r>
            <a:r>
              <a:rPr lang="en-US" b="1" dirty="0"/>
              <a:t>2013</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990600" y="2590800"/>
          <a:ext cx="7080250" cy="3759200"/>
        </p:xfrm>
        <a:graphic>
          <a:graphicData uri="http://schemas.openxmlformats.org/presentationml/2006/ole">
            <mc:AlternateContent xmlns:mc="http://schemas.openxmlformats.org/markup-compatibility/2006">
              <mc:Choice xmlns:v="urn:schemas-microsoft-com:vml" Requires="v">
                <p:oleObj spid="_x0000_s5127" name="Worksheet" r:id="rId5" imgW="7360947" imgH="3909005" progId="Excel.Sheet.12">
                  <p:embed/>
                </p:oleObj>
              </mc:Choice>
              <mc:Fallback>
                <p:oleObj name="Worksheet" r:id="rId5" imgW="7360947" imgH="3909005"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90800"/>
                        <a:ext cx="708025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94148" y="457200"/>
            <a:ext cx="7971989" cy="1908215"/>
          </a:xfrm>
          <a:prstGeom prst="rect">
            <a:avLst/>
          </a:prstGeom>
          <a:noFill/>
        </p:spPr>
        <p:txBody>
          <a:bodyPr wrap="square" rtlCol="0">
            <a:spAutoFit/>
          </a:bodyPr>
          <a:lstStyle/>
          <a:p>
            <a:pPr algn="ctr"/>
            <a:r>
              <a:rPr lang="en-US" sz="2800" b="1" dirty="0" smtClean="0">
                <a:solidFill>
                  <a:srgbClr val="286D8C"/>
                </a:solidFill>
                <a:latin typeface="Univers 55"/>
              </a:rPr>
              <a:t>Student Borrowing: North Carolina</a:t>
            </a:r>
          </a:p>
          <a:p>
            <a:pPr algn="ctr"/>
            <a:endParaRPr lang="en-US" b="1" dirty="0" smtClean="0">
              <a:solidFill>
                <a:srgbClr val="286D8C"/>
              </a:solidFill>
              <a:latin typeface="Univers 55"/>
            </a:endParaRPr>
          </a:p>
          <a:p>
            <a:pPr algn="ctr"/>
            <a:r>
              <a:rPr lang="en-US" sz="2400" b="1" dirty="0" smtClean="0">
                <a:solidFill>
                  <a:srgbClr val="286D8C"/>
                </a:solidFill>
                <a:latin typeface="Univers 55"/>
              </a:rPr>
              <a:t>Average Debt at Graduation for </a:t>
            </a:r>
          </a:p>
          <a:p>
            <a:pPr algn="ctr"/>
            <a:r>
              <a:rPr lang="en-US" sz="2400" b="1" dirty="0" smtClean="0">
                <a:solidFill>
                  <a:srgbClr val="286D8C"/>
                </a:solidFill>
                <a:latin typeface="Univers 55"/>
              </a:rPr>
              <a:t>Bachelor’s Degree Recipients at </a:t>
            </a:r>
          </a:p>
          <a:p>
            <a:pPr algn="ctr"/>
            <a:r>
              <a:rPr lang="en-US" sz="2400" b="1" dirty="0" smtClean="0">
                <a:solidFill>
                  <a:srgbClr val="286D8C"/>
                </a:solidFill>
                <a:latin typeface="Univers 55"/>
              </a:rPr>
              <a:t>North Carolina Colleges and Universities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9" name="Object 5"/>
          <p:cNvGraphicFramePr>
            <a:graphicFrameLocks noChangeAspect="1"/>
          </p:cNvGraphicFramePr>
          <p:nvPr/>
        </p:nvGraphicFramePr>
        <p:xfrm>
          <a:off x="457200" y="2061865"/>
          <a:ext cx="7827963" cy="3679825"/>
        </p:xfrm>
        <a:graphic>
          <a:graphicData uri="http://schemas.openxmlformats.org/presentationml/2006/ole">
            <mc:AlternateContent xmlns:mc="http://schemas.openxmlformats.org/markup-compatibility/2006">
              <mc:Choice xmlns:v="urn:schemas-microsoft-com:vml" Requires="v">
                <p:oleObj spid="_x0000_s2055" name="Worksheet" r:id="rId5" imgW="9060274" imgH="4259594" progId="Excel.Sheet.12">
                  <p:embed/>
                </p:oleObj>
              </mc:Choice>
              <mc:Fallback>
                <p:oleObj name="Worksheet" r:id="rId5" imgW="9060274" imgH="4259594"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061865"/>
                        <a:ext cx="7827963"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2057400" y="674211"/>
            <a:ext cx="5298245" cy="800219"/>
          </a:xfrm>
          <a:prstGeom prst="rect">
            <a:avLst/>
          </a:prstGeom>
          <a:noFill/>
        </p:spPr>
        <p:txBody>
          <a:bodyPr wrap="none" rtlCol="0">
            <a:spAutoFit/>
          </a:bodyPr>
          <a:lstStyle/>
          <a:p>
            <a:pPr lvl="0"/>
            <a:r>
              <a:rPr lang="en-US" sz="2800" b="1" dirty="0" smtClean="0">
                <a:solidFill>
                  <a:srgbClr val="286D8C"/>
                </a:solidFill>
                <a:latin typeface="Univers 55"/>
              </a:rPr>
              <a:t>College Costs: North Carolina</a:t>
            </a:r>
            <a:endParaRPr lang="en-US" sz="2800" dirty="0" smtClean="0">
              <a:solidFill>
                <a:srgbClr val="286D8C"/>
              </a:solidFill>
              <a:latin typeface="Univers 55"/>
            </a:endParaRPr>
          </a:p>
          <a:p>
            <a:endParaRPr lang="en-US" dirty="0"/>
          </a:p>
        </p:txBody>
      </p:sp>
      <p:sp>
        <p:nvSpPr>
          <p:cNvPr id="6" name="TextBox 5"/>
          <p:cNvSpPr txBox="1"/>
          <p:nvPr/>
        </p:nvSpPr>
        <p:spPr>
          <a:xfrm>
            <a:off x="457200" y="1474430"/>
            <a:ext cx="8215134" cy="830997"/>
          </a:xfrm>
          <a:prstGeom prst="rect">
            <a:avLst/>
          </a:prstGeom>
          <a:noFill/>
        </p:spPr>
        <p:txBody>
          <a:bodyPr wrap="square" rtlCol="0">
            <a:spAutoFit/>
          </a:bodyPr>
          <a:lstStyle/>
          <a:p>
            <a:r>
              <a:rPr lang="en-US" sz="2400" b="1" dirty="0" smtClean="0">
                <a:solidFill>
                  <a:srgbClr val="286D8C"/>
                </a:solidFill>
                <a:latin typeface="Univers 55"/>
              </a:rPr>
              <a:t>Average Tuition and Fees at North Carolina Institutions</a:t>
            </a:r>
          </a:p>
          <a:p>
            <a:endParaRPr lang="en-US" sz="2400" b="1" dirty="0" smtClean="0">
              <a:solidFill>
                <a:srgbClr val="286D8C"/>
              </a:solidFill>
              <a:latin typeface="Univers 55"/>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0837" name="Rectangle 5"/>
          <p:cNvSpPr>
            <a:spLocks noGrp="1" noChangeArrowheads="1"/>
          </p:cNvSpPr>
          <p:nvPr>
            <p:ph type="title"/>
          </p:nvPr>
        </p:nvSpPr>
        <p:spPr>
          <a:xfrm>
            <a:off x="107182" y="713434"/>
            <a:ext cx="8427218" cy="1175657"/>
          </a:xfrm>
        </p:spPr>
        <p:txBody>
          <a:bodyPr/>
          <a:lstStyle/>
          <a:p>
            <a:pPr algn="ctr"/>
            <a:r>
              <a:rPr lang="en-US" sz="2200" dirty="0" smtClean="0">
                <a:latin typeface="+mn-lt"/>
              </a:rPr>
              <a:t>Estimated “Sticker Price” - Entering </a:t>
            </a:r>
            <a:r>
              <a:rPr lang="en-US" sz="2200" dirty="0">
                <a:latin typeface="+mn-lt"/>
              </a:rPr>
              <a:t>Fall Semester, </a:t>
            </a:r>
            <a:r>
              <a:rPr lang="en-US" sz="2200" dirty="0" smtClean="0">
                <a:latin typeface="+mn-lt"/>
              </a:rPr>
              <a:t>2012</a:t>
            </a:r>
            <a:r>
              <a:rPr lang="en-US" sz="2200" dirty="0">
                <a:latin typeface="+mn-lt"/>
              </a:rPr>
              <a:t/>
            </a:r>
            <a:br>
              <a:rPr lang="en-US" sz="2200" dirty="0">
                <a:latin typeface="+mn-lt"/>
              </a:rPr>
            </a:br>
            <a:r>
              <a:rPr lang="en-US" sz="2200" dirty="0">
                <a:latin typeface="+mn-lt"/>
              </a:rPr>
              <a:t> </a:t>
            </a:r>
            <a:r>
              <a:rPr lang="en-US" sz="2000" dirty="0">
                <a:latin typeface="+mn-lt"/>
              </a:rPr>
              <a:t>Tuition, fees, room, meals, books, </a:t>
            </a:r>
            <a:r>
              <a:rPr lang="en-US" sz="2000" dirty="0" smtClean="0">
                <a:latin typeface="+mn-lt"/>
              </a:rPr>
              <a:t>supplies, transportation </a:t>
            </a:r>
            <a:r>
              <a:rPr lang="en-US" sz="2000" dirty="0">
                <a:latin typeface="+mn-lt"/>
              </a:rPr>
              <a:t>and personal </a:t>
            </a:r>
            <a:r>
              <a:rPr lang="en-US" sz="2000" dirty="0" smtClean="0">
                <a:latin typeface="+mn-lt"/>
              </a:rPr>
              <a:t>expenses</a:t>
            </a:r>
            <a:br>
              <a:rPr lang="en-US" sz="2000" dirty="0" smtClean="0">
                <a:latin typeface="+mn-lt"/>
              </a:rPr>
            </a:br>
            <a:endParaRPr lang="en-US" sz="2000" dirty="0">
              <a:latin typeface="+mn-lt"/>
            </a:endParaRPr>
          </a:p>
        </p:txBody>
      </p:sp>
      <p:sp>
        <p:nvSpPr>
          <p:cNvPr id="2680838" name="Rectangle 6"/>
          <p:cNvSpPr>
            <a:spLocks noGrp="1" noChangeArrowheads="1"/>
          </p:cNvSpPr>
          <p:nvPr>
            <p:ph idx="1"/>
          </p:nvPr>
        </p:nvSpPr>
        <p:spPr>
          <a:xfrm>
            <a:off x="749301" y="2162176"/>
            <a:ext cx="7713133" cy="3662363"/>
          </a:xfrm>
        </p:spPr>
        <p:txBody>
          <a:bodyPr/>
          <a:lstStyle/>
          <a:p>
            <a:pPr lvl="4">
              <a:buFont typeface="Symbol" pitchFamily="18" charset="2"/>
              <a:buNone/>
            </a:pPr>
            <a:endParaRPr lang="en-US" sz="2400" dirty="0"/>
          </a:p>
          <a:p>
            <a:pPr lvl="4">
              <a:buFont typeface="Symbol" pitchFamily="18" charset="2"/>
              <a:buNone/>
            </a:pPr>
            <a:r>
              <a:rPr lang="en-US" sz="2400" dirty="0"/>
              <a:t>			</a:t>
            </a:r>
            <a:endParaRPr lang="en-US" dirty="0"/>
          </a:p>
        </p:txBody>
      </p:sp>
      <p:sp>
        <p:nvSpPr>
          <p:cNvPr id="2680841" name="Text Box 9"/>
          <p:cNvSpPr txBox="1">
            <a:spLocks noChangeArrowheads="1"/>
          </p:cNvSpPr>
          <p:nvPr/>
        </p:nvSpPr>
        <p:spPr bwMode="auto">
          <a:xfrm>
            <a:off x="2390812" y="206375"/>
            <a:ext cx="4564775" cy="643766"/>
          </a:xfrm>
          <a:prstGeom prst="rect">
            <a:avLst/>
          </a:prstGeom>
          <a:noFill/>
          <a:ln w="12700">
            <a:noFill/>
            <a:miter lim="800000"/>
            <a:headEnd/>
            <a:tailEnd/>
          </a:ln>
          <a:effectLst/>
        </p:spPr>
        <p:txBody>
          <a:bodyPr wrap="none" lIns="90487" tIns="44450" rIns="90487" bIns="44450">
            <a:spAutoFit/>
          </a:bodyPr>
          <a:lstStyle/>
          <a:p>
            <a:r>
              <a:rPr lang="en-US" sz="3600" dirty="0">
                <a:solidFill>
                  <a:srgbClr val="136926"/>
                </a:solidFill>
                <a:latin typeface="+mj-lt"/>
              </a:rPr>
              <a:t>How Much Will It Cost?</a:t>
            </a:r>
          </a:p>
        </p:txBody>
      </p:sp>
      <p:graphicFrame>
        <p:nvGraphicFramePr>
          <p:cNvPr id="2728961" name="Object 1"/>
          <p:cNvGraphicFramePr>
            <a:graphicFrameLocks noChangeAspect="1"/>
          </p:cNvGraphicFramePr>
          <p:nvPr/>
        </p:nvGraphicFramePr>
        <p:xfrm>
          <a:off x="1009685" y="2090057"/>
          <a:ext cx="7143809" cy="3304879"/>
        </p:xfrm>
        <a:graphic>
          <a:graphicData uri="http://schemas.openxmlformats.org/presentationml/2006/ole">
            <mc:AlternateContent xmlns:mc="http://schemas.openxmlformats.org/markup-compatibility/2006">
              <mc:Choice xmlns:v="urn:schemas-microsoft-com:vml" Requires="v">
                <p:oleObj spid="_x0000_s31751" name="Worksheet" r:id="rId4" imgW="4465293" imgH="1836379" progId="Excel.Sheet.12">
                  <p:embed/>
                </p:oleObj>
              </mc:Choice>
              <mc:Fallback>
                <p:oleObj name="Worksheet" r:id="rId4" imgW="4465293" imgH="183637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685" y="2090057"/>
                        <a:ext cx="7143809" cy="330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762000" y="2743200"/>
          <a:ext cx="7391400" cy="3292475"/>
        </p:xfrm>
        <a:graphic>
          <a:graphicData uri="http://schemas.openxmlformats.org/presentationml/2006/ole">
            <mc:AlternateContent xmlns:mc="http://schemas.openxmlformats.org/markup-compatibility/2006">
              <mc:Choice xmlns:v="urn:schemas-microsoft-com:vml" Requires="v">
                <p:oleObj spid="_x0000_s3079" name="Worksheet" r:id="rId5" imgW="7391373" imgH="3291908" progId="Excel.Sheet.12">
                  <p:embed/>
                </p:oleObj>
              </mc:Choice>
              <mc:Fallback>
                <p:oleObj name="Worksheet" r:id="rId5" imgW="7391373" imgH="3291908"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743200"/>
                        <a:ext cx="73914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219200" y="762000"/>
            <a:ext cx="6629400" cy="523220"/>
          </a:xfrm>
          <a:prstGeom prst="rect">
            <a:avLst/>
          </a:prstGeom>
          <a:noFill/>
        </p:spPr>
        <p:txBody>
          <a:bodyPr wrap="square" rtlCol="0">
            <a:spAutoFit/>
          </a:bodyPr>
          <a:lstStyle/>
          <a:p>
            <a:pPr lvl="0" algn="ctr"/>
            <a:r>
              <a:rPr lang="en-US" sz="2800" b="1" dirty="0" smtClean="0">
                <a:solidFill>
                  <a:srgbClr val="286D8C"/>
                </a:solidFill>
                <a:latin typeface="Univers 55"/>
              </a:rPr>
              <a:t>Financial Assistance: North Carolina</a:t>
            </a:r>
            <a:endParaRPr lang="en-US" sz="2800" b="1" dirty="0">
              <a:solidFill>
                <a:srgbClr val="286D8C"/>
              </a:solidFill>
              <a:latin typeface="Univers 55"/>
            </a:endParaRPr>
          </a:p>
        </p:txBody>
      </p:sp>
      <p:sp>
        <p:nvSpPr>
          <p:cNvPr id="5" name="TextBox 4"/>
          <p:cNvSpPr txBox="1"/>
          <p:nvPr/>
        </p:nvSpPr>
        <p:spPr>
          <a:xfrm>
            <a:off x="1832275" y="1676398"/>
            <a:ext cx="5479449" cy="461665"/>
          </a:xfrm>
          <a:prstGeom prst="rect">
            <a:avLst/>
          </a:prstGeom>
          <a:noFill/>
        </p:spPr>
        <p:txBody>
          <a:bodyPr wrap="none" rtlCol="0">
            <a:spAutoFit/>
          </a:bodyPr>
          <a:lstStyle/>
          <a:p>
            <a:r>
              <a:rPr lang="en-US" sz="2400" b="1" dirty="0" smtClean="0">
                <a:solidFill>
                  <a:srgbClr val="286D8C"/>
                </a:solidFill>
                <a:latin typeface="Univers 55"/>
              </a:rPr>
              <a:t>Total Student Financial Aid Awarded</a:t>
            </a:r>
            <a:endParaRPr lang="en-US" sz="2400" b="1" dirty="0">
              <a:solidFill>
                <a:srgbClr val="286D8C"/>
              </a:solidFill>
              <a:latin typeface="Univers 55"/>
            </a:endParaRPr>
          </a:p>
        </p:txBody>
      </p:sp>
      <p:sp>
        <p:nvSpPr>
          <p:cNvPr id="6" name="TextBox 5"/>
          <p:cNvSpPr txBox="1"/>
          <p:nvPr/>
        </p:nvSpPr>
        <p:spPr>
          <a:xfrm>
            <a:off x="3276600" y="2138064"/>
            <a:ext cx="2087431" cy="338554"/>
          </a:xfrm>
          <a:prstGeom prst="rect">
            <a:avLst/>
          </a:prstGeom>
          <a:noFill/>
        </p:spPr>
        <p:txBody>
          <a:bodyPr wrap="none" rtlCol="0">
            <a:spAutoFit/>
          </a:bodyPr>
          <a:lstStyle/>
          <a:p>
            <a:r>
              <a:rPr lang="en-US" sz="1600" dirty="0" smtClean="0">
                <a:latin typeface="Univers 55"/>
              </a:rPr>
              <a:t>(in millions, rounded)</a:t>
            </a:r>
            <a:endParaRPr lang="en-US" sz="1600" dirty="0">
              <a:latin typeface="Univers 55"/>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noFill/>
          <a:ln>
            <a:miter lim="800000"/>
            <a:headEnd/>
            <a:tailEnd/>
          </a:ln>
        </p:spPr>
        <p:txBody>
          <a:bodyPr/>
          <a:lstStyle/>
          <a:p>
            <a:fld id="{62BC1F3B-0E43-4F03-B5D4-140E2403FE9D}" type="slidenum">
              <a:rPr lang="en-US" altLang="en-US" smtClean="0">
                <a:latin typeface="Calibri" pitchFamily="34" charset="0"/>
                <a:ea typeface="ＭＳ Ｐゴシック" pitchFamily="34" charset="-128"/>
              </a:rPr>
              <a:pPr/>
              <a:t>14</a:t>
            </a:fld>
            <a:endParaRPr lang="en-US" altLang="en-US" dirty="0" smtClean="0">
              <a:latin typeface="Calibri" pitchFamily="34" charset="0"/>
              <a:ea typeface="ＭＳ Ｐゴシック" pitchFamily="34" charset="-128"/>
            </a:endParaRPr>
          </a:p>
        </p:txBody>
      </p:sp>
      <p:sp>
        <p:nvSpPr>
          <p:cNvPr id="13315" name="Rectangle 2"/>
          <p:cNvSpPr>
            <a:spLocks noGrp="1" noChangeArrowheads="1"/>
          </p:cNvSpPr>
          <p:nvPr>
            <p:ph type="title"/>
          </p:nvPr>
        </p:nvSpPr>
        <p:spPr>
          <a:xfrm>
            <a:off x="304800" y="-76200"/>
            <a:ext cx="8382000" cy="1143000"/>
          </a:xfrm>
        </p:spPr>
        <p:txBody>
          <a:bodyPr/>
          <a:lstStyle/>
          <a:p>
            <a:pPr eaLnBrk="1" hangingPunct="1"/>
            <a:r>
              <a:rPr lang="en-US" sz="2800" b="1" dirty="0" smtClean="0">
                <a:latin typeface="+mj-lt"/>
                <a:ea typeface="ＭＳ Ｐゴシック" pitchFamily="34" charset="-128"/>
              </a:rPr>
              <a:t>College costs can be daunting … but</a:t>
            </a:r>
          </a:p>
        </p:txBody>
      </p:sp>
      <p:sp>
        <p:nvSpPr>
          <p:cNvPr id="13316" name="Rectangle 3"/>
          <p:cNvSpPr>
            <a:spLocks noGrp="1" noChangeArrowheads="1"/>
          </p:cNvSpPr>
          <p:nvPr>
            <p:ph type="body" idx="1"/>
          </p:nvPr>
        </p:nvSpPr>
        <p:spPr>
          <a:xfrm>
            <a:off x="304800" y="1219200"/>
            <a:ext cx="8839200" cy="4495800"/>
          </a:xfrm>
        </p:spPr>
        <p:txBody>
          <a:bodyPr/>
          <a:lstStyle/>
          <a:p>
            <a:pPr eaLnBrk="1" hangingPunct="1">
              <a:lnSpc>
                <a:spcPct val="90000"/>
              </a:lnSpc>
            </a:pPr>
            <a:endParaRPr lang="en-US" dirty="0" smtClean="0">
              <a:latin typeface="+mn-lt"/>
              <a:ea typeface="ＭＳ Ｐゴシック" pitchFamily="34" charset="-128"/>
            </a:endParaRPr>
          </a:p>
          <a:p>
            <a:pPr eaLnBrk="1" hangingPunct="1">
              <a:lnSpc>
                <a:spcPct val="90000"/>
              </a:lnSpc>
            </a:pPr>
            <a:endParaRPr lang="en-US" sz="2200" dirty="0" smtClean="0">
              <a:ea typeface="ＭＳ Ｐゴシック" pitchFamily="34" charset="-128"/>
            </a:endParaRPr>
          </a:p>
        </p:txBody>
      </p:sp>
      <p:pic>
        <p:nvPicPr>
          <p:cNvPr id="6" name="Picture 5" descr="college-board01.gif"/>
          <p:cNvPicPr>
            <a:picLocks noChangeAspect="1"/>
          </p:cNvPicPr>
          <p:nvPr/>
        </p:nvPicPr>
        <p:blipFill>
          <a:blip r:embed="rId2" cstate="print"/>
          <a:stretch>
            <a:fillRect/>
          </a:stretch>
        </p:blipFill>
        <p:spPr>
          <a:xfrm>
            <a:off x="134217" y="1056640"/>
            <a:ext cx="7906295" cy="3515360"/>
          </a:xfrm>
          <a:prstGeom prst="rect">
            <a:avLst/>
          </a:prstGeom>
        </p:spPr>
      </p:pic>
      <p:sp>
        <p:nvSpPr>
          <p:cNvPr id="7" name="Rectangle 6"/>
          <p:cNvSpPr/>
          <p:nvPr/>
        </p:nvSpPr>
        <p:spPr>
          <a:xfrm>
            <a:off x="3478411" y="5300081"/>
            <a:ext cx="24384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Government Gets  Back</a:t>
            </a:r>
          </a:p>
          <a:p>
            <a:pPr algn="ctr"/>
            <a:r>
              <a:rPr lang="en-US" dirty="0" smtClean="0"/>
              <a:t>Its Investment!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554613" y="1178484"/>
            <a:ext cx="3810000" cy="4578314"/>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743659" y="1252590"/>
            <a:ext cx="3886200" cy="4567236"/>
          </a:xfrm>
          <a:prstGeom prst="rect">
            <a:avLst/>
          </a:prstGeom>
          <a:noFill/>
          <a:ln w="9525">
            <a:solidFill>
              <a:schemeClr val="tx1"/>
            </a:solidFill>
            <a:miter lim="800000"/>
            <a:headEnd/>
            <a:tailEnd/>
          </a:ln>
        </p:spPr>
      </p:pic>
      <p:sp>
        <p:nvSpPr>
          <p:cNvPr id="5" name="Rectangle 4"/>
          <p:cNvSpPr/>
          <p:nvPr/>
        </p:nvSpPr>
        <p:spPr>
          <a:xfrm>
            <a:off x="491254" y="130629"/>
            <a:ext cx="7359858" cy="341632"/>
          </a:xfrm>
          <a:prstGeom prst="rect">
            <a:avLst/>
          </a:prstGeom>
        </p:spPr>
        <p:txBody>
          <a:bodyPr wrap="square">
            <a:spAutoFit/>
          </a:bodyPr>
          <a:lstStyle/>
          <a:p>
            <a:pPr eaLnBrk="1" hangingPunct="1">
              <a:lnSpc>
                <a:spcPct val="90000"/>
              </a:lnSpc>
            </a:pPr>
            <a:r>
              <a:rPr lang="en-US" dirty="0">
                <a:latin typeface="+mj-lt"/>
                <a:ea typeface="ＭＳ Ｐゴシック" pitchFamily="34" charset="-128"/>
              </a:rPr>
              <a:t>Consider the cost as an investment that pays rich dividends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noFill/>
          <a:ln>
            <a:miter lim="800000"/>
            <a:headEnd/>
            <a:tailEnd/>
          </a:ln>
        </p:spPr>
        <p:txBody>
          <a:bodyPr/>
          <a:lstStyle/>
          <a:p>
            <a:fld id="{62BC1F3B-0E43-4F03-B5D4-140E2403FE9D}" type="slidenum">
              <a:rPr lang="en-US" altLang="en-US" smtClean="0">
                <a:latin typeface="Calibri" pitchFamily="34" charset="0"/>
                <a:ea typeface="ＭＳ Ｐゴシック" pitchFamily="34" charset="-128"/>
              </a:rPr>
              <a:pPr/>
              <a:t>16</a:t>
            </a:fld>
            <a:endParaRPr lang="en-US" altLang="en-US" dirty="0" smtClean="0">
              <a:latin typeface="Calibri" pitchFamily="34" charset="0"/>
              <a:ea typeface="ＭＳ Ｐゴシック" pitchFamily="34" charset="-128"/>
            </a:endParaRPr>
          </a:p>
        </p:txBody>
      </p:sp>
      <p:sp>
        <p:nvSpPr>
          <p:cNvPr id="13315" name="Rectangle 2"/>
          <p:cNvSpPr>
            <a:spLocks noGrp="1" noChangeArrowheads="1"/>
          </p:cNvSpPr>
          <p:nvPr>
            <p:ph type="title"/>
          </p:nvPr>
        </p:nvSpPr>
        <p:spPr>
          <a:xfrm>
            <a:off x="304800" y="-76200"/>
            <a:ext cx="8382000" cy="1143000"/>
          </a:xfrm>
        </p:spPr>
        <p:txBody>
          <a:bodyPr/>
          <a:lstStyle/>
          <a:p>
            <a:pPr eaLnBrk="1" hangingPunct="1"/>
            <a:r>
              <a:rPr lang="en-US" sz="2800" dirty="0" smtClean="0">
                <a:latin typeface="+mj-lt"/>
                <a:ea typeface="ＭＳ Ｐゴシック" pitchFamily="34" charset="-128"/>
              </a:rPr>
              <a:t>College costs can be daunting … but</a:t>
            </a:r>
          </a:p>
        </p:txBody>
      </p:sp>
      <p:sp>
        <p:nvSpPr>
          <p:cNvPr id="13316" name="Rectangle 3"/>
          <p:cNvSpPr>
            <a:spLocks noGrp="1" noChangeArrowheads="1"/>
          </p:cNvSpPr>
          <p:nvPr>
            <p:ph type="body" idx="1"/>
          </p:nvPr>
        </p:nvSpPr>
        <p:spPr>
          <a:xfrm>
            <a:off x="304800" y="2362200"/>
            <a:ext cx="8839200" cy="4495800"/>
          </a:xfrm>
        </p:spPr>
        <p:txBody>
          <a:bodyPr/>
          <a:lstStyle/>
          <a:p>
            <a:pPr eaLnBrk="1" hangingPunct="1">
              <a:lnSpc>
                <a:spcPct val="90000"/>
              </a:lnSpc>
            </a:pPr>
            <a:endParaRPr lang="en-US" sz="2200" dirty="0" smtClean="0">
              <a:ea typeface="ＭＳ Ｐゴシック" pitchFamily="34" charset="-128"/>
            </a:endParaRPr>
          </a:p>
          <a:p>
            <a:pPr eaLnBrk="1" hangingPunct="1">
              <a:lnSpc>
                <a:spcPct val="90000"/>
              </a:lnSpc>
              <a:spcBef>
                <a:spcPts val="1200"/>
              </a:spcBef>
              <a:buNone/>
            </a:pPr>
            <a:r>
              <a:rPr lang="en-US" sz="2200" dirty="0" smtClean="0">
                <a:latin typeface="+mn-lt"/>
                <a:ea typeface="ＭＳ Ｐゴシック" pitchFamily="34" charset="-128"/>
              </a:rPr>
              <a:t>There are four ways to pay for this investment</a:t>
            </a:r>
          </a:p>
          <a:p>
            <a:pPr lvl="1" eaLnBrk="1" hangingPunct="1">
              <a:lnSpc>
                <a:spcPct val="90000"/>
              </a:lnSpc>
              <a:spcBef>
                <a:spcPts val="1200"/>
              </a:spcBef>
            </a:pPr>
            <a:r>
              <a:rPr lang="en-US" sz="2200" dirty="0" smtClean="0">
                <a:latin typeface="+mn-lt"/>
                <a:ea typeface="ＭＳ Ｐゴシック" pitchFamily="34" charset="-128"/>
              </a:rPr>
              <a:t>Saving in advance</a:t>
            </a:r>
          </a:p>
          <a:p>
            <a:pPr lvl="1" eaLnBrk="1" hangingPunct="1">
              <a:lnSpc>
                <a:spcPct val="90000"/>
              </a:lnSpc>
              <a:spcBef>
                <a:spcPts val="1200"/>
              </a:spcBef>
            </a:pPr>
            <a:r>
              <a:rPr lang="en-US" sz="2200" dirty="0" smtClean="0">
                <a:latin typeface="+mn-lt"/>
                <a:ea typeface="ＭＳ Ｐゴシック" pitchFamily="34" charset="-128"/>
              </a:rPr>
              <a:t>Paying from current income</a:t>
            </a:r>
          </a:p>
          <a:p>
            <a:pPr lvl="1" eaLnBrk="1" hangingPunct="1">
              <a:lnSpc>
                <a:spcPct val="90000"/>
              </a:lnSpc>
              <a:spcBef>
                <a:spcPts val="1200"/>
              </a:spcBef>
            </a:pPr>
            <a:r>
              <a:rPr lang="en-US" sz="2200" dirty="0" smtClean="0">
                <a:latin typeface="+mn-lt"/>
                <a:ea typeface="ＭＳ Ｐゴシック" pitchFamily="34" charset="-128"/>
              </a:rPr>
              <a:t>Borrowing – pay with future income</a:t>
            </a:r>
          </a:p>
          <a:p>
            <a:pPr lvl="1" eaLnBrk="1" hangingPunct="1">
              <a:lnSpc>
                <a:spcPct val="90000"/>
              </a:lnSpc>
              <a:spcBef>
                <a:spcPts val="1200"/>
              </a:spcBef>
            </a:pPr>
            <a:r>
              <a:rPr lang="en-US" sz="2200" dirty="0" smtClean="0">
                <a:latin typeface="+mn-lt"/>
                <a:ea typeface="ＭＳ Ｐゴシック" pitchFamily="34" charset="-128"/>
              </a:rPr>
              <a:t>Scholarships and Grants</a:t>
            </a:r>
          </a:p>
        </p:txBody>
      </p:sp>
      <p:sp>
        <p:nvSpPr>
          <p:cNvPr id="13317" name="Text Box 5"/>
          <p:cNvSpPr txBox="1">
            <a:spLocks noChangeArrowheads="1"/>
          </p:cNvSpPr>
          <p:nvPr/>
        </p:nvSpPr>
        <p:spPr bwMode="auto">
          <a:xfrm>
            <a:off x="0" y="1631000"/>
            <a:ext cx="7543800" cy="459100"/>
          </a:xfrm>
          <a:prstGeom prst="rect">
            <a:avLst/>
          </a:prstGeom>
          <a:noFill/>
          <a:ln w="12700">
            <a:noFill/>
            <a:miter lim="800000"/>
            <a:headEnd/>
            <a:tailEnd/>
          </a:ln>
        </p:spPr>
        <p:txBody>
          <a:bodyPr lIns="90487" tIns="44450" rIns="90487" bIns="44450">
            <a:spAutoFit/>
          </a:bodyPr>
          <a:lstStyle/>
          <a:p>
            <a:pPr>
              <a:spcBef>
                <a:spcPct val="50000"/>
              </a:spcBef>
            </a:pPr>
            <a:r>
              <a:rPr lang="en-US" sz="2400" b="1" dirty="0" smtClean="0">
                <a:solidFill>
                  <a:srgbClr val="006600"/>
                </a:solidFill>
                <a:latin typeface="+mn-lt"/>
              </a:rPr>
              <a:t>   Costs </a:t>
            </a:r>
            <a:r>
              <a:rPr lang="en-US" sz="2400" b="1" dirty="0">
                <a:solidFill>
                  <a:srgbClr val="006600"/>
                </a:solidFill>
                <a:latin typeface="+mn-lt"/>
              </a:rPr>
              <a:t>do not have to be paid all at once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ln>
            <a:miter lim="800000"/>
            <a:headEnd/>
            <a:tailEnd/>
          </a:ln>
        </p:spPr>
        <p:txBody>
          <a:bodyPr/>
          <a:lstStyle/>
          <a:p>
            <a:fld id="{3F2BB499-ACF8-4F47-BBAD-7D17FBE46664}" type="slidenum">
              <a:rPr lang="en-US" altLang="en-US" smtClean="0">
                <a:latin typeface="Calibri" pitchFamily="34" charset="0"/>
                <a:ea typeface="ＭＳ Ｐゴシック" pitchFamily="34" charset="-128"/>
              </a:rPr>
              <a:pPr/>
              <a:t>17</a:t>
            </a:fld>
            <a:endParaRPr lang="en-US" altLang="en-US" dirty="0" smtClean="0">
              <a:latin typeface="Calibri" pitchFamily="34" charset="0"/>
              <a:ea typeface="ＭＳ Ｐゴシック" pitchFamily="34" charset="-128"/>
            </a:endParaRPr>
          </a:p>
        </p:txBody>
      </p:sp>
      <p:sp>
        <p:nvSpPr>
          <p:cNvPr id="14339" name="Rectangle 2"/>
          <p:cNvSpPr>
            <a:spLocks noGrp="1" noChangeArrowheads="1"/>
          </p:cNvSpPr>
          <p:nvPr>
            <p:ph type="title"/>
          </p:nvPr>
        </p:nvSpPr>
        <p:spPr>
          <a:xfrm>
            <a:off x="696127" y="295589"/>
            <a:ext cx="6858000" cy="838200"/>
          </a:xfrm>
        </p:spPr>
        <p:txBody>
          <a:bodyPr/>
          <a:lstStyle/>
          <a:p>
            <a:pPr eaLnBrk="1" hangingPunct="1"/>
            <a:r>
              <a:rPr lang="en-US" dirty="0" smtClean="0">
                <a:latin typeface="+mj-lt"/>
                <a:ea typeface="ＭＳ Ｐゴシック" pitchFamily="34" charset="-128"/>
              </a:rPr>
              <a:t>Observations on the four ways to pay</a:t>
            </a:r>
          </a:p>
        </p:txBody>
      </p:sp>
      <p:sp>
        <p:nvSpPr>
          <p:cNvPr id="14340" name="Rectangle 3"/>
          <p:cNvSpPr>
            <a:spLocks noGrp="1" noChangeArrowheads="1"/>
          </p:cNvSpPr>
          <p:nvPr>
            <p:ph type="body" idx="1"/>
          </p:nvPr>
        </p:nvSpPr>
        <p:spPr>
          <a:xfrm>
            <a:off x="515536" y="1359877"/>
            <a:ext cx="8077200" cy="3733800"/>
          </a:xfrm>
        </p:spPr>
        <p:txBody>
          <a:bodyPr/>
          <a:lstStyle/>
          <a:p>
            <a:pPr eaLnBrk="1" hangingPunct="1">
              <a:buNone/>
            </a:pPr>
            <a:r>
              <a:rPr lang="en-US" dirty="0" smtClean="0">
                <a:latin typeface="+mn-lt"/>
                <a:ea typeface="ＭＳ Ｐゴシック" pitchFamily="34" charset="-128"/>
              </a:rPr>
              <a:t>It is less expensive to save than to borrow</a:t>
            </a:r>
          </a:p>
          <a:p>
            <a:pPr eaLnBrk="1" hangingPunct="1">
              <a:buFont typeface="Arial" pitchFamily="34" charset="0"/>
              <a:buNone/>
            </a:pPr>
            <a:endParaRPr lang="en-US" sz="2000" dirty="0" smtClean="0">
              <a:latin typeface="+mn-lt"/>
              <a:ea typeface="ＭＳ Ｐゴシック" pitchFamily="34" charset="-128"/>
            </a:endParaRPr>
          </a:p>
          <a:p>
            <a:pPr lvl="1" eaLnBrk="1" hangingPunct="1"/>
            <a:r>
              <a:rPr lang="en-US" sz="2200" dirty="0" smtClean="0">
                <a:latin typeface="+mn-lt"/>
                <a:ea typeface="ＭＳ Ｐゴシック" pitchFamily="34" charset="-128"/>
              </a:rPr>
              <a:t>Those who do not save have to borrow more</a:t>
            </a:r>
          </a:p>
          <a:p>
            <a:pPr lvl="1" eaLnBrk="1" hangingPunct="1"/>
            <a:r>
              <a:rPr lang="en-US" sz="2200" dirty="0" smtClean="0">
                <a:latin typeface="+mn-lt"/>
                <a:ea typeface="ＭＳ Ｐゴシック" pitchFamily="34" charset="-128"/>
              </a:rPr>
              <a:t>Current income can cut borrowing costs as well</a:t>
            </a:r>
          </a:p>
          <a:p>
            <a:pPr lvl="1" eaLnBrk="1" hangingPunct="1"/>
            <a:r>
              <a:rPr lang="en-US" sz="2200" dirty="0" smtClean="0">
                <a:latin typeface="+mn-lt"/>
                <a:ea typeface="ＭＳ Ｐゴシック" pitchFamily="34" charset="-128"/>
              </a:rPr>
              <a:t>Some level of sacrifice – at some point – will have to be made (sooner, now, or later)</a:t>
            </a:r>
          </a:p>
          <a:p>
            <a:pPr lvl="1" eaLnBrk="1" hangingPunct="1"/>
            <a:r>
              <a:rPr lang="en-US" sz="2200" dirty="0" smtClean="0">
                <a:latin typeface="+mn-lt"/>
                <a:ea typeface="ＭＳ Ｐゴシック" pitchFamily="34" charset="-128"/>
              </a:rPr>
              <a:t>Need-based grants and scholarships are designed to provide the amount that the family and student </a:t>
            </a:r>
            <a:r>
              <a:rPr lang="en-US" sz="2200" u="sng" dirty="0" smtClean="0">
                <a:latin typeface="+mn-lt"/>
                <a:ea typeface="ＭＳ Ｐゴシック" pitchFamily="34" charset="-128"/>
              </a:rPr>
              <a:t>cannot</a:t>
            </a:r>
            <a:r>
              <a:rPr lang="en-US" sz="2200" dirty="0" smtClean="0">
                <a:latin typeface="+mn-lt"/>
                <a:ea typeface="ＭＳ Ｐゴシック" pitchFamily="34" charset="-128"/>
              </a:rPr>
              <a:t> reasonably afford </a:t>
            </a:r>
            <a:r>
              <a:rPr lang="en-US" sz="2200" u="sng" dirty="0" smtClean="0">
                <a:latin typeface="+mn-lt"/>
                <a:ea typeface="ＭＳ Ｐゴシック" pitchFamily="34" charset="-128"/>
              </a:rPr>
              <a:t>over time  </a:t>
            </a:r>
          </a:p>
          <a:p>
            <a:pPr algn="ctr" eaLnBrk="1" hangingPunct="1">
              <a:spcBef>
                <a:spcPct val="50000"/>
              </a:spcBef>
              <a:buFont typeface="Symbol" pitchFamily="18" charset="2"/>
              <a:buNone/>
            </a:pPr>
            <a:endParaRPr lang="en-US" b="1" u="sng" dirty="0" smtClean="0">
              <a:latin typeface="+mn-lt"/>
              <a:ea typeface="ＭＳ Ｐゴシック" pitchFamily="34" charset="-128"/>
            </a:endParaRPr>
          </a:p>
          <a:p>
            <a:pPr lvl="1" eaLnBrk="1" hangingPunct="1"/>
            <a:endParaRPr lang="en-US" sz="2400" b="1" u="sng" dirty="0" smtClean="0">
              <a:latin typeface="+mn-lt"/>
              <a:ea typeface="ＭＳ Ｐゴシック" pitchFamily="34" charset="-128"/>
            </a:endParaRPr>
          </a:p>
        </p:txBody>
      </p:sp>
      <p:sp>
        <p:nvSpPr>
          <p:cNvPr id="14341" name="Text Box 5"/>
          <p:cNvSpPr txBox="1">
            <a:spLocks noChangeArrowheads="1"/>
          </p:cNvSpPr>
          <p:nvPr/>
        </p:nvSpPr>
        <p:spPr bwMode="auto">
          <a:xfrm>
            <a:off x="1376635" y="5524920"/>
            <a:ext cx="6547048" cy="705321"/>
          </a:xfrm>
          <a:prstGeom prst="rect">
            <a:avLst/>
          </a:prstGeom>
          <a:noFill/>
          <a:ln w="12700">
            <a:noFill/>
            <a:miter lim="800000"/>
            <a:headEnd/>
            <a:tailEnd/>
          </a:ln>
        </p:spPr>
        <p:txBody>
          <a:bodyPr wrap="none" lIns="90487" tIns="44450" rIns="90487" bIns="44450">
            <a:spAutoFit/>
          </a:bodyPr>
          <a:lstStyle/>
          <a:p>
            <a:r>
              <a:rPr lang="en-US" sz="2000" dirty="0">
                <a:solidFill>
                  <a:srgbClr val="00763F"/>
                </a:solidFill>
                <a:latin typeface="+mn-lt"/>
              </a:rPr>
              <a:t>Most families use a combination of all saving, borrowing and </a:t>
            </a:r>
          </a:p>
          <a:p>
            <a:r>
              <a:rPr lang="en-US" sz="2000" dirty="0">
                <a:solidFill>
                  <a:srgbClr val="00763F"/>
                </a:solidFill>
                <a:latin typeface="+mn-lt"/>
              </a:rPr>
              <a:t>current income to pay their share of college expenses.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should the headlines actually say?</a:t>
            </a:r>
            <a:endParaRPr lang="en-US" dirty="0"/>
          </a:p>
        </p:txBody>
      </p:sp>
      <p:sp>
        <p:nvSpPr>
          <p:cNvPr id="3" name="Content Placeholder 2"/>
          <p:cNvSpPr>
            <a:spLocks noGrp="1"/>
          </p:cNvSpPr>
          <p:nvPr>
            <p:ph idx="1"/>
          </p:nvPr>
        </p:nvSpPr>
        <p:spPr/>
        <p:txBody>
          <a:bodyPr/>
          <a:lstStyle/>
          <a:p>
            <a:r>
              <a:rPr lang="en-US" sz="2200" dirty="0" smtClean="0"/>
              <a:t>Student loans should be approached cautiously, but for the vast majority they provide access to higher education.</a:t>
            </a:r>
          </a:p>
          <a:p>
            <a:r>
              <a:rPr lang="en-US" sz="2200" dirty="0" smtClean="0"/>
              <a:t>College costs a lot, but it is worth it, and financial aid lowers the cost for those who need help.</a:t>
            </a:r>
          </a:p>
          <a:p>
            <a:r>
              <a:rPr lang="en-US" sz="2200" dirty="0" smtClean="0"/>
              <a:t>College Works!  Research shows that college graduates have</a:t>
            </a:r>
          </a:p>
          <a:p>
            <a:pPr lvl="1"/>
            <a:r>
              <a:rPr lang="en-US" sz="2200" dirty="0" smtClean="0"/>
              <a:t>Greater wealth</a:t>
            </a:r>
          </a:p>
          <a:p>
            <a:pPr lvl="1"/>
            <a:r>
              <a:rPr lang="en-US" sz="2200" dirty="0" smtClean="0"/>
              <a:t>More financial security</a:t>
            </a:r>
          </a:p>
          <a:p>
            <a:pPr lvl="1"/>
            <a:r>
              <a:rPr lang="en-US" sz="2200" dirty="0" smtClean="0"/>
              <a:t>Better health</a:t>
            </a:r>
          </a:p>
          <a:p>
            <a:pPr lvl="1"/>
            <a:r>
              <a:rPr lang="en-US" sz="2200" dirty="0" smtClean="0"/>
              <a:t>Stronger community</a:t>
            </a:r>
          </a:p>
          <a:p>
            <a:pPr lvl="1"/>
            <a:r>
              <a:rPr lang="en-US" sz="2200" dirty="0" smtClean="0"/>
              <a:t>Closer family</a:t>
            </a:r>
          </a:p>
          <a:p>
            <a:pPr marL="0" lvl="1"/>
            <a:r>
              <a:rPr lang="en-US" dirty="0" smtClean="0"/>
              <a:t>For more information please see </a:t>
            </a:r>
            <a:r>
              <a:rPr lang="en-US" dirty="0" smtClean="0">
                <a:hlinkClick r:id="rId3"/>
              </a:rPr>
              <a:t>http://www.cfnc.org/static/pdf/paying/pubs/pdf/pdf/5WaysBro_Eng.pdf</a:t>
            </a:r>
            <a:endParaRPr lang="en-US" dirty="0"/>
          </a:p>
        </p:txBody>
      </p:sp>
      <p:pic>
        <p:nvPicPr>
          <p:cNvPr id="4" name="Picture 3" descr="121-908_CFNC_Out_36x10.6_02_Page_3.jpg"/>
          <p:cNvPicPr>
            <a:picLocks noChangeAspect="1"/>
          </p:cNvPicPr>
          <p:nvPr/>
        </p:nvPicPr>
        <p:blipFill>
          <a:blip r:embed="rId4"/>
          <a:stretch>
            <a:fillRect/>
          </a:stretch>
        </p:blipFill>
        <p:spPr>
          <a:xfrm>
            <a:off x="4191000" y="3886200"/>
            <a:ext cx="4495800" cy="13237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758144"/>
            <a:ext cx="8153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3200" dirty="0" smtClean="0"/>
          </a:p>
          <a:p>
            <a:endParaRPr lang="en-US" sz="3200" dirty="0" smtClean="0"/>
          </a:p>
          <a:p>
            <a:r>
              <a:rPr lang="en-US" sz="3200" dirty="0" smtClean="0"/>
              <a:t>What we constantly hear about college...</a:t>
            </a:r>
          </a:p>
        </p:txBody>
      </p:sp>
      <p:pic>
        <p:nvPicPr>
          <p:cNvPr id="41986" name="Picture 1" descr="Price of Admission: America's College Debt Crisis -- Student debt is nearing 1 trillion dollars.  Could this be the next bubble? Go inside the debt crisis that could keep taxpayers on the hook for generations."/>
          <p:cNvPicPr>
            <a:picLocks noChangeAspect="1" noChangeArrowheads="1"/>
          </p:cNvPicPr>
          <p:nvPr/>
        </p:nvPicPr>
        <p:blipFill>
          <a:blip r:embed="rId3" cstate="print"/>
          <a:srcRect/>
          <a:stretch>
            <a:fillRect/>
          </a:stretch>
        </p:blipFill>
        <p:spPr bwMode="auto">
          <a:xfrm>
            <a:off x="609600" y="955362"/>
            <a:ext cx="7543800" cy="2514600"/>
          </a:xfrm>
          <a:prstGeom prst="rect">
            <a:avLst/>
          </a:prstGeom>
          <a:noFill/>
        </p:spPr>
      </p:pic>
      <p:sp>
        <p:nvSpPr>
          <p:cNvPr id="41988" name="Rectangle 4"/>
          <p:cNvSpPr>
            <a:spLocks noChangeArrowheads="1"/>
          </p:cNvSpPr>
          <p:nvPr/>
        </p:nvSpPr>
        <p:spPr bwMode="auto">
          <a:xfrm>
            <a:off x="304800" y="3469962"/>
            <a:ext cx="8458200" cy="3388038"/>
          </a:xfrm>
          <a:prstGeom prst="rect">
            <a:avLst/>
          </a:prstGeom>
          <a:noFill/>
          <a:ln w="9525">
            <a:noFill/>
            <a:miter lim="800000"/>
            <a:headEnd/>
            <a:tailEnd/>
          </a:ln>
          <a:effectLst/>
        </p:spPr>
        <p:txBody>
          <a:bodyPr vert="horz" wrap="square" lIns="457056" tIns="63480" rIns="0" bIns="152352" numCol="1" anchor="ctr" anchorCtr="0" compatLnSpc="1">
            <a:prstTxWarp prst="textNoShape">
              <a:avLst/>
            </a:prstTxWarp>
            <a:spAutoFit/>
          </a:bodyPr>
          <a:lstStyle/>
          <a:p>
            <a:pPr eaLnBrk="0" fontAlgn="base" hangingPunct="0">
              <a:spcBef>
                <a:spcPct val="0"/>
              </a:spcBef>
              <a:spcAft>
                <a:spcPts val="1200"/>
              </a:spcAft>
              <a:tabLst>
                <a:tab pos="457200" algn="l"/>
              </a:tabLst>
            </a:pPr>
            <a:r>
              <a:rPr lang="en-US" sz="2200" dirty="0" smtClean="0">
                <a:solidFill>
                  <a:srgbClr val="FF0000"/>
                </a:solidFill>
                <a:latin typeface="Calibri" pitchFamily="34" charset="0"/>
                <a:ea typeface="Times New Roman" pitchFamily="18" charset="0"/>
                <a:cs typeface="Calibri" pitchFamily="34" charset="0"/>
              </a:rPr>
              <a:t>College costs too much, delivers too little </a:t>
            </a:r>
            <a:r>
              <a:rPr lang="en-US" dirty="0" smtClean="0">
                <a:latin typeface="Calibri" pitchFamily="34" charset="0"/>
                <a:ea typeface="Times New Roman" pitchFamily="18" charset="0"/>
                <a:cs typeface="Calibri" pitchFamily="34" charset="0"/>
              </a:rPr>
              <a:t>[Orange County Register]</a:t>
            </a:r>
            <a:endParaRPr lang="en-US" dirty="0" smtClean="0">
              <a:latin typeface="Calibri" pitchFamily="34" charset="0"/>
              <a:ea typeface="Times New Roman" pitchFamily="18" charset="0"/>
              <a:cs typeface="Calibri" pitchFamily="34" charset="0"/>
              <a:hlinkClick r:id="rId4"/>
            </a:endParaRPr>
          </a:p>
          <a:p>
            <a:pPr eaLnBrk="0" fontAlgn="base" hangingPunct="0">
              <a:spcBef>
                <a:spcPct val="0"/>
              </a:spcBef>
              <a:spcAft>
                <a:spcPts val="1200"/>
              </a:spcAft>
              <a:tabLst>
                <a:tab pos="457200" algn="l"/>
              </a:tabLst>
            </a:pPr>
            <a:r>
              <a:rPr lang="en-US" sz="2200" dirty="0" smtClean="0">
                <a:solidFill>
                  <a:srgbClr val="FF0000"/>
                </a:solidFill>
                <a:latin typeface="Calibri" pitchFamily="34" charset="0"/>
                <a:ea typeface="Times New Roman" pitchFamily="18" charset="0"/>
                <a:cs typeface="Calibri" pitchFamily="34" charset="0"/>
              </a:rPr>
              <a:t>College Costs Out Of Control  </a:t>
            </a:r>
            <a:r>
              <a:rPr lang="en-US" dirty="0" smtClean="0">
                <a:latin typeface="Calibri" pitchFamily="34" charset="0"/>
                <a:ea typeface="Times New Roman" pitchFamily="18" charset="0"/>
                <a:cs typeface="Calibri" pitchFamily="34" charset="0"/>
              </a:rPr>
              <a:t>[Forbes]</a:t>
            </a:r>
          </a:p>
          <a:p>
            <a:pPr lvl="0" eaLnBrk="0" fontAlgn="base" hangingPunct="0">
              <a:spcBef>
                <a:spcPct val="0"/>
              </a:spcBef>
              <a:spcAft>
                <a:spcPts val="1200"/>
              </a:spcAft>
              <a:tabLst>
                <a:tab pos="457200" algn="l"/>
              </a:tabLst>
            </a:pPr>
            <a:r>
              <a:rPr lang="en-US" sz="2200" dirty="0" smtClean="0">
                <a:solidFill>
                  <a:srgbClr val="FF0000"/>
                </a:solidFill>
                <a:latin typeface="Calibri" pitchFamily="34" charset="0"/>
                <a:ea typeface="Times New Roman" pitchFamily="18" charset="0"/>
                <a:cs typeface="Calibri" pitchFamily="34" charset="0"/>
              </a:rPr>
              <a:t>America’s Trillion Dollar Student Loan Train Wreck </a:t>
            </a:r>
            <a:r>
              <a:rPr lang="en-US" dirty="0" smtClean="0">
                <a:latin typeface="Calibri" pitchFamily="34" charset="0"/>
                <a:ea typeface="Times New Roman" pitchFamily="18" charset="0"/>
                <a:cs typeface="Calibri" pitchFamily="34" charset="0"/>
              </a:rPr>
              <a:t>[Sense on ¢ents]</a:t>
            </a:r>
          </a:p>
          <a:p>
            <a:pPr lvl="0" eaLnBrk="0" fontAlgn="base" hangingPunct="0">
              <a:spcBef>
                <a:spcPct val="0"/>
              </a:spcBef>
              <a:spcAft>
                <a:spcPts val="1200"/>
              </a:spcAft>
              <a:tabLst>
                <a:tab pos="457200" algn="l"/>
              </a:tabLst>
            </a:pPr>
            <a:r>
              <a:rPr lang="en-US" sz="2200" dirty="0" smtClean="0">
                <a:solidFill>
                  <a:srgbClr val="FF0000"/>
                </a:solidFill>
                <a:latin typeface="Calibri" pitchFamily="34" charset="0"/>
                <a:ea typeface="Times New Roman" pitchFamily="18" charset="0"/>
                <a:cs typeface="Calibri" pitchFamily="34" charset="0"/>
              </a:rPr>
              <a:t>Student Loan Debt: $1 Trillion and Counting </a:t>
            </a:r>
            <a:r>
              <a:rPr lang="en-US" dirty="0" smtClean="0">
                <a:latin typeface="Calibri" pitchFamily="34" charset="0"/>
                <a:ea typeface="Times New Roman" pitchFamily="18" charset="0"/>
                <a:cs typeface="Calibri" pitchFamily="34" charset="0"/>
              </a:rPr>
              <a:t>[Forbes]</a:t>
            </a:r>
          </a:p>
          <a:p>
            <a:pPr lvl="0" eaLnBrk="0" fontAlgn="base" hangingPunct="0">
              <a:spcBef>
                <a:spcPct val="0"/>
              </a:spcBef>
              <a:spcAft>
                <a:spcPts val="1200"/>
              </a:spcAft>
              <a:tabLst>
                <a:tab pos="457200" algn="l"/>
              </a:tabLst>
            </a:pPr>
            <a:r>
              <a:rPr lang="en-US" sz="2200" dirty="0" smtClean="0">
                <a:solidFill>
                  <a:srgbClr val="FF0000"/>
                </a:solidFill>
                <a:latin typeface="Calibri" pitchFamily="34" charset="0"/>
                <a:ea typeface="Times New Roman" pitchFamily="18" charset="0"/>
                <a:cs typeface="Calibri" pitchFamily="34" charset="0"/>
              </a:rPr>
              <a:t>Student loan debt nearing $1 trillion threatens recovery </a:t>
            </a:r>
            <a:r>
              <a:rPr lang="en-US" dirty="0" smtClean="0">
                <a:latin typeface="Calibri" pitchFamily="34" charset="0"/>
                <a:ea typeface="Times New Roman" pitchFamily="18" charset="0"/>
                <a:cs typeface="Calibri" pitchFamily="34" charset="0"/>
              </a:rPr>
              <a:t>[NY Daily News]</a:t>
            </a:r>
          </a:p>
          <a:p>
            <a:pPr lvl="0" eaLnBrk="0" fontAlgn="base" hangingPunct="0">
              <a:spcBef>
                <a:spcPct val="0"/>
              </a:spcBef>
              <a:spcAft>
                <a:spcPts val="1200"/>
              </a:spcAft>
              <a:tabLst>
                <a:tab pos="457200" algn="l"/>
              </a:tabLst>
            </a:pPr>
            <a:endParaRPr kumimoji="0" lang="en-US" sz="18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smtClean="0"/>
              <a:t>Real Questions:</a:t>
            </a:r>
            <a:br>
              <a:rPr lang="en-US" sz="3200" dirty="0" smtClean="0"/>
            </a:br>
            <a:endParaRPr lang="en-US" sz="3200" dirty="0"/>
          </a:p>
        </p:txBody>
      </p:sp>
      <p:sp>
        <p:nvSpPr>
          <p:cNvPr id="3" name="Content Placeholder 2"/>
          <p:cNvSpPr>
            <a:spLocks noGrp="1"/>
          </p:cNvSpPr>
          <p:nvPr>
            <p:ph idx="1"/>
          </p:nvPr>
        </p:nvSpPr>
        <p:spPr>
          <a:xfrm>
            <a:off x="228600" y="1219200"/>
            <a:ext cx="8458200" cy="4906963"/>
          </a:xfrm>
        </p:spPr>
        <p:txBody>
          <a:bodyPr/>
          <a:lstStyle/>
          <a:p>
            <a:pPr lvl="1">
              <a:spcAft>
                <a:spcPts val="1200"/>
              </a:spcAft>
            </a:pPr>
            <a:r>
              <a:rPr lang="en-US" sz="2200" dirty="0" smtClean="0"/>
              <a:t>Are there </a:t>
            </a:r>
            <a:r>
              <a:rPr lang="en-US" sz="2200" b="1" dirty="0" smtClean="0"/>
              <a:t>really</a:t>
            </a:r>
            <a:r>
              <a:rPr lang="en-US" sz="2200" dirty="0" smtClean="0"/>
              <a:t> lots of students with debts of $75,000?</a:t>
            </a:r>
          </a:p>
          <a:p>
            <a:pPr lvl="1">
              <a:spcAft>
                <a:spcPts val="1200"/>
              </a:spcAft>
            </a:pPr>
            <a:r>
              <a:rPr lang="en-US" sz="2200" dirty="0" smtClean="0"/>
              <a:t>Are students borrowing more </a:t>
            </a:r>
            <a:r>
              <a:rPr lang="en-US" sz="2200" b="1" dirty="0" smtClean="0"/>
              <a:t>or</a:t>
            </a:r>
            <a:r>
              <a:rPr lang="en-US" sz="2200" dirty="0" smtClean="0"/>
              <a:t> are more students borrowing?  Or both?</a:t>
            </a:r>
          </a:p>
          <a:p>
            <a:pPr lvl="1">
              <a:spcAft>
                <a:spcPts val="1200"/>
              </a:spcAft>
            </a:pPr>
            <a:r>
              <a:rPr lang="en-US" sz="2200" dirty="0" smtClean="0"/>
              <a:t>What are average debt levels and how are they changing?</a:t>
            </a:r>
          </a:p>
          <a:p>
            <a:pPr lvl="1">
              <a:spcAft>
                <a:spcPts val="1200"/>
              </a:spcAft>
            </a:pPr>
            <a:r>
              <a:rPr lang="en-US" sz="2200" dirty="0" smtClean="0"/>
              <a:t>What is </a:t>
            </a:r>
            <a:r>
              <a:rPr lang="en-US" sz="2200" u="sng" dirty="0" smtClean="0"/>
              <a:t>really</a:t>
            </a:r>
            <a:r>
              <a:rPr lang="en-US" sz="2200" dirty="0" smtClean="0"/>
              <a:t> happening regarding college costs and financial aid in North Carolina?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
            <a:ext cx="8305800" cy="533400"/>
          </a:xfrm>
        </p:spPr>
        <p:txBody>
          <a:bodyPr>
            <a:normAutofit/>
          </a:bodyPr>
          <a:lstStyle/>
          <a:p>
            <a:pPr algn="ctr"/>
            <a:r>
              <a:rPr lang="en-US" sz="2800" b="1" dirty="0" smtClean="0"/>
              <a:t>Student Loan Debt:  National Context</a:t>
            </a:r>
            <a:endParaRPr lang="en-US" sz="2800" dirty="0"/>
          </a:p>
        </p:txBody>
      </p:sp>
      <p:sp>
        <p:nvSpPr>
          <p:cNvPr id="3" name="Content Placeholder 2"/>
          <p:cNvSpPr>
            <a:spLocks noGrp="1"/>
          </p:cNvSpPr>
          <p:nvPr>
            <p:ph idx="1"/>
          </p:nvPr>
        </p:nvSpPr>
        <p:spPr>
          <a:xfrm>
            <a:off x="304800" y="1247001"/>
            <a:ext cx="8534400" cy="4602163"/>
          </a:xfrm>
        </p:spPr>
        <p:txBody>
          <a:bodyPr>
            <a:noAutofit/>
          </a:bodyPr>
          <a:lstStyle/>
          <a:p>
            <a:pPr marL="640080" lvl="1">
              <a:buNone/>
            </a:pPr>
            <a:r>
              <a:rPr lang="en-US" sz="2000" dirty="0" smtClean="0"/>
              <a:t>Nationally, of all students who entered college in 2003-04...</a:t>
            </a:r>
            <a:br>
              <a:rPr lang="en-US" sz="2000" dirty="0" smtClean="0"/>
            </a:br>
            <a:endParaRPr lang="en-US" sz="2000" b="1" dirty="0" smtClean="0">
              <a:solidFill>
                <a:srgbClr val="00B050"/>
              </a:solidFill>
            </a:endParaRPr>
          </a:p>
          <a:p>
            <a:pPr marL="640080" lvl="1"/>
            <a:r>
              <a:rPr lang="en-US" sz="2000" b="1" dirty="0" smtClean="0">
                <a:solidFill>
                  <a:srgbClr val="00B050"/>
                </a:solidFill>
              </a:rPr>
              <a:t>43%</a:t>
            </a:r>
            <a:r>
              <a:rPr lang="en-US" sz="2000" dirty="0" smtClean="0">
                <a:solidFill>
                  <a:srgbClr val="00B050"/>
                </a:solidFill>
              </a:rPr>
              <a:t> </a:t>
            </a:r>
            <a:r>
              <a:rPr lang="en-US" sz="2000" dirty="0" smtClean="0"/>
              <a:t>have no federal Stafford Loan debt</a:t>
            </a:r>
          </a:p>
          <a:p>
            <a:pPr marL="640080" lvl="1"/>
            <a:r>
              <a:rPr lang="en-US" sz="2000" b="1" dirty="0" smtClean="0">
                <a:solidFill>
                  <a:srgbClr val="00B050"/>
                </a:solidFill>
              </a:rPr>
              <a:t>25</a:t>
            </a:r>
            <a:r>
              <a:rPr lang="en-US" sz="2000" b="1" dirty="0">
                <a:solidFill>
                  <a:srgbClr val="00B050"/>
                </a:solidFill>
              </a:rPr>
              <a:t>%</a:t>
            </a:r>
            <a:r>
              <a:rPr lang="en-US" sz="2000" dirty="0" smtClean="0"/>
              <a:t> have debt under $10,000</a:t>
            </a:r>
          </a:p>
          <a:p>
            <a:pPr marL="640080" lvl="1"/>
            <a:r>
              <a:rPr lang="en-US" sz="2000" b="1" dirty="0">
                <a:solidFill>
                  <a:srgbClr val="00B050"/>
                </a:solidFill>
              </a:rPr>
              <a:t>16%</a:t>
            </a:r>
            <a:r>
              <a:rPr lang="en-US" sz="2000" dirty="0" smtClean="0"/>
              <a:t> have debt between $10,000 and $20,000 </a:t>
            </a:r>
          </a:p>
          <a:p>
            <a:pPr marL="640080" lvl="1"/>
            <a:r>
              <a:rPr lang="en-US" sz="2000" dirty="0" smtClean="0">
                <a:solidFill>
                  <a:srgbClr val="FF0000"/>
                </a:solidFill>
              </a:rPr>
              <a:t>16%</a:t>
            </a:r>
            <a:r>
              <a:rPr lang="en-US" sz="2000" dirty="0" smtClean="0"/>
              <a:t> have debt </a:t>
            </a:r>
            <a:r>
              <a:rPr lang="en-US" sz="2000" dirty="0" smtClean="0">
                <a:solidFill>
                  <a:srgbClr val="FF0000"/>
                </a:solidFill>
              </a:rPr>
              <a:t>over</a:t>
            </a:r>
            <a:r>
              <a:rPr lang="en-US" sz="2000" dirty="0" smtClean="0"/>
              <a:t> $20,000</a:t>
            </a:r>
          </a:p>
          <a:p>
            <a:pPr marL="640080" lvl="2">
              <a:spcBef>
                <a:spcPts val="300"/>
              </a:spcBef>
              <a:buNone/>
            </a:pPr>
            <a:r>
              <a:rPr lang="en-US" dirty="0" smtClean="0"/>
              <a:t>		8% &gt; $20,000 - $29,999</a:t>
            </a:r>
            <a:endParaRPr lang="en-US" dirty="0"/>
          </a:p>
          <a:p>
            <a:pPr marL="640080" lvl="2">
              <a:spcBef>
                <a:spcPts val="300"/>
              </a:spcBef>
              <a:buNone/>
            </a:pPr>
            <a:r>
              <a:rPr lang="en-US" dirty="0" smtClean="0"/>
              <a:t>		8% &gt; $30,000</a:t>
            </a:r>
          </a:p>
          <a:p>
            <a:pPr marL="640080" lvl="2">
              <a:buNone/>
            </a:pPr>
            <a:r>
              <a:rPr lang="en-US" dirty="0" smtClean="0"/>
              <a:t>   		</a:t>
            </a:r>
            <a:r>
              <a:rPr lang="en-US" dirty="0" smtClean="0">
                <a:solidFill>
                  <a:srgbClr val="FF0000"/>
                </a:solidFill>
              </a:rPr>
              <a:t>2%</a:t>
            </a:r>
            <a:r>
              <a:rPr lang="en-US" dirty="0" smtClean="0"/>
              <a:t> &gt; $50,000</a:t>
            </a:r>
          </a:p>
          <a:p>
            <a:pPr marL="640080" lvl="2">
              <a:buNone/>
            </a:pPr>
            <a:r>
              <a:rPr lang="en-US" dirty="0" smtClean="0"/>
              <a:t>   		</a:t>
            </a:r>
            <a:r>
              <a:rPr lang="en-US" dirty="0" smtClean="0">
                <a:solidFill>
                  <a:srgbClr val="FF0000"/>
                </a:solidFill>
              </a:rPr>
              <a:t>1%</a:t>
            </a:r>
            <a:r>
              <a:rPr lang="en-US" dirty="0" smtClean="0"/>
              <a:t> &gt; $75,000</a:t>
            </a:r>
          </a:p>
        </p:txBody>
      </p:sp>
      <p:graphicFrame>
        <p:nvGraphicFramePr>
          <p:cNvPr id="4" name="Content Placeholder 3"/>
          <p:cNvGraphicFramePr>
            <a:graphicFrameLocks/>
          </p:cNvGraphicFramePr>
          <p:nvPr/>
        </p:nvGraphicFramePr>
        <p:xfrm>
          <a:off x="4343400" y="2743200"/>
          <a:ext cx="42672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46063" y="150813"/>
            <a:ext cx="8683625" cy="1087437"/>
          </a:xfrm>
        </p:spPr>
        <p:txBody>
          <a:bodyPr>
            <a:normAutofit/>
          </a:bodyPr>
          <a:lstStyle/>
          <a:p>
            <a:pPr algn="ctr"/>
            <a:r>
              <a:rPr lang="en-US" sz="2800" b="1" dirty="0" smtClean="0">
                <a:ea typeface="ＭＳ Ｐゴシック" pitchFamily="34" charset="-128"/>
                <a:cs typeface="Rockwell" pitchFamily="18" charset="0"/>
              </a:rPr>
              <a:t>National Percentage of Undergraduate Students </a:t>
            </a:r>
            <a:br>
              <a:rPr lang="en-US" sz="2800" b="1" dirty="0" smtClean="0">
                <a:ea typeface="ＭＳ Ｐゴシック" pitchFamily="34" charset="-128"/>
                <a:cs typeface="Rockwell" pitchFamily="18" charset="0"/>
              </a:rPr>
            </a:br>
            <a:r>
              <a:rPr lang="en-US" sz="2800" b="1" dirty="0" smtClean="0">
                <a:ea typeface="ＭＳ Ｐゴシック" pitchFamily="34" charset="-128"/>
                <a:cs typeface="Rockwell" pitchFamily="18" charset="0"/>
              </a:rPr>
              <a:t>Borrowing Federal Stafford Loans</a:t>
            </a:r>
          </a:p>
        </p:txBody>
      </p:sp>
      <p:pic>
        <p:nvPicPr>
          <p:cNvPr id="26628" name="Picture 4" descr="Student Aid Figure 10A V3.png"/>
          <p:cNvPicPr>
            <a:picLocks noChangeAspect="1"/>
          </p:cNvPicPr>
          <p:nvPr/>
        </p:nvPicPr>
        <p:blipFill>
          <a:blip r:embed="rId3" cstate="print"/>
          <a:stretch>
            <a:fillRect/>
          </a:stretch>
        </p:blipFill>
        <p:spPr bwMode="auto">
          <a:xfrm>
            <a:off x="685800" y="1676400"/>
            <a:ext cx="7865669"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46063" y="304800"/>
            <a:ext cx="8683625" cy="1087437"/>
          </a:xfrm>
        </p:spPr>
        <p:txBody>
          <a:bodyPr>
            <a:normAutofit fontScale="90000"/>
          </a:bodyPr>
          <a:lstStyle/>
          <a:p>
            <a:pPr algn="ctr"/>
            <a:r>
              <a:rPr lang="en-US" sz="2000" b="1" dirty="0" smtClean="0">
                <a:ea typeface="ＭＳ Ｐゴシック" pitchFamily="34" charset="-128"/>
                <a:cs typeface="Rockwell" pitchFamily="18" charset="0"/>
              </a:rPr>
              <a:t>National Average Total Debt Levels</a:t>
            </a:r>
            <a:br>
              <a:rPr lang="en-US" sz="2000" b="1" dirty="0" smtClean="0">
                <a:ea typeface="ＭＳ Ｐゴシック" pitchFamily="34" charset="-128"/>
                <a:cs typeface="Rockwell" pitchFamily="18" charset="0"/>
              </a:rPr>
            </a:br>
            <a:r>
              <a:rPr lang="en-US" sz="2000" b="1" dirty="0" smtClean="0">
                <a:ea typeface="ＭＳ Ｐゴシック" pitchFamily="34" charset="-128"/>
                <a:cs typeface="Rockwell" pitchFamily="18" charset="0"/>
              </a:rPr>
              <a:t>Bachelor’s Degree Recipients </a:t>
            </a:r>
            <a:br>
              <a:rPr lang="en-US" sz="2000" b="1" dirty="0" smtClean="0">
                <a:ea typeface="ＭＳ Ｐゴシック" pitchFamily="34" charset="-128"/>
                <a:cs typeface="Rockwell" pitchFamily="18" charset="0"/>
              </a:rPr>
            </a:br>
            <a:r>
              <a:rPr lang="en-US" sz="2000" b="1" dirty="0" smtClean="0">
                <a:ea typeface="ＭＳ Ｐゴシック" pitchFamily="34" charset="-128"/>
                <a:cs typeface="Rockwell" pitchFamily="18" charset="0"/>
              </a:rPr>
              <a:t>Public Four-Year Colleges and Universities</a:t>
            </a:r>
            <a:r>
              <a:rPr lang="en-US" sz="2200" dirty="0" smtClean="0">
                <a:ea typeface="ＭＳ Ｐゴシック" pitchFamily="34" charset="-128"/>
                <a:cs typeface="Rockwell" pitchFamily="18" charset="0"/>
              </a:rPr>
              <a:t/>
            </a:r>
            <a:br>
              <a:rPr lang="en-US" sz="2200" dirty="0" smtClean="0">
                <a:ea typeface="ＭＳ Ｐゴシック" pitchFamily="34" charset="-128"/>
                <a:cs typeface="Rockwell" pitchFamily="18" charset="0"/>
              </a:rPr>
            </a:br>
            <a:r>
              <a:rPr lang="en-US" sz="2200" dirty="0" smtClean="0">
                <a:ea typeface="ＭＳ Ｐゴシック" pitchFamily="34" charset="-128"/>
                <a:cs typeface="Rockwell" pitchFamily="18" charset="0"/>
              </a:rPr>
              <a:t> </a:t>
            </a:r>
            <a:r>
              <a:rPr lang="en-US" sz="1600" dirty="0" smtClean="0">
                <a:ea typeface="ＭＳ Ｐゴシック" pitchFamily="34" charset="-128"/>
                <a:cs typeface="Rockwell" pitchFamily="18" charset="0"/>
              </a:rPr>
              <a:t>in 2011 Dollars</a:t>
            </a:r>
            <a:r>
              <a:rPr lang="en-US" sz="2200" dirty="0" smtClean="0">
                <a:ea typeface="ＭＳ Ｐゴシック" pitchFamily="34" charset="-128"/>
                <a:cs typeface="Rockwell" pitchFamily="18" charset="0"/>
              </a:rPr>
              <a:t/>
            </a:r>
            <a:br>
              <a:rPr lang="en-US" sz="2200" dirty="0" smtClean="0">
                <a:ea typeface="ＭＳ Ｐゴシック" pitchFamily="34" charset="-128"/>
                <a:cs typeface="Rockwell" pitchFamily="18" charset="0"/>
              </a:rPr>
            </a:br>
            <a:endParaRPr lang="en-US" sz="2200" dirty="0" smtClean="0">
              <a:ea typeface="ＭＳ Ｐゴシック" pitchFamily="34" charset="-128"/>
              <a:cs typeface="Rockwell" pitchFamily="18" charset="0"/>
            </a:endParaRPr>
          </a:p>
        </p:txBody>
      </p:sp>
      <p:pic>
        <p:nvPicPr>
          <p:cNvPr id="31748" name="Picture 4" descr="Student Aid Figure 12A.png"/>
          <p:cNvPicPr>
            <a:picLocks noChangeAspect="1"/>
          </p:cNvPicPr>
          <p:nvPr/>
        </p:nvPicPr>
        <p:blipFill>
          <a:blip r:embed="rId3" cstate="print"/>
          <a:srcRect/>
          <a:stretch>
            <a:fillRect/>
          </a:stretch>
        </p:blipFill>
        <p:spPr bwMode="auto">
          <a:xfrm>
            <a:off x="838200" y="1392237"/>
            <a:ext cx="7620000" cy="46551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0813"/>
            <a:ext cx="8683625" cy="946150"/>
          </a:xfrm>
        </p:spPr>
        <p:txBody>
          <a:bodyPr>
            <a:normAutofit fontScale="90000"/>
          </a:bodyPr>
          <a:lstStyle/>
          <a:p>
            <a:pPr algn="ctr"/>
            <a:r>
              <a:rPr lang="en-US" sz="2000" b="1" dirty="0" smtClean="0">
                <a:ea typeface="ＭＳ Ｐゴシック" pitchFamily="34" charset="-128"/>
                <a:cs typeface="Rockwell" pitchFamily="18" charset="0"/>
              </a:rPr>
              <a:t>National Average Total Debt Levels</a:t>
            </a:r>
            <a:br>
              <a:rPr lang="en-US" sz="2000" b="1" dirty="0" smtClean="0">
                <a:ea typeface="ＭＳ Ｐゴシック" pitchFamily="34" charset="-128"/>
                <a:cs typeface="Rockwell" pitchFamily="18" charset="0"/>
              </a:rPr>
            </a:br>
            <a:r>
              <a:rPr lang="en-US" sz="2000" b="1" dirty="0" smtClean="0">
                <a:ea typeface="ＭＳ Ｐゴシック" pitchFamily="34" charset="-128"/>
                <a:cs typeface="Rockwell" pitchFamily="18" charset="0"/>
              </a:rPr>
              <a:t>Bachelor’s Degree Recipients</a:t>
            </a:r>
            <a:br>
              <a:rPr lang="en-US" sz="2000" b="1" dirty="0" smtClean="0">
                <a:ea typeface="ＭＳ Ｐゴシック" pitchFamily="34" charset="-128"/>
                <a:cs typeface="Rockwell" pitchFamily="18" charset="0"/>
              </a:rPr>
            </a:br>
            <a:r>
              <a:rPr lang="en-US" sz="2000" b="1" dirty="0" smtClean="0">
                <a:ea typeface="ＭＳ Ｐゴシック" pitchFamily="34" charset="-128"/>
                <a:cs typeface="Rockwell" pitchFamily="18" charset="0"/>
              </a:rPr>
              <a:t>Private Nonprofit Four-Year Colleges and Universities</a:t>
            </a:r>
            <a:r>
              <a:rPr lang="en-US" sz="2000" dirty="0" smtClean="0">
                <a:ea typeface="ＭＳ Ｐゴシック" pitchFamily="34" charset="-128"/>
                <a:cs typeface="Rockwell" pitchFamily="18" charset="0"/>
              </a:rPr>
              <a:t/>
            </a:r>
            <a:br>
              <a:rPr lang="en-US" sz="2000" dirty="0" smtClean="0">
                <a:ea typeface="ＭＳ Ｐゴシック" pitchFamily="34" charset="-128"/>
                <a:cs typeface="Rockwell" pitchFamily="18" charset="0"/>
              </a:rPr>
            </a:br>
            <a:r>
              <a:rPr lang="en-US" sz="1600" dirty="0" smtClean="0">
                <a:ea typeface="ＭＳ Ｐゴシック" pitchFamily="34" charset="-128"/>
                <a:cs typeface="Rockwell" pitchFamily="18" charset="0"/>
              </a:rPr>
              <a:t>in 2011 Dollars</a:t>
            </a:r>
          </a:p>
        </p:txBody>
      </p:sp>
      <p:pic>
        <p:nvPicPr>
          <p:cNvPr id="32772" name="Picture 5" descr="Student Aid Figure 12B.png"/>
          <p:cNvPicPr>
            <a:picLocks noChangeAspect="1"/>
          </p:cNvPicPr>
          <p:nvPr/>
        </p:nvPicPr>
        <p:blipFill>
          <a:blip r:embed="rId3" cstate="print"/>
          <a:srcRect/>
          <a:stretch>
            <a:fillRect/>
          </a:stretch>
        </p:blipFill>
        <p:spPr bwMode="auto">
          <a:xfrm>
            <a:off x="685800" y="1371600"/>
            <a:ext cx="7543800" cy="4608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1828800"/>
          <a:ext cx="6629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324600" y="5638800"/>
            <a:ext cx="1371600" cy="646331"/>
          </a:xfrm>
          <a:prstGeom prst="rect">
            <a:avLst/>
          </a:prstGeom>
          <a:noFill/>
        </p:spPr>
        <p:txBody>
          <a:bodyPr wrap="square" rtlCol="0">
            <a:spAutoFit/>
          </a:bodyPr>
          <a:lstStyle/>
          <a:p>
            <a:r>
              <a:rPr lang="en-US" dirty="0" smtClean="0">
                <a:solidFill>
                  <a:srgbClr val="FF0000"/>
                </a:solidFill>
                <a:latin typeface="Univers 55"/>
              </a:rPr>
              <a:t>+ 186%</a:t>
            </a:r>
          </a:p>
          <a:p>
            <a:endParaRPr lang="en-US" dirty="0"/>
          </a:p>
        </p:txBody>
      </p:sp>
      <p:sp>
        <p:nvSpPr>
          <p:cNvPr id="5" name="TextBox 4"/>
          <p:cNvSpPr txBox="1"/>
          <p:nvPr/>
        </p:nvSpPr>
        <p:spPr>
          <a:xfrm>
            <a:off x="1257461" y="381000"/>
            <a:ext cx="6381491" cy="1261884"/>
          </a:xfrm>
          <a:prstGeom prst="rect">
            <a:avLst/>
          </a:prstGeom>
          <a:noFill/>
        </p:spPr>
        <p:txBody>
          <a:bodyPr wrap="none" rtlCol="0">
            <a:spAutoFit/>
          </a:bodyPr>
          <a:lstStyle/>
          <a:p>
            <a:pPr algn="ctr"/>
            <a:r>
              <a:rPr lang="en-US" sz="2800" b="1" dirty="0" smtClean="0">
                <a:solidFill>
                  <a:srgbClr val="286D8C"/>
                </a:solidFill>
                <a:latin typeface="Univers 55"/>
              </a:rPr>
              <a:t>Student Borrowing: North Carolina</a:t>
            </a:r>
          </a:p>
          <a:p>
            <a:pPr algn="ctr"/>
            <a:endParaRPr lang="en-US" sz="2400" b="1" dirty="0" smtClean="0">
              <a:solidFill>
                <a:srgbClr val="286D8C"/>
              </a:solidFill>
              <a:latin typeface="Univers 55"/>
            </a:endParaRPr>
          </a:p>
          <a:p>
            <a:pPr algn="ctr"/>
            <a:r>
              <a:rPr lang="en-US" sz="2400" b="1" dirty="0" smtClean="0">
                <a:solidFill>
                  <a:srgbClr val="286D8C"/>
                </a:solidFill>
                <a:latin typeface="Univers 55"/>
              </a:rPr>
              <a:t>Total Dollars Borrowed for Stafford Loans</a:t>
            </a:r>
            <a:endParaRPr lang="en-US" sz="2400" b="1" dirty="0">
              <a:solidFill>
                <a:srgbClr val="286D8C"/>
              </a:solidFill>
              <a:latin typeface="Univers 55"/>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66800" y="1828800"/>
          <a:ext cx="64770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77000" y="5638799"/>
            <a:ext cx="914400" cy="646331"/>
          </a:xfrm>
          <a:prstGeom prst="rect">
            <a:avLst/>
          </a:prstGeom>
          <a:noFill/>
        </p:spPr>
        <p:txBody>
          <a:bodyPr wrap="square" rtlCol="0">
            <a:spAutoFit/>
          </a:bodyPr>
          <a:lstStyle/>
          <a:p>
            <a:r>
              <a:rPr lang="en-US" dirty="0" smtClean="0">
                <a:solidFill>
                  <a:srgbClr val="FF0000"/>
                </a:solidFill>
                <a:latin typeface="Univers 55"/>
              </a:rPr>
              <a:t>+139%</a:t>
            </a:r>
          </a:p>
          <a:p>
            <a:endParaRPr lang="en-US" dirty="0"/>
          </a:p>
        </p:txBody>
      </p:sp>
      <p:sp>
        <p:nvSpPr>
          <p:cNvPr id="5" name="TextBox 4"/>
          <p:cNvSpPr txBox="1"/>
          <p:nvPr/>
        </p:nvSpPr>
        <p:spPr>
          <a:xfrm>
            <a:off x="1219200" y="304800"/>
            <a:ext cx="6324600" cy="1261884"/>
          </a:xfrm>
          <a:prstGeom prst="rect">
            <a:avLst/>
          </a:prstGeom>
          <a:noFill/>
        </p:spPr>
        <p:txBody>
          <a:bodyPr wrap="square" rtlCol="0">
            <a:spAutoFit/>
          </a:bodyPr>
          <a:lstStyle/>
          <a:p>
            <a:pPr algn="ctr"/>
            <a:r>
              <a:rPr lang="en-US" sz="2800" b="1" dirty="0" smtClean="0">
                <a:solidFill>
                  <a:srgbClr val="286D8C"/>
                </a:solidFill>
                <a:latin typeface="Univers 55"/>
              </a:rPr>
              <a:t>Student Borrowing: North Carolina</a:t>
            </a:r>
          </a:p>
          <a:p>
            <a:pPr algn="ctr"/>
            <a:endParaRPr lang="en-US" sz="2400" b="1" dirty="0" smtClean="0">
              <a:solidFill>
                <a:srgbClr val="286D8C"/>
              </a:solidFill>
              <a:latin typeface="Univers 55"/>
            </a:endParaRPr>
          </a:p>
          <a:p>
            <a:pPr algn="ctr"/>
            <a:r>
              <a:rPr lang="en-US" sz="2400" b="1" dirty="0" smtClean="0">
                <a:solidFill>
                  <a:srgbClr val="286D8C"/>
                </a:solidFill>
                <a:latin typeface="Univers 55"/>
              </a:rPr>
              <a:t>Total Number of Stafford Loan Borrowers</a:t>
            </a:r>
            <a:endParaRPr lang="en-US" sz="2400" b="1" dirty="0">
              <a:solidFill>
                <a:srgbClr val="286D8C"/>
              </a:solidFill>
              <a:latin typeface="Univers 55"/>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864</TotalTime>
  <Words>1861</Words>
  <Application>Microsoft Office PowerPoint</Application>
  <PresentationFormat>On-screen Show (4:3)</PresentationFormat>
  <Paragraphs>190</Paragraphs>
  <Slides>18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Worksheet</vt:lpstr>
      <vt:lpstr>Paying for College in North Carolina:   Perspectives on Student Loan Debt and College Affordability        May 2013 </vt:lpstr>
      <vt:lpstr>PowerPoint Presentation</vt:lpstr>
      <vt:lpstr> Real Questions: </vt:lpstr>
      <vt:lpstr>Student Loan Debt:  National Context</vt:lpstr>
      <vt:lpstr>National Percentage of Undergraduate Students  Borrowing Federal Stafford Loans</vt:lpstr>
      <vt:lpstr>National Average Total Debt Levels Bachelor’s Degree Recipients  Public Four-Year Colleges and Universities  in 2011 Dollars </vt:lpstr>
      <vt:lpstr>National Average Total Debt Levels Bachelor’s Degree Recipients Private Nonprofit Four-Year Colleges and Universities in 2011 Dollars</vt:lpstr>
      <vt:lpstr>PowerPoint Presentation</vt:lpstr>
      <vt:lpstr>PowerPoint Presentation</vt:lpstr>
      <vt:lpstr>PowerPoint Presentation</vt:lpstr>
      <vt:lpstr>PowerPoint Presentation</vt:lpstr>
      <vt:lpstr>Estimated “Sticker Price” - Entering Fall Semester, 2012  Tuition, fees, room, meals, books, supplies, transportation and personal expenses </vt:lpstr>
      <vt:lpstr>PowerPoint Presentation</vt:lpstr>
      <vt:lpstr>College costs can be daunting … but</vt:lpstr>
      <vt:lpstr>PowerPoint Presentation</vt:lpstr>
      <vt:lpstr>College costs can be daunting … but</vt:lpstr>
      <vt:lpstr>Observations on the four ways to pay</vt:lpstr>
      <vt:lpstr>So, what should the headlines actually say?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Overview  August 27, 2008</dc:title>
  <dc:creator>Brooke Fussell</dc:creator>
  <cp:lastModifiedBy>Hunter, Jameshia M</cp:lastModifiedBy>
  <cp:revision>109</cp:revision>
  <cp:lastPrinted>2008-08-26T21:14:23Z</cp:lastPrinted>
  <dcterms:created xsi:type="dcterms:W3CDTF">2008-08-26T20:52:55Z</dcterms:created>
  <dcterms:modified xsi:type="dcterms:W3CDTF">2014-06-13T15:12:41Z</dcterms:modified>
</cp:coreProperties>
</file>