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 id="2147483714" r:id="rId6"/>
    <p:sldMasterId id="2147483731" r:id="rId7"/>
    <p:sldMasterId id="2147483745" r:id="rId8"/>
  </p:sldMasterIdLst>
  <p:notesMasterIdLst>
    <p:notesMasterId r:id="rId39"/>
  </p:notesMasterIdLst>
  <p:handoutMasterIdLst>
    <p:handoutMasterId r:id="rId40"/>
  </p:handoutMasterIdLst>
  <p:sldIdLst>
    <p:sldId id="257" r:id="rId9"/>
    <p:sldId id="317" r:id="rId10"/>
    <p:sldId id="363" r:id="rId11"/>
    <p:sldId id="558" r:id="rId12"/>
    <p:sldId id="554" r:id="rId13"/>
    <p:sldId id="557" r:id="rId14"/>
    <p:sldId id="547" r:id="rId15"/>
    <p:sldId id="318" r:id="rId16"/>
    <p:sldId id="306" r:id="rId17"/>
    <p:sldId id="307" r:id="rId18"/>
    <p:sldId id="308" r:id="rId19"/>
    <p:sldId id="549" r:id="rId20"/>
    <p:sldId id="316" r:id="rId21"/>
    <p:sldId id="256" r:id="rId22"/>
    <p:sldId id="589" r:id="rId23"/>
    <p:sldId id="590" r:id="rId24"/>
    <p:sldId id="591" r:id="rId25"/>
    <p:sldId id="260" r:id="rId26"/>
    <p:sldId id="362" r:id="rId27"/>
    <p:sldId id="302" r:id="rId28"/>
    <p:sldId id="320" r:id="rId29"/>
    <p:sldId id="305" r:id="rId30"/>
    <p:sldId id="319" r:id="rId31"/>
    <p:sldId id="314" r:id="rId32"/>
    <p:sldId id="313" r:id="rId33"/>
    <p:sldId id="552" r:id="rId34"/>
    <p:sldId id="553" r:id="rId35"/>
    <p:sldId id="315" r:id="rId36"/>
    <p:sldId id="311" r:id="rId37"/>
    <p:sldId id="548"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465"/>
    <a:srgbClr val="00B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BEC72-CDCA-4258-B4CD-13D6D52B5A1A}" v="7" dt="2022-10-21T14:51:47.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7" autoAdjust="0"/>
    <p:restoredTop sz="83382" autoAdjust="0"/>
  </p:normalViewPr>
  <p:slideViewPr>
    <p:cSldViewPr snapToGrid="0" snapToObjects="1">
      <p:cViewPr varScale="1">
        <p:scale>
          <a:sx n="63" d="100"/>
          <a:sy n="63" d="100"/>
        </p:scale>
        <p:origin x="1812"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9C9968-DC0B-D244-84A2-B23974D0C30D}" type="datetimeFigureOut">
              <a:rPr lang="en-US" smtClean="0"/>
              <a:t>10/21/2022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CEA028-BCDD-2947-A141-E0CEB27282B4}" type="slidenum">
              <a:rPr lang="en-US" smtClean="0"/>
              <a:t>‹#›</a:t>
            </a:fld>
            <a:endParaRPr lang="en-US"/>
          </a:p>
        </p:txBody>
      </p:sp>
    </p:spTree>
    <p:extLst>
      <p:ext uri="{BB962C8B-B14F-4D97-AF65-F5344CB8AC3E}">
        <p14:creationId xmlns:p14="http://schemas.microsoft.com/office/powerpoint/2010/main" val="3074529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FFAB95-6816-3D4D-9A3E-39A4B314D807}" type="datetimeFigureOut">
              <a:rPr lang="en-US" smtClean="0"/>
              <a:t>10/21/2022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714092-BC0E-DD48-B830-056BE53F7D57}" type="slidenum">
              <a:rPr lang="en-US" smtClean="0"/>
              <a:t>‹#›</a:t>
            </a:fld>
            <a:endParaRPr lang="en-US"/>
          </a:p>
        </p:txBody>
      </p:sp>
    </p:spTree>
    <p:extLst>
      <p:ext uri="{BB962C8B-B14F-4D97-AF65-F5344CB8AC3E}">
        <p14:creationId xmlns:p14="http://schemas.microsoft.com/office/powerpoint/2010/main" val="16991180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Welcome to our AG Parent Meeting.  Each year the district requires that all school’s hold a parent AG meeting to provide an opportunity for parents to understand their child’s AG service, receive the annual plan for classroom differentiation, and have the opportunity to ask any questions they may have.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B714092-BC0E-DD48-B830-056BE53F7D57}" type="slidenum">
              <a:rPr lang="en-US" smtClean="0"/>
              <a:t>1</a:t>
            </a:fld>
            <a:endParaRPr lang="en-US"/>
          </a:p>
        </p:txBody>
      </p:sp>
    </p:spTree>
    <p:extLst>
      <p:ext uri="{BB962C8B-B14F-4D97-AF65-F5344CB8AC3E}">
        <p14:creationId xmlns:p14="http://schemas.microsoft.com/office/powerpoint/2010/main" val="2480476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a:solidFill>
                  <a:schemeClr val="tx1"/>
                </a:solidFill>
                <a:latin typeface="+mn-lt"/>
                <a:ea typeface="+mn-ea"/>
                <a:cs typeface="+mn-cs"/>
              </a:rPr>
              <a:t>The role of the Team for Academically Gifted (TAG) is to serve as the decision-making team for gifted services at the school level. </a:t>
            </a:r>
          </a:p>
          <a:p>
            <a:pPr marL="171450" indent="-171450">
              <a:buFont typeface="Arial" pitchFamily="34" charset="0"/>
              <a:buChar char="•"/>
            </a:pPr>
            <a:r>
              <a:rPr lang="en-US" sz="1200" kern="1200" dirty="0">
                <a:solidFill>
                  <a:schemeClr val="tx1"/>
                </a:solidFill>
                <a:latin typeface="+mn-lt"/>
                <a:ea typeface="+mn-ea"/>
                <a:cs typeface="+mn-cs"/>
              </a:rPr>
              <a:t>The TAG provides support and advice to AG students, their parents, and their teachers. TAG members serve as advocates for gifted services.  Each member shares the responsibility of ensuring that services and documentation within the school comply with the current board-approved AG Plan; doing the work for the grade level they represent.</a:t>
            </a:r>
          </a:p>
          <a:p>
            <a:pPr marL="171450" indent="-171450">
              <a:buFont typeface="Arial" pitchFamily="34" charset="0"/>
              <a:buChar char="•"/>
            </a:pPr>
            <a:r>
              <a:rPr lang="en-US" sz="1200" kern="1200" dirty="0">
                <a:solidFill>
                  <a:schemeClr val="tx1"/>
                </a:solidFill>
                <a:latin typeface="+mn-lt"/>
                <a:ea typeface="+mn-ea"/>
                <a:cs typeface="+mn-cs"/>
              </a:rPr>
              <a:t>The TAG Chairperson serves as the lead contact person, in the school, for the AG services and they oversee the function of TAG Team. </a:t>
            </a:r>
            <a:endParaRPr lang="en-US" sz="1100" kern="1200" baseline="0" dirty="0">
              <a:solidFill>
                <a:schemeClr val="tx1"/>
              </a:solidFill>
              <a:latin typeface="Arial" pitchFamily="34" charset="0"/>
              <a:ea typeface="+mn-ea"/>
              <a:cs typeface="+mn-cs"/>
            </a:endParaRPr>
          </a:p>
          <a:p>
            <a:pPr marL="171450" indent="-171450">
              <a:buFont typeface="Arial" pitchFamily="34" charset="0"/>
              <a:buChar char="•"/>
            </a:pPr>
            <a:r>
              <a:rPr lang="en-US" sz="1100" kern="1200" baseline="0" dirty="0">
                <a:solidFill>
                  <a:schemeClr val="tx1"/>
                </a:solidFill>
                <a:latin typeface="Arial" pitchFamily="34" charset="0"/>
                <a:ea typeface="+mn-ea"/>
                <a:cs typeface="+mn-cs"/>
              </a:rPr>
              <a:t>TAG meets monthly with face-to-face, virtual, and quick check-in options. </a:t>
            </a:r>
          </a:p>
          <a:p>
            <a:pPr marL="0" indent="0">
              <a:buFont typeface="Arial" pitchFamily="34" charset="0"/>
              <a:buNone/>
            </a:pPr>
            <a:endParaRPr lang="en-US" sz="1100" kern="1200" baseline="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73D3BC31-5CB7-4633-B56B-0CF9DB7BABF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2113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membership of our school’s current TAG Team.  </a:t>
            </a:r>
            <a:endParaRPr lang="en-US" b="1" i="1" dirty="0"/>
          </a:p>
        </p:txBody>
      </p:sp>
      <p:sp>
        <p:nvSpPr>
          <p:cNvPr id="4" name="Slide Number Placeholder 3"/>
          <p:cNvSpPr>
            <a:spLocks noGrp="1"/>
          </p:cNvSpPr>
          <p:nvPr>
            <p:ph type="sldNum" sz="quarter" idx="5"/>
          </p:nvPr>
        </p:nvSpPr>
        <p:spPr/>
        <p:txBody>
          <a:bodyPr/>
          <a:lstStyle/>
          <a:p>
            <a:fld id="{7B714092-BC0E-DD48-B830-056BE53F7D57}" type="slidenum">
              <a:rPr lang="en-US" smtClean="0"/>
              <a:t>11</a:t>
            </a:fld>
            <a:endParaRPr lang="en-US"/>
          </a:p>
        </p:txBody>
      </p:sp>
    </p:spTree>
    <p:extLst>
      <p:ext uri="{BB962C8B-B14F-4D97-AF65-F5344CB8AC3E}">
        <p14:creationId xmlns:p14="http://schemas.microsoft.com/office/powerpoint/2010/main" val="400011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parents of AG students, you can expect to hear from our school’s TAG team through quarterly newsletters.  We also will provide mass communication to parents on our website.</a:t>
            </a:r>
            <a:endParaRPr lang="en-US" b="1" dirty="0"/>
          </a:p>
        </p:txBody>
      </p:sp>
      <p:sp>
        <p:nvSpPr>
          <p:cNvPr id="4" name="Slide Number Placeholder 3"/>
          <p:cNvSpPr>
            <a:spLocks noGrp="1"/>
          </p:cNvSpPr>
          <p:nvPr>
            <p:ph type="sldNum" sz="quarter" idx="5"/>
          </p:nvPr>
        </p:nvSpPr>
        <p:spPr/>
        <p:txBody>
          <a:bodyPr/>
          <a:lstStyle/>
          <a:p>
            <a:fld id="{7B714092-BC0E-DD48-B830-056BE53F7D57}" type="slidenum">
              <a:rPr lang="en-US" smtClean="0"/>
              <a:t>12</a:t>
            </a:fld>
            <a:endParaRPr lang="en-US"/>
          </a:p>
        </p:txBody>
      </p:sp>
    </p:spTree>
    <p:extLst>
      <p:ext uri="{BB962C8B-B14F-4D97-AF65-F5344CB8AC3E}">
        <p14:creationId xmlns:p14="http://schemas.microsoft.com/office/powerpoint/2010/main" val="218504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district’s AG Department provides support to schools through appropriate professional development.  Additionally, the department provides enrichment experiences, such as the Academic All-Star Camp. </a:t>
            </a:r>
          </a:p>
          <a:p>
            <a:endParaRPr lang="en-US" dirty="0"/>
          </a:p>
          <a:p>
            <a:r>
              <a:rPr lang="en-US" dirty="0"/>
              <a:t>A district wide support is Guilford Gifted, which was formerly known as Guilford PAGE.  However, this caused a lot of confusion with Page High School.  Therefore, to avoid confusion with Page High School, the organization will now be referred to as Guilford Gifted.  The organization remains a non-profit affiliate of the North Carolina Association for Gifted &amp; Talented. Our Guilford Gifted chapter advocates specifically for students in Guilford County.  </a:t>
            </a:r>
          </a:p>
          <a:p>
            <a:endParaRPr lang="en-US" dirty="0"/>
          </a:p>
          <a:p>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13</a:t>
            </a:fld>
            <a:endParaRPr lang="en-US"/>
          </a:p>
        </p:txBody>
      </p:sp>
    </p:spTree>
    <p:extLst>
      <p:ext uri="{BB962C8B-B14F-4D97-AF65-F5344CB8AC3E}">
        <p14:creationId xmlns:p14="http://schemas.microsoft.com/office/powerpoint/2010/main" val="291557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previously stated, the Guilford Gifted is the community advocacy group for gifted education in Guilford County. With the rebranding from Guilford PAGE, the organization has a new website. We encourage you to visit their website to learn more about their programming and advocacy efforts. </a:t>
            </a:r>
          </a:p>
          <a:p>
            <a:pPr marL="0" lvl="0" indent="0" algn="l" rtl="0">
              <a:spcBef>
                <a:spcPts val="0"/>
              </a:spcBef>
              <a:spcAft>
                <a:spcPts val="0"/>
              </a:spcAft>
              <a:buNone/>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42baeab2cc_0_5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42baeab2cc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Currently, the Guilford Gifted is in a rebuilding year operating with a newly established board.  This slide list the current board members.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2baeab2cc_0_5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2baeab2c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highlights 6 goals of the organization.  Those that are related to the needs of academically gifted middle school students include: </a:t>
            </a:r>
          </a:p>
          <a:p>
            <a:pPr marL="171450" lvl="0" indent="-171450" algn="l" rtl="0">
              <a:spcBef>
                <a:spcPts val="0"/>
              </a:spcBef>
              <a:spcAft>
                <a:spcPts val="0"/>
              </a:spcAft>
              <a:buFont typeface="Arial" panose="020B0604020202020204" pitchFamily="34" charset="0"/>
              <a:buChar char="•"/>
            </a:pPr>
            <a:r>
              <a:rPr lang="en-US" dirty="0"/>
              <a:t>Having a membership in which all GCS schools are represented;</a:t>
            </a:r>
          </a:p>
          <a:p>
            <a:pPr marL="171450" lvl="0" indent="-171450" algn="l" rtl="0">
              <a:spcBef>
                <a:spcPts val="0"/>
              </a:spcBef>
              <a:spcAft>
                <a:spcPts val="0"/>
              </a:spcAft>
              <a:buFont typeface="Arial" panose="020B0604020202020204" pitchFamily="34" charset="0"/>
              <a:buChar char="•"/>
            </a:pPr>
            <a:r>
              <a:rPr lang="en-US" dirty="0"/>
              <a:t>Once the membership includes representation of all schools, Guilford Gifted will be better prepared to assist our TAG teams with securing parent representation. </a:t>
            </a:r>
          </a:p>
          <a:p>
            <a:pPr marL="171450" lvl="0" indent="-171450" algn="l" rtl="0">
              <a:spcBef>
                <a:spcPts val="0"/>
              </a:spcBef>
              <a:spcAft>
                <a:spcPts val="0"/>
              </a:spcAft>
              <a:buFont typeface="Arial" panose="020B0604020202020204" pitchFamily="34" charset="0"/>
              <a:buChar char="•"/>
            </a:pPr>
            <a:r>
              <a:rPr lang="en-US" dirty="0"/>
              <a:t>Another middle school related goal is to ensure that families have access to resources that specifically address the needs of middle school students.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2baeab2cc_0_5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2baeab2cc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During this period of rebuilding and rebranding, membership to Guilford Gifted is FREE! To assist with programming, the organization is accepting donations.  </a:t>
            </a:r>
          </a:p>
          <a:p>
            <a:pPr marL="0" lvl="0" indent="0" algn="l" rtl="0">
              <a:spcBef>
                <a:spcPts val="0"/>
              </a:spcBef>
              <a:spcAft>
                <a:spcPts val="0"/>
              </a:spcAft>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4fb7ff874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4fb7ff87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middle school service model does not include a pull-out enrichment model like the elementary school service model.  At the middle grades level, AG students receive their service through enrollment in advanced coursework. As previously stated, the students DEP details the curriculum expectations of the advance course. </a:t>
            </a:r>
          </a:p>
          <a:p>
            <a:pPr marL="171450" indent="-171450">
              <a:buFont typeface="Arial" panose="020B0604020202020204" pitchFamily="34" charset="0"/>
              <a:buChar char="•"/>
            </a:pPr>
            <a:r>
              <a:rPr lang="en-US" baseline="0" dirty="0"/>
              <a:t>For ELA, at grades 6, 7, and 8, there is an English 1 option for 8</a:t>
            </a:r>
            <a:r>
              <a:rPr lang="en-US" baseline="30000" dirty="0"/>
              <a:t>th</a:t>
            </a:r>
            <a:r>
              <a:rPr lang="en-US" baseline="0" dirty="0"/>
              <a:t> grade at select schools. The current AG plan states that students identified in reading should be placed in advanced ELA.  </a:t>
            </a:r>
          </a:p>
          <a:p>
            <a:pPr marL="171450" indent="-171450">
              <a:buFont typeface="Arial" panose="020B0604020202020204" pitchFamily="34" charset="0"/>
              <a:buChar char="•"/>
            </a:pPr>
            <a:r>
              <a:rPr lang="en-US" baseline="0" dirty="0"/>
              <a:t>For Math, the </a:t>
            </a:r>
            <a:r>
              <a:rPr lang="en-US" sz="2100" baseline="0" dirty="0">
                <a:latin typeface="Calibri" pitchFamily="34" charset="0"/>
              </a:rPr>
              <a:t>d</a:t>
            </a:r>
            <a:r>
              <a:rPr lang="en-US" sz="2100" dirty="0">
                <a:latin typeface="Calibri" pitchFamily="34" charset="0"/>
              </a:rPr>
              <a:t>istrict guidelines determine math class placement.  On the slide, we have listed the math options.  It is important to know that all of these courses meet AIG plan requirements as appropriate advanced courses.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19481-88BC-4606-8F59-93DE6B6293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2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meeting, we will provide an overview of the current 2022 -2025 district AIG Plan.  We will highlight information from the AIG Plan as it relates to middle school AG service. </a:t>
            </a:r>
          </a:p>
        </p:txBody>
      </p:sp>
      <p:sp>
        <p:nvSpPr>
          <p:cNvPr id="4" name="Slide Number Placeholder 3"/>
          <p:cNvSpPr>
            <a:spLocks noGrp="1"/>
          </p:cNvSpPr>
          <p:nvPr>
            <p:ph type="sldNum" sz="quarter" idx="5"/>
          </p:nvPr>
        </p:nvSpPr>
        <p:spPr/>
        <p:txBody>
          <a:bodyPr/>
          <a:lstStyle/>
          <a:p>
            <a:fld id="{7B714092-BC0E-DD48-B830-056BE53F7D57}" type="slidenum">
              <a:rPr lang="en-US" smtClean="0"/>
              <a:t>2</a:t>
            </a:fld>
            <a:endParaRPr lang="en-US"/>
          </a:p>
        </p:txBody>
      </p:sp>
    </p:spTree>
    <p:extLst>
      <p:ext uri="{BB962C8B-B14F-4D97-AF65-F5344CB8AC3E}">
        <p14:creationId xmlns:p14="http://schemas.microsoft.com/office/powerpoint/2010/main" val="380371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order to facilitate appropriate classroom differentiation and meet the academic needs of gifted and advanced learners, classroom teachers of AG students should hold their AIG licensure or, at a minimum, meet the district’s minimum requirement. To assist teachers in meeting the district’s minimum requirement, the AG Department offers the AG PD Series several times throughout the year. For teachers who want to gain a deeper understanding of AG students, the AG Department offers scholarships for teachers to participate in four graduate courses from a partnering university to complete the requirements for AG licensure.  </a:t>
            </a:r>
          </a:p>
          <a:p>
            <a:endParaRPr lang="en-US" baseline="0" dirty="0"/>
          </a:p>
          <a:p>
            <a:r>
              <a:rPr lang="en-US" baseline="0" dirty="0"/>
              <a:t>The use of clustering grouping is the intentional grouping of academically gifted and advanced learners.  The AIG Plan recommends that academically gifted and advanced learners are group in groups of 6 – 10 in the least amount of grade level classrooms as possible. </a:t>
            </a:r>
          </a:p>
          <a:p>
            <a:endParaRPr lang="en-US" baseline="0" dirty="0"/>
          </a:p>
          <a:p>
            <a:r>
              <a:rPr lang="en-US" baseline="0" dirty="0"/>
              <a:t>Finally, this slide provides a chart that summarizes the number of teachers, on our staff, who have met the district’s requirement for teaching AG identified students.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19481-88BC-4606-8F59-93DE6B6293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121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a parent, you can expect to receive the following documents. If your child is newly identified, has had a change in their AG identification, or was previously identified in another NC district and meets the GCS criteria you will get a copy of the SER and the DEP. If your child was previously identified and does not have a change in their AG identification, you will get the appropriate grade level DEP.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14092-BC0E-DD48-B830-056BE53F7D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53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 Department offers a summer enrichment opportunity to rising 9</a:t>
            </a:r>
            <a:r>
              <a:rPr lang="en-US" baseline="30000" dirty="0"/>
              <a:t>th</a:t>
            </a:r>
            <a:r>
              <a:rPr lang="en-US" dirty="0"/>
              <a:t> grade students. The top 10% of  8</a:t>
            </a:r>
            <a:r>
              <a:rPr lang="en-US" baseline="30000" dirty="0"/>
              <a:t>th</a:t>
            </a:r>
            <a:r>
              <a:rPr lang="en-US" dirty="0"/>
              <a:t> graders from each of the district’s middle schools are selected based on their previous year’s EOG performance.  The camp has 200 slots, 100 slots at two high schools. Last year the camp was held at Western High and Ragsdale High.  The AG Department anticipates that limited transportation will be provided based on the proximity of the student’s address to one of the camp locations.  Notification and registration will begin in January. </a:t>
            </a:r>
          </a:p>
        </p:txBody>
      </p:sp>
      <p:sp>
        <p:nvSpPr>
          <p:cNvPr id="4" name="Slide Number Placeholder 3"/>
          <p:cNvSpPr>
            <a:spLocks noGrp="1"/>
          </p:cNvSpPr>
          <p:nvPr>
            <p:ph type="sldNum" sz="quarter" idx="5"/>
          </p:nvPr>
        </p:nvSpPr>
        <p:spPr/>
        <p:txBody>
          <a:bodyPr/>
          <a:lstStyle/>
          <a:p>
            <a:fld id="{7B714092-BC0E-DD48-B830-056BE53F7D57}" type="slidenum">
              <a:rPr lang="en-US" smtClean="0"/>
              <a:t>24</a:t>
            </a:fld>
            <a:endParaRPr lang="en-US"/>
          </a:p>
        </p:txBody>
      </p:sp>
    </p:spTree>
    <p:extLst>
      <p:ext uri="{BB962C8B-B14F-4D97-AF65-F5344CB8AC3E}">
        <p14:creationId xmlns:p14="http://schemas.microsoft.com/office/powerpoint/2010/main" val="293310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Duke TIP use to be one of the premier opportunities for gifted students.  However, due to the global pandemic, the university made the decision to discontinue to the talent search program and focus on the university’s youth programming.  You can visit the website listed her (or Google Duke University Pre-College programming) to learn more about the university’s enrichment opportunities. </a:t>
            </a:r>
          </a:p>
        </p:txBody>
      </p:sp>
      <p:sp>
        <p:nvSpPr>
          <p:cNvPr id="4" name="Slide Number Placeholder 3"/>
          <p:cNvSpPr>
            <a:spLocks noGrp="1"/>
          </p:cNvSpPr>
          <p:nvPr>
            <p:ph type="sldNum" sz="quarter" idx="10"/>
          </p:nvPr>
        </p:nvSpPr>
        <p:spPr/>
        <p:txBody>
          <a:bodyPr/>
          <a:lstStyle/>
          <a:p>
            <a:fld id="{D9B19481-88BC-4606-8F59-93DE6B6293FC}" type="slidenum">
              <a:rPr lang="en-US" smtClean="0"/>
              <a:t>25</a:t>
            </a:fld>
            <a:endParaRPr lang="en-US"/>
          </a:p>
        </p:txBody>
      </p:sp>
    </p:spTree>
    <p:extLst>
      <p:ext uri="{BB962C8B-B14F-4D97-AF65-F5344CB8AC3E}">
        <p14:creationId xmlns:p14="http://schemas.microsoft.com/office/powerpoint/2010/main" val="133727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Although Duke TIP’s talent search program has been discontinued, families of academically gifted students can contact the nation’s three other talent identification programs to determine their programming availability. </a:t>
            </a:r>
          </a:p>
        </p:txBody>
      </p:sp>
      <p:sp>
        <p:nvSpPr>
          <p:cNvPr id="4" name="Slide Number Placeholder 3"/>
          <p:cNvSpPr>
            <a:spLocks noGrp="1"/>
          </p:cNvSpPr>
          <p:nvPr>
            <p:ph type="sldNum" sz="quarter" idx="10"/>
          </p:nvPr>
        </p:nvSpPr>
        <p:spPr/>
        <p:txBody>
          <a:bodyPr/>
          <a:lstStyle/>
          <a:p>
            <a:fld id="{D9B19481-88BC-4606-8F59-93DE6B6293FC}" type="slidenum">
              <a:rPr lang="en-US" smtClean="0"/>
              <a:t>26</a:t>
            </a:fld>
            <a:endParaRPr lang="en-US"/>
          </a:p>
        </p:txBody>
      </p:sp>
    </p:spTree>
    <p:extLst>
      <p:ext uri="{BB962C8B-B14F-4D97-AF65-F5344CB8AC3E}">
        <p14:creationId xmlns:p14="http://schemas.microsoft.com/office/powerpoint/2010/main" val="119077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Our TAG will share a document with you that will includes all the links to enrichment opportunities mentioned in this presentation. This slide highlights two websites that have links to other talent search opportunities that may be of interest to your child.  Also, in previous years the Guilford Gifted (formerly Guilford PAGE) has been able to provide additional enrichment opportunities.  </a:t>
            </a:r>
          </a:p>
        </p:txBody>
      </p:sp>
      <p:sp>
        <p:nvSpPr>
          <p:cNvPr id="4" name="Slide Number Placeholder 3"/>
          <p:cNvSpPr>
            <a:spLocks noGrp="1"/>
          </p:cNvSpPr>
          <p:nvPr>
            <p:ph type="sldNum" sz="quarter" idx="10"/>
          </p:nvPr>
        </p:nvSpPr>
        <p:spPr/>
        <p:txBody>
          <a:bodyPr/>
          <a:lstStyle/>
          <a:p>
            <a:fld id="{D9B19481-88BC-4606-8F59-93DE6B6293FC}" type="slidenum">
              <a:rPr lang="en-US" smtClean="0"/>
              <a:t>27</a:t>
            </a:fld>
            <a:endParaRPr lang="en-US"/>
          </a:p>
        </p:txBody>
      </p:sp>
    </p:spTree>
    <p:extLst>
      <p:ext uri="{BB962C8B-B14F-4D97-AF65-F5344CB8AC3E}">
        <p14:creationId xmlns:p14="http://schemas.microsoft.com/office/powerpoint/2010/main" val="3777013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28</a:t>
            </a:fld>
            <a:endParaRPr lang="en-US"/>
          </a:p>
        </p:txBody>
      </p:sp>
    </p:spTree>
    <p:extLst>
      <p:ext uri="{BB962C8B-B14F-4D97-AF65-F5344CB8AC3E}">
        <p14:creationId xmlns:p14="http://schemas.microsoft.com/office/powerpoint/2010/main" val="1510202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have a concern regarding your child’s AG service, after talking to your child about the situation, you should speak to the appropriate teacher.  After speaking with the classroom teacher, if you still have concerns, at that time, you can share your concerns with the school principal or the TAG Chair.  Since the TAG chair does serve in a supervising role over any classroom teachers, they may find it necessary to consult with the principal to address your expressed concern.  If you feel that your concern has not been addressed at the school level, you may contact the AG Department.  On our slide, Dibrelle Tourret and Dee Jordan are in bold font because they primary address middle school services. </a:t>
            </a:r>
          </a:p>
          <a:p>
            <a:endParaRPr lang="en-US" dirty="0"/>
          </a:p>
        </p:txBody>
      </p:sp>
      <p:sp>
        <p:nvSpPr>
          <p:cNvPr id="4" name="Slide Number Placeholder 3"/>
          <p:cNvSpPr>
            <a:spLocks noGrp="1"/>
          </p:cNvSpPr>
          <p:nvPr>
            <p:ph type="sldNum" sz="quarter" idx="10"/>
          </p:nvPr>
        </p:nvSpPr>
        <p:spPr/>
        <p:txBody>
          <a:bodyPr/>
          <a:lstStyle/>
          <a:p>
            <a:fld id="{73D3BC31-5CB7-4633-B56B-0CF9DB7BABF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60579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middle grades, revisions for the 2022 – 2025 AIG Plan fell into these two “buckets”.  The first area that we will discuss is </a:t>
            </a:r>
            <a:r>
              <a:rPr lang="en-US" b="1" i="1" dirty="0"/>
              <a:t>Increase</a:t>
            </a:r>
            <a:r>
              <a:rPr lang="en-US" dirty="0"/>
              <a:t> </a:t>
            </a:r>
            <a:r>
              <a:rPr lang="en-US" b="1" i="1" dirty="0"/>
              <a:t>Availability of Advanced Coursework</a:t>
            </a:r>
            <a:r>
              <a:rPr lang="en-US" dirty="0"/>
              <a:t>. The second area we will discuss is </a:t>
            </a:r>
            <a:r>
              <a:rPr lang="en-US" b="1" i="1" dirty="0"/>
              <a:t>Improved Efficiency for AG Compliance.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F8BFB-3481-4869-857E-1CD4F993A4B9}"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9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middle grades level, AG students are served through appropriate differentiation and enrollment in advanced math and/or reading courses. To help teachers implement effective differentiation strategies, the AG Departments provides a Canvas Course with modules on instructional strategies for advanced learners.  All teachers in GCS have access to this course and the resources provided within the course.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AG Department also provides their AG PD Series, which is two courses that focus on the characteristics of academically gifted students and instructional practices that can best meet their learning needs.  As will be highlighted later, the district’s expectation is that all teachers of AG students complete this course or have their AIG licensure.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the 2022 – 2025, the district hopes to meet the following goals as it relates to increased middle grades opportunity for advanced courses.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 access to English I as an eighth-grade course option in more middle schools.  Currently, this option is only available at the VS Program and Brown Summit Middle.  With more opportunities for English I enrollment, in middle school, the district will also ensure that high school administrative teams have a better understanding the high school course options for students who enter high school already successfully completing English I.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AG Department hopes to work with middle school and district leaders on the roll-out of advanced courses in Science and Social Studies. The initial focus would be on grade 8. </a:t>
            </a:r>
          </a:p>
          <a:p>
            <a:endParaRPr lang="en-US" dirty="0"/>
          </a:p>
          <a:p>
            <a:endParaRPr lang="en-US" dirty="0"/>
          </a:p>
          <a:p>
            <a:r>
              <a:rPr lang="en-US" dirty="0"/>
              <a:t>Other times, the teacher may highlight how they are using district provided resources to provide an opportunity for students to explore content in a way that links their learning to future college and/or career aspirations. The Annual Plan serves as a snapshot that highlights the type of differentiation students and parents can expect throughout the year.  </a:t>
            </a:r>
          </a:p>
          <a:p>
            <a:endParaRPr lang="en-US" dirty="0"/>
          </a:p>
          <a:p>
            <a:endParaRPr lang="en-US" dirty="0"/>
          </a:p>
          <a:p>
            <a:r>
              <a:rPr lang="en-US" dirty="0"/>
              <a:t>Under the previous AIG Plan, the district was able offer English I, the first high school English course, to eight graders enrolled in the VS Program at the Academy Lincoln as well as 8</a:t>
            </a:r>
            <a:r>
              <a:rPr lang="en-US" baseline="30000" dirty="0"/>
              <a:t>th</a:t>
            </a:r>
            <a:r>
              <a:rPr lang="en-US" dirty="0"/>
              <a:t> graders enrolled at the Brown Summit Center for Advanced Academics.  In the current plan, the AG Department will work with the Literacy Department to develop an implementation plan to roll-out the availability of English I at other middle schools. </a:t>
            </a:r>
          </a:p>
          <a:p>
            <a:endParaRPr lang="en-US" dirty="0"/>
          </a:p>
          <a:p>
            <a:r>
              <a:rPr lang="en-US" dirty="0"/>
              <a:t>This slide also addresses how the district is increasing opportunities for appropriate high school course at both the middle school and high school level.  The district is currently in Phase 2 of providing English 1 as a course available to 8</a:t>
            </a:r>
            <a:r>
              <a:rPr lang="en-US" baseline="30000" dirty="0"/>
              <a:t>th</a:t>
            </a:r>
            <a:r>
              <a:rPr lang="en-US" dirty="0"/>
              <a:t> grade students. Before full implementation is available at all middle schools, district leaders are ensuring that appropriate pacing and course offerings are available at the high school level.  Thus, the reference here to increasing opportunities for Pre-AP high school experiences. </a:t>
            </a:r>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4</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47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Eligibility Record, often referred to the SER,</a:t>
            </a:r>
            <a:r>
              <a:rPr lang="en-US" i="1" dirty="0"/>
              <a:t> </a:t>
            </a:r>
            <a:r>
              <a:rPr lang="en-US" dirty="0"/>
              <a:t>documents the data that was reviewed to determine if the student met the criteria for AG identification. The SER</a:t>
            </a:r>
            <a:r>
              <a:rPr lang="en-US" i="1" dirty="0"/>
              <a:t> </a:t>
            </a:r>
            <a:r>
              <a:rPr lang="en-US" dirty="0"/>
              <a:t>also details the student eligibility area and the service that is to be provided to the student.  At the middle grades level, the service provided to students is enrollment in advanced coursework.  The SER has been updated to include a place for the parent/guardian to accept or decline their child’s AG identification and service.  Although enrollment in advanced coursework begins from the first day of school, it is important that the SER is returned to document the parent’s/guardian’s acknowledgement of their child’s AG identification.  Additionally, at the middle grades level, should the parent decline service, the student would maintain their AG identification and the family would be referred to the counseling department to discuss any possible schedule changes. Declining AG services does not necessarily lead to an immediate schedule change and unenrollment from advanced coursework. </a:t>
            </a:r>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5</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62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Differentiated Education Plan, often referred to the DEP</a:t>
            </a:r>
            <a:r>
              <a:rPr lang="en-US" i="1" dirty="0"/>
              <a:t> </a:t>
            </a:r>
            <a:r>
              <a:rPr lang="en-US" dirty="0"/>
              <a:t>is provided to parents annually at our beginning-of-year parent meeting. The DEP explains the services marked on the SER.  For middle grades, the DEP describes the differences between on-grade level course and the advance course options. It serves as the Group Annual Plan as it details the embedded acceleration and extension provided in advanced courses.  Parents should use their child’s Progress Report and Report Card as documentation of their child’s performance in AG programming. </a:t>
            </a:r>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6</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completed AIG Plan is available on the AG Department’s website.  You can access the website by going to www.gcsnc.com, click on the “Departments” tab, and select the Academically Gifted Department. Once of the AG Department page, on the left side, click on “AIG Plan 2019- 2022” link.  If you have any questions regarding the AIG Plan and middle school AG services, you can contact Dr. Dee Jordan to express your concerns or share your feedback. </a:t>
            </a:r>
          </a:p>
        </p:txBody>
      </p:sp>
      <p:sp>
        <p:nvSpPr>
          <p:cNvPr id="4" name="Slide Number Placeholder 3"/>
          <p:cNvSpPr>
            <a:spLocks noGrp="1"/>
          </p:cNvSpPr>
          <p:nvPr>
            <p:ph type="sldNum" sz="quarter" idx="5"/>
          </p:nvPr>
        </p:nvSpPr>
        <p:spPr/>
        <p:txBody>
          <a:bodyPr/>
          <a:lstStyle/>
          <a:p>
            <a:fld id="{7B714092-BC0E-DD48-B830-056BE53F7D57}" type="slidenum">
              <a:rPr lang="en-US" smtClean="0"/>
              <a:t>7</a:t>
            </a:fld>
            <a:endParaRPr lang="en-US"/>
          </a:p>
        </p:txBody>
      </p:sp>
    </p:spTree>
    <p:extLst>
      <p:ext uri="{BB962C8B-B14F-4D97-AF65-F5344CB8AC3E}">
        <p14:creationId xmlns:p14="http://schemas.microsoft.com/office/powerpoint/2010/main" val="193115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portion of our meeting, we will focus on the how the district and our school can support you and your student. </a:t>
            </a:r>
          </a:p>
        </p:txBody>
      </p:sp>
      <p:sp>
        <p:nvSpPr>
          <p:cNvPr id="4" name="Slide Number Placeholder 3"/>
          <p:cNvSpPr>
            <a:spLocks noGrp="1"/>
          </p:cNvSpPr>
          <p:nvPr>
            <p:ph type="sldNum" sz="quarter" idx="5"/>
          </p:nvPr>
        </p:nvSpPr>
        <p:spPr/>
        <p:txBody>
          <a:bodyPr/>
          <a:lstStyle/>
          <a:p>
            <a:fld id="{7B714092-BC0E-DD48-B830-056BE53F7D57}" type="slidenum">
              <a:rPr lang="en-US" smtClean="0"/>
              <a:t>8</a:t>
            </a:fld>
            <a:endParaRPr lang="en-US"/>
          </a:p>
        </p:txBody>
      </p:sp>
    </p:spTree>
    <p:extLst>
      <p:ext uri="{BB962C8B-B14F-4D97-AF65-F5344CB8AC3E}">
        <p14:creationId xmlns:p14="http://schemas.microsoft.com/office/powerpoint/2010/main" val="414544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Unlike elementary schools</a:t>
            </a:r>
            <a:r>
              <a:rPr lang="en-US" baseline="0" dirty="0"/>
              <a:t>, where there is a person in the building who is an AG specialist and who handles all AG matters as well as serves students in a pull-out enrichment program, middle school AG is addressed through a collaboration of multiple people in the building:  </a:t>
            </a:r>
          </a:p>
          <a:p>
            <a:pPr marL="171450" indent="-171450">
              <a:buFont typeface="Arial" panose="020B0604020202020204" pitchFamily="34" charset="0"/>
              <a:buChar char="•"/>
            </a:pPr>
            <a:r>
              <a:rPr lang="en-US" baseline="0" dirty="0"/>
              <a:t>the classroom teacher who uses appropriate differentiation to implement the NC standard course of study. </a:t>
            </a:r>
          </a:p>
          <a:p>
            <a:pPr marL="171450" indent="-171450">
              <a:buFont typeface="Arial" panose="020B0604020202020204" pitchFamily="34" charset="0"/>
              <a:buChar char="•"/>
            </a:pPr>
            <a:r>
              <a:rPr lang="en-US" baseline="0" dirty="0"/>
              <a:t>the team for academically gifted which is a cross section of school staff who advocate for the needs of academically gifted students. </a:t>
            </a:r>
          </a:p>
          <a:p>
            <a:pPr marL="171450" indent="-171450">
              <a:buFont typeface="Arial" panose="020B0604020202020204" pitchFamily="34" charset="0"/>
              <a:buChar char="•"/>
            </a:pPr>
            <a:r>
              <a:rPr lang="en-US" baseline="0" dirty="0"/>
              <a:t>the curriculum facilitator who supports all teachers on understanding instructional practices and district mandates regarding teaching and learning.  </a:t>
            </a:r>
          </a:p>
          <a:p>
            <a:pPr marL="171450" indent="-171450">
              <a:buFont typeface="Arial" panose="020B0604020202020204" pitchFamily="34" charset="0"/>
              <a:buChar char="•"/>
            </a:pPr>
            <a:r>
              <a:rPr lang="en-US" baseline="0" dirty="0"/>
              <a:t>the school counselor who helps students build the social, emotional, and academic skills and mindsets needed for post-secondary success. </a:t>
            </a:r>
          </a:p>
          <a:p>
            <a:pPr marL="171450" indent="-171450">
              <a:buFont typeface="Arial" panose="020B0604020202020204" pitchFamily="34" charset="0"/>
              <a:buChar char="•"/>
            </a:pPr>
            <a:r>
              <a:rPr lang="en-US" baseline="0" dirty="0"/>
              <a:t>And finally, our school administration team that ensures that the district goals and initiatives are implemented in a way that meets the learning needs of all students in our building. </a:t>
            </a:r>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9</a:t>
            </a:fld>
            <a:endParaRPr lang="en-US"/>
          </a:p>
        </p:txBody>
      </p:sp>
    </p:spTree>
    <p:extLst>
      <p:ext uri="{BB962C8B-B14F-4D97-AF65-F5344CB8AC3E}">
        <p14:creationId xmlns:p14="http://schemas.microsoft.com/office/powerpoint/2010/main" val="4015745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3628" r="10401" b="3853"/>
          <a:stretch/>
        </p:blipFill>
        <p:spPr>
          <a:xfrm>
            <a:off x="1572771" y="0"/>
            <a:ext cx="7571229" cy="6858000"/>
          </a:xfrm>
          <a:prstGeom prst="rect">
            <a:avLst/>
          </a:prstGeom>
        </p:spPr>
      </p:pic>
      <p:sp>
        <p:nvSpPr>
          <p:cNvPr id="2" name="Title 1"/>
          <p:cNvSpPr>
            <a:spLocks noGrp="1"/>
          </p:cNvSpPr>
          <p:nvPr>
            <p:ph type="ctrTitle" hasCustomPrompt="1"/>
          </p:nvPr>
        </p:nvSpPr>
        <p:spPr>
          <a:xfrm>
            <a:off x="685800" y="2747560"/>
            <a:ext cx="7772400" cy="1470025"/>
          </a:xfrm>
        </p:spPr>
        <p:txBody>
          <a:bodyPr anchor="b"/>
          <a:lstStyle>
            <a:lvl1pPr algn="l">
              <a:lnSpc>
                <a:spcPts val="3600"/>
              </a:lnSpc>
              <a:defRPr sz="3200" b="1">
                <a:solidFill>
                  <a:schemeClr val="bg1"/>
                </a:solidFill>
                <a:latin typeface="Arial"/>
                <a:cs typeface="Arial"/>
              </a:defRPr>
            </a:lvl1pPr>
          </a:lstStyle>
          <a:p>
            <a:r>
              <a:rPr lang="en-US" dirty="0"/>
              <a:t>Click to </a:t>
            </a:r>
            <a:br>
              <a:rPr lang="en-US" dirty="0"/>
            </a:br>
            <a:r>
              <a:rPr lang="en-US" dirty="0"/>
              <a:t>Edit Master Title Style</a:t>
            </a:r>
          </a:p>
        </p:txBody>
      </p:sp>
      <p:sp>
        <p:nvSpPr>
          <p:cNvPr id="3" name="Subtitle 2"/>
          <p:cNvSpPr>
            <a:spLocks noGrp="1"/>
          </p:cNvSpPr>
          <p:nvPr>
            <p:ph type="subTitle" idx="1" hasCustomPrompt="1"/>
          </p:nvPr>
        </p:nvSpPr>
        <p:spPr>
          <a:xfrm>
            <a:off x="685800" y="4503335"/>
            <a:ext cx="6400800" cy="1292483"/>
          </a:xfrm>
        </p:spPr>
        <p:txBody>
          <a:bodyPr>
            <a:normAutofit/>
          </a:bodyPr>
          <a:lstStyle>
            <a:lvl1pPr marL="0" indent="0" algn="l">
              <a:buNone/>
              <a:defRPr sz="1200" kern="1000" spc="15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GCS-logo-rgb-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7826" y="551606"/>
            <a:ext cx="2888974" cy="1444487"/>
          </a:xfrm>
          <a:prstGeom prst="rect">
            <a:avLst/>
          </a:prstGeom>
        </p:spPr>
      </p:pic>
      <p:sp>
        <p:nvSpPr>
          <p:cNvPr id="8" name="Subtitle 2"/>
          <p:cNvSpPr txBox="1">
            <a:spLocks/>
          </p:cNvSpPr>
          <p:nvPr userDrawn="1"/>
        </p:nvSpPr>
        <p:spPr>
          <a:xfrm>
            <a:off x="685800" y="5865094"/>
            <a:ext cx="6400800" cy="507695"/>
          </a:xfrm>
          <a:prstGeom prst="rect">
            <a:avLst/>
          </a:prstGeom>
        </p:spPr>
        <p:txBody>
          <a:bodyPr vert="horz" lIns="91440" tIns="45720" rIns="91440" bIns="4572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kern="800" spc="150" dirty="0"/>
              <a:t>SHARON L. CONTRERAS, PH.D.</a:t>
            </a:r>
            <a:r>
              <a:rPr lang="en-US" sz="800" kern="800" spc="150" baseline="0" dirty="0"/>
              <a:t>  </a:t>
            </a:r>
            <a:r>
              <a:rPr lang="en-US" sz="800" kern="800" spc="150" baseline="0" dirty="0">
                <a:solidFill>
                  <a:srgbClr val="00BCCC"/>
                </a:solidFill>
              </a:rPr>
              <a:t>|  </a:t>
            </a:r>
            <a:r>
              <a:rPr lang="en-US" sz="800" kern="800" spc="150" dirty="0">
                <a:solidFill>
                  <a:srgbClr val="00BCCC"/>
                </a:solidFill>
              </a:rPr>
              <a:t>SUPERINTENDENT</a:t>
            </a:r>
          </a:p>
        </p:txBody>
      </p:sp>
    </p:spTree>
    <p:extLst>
      <p:ext uri="{BB962C8B-B14F-4D97-AF65-F5344CB8AC3E}">
        <p14:creationId xmlns:p14="http://schemas.microsoft.com/office/powerpoint/2010/main" val="32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417111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56177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94158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129433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spTree>
    <p:extLst>
      <p:ext uri="{BB962C8B-B14F-4D97-AF65-F5344CB8AC3E}">
        <p14:creationId xmlns:p14="http://schemas.microsoft.com/office/powerpoint/2010/main" val="360482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3673DCB-0505-4519-9633-A52B862F2F33}" type="datetime1">
              <a:rPr lang="en-US" smtClean="0">
                <a:solidFill>
                  <a:srgbClr val="775F55"/>
                </a:solidFill>
              </a:rPr>
              <a:pPr/>
              <a:t>10/21/2022</a:t>
            </a:fld>
            <a:endParaRPr lang="en-US">
              <a:solidFill>
                <a:srgbClr val="775F55"/>
              </a:solidFill>
            </a:endParaRPr>
          </a:p>
        </p:txBody>
      </p:sp>
      <p:sp>
        <p:nvSpPr>
          <p:cNvPr id="4" name="Footer Placeholder 3"/>
          <p:cNvSpPr>
            <a:spLocks noGrp="1"/>
          </p:cNvSpPr>
          <p:nvPr>
            <p:ph type="ftr" sz="quarter" idx="11"/>
          </p:nvPr>
        </p:nvSpPr>
        <p:spPr/>
        <p:txBody>
          <a:bodyPr/>
          <a:lstStyle/>
          <a:p>
            <a:r>
              <a:rPr lang="en-US">
                <a:solidFill>
                  <a:srgbClr val="775F55"/>
                </a:solidFill>
              </a:rPr>
              <a:t>August  2010                                     </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8DAAB1E-6218-40DC-B829-69295F699832}" type="slidenum">
              <a:rPr lang="en-US" smtClean="0"/>
              <a:pPr/>
              <a:t>‹#›</a:t>
            </a:fld>
            <a:endParaRPr lang="en-US"/>
          </a:p>
        </p:txBody>
      </p:sp>
    </p:spTree>
    <p:extLst>
      <p:ext uri="{BB962C8B-B14F-4D97-AF65-F5344CB8AC3E}">
        <p14:creationId xmlns:p14="http://schemas.microsoft.com/office/powerpoint/2010/main" val="407821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fld id="{025742AF-131D-4353-A9A3-57A6A56595EC}" type="datetime1">
              <a:rPr kumimoji="0" lang="en-US" sz="1800" b="0" i="0" u="none" strike="noStrike" kern="1200" cap="none" spc="0" normalizeH="0" baseline="0" noProof="0" smtClean="0">
                <a:ln>
                  <a:noFill/>
                </a:ln>
                <a:solidFill>
                  <a:srgbClr val="775F55"/>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10/21/2022</a:t>
            </a:fld>
            <a:endParaRPr kumimoji="0" lang="en-US" sz="1800" b="0" i="0" u="none" strike="noStrike" kern="1200" cap="none" spc="0" normalizeH="0" baseline="0" noProof="0">
              <a:ln>
                <a:noFill/>
              </a:ln>
              <a:solidFill>
                <a:srgbClr val="775F55"/>
              </a:solidFill>
              <a:effectLst/>
              <a:uLnTx/>
              <a:uFillTx/>
              <a:latin typeface="Calibri"/>
              <a:ea typeface="+mn-ea"/>
              <a:cs typeface="+mn-cs"/>
            </a:endParaRPr>
          </a:p>
        </p:txBody>
      </p:sp>
      <p:sp>
        <p:nvSpPr>
          <p:cNvPr id="12" name="Slide Number Placeholder 11"/>
          <p:cNvSpPr>
            <a:spLocks noGrp="1"/>
          </p:cNvSpPr>
          <p:nvPr>
            <p:ph type="sldNum" sz="quarter" idx="16"/>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14" name="Footer Placeholder 13"/>
          <p:cNvSpPr>
            <a:spLocks noGrp="1"/>
          </p:cNvSpPr>
          <p:nvPr>
            <p:ph type="ftr" sz="quarter" idx="17"/>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75F55"/>
                </a:solidFill>
                <a:effectLst/>
                <a:uLnTx/>
                <a:uFillTx/>
                <a:latin typeface="Arial"/>
                <a:ea typeface="+mn-ea"/>
                <a:cs typeface="Arial"/>
              </a:rPr>
              <a:t>August  2010                                     </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746452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3628" r="10401" b="3853"/>
          <a:stretch/>
        </p:blipFill>
        <p:spPr>
          <a:xfrm>
            <a:off x="1572772" y="0"/>
            <a:ext cx="7571229" cy="6858000"/>
          </a:xfrm>
          <a:prstGeom prst="rect">
            <a:avLst/>
          </a:prstGeom>
        </p:spPr>
      </p:pic>
      <p:sp>
        <p:nvSpPr>
          <p:cNvPr id="2" name="Title 1"/>
          <p:cNvSpPr>
            <a:spLocks noGrp="1"/>
          </p:cNvSpPr>
          <p:nvPr>
            <p:ph type="ctrTitle" hasCustomPrompt="1"/>
          </p:nvPr>
        </p:nvSpPr>
        <p:spPr>
          <a:xfrm>
            <a:off x="685800" y="2747562"/>
            <a:ext cx="7772400" cy="1470025"/>
          </a:xfrm>
        </p:spPr>
        <p:txBody>
          <a:bodyPr anchor="b"/>
          <a:lstStyle>
            <a:lvl1pPr algn="l">
              <a:lnSpc>
                <a:spcPts val="2700"/>
              </a:lnSpc>
              <a:defRPr sz="2400" b="1">
                <a:solidFill>
                  <a:schemeClr val="bg1"/>
                </a:solidFill>
                <a:latin typeface="Arial"/>
                <a:cs typeface="Arial"/>
              </a:defRPr>
            </a:lvl1pPr>
          </a:lstStyle>
          <a:p>
            <a:r>
              <a:rPr lang="en-US"/>
              <a:t>Click to </a:t>
            </a:r>
            <a:br>
              <a:rPr lang="en-US"/>
            </a:br>
            <a:r>
              <a:rPr lang="en-US"/>
              <a:t>Edit Master Title Style</a:t>
            </a:r>
          </a:p>
        </p:txBody>
      </p:sp>
      <p:sp>
        <p:nvSpPr>
          <p:cNvPr id="3" name="Subtitle 2"/>
          <p:cNvSpPr>
            <a:spLocks noGrp="1"/>
          </p:cNvSpPr>
          <p:nvPr>
            <p:ph type="subTitle" idx="1" hasCustomPrompt="1"/>
          </p:nvPr>
        </p:nvSpPr>
        <p:spPr>
          <a:xfrm>
            <a:off x="685800" y="4503337"/>
            <a:ext cx="6400800" cy="1292483"/>
          </a:xfrm>
        </p:spPr>
        <p:txBody>
          <a:bodyPr>
            <a:normAutofit/>
          </a:bodyPr>
          <a:lstStyle>
            <a:lvl1pPr marL="0" indent="0" algn="l">
              <a:buNone/>
              <a:defRPr sz="900" kern="1000" spc="113">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GCS-logo-rgb-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7827" y="551608"/>
            <a:ext cx="2888974" cy="1444487"/>
          </a:xfrm>
          <a:prstGeom prst="rect">
            <a:avLst/>
          </a:prstGeom>
        </p:spPr>
      </p:pic>
      <p:sp>
        <p:nvSpPr>
          <p:cNvPr id="8" name="Subtitle 2"/>
          <p:cNvSpPr txBox="1">
            <a:spLocks/>
          </p:cNvSpPr>
          <p:nvPr userDrawn="1"/>
        </p:nvSpPr>
        <p:spPr>
          <a:xfrm>
            <a:off x="685800" y="5865096"/>
            <a:ext cx="6400800" cy="507695"/>
          </a:xfrm>
          <a:prstGeom prst="rect">
            <a:avLst/>
          </a:prstGeom>
        </p:spPr>
        <p:txBody>
          <a:bodyPr vert="horz" lIns="68580" tIns="34290" rIns="68580" bIns="3429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 kern="800" spc="113"/>
              <a:t>SHARON L. CONTRERAS, PH.D.</a:t>
            </a:r>
            <a:r>
              <a:rPr lang="en-US" sz="600" kern="800" spc="113" baseline="0"/>
              <a:t>  </a:t>
            </a:r>
            <a:r>
              <a:rPr lang="en-US" sz="600" kern="800" spc="113" baseline="0">
                <a:solidFill>
                  <a:srgbClr val="00BCCC"/>
                </a:solidFill>
              </a:rPr>
              <a:t>|  </a:t>
            </a:r>
            <a:r>
              <a:rPr lang="en-US" sz="600" kern="800" spc="113">
                <a:solidFill>
                  <a:srgbClr val="00BCCC"/>
                </a:solidFill>
              </a:rPr>
              <a:t>SUPERINTENDENT</a:t>
            </a:r>
          </a:p>
        </p:txBody>
      </p:sp>
    </p:spTree>
    <p:extLst>
      <p:ext uri="{BB962C8B-B14F-4D97-AF65-F5344CB8AC3E}">
        <p14:creationId xmlns:p14="http://schemas.microsoft.com/office/powerpoint/2010/main" val="378818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04033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5645659" cy="1046485"/>
          </a:xfrm>
        </p:spPr>
        <p:txBody>
          <a:bodyPr/>
          <a:lstStyle>
            <a:lvl1pPr>
              <a:defRPr>
                <a:solidFill>
                  <a:schemeClr val="accent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7" name="Content Placeholder 6"/>
          <p:cNvSpPr>
            <a:spLocks noGrp="1"/>
          </p:cNvSpPr>
          <p:nvPr>
            <p:ph sz="quarter" idx="12"/>
          </p:nvPr>
        </p:nvSpPr>
        <p:spPr>
          <a:xfrm>
            <a:off x="457201" y="2363408"/>
            <a:ext cx="8232775" cy="313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45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921784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04"/>
            <a:ext cx="5716213" cy="1046485"/>
          </a:xfrm>
        </p:spPr>
        <p:txBody>
          <a:bodyPr/>
          <a:lstStyle>
            <a:lvl1pPr>
              <a:defRPr>
                <a:solidFill>
                  <a:srgbClr val="00A0AF"/>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
        <p:nvSpPr>
          <p:cNvPr id="6" name="Slide Number Placeholder 3"/>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75" smtClean="0"/>
              <a:pPr/>
              <a:t>‹#›</a:t>
            </a:fld>
            <a:endParaRPr lang="en-US" sz="675"/>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8" name="Content Placeholder 6"/>
          <p:cNvSpPr>
            <a:spLocks noGrp="1"/>
          </p:cNvSpPr>
          <p:nvPr>
            <p:ph sz="quarter" idx="12"/>
          </p:nvPr>
        </p:nvSpPr>
        <p:spPr>
          <a:xfrm>
            <a:off x="457201" y="1975387"/>
            <a:ext cx="8232775" cy="3880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326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3975"/>
              </a:lnSpc>
              <a:spcBef>
                <a:spcPts val="0"/>
              </a:spcBef>
              <a:buNone/>
              <a:defRPr sz="3750" b="1">
                <a:solidFill>
                  <a:srgbClr val="FFFFFF"/>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Content Placeholder 5"/>
          <p:cNvSpPr>
            <a:spLocks noGrp="1"/>
          </p:cNvSpPr>
          <p:nvPr>
            <p:ph sz="quarter" idx="10"/>
          </p:nvPr>
        </p:nvSpPr>
        <p:spPr>
          <a:xfrm>
            <a:off x="722313" y="4538134"/>
            <a:ext cx="7772400" cy="880007"/>
          </a:xfrm>
        </p:spPr>
        <p:txBody>
          <a:bodyPr>
            <a:normAutofit/>
          </a:bodyPr>
          <a:lstStyle>
            <a:lvl1pPr algn="l">
              <a:lnSpc>
                <a:spcPts val="1350"/>
              </a:lnSpc>
              <a:defRPr sz="1050" b="1">
                <a:solidFill>
                  <a:srgbClr val="FFFFFF"/>
                </a:solidFill>
              </a:defRPr>
            </a:lvl1pPr>
            <a:lvl2pPr algn="l">
              <a:lnSpc>
                <a:spcPts val="1350"/>
              </a:lnSpc>
              <a:defRPr sz="1050" b="1">
                <a:solidFill>
                  <a:srgbClr val="FFFFFF"/>
                </a:solidFill>
              </a:defRPr>
            </a:lvl2pPr>
            <a:lvl3pPr algn="l">
              <a:lnSpc>
                <a:spcPts val="1350"/>
              </a:lnSpc>
              <a:defRPr sz="1050" b="1">
                <a:solidFill>
                  <a:srgbClr val="FFFFFF"/>
                </a:solidFill>
              </a:defRPr>
            </a:lvl3pPr>
            <a:lvl4pPr algn="l">
              <a:lnSpc>
                <a:spcPts val="1350"/>
              </a:lnSpc>
              <a:defRPr sz="1050" b="1">
                <a:solidFill>
                  <a:srgbClr val="FFFFFF"/>
                </a:solidFill>
              </a:defRPr>
            </a:lvl4pPr>
            <a:lvl5pPr algn="l">
              <a:lnSpc>
                <a:spcPts val="1350"/>
              </a:lnSpc>
              <a:defRPr sz="105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57201" y="6248573"/>
            <a:ext cx="2133600" cy="365125"/>
          </a:xfrm>
          <a:prstGeom prst="rect">
            <a:avLst/>
          </a:prstGeom>
        </p:spPr>
        <p:txBody>
          <a:bodyPr vert="horz" lIns="91440" tIns="45720" rIns="91440" bIns="45720" rtlCol="0" anchor="ctr"/>
          <a:lstStyle>
            <a:lvl1pPr algn="l">
              <a:defRPr sz="675" b="1">
                <a:solidFill>
                  <a:srgbClr val="004B8D"/>
                </a:solidFill>
                <a:latin typeface="Arial"/>
                <a:cs typeface="Arial"/>
              </a:defRPr>
            </a:lvl1pPr>
          </a:lstStyle>
          <a:p>
            <a:fld id="{F291D414-5429-E04B-93E1-0D0828988274}" type="slidenum">
              <a:rPr lang="en-US" smtClean="0"/>
              <a:pPr/>
              <a:t>‹#›</a:t>
            </a:fld>
            <a:endParaRPr lang="en-US"/>
          </a:p>
        </p:txBody>
      </p:sp>
    </p:spTree>
    <p:extLst>
      <p:ext uri="{BB962C8B-B14F-4D97-AF65-F5344CB8AC3E}">
        <p14:creationId xmlns:p14="http://schemas.microsoft.com/office/powerpoint/2010/main" val="172310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600202"/>
            <a:ext cx="2600109" cy="2547465"/>
          </a:xfrm>
        </p:spPr>
        <p:txBody>
          <a:bodyPr anchor="t"/>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3821637" y="1600202"/>
            <a:ext cx="4865164" cy="4525963"/>
          </a:xfrm>
        </p:spPr>
        <p:txBody>
          <a:bodyPr>
            <a:normAutofit/>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Tree>
    <p:extLst>
      <p:ext uri="{BB962C8B-B14F-4D97-AF65-F5344CB8AC3E}">
        <p14:creationId xmlns:p14="http://schemas.microsoft.com/office/powerpoint/2010/main" val="2279449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1316925"/>
            <a:ext cx="3704384" cy="1722821"/>
          </a:xfrm>
        </p:spPr>
        <p:txBody>
          <a:bodyPr/>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4984370" y="1316694"/>
            <a:ext cx="3649567" cy="2101331"/>
          </a:xfrm>
        </p:spPr>
        <p:txBody>
          <a:bodyPr>
            <a:normAutofit/>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7"/>
            <a:ext cx="9144000" cy="3171825"/>
          </a:xfrm>
        </p:spPr>
        <p:txBody>
          <a:bodyPr/>
          <a:lstStyle/>
          <a:p>
            <a:endParaRPr lang="en-US"/>
          </a:p>
        </p:txBody>
      </p:sp>
    </p:spTree>
    <p:extLst>
      <p:ext uri="{BB962C8B-B14F-4D97-AF65-F5344CB8AC3E}">
        <p14:creationId xmlns:p14="http://schemas.microsoft.com/office/powerpoint/2010/main" val="25886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00" smtClean="0"/>
              <a:pPr/>
              <a:t>‹#›</a:t>
            </a:fld>
            <a:endParaRPr lang="en-US" sz="60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8" name="Straight Connector 7"/>
          <p:cNvCxnSpPr/>
          <p:nvPr userDrawn="1"/>
        </p:nvCxnSpPr>
        <p:spPr>
          <a:xfrm>
            <a:off x="4569545" y="2"/>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3" name="Content Placeholder 10"/>
          <p:cNvSpPr>
            <a:spLocks noGrp="1"/>
          </p:cNvSpPr>
          <p:nvPr>
            <p:ph sz="quarter" idx="14"/>
          </p:nvPr>
        </p:nvSpPr>
        <p:spPr>
          <a:xfrm>
            <a:off x="334379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4" name="Content Placeholder 10"/>
          <p:cNvSpPr>
            <a:spLocks noGrp="1"/>
          </p:cNvSpPr>
          <p:nvPr>
            <p:ph sz="quarter" idx="15"/>
          </p:nvPr>
        </p:nvSpPr>
        <p:spPr>
          <a:xfrm>
            <a:off x="6230380"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Tree>
    <p:extLst>
      <p:ext uri="{BB962C8B-B14F-4D97-AF65-F5344CB8AC3E}">
        <p14:creationId xmlns:p14="http://schemas.microsoft.com/office/powerpoint/2010/main" val="212209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55579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4242097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107104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584979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28364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1316923"/>
            <a:ext cx="5645659" cy="1046485"/>
          </a:xfrm>
        </p:spPr>
        <p:txBody>
          <a:bodyPr/>
          <a:lstStyle>
            <a:lvl1pPr>
              <a:defRPr>
                <a:solidFill>
                  <a:schemeClr val="accent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
        <p:nvSpPr>
          <p:cNvPr id="7" name="Content Placeholder 6"/>
          <p:cNvSpPr>
            <a:spLocks noGrp="1"/>
          </p:cNvSpPr>
          <p:nvPr>
            <p:ph sz="quarter" idx="12"/>
          </p:nvPr>
        </p:nvSpPr>
        <p:spPr>
          <a:xfrm>
            <a:off x="457200" y="2363408"/>
            <a:ext cx="8232775" cy="3138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1146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Tree>
    <p:extLst>
      <p:ext uri="{BB962C8B-B14F-4D97-AF65-F5344CB8AC3E}">
        <p14:creationId xmlns:p14="http://schemas.microsoft.com/office/powerpoint/2010/main" val="1813550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9B151-3B8F-48DD-9C4A-AC2A2DFFA1B9}"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A405D-EC0D-4403-858A-50A1588CB799}" type="slidenum">
              <a:rPr lang="en-US" smtClean="0"/>
              <a:t>‹#›</a:t>
            </a:fld>
            <a:endParaRPr lang="en-US"/>
          </a:p>
        </p:txBody>
      </p:sp>
    </p:spTree>
    <p:extLst>
      <p:ext uri="{BB962C8B-B14F-4D97-AF65-F5344CB8AC3E}">
        <p14:creationId xmlns:p14="http://schemas.microsoft.com/office/powerpoint/2010/main" val="3269421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ustom Layout">
  <p:cSld name="3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1316923"/>
            <a:ext cx="5645659" cy="1046485"/>
          </a:xfrm>
          <a:prstGeom prst="rect">
            <a:avLst/>
          </a:prstGeom>
          <a:noFill/>
          <a:ln>
            <a:noFill/>
          </a:ln>
        </p:spPr>
        <p:txBody>
          <a:bodyPr spcFirstLastPara="1" wrap="square" lIns="91425" tIns="45700" rIns="91425" bIns="45700" anchor="t" anchorCtr="0"/>
          <a:lstStyle>
            <a:lvl1pPr marR="0" lvl="0" algn="l" rtl="0">
              <a:lnSpc>
                <a:spcPct val="116666"/>
              </a:lnSpc>
              <a:spcBef>
                <a:spcPts val="0"/>
              </a:spcBef>
              <a:spcAft>
                <a:spcPts val="0"/>
              </a:spcAft>
              <a:buClr>
                <a:schemeClr val="accent1"/>
              </a:buClr>
              <a:buSzPts val="2400"/>
              <a:buFont typeface="Arial"/>
              <a:buNone/>
              <a:defRPr sz="1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 name="Shape 24"/>
          <p:cNvSpPr txBox="1">
            <a:spLocks noGrp="1"/>
          </p:cNvSpPr>
          <p:nvPr>
            <p:ph type="sldNum" idx="12"/>
          </p:nvPr>
        </p:nvSpPr>
        <p:spPr>
          <a:xfrm>
            <a:off x="457201" y="6366199"/>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675" b="1" i="0" u="none" strike="noStrike" cap="none">
                <a:solidFill>
                  <a:schemeClr val="dk2"/>
                </a:solidFill>
                <a:latin typeface="Arial"/>
                <a:ea typeface="Arial"/>
                <a:cs typeface="Arial"/>
                <a:sym typeface="Arial"/>
              </a:defRPr>
            </a:lvl1pPr>
            <a:lvl2pPr marL="0" marR="0" lvl="1" indent="0" algn="l" rtl="0">
              <a:spcBef>
                <a:spcPts val="0"/>
              </a:spcBef>
              <a:buNone/>
              <a:defRPr sz="675" b="1" i="0" u="none" strike="noStrike" cap="none">
                <a:solidFill>
                  <a:schemeClr val="dk2"/>
                </a:solidFill>
                <a:latin typeface="Arial"/>
                <a:ea typeface="Arial"/>
                <a:cs typeface="Arial"/>
                <a:sym typeface="Arial"/>
              </a:defRPr>
            </a:lvl2pPr>
            <a:lvl3pPr marL="0" marR="0" lvl="2" indent="0" algn="l" rtl="0">
              <a:spcBef>
                <a:spcPts val="0"/>
              </a:spcBef>
              <a:buNone/>
              <a:defRPr sz="675" b="1" i="0" u="none" strike="noStrike" cap="none">
                <a:solidFill>
                  <a:schemeClr val="dk2"/>
                </a:solidFill>
                <a:latin typeface="Arial"/>
                <a:ea typeface="Arial"/>
                <a:cs typeface="Arial"/>
                <a:sym typeface="Arial"/>
              </a:defRPr>
            </a:lvl3pPr>
            <a:lvl4pPr marL="0" marR="0" lvl="3" indent="0" algn="l" rtl="0">
              <a:spcBef>
                <a:spcPts val="0"/>
              </a:spcBef>
              <a:buNone/>
              <a:defRPr sz="675" b="1" i="0" u="none" strike="noStrike" cap="none">
                <a:solidFill>
                  <a:schemeClr val="dk2"/>
                </a:solidFill>
                <a:latin typeface="Arial"/>
                <a:ea typeface="Arial"/>
                <a:cs typeface="Arial"/>
                <a:sym typeface="Arial"/>
              </a:defRPr>
            </a:lvl4pPr>
            <a:lvl5pPr marL="0" marR="0" lvl="4" indent="0" algn="l" rtl="0">
              <a:spcBef>
                <a:spcPts val="0"/>
              </a:spcBef>
              <a:buNone/>
              <a:defRPr sz="675" b="1" i="0" u="none" strike="noStrike" cap="none">
                <a:solidFill>
                  <a:schemeClr val="dk2"/>
                </a:solidFill>
                <a:latin typeface="Arial"/>
                <a:ea typeface="Arial"/>
                <a:cs typeface="Arial"/>
                <a:sym typeface="Arial"/>
              </a:defRPr>
            </a:lvl5pPr>
            <a:lvl6pPr marL="0" marR="0" lvl="5" indent="0" algn="l" rtl="0">
              <a:spcBef>
                <a:spcPts val="0"/>
              </a:spcBef>
              <a:buNone/>
              <a:defRPr sz="675" b="1" i="0" u="none" strike="noStrike" cap="none">
                <a:solidFill>
                  <a:schemeClr val="dk2"/>
                </a:solidFill>
                <a:latin typeface="Arial"/>
                <a:ea typeface="Arial"/>
                <a:cs typeface="Arial"/>
                <a:sym typeface="Arial"/>
              </a:defRPr>
            </a:lvl6pPr>
            <a:lvl7pPr marL="0" marR="0" lvl="6" indent="0" algn="l" rtl="0">
              <a:spcBef>
                <a:spcPts val="0"/>
              </a:spcBef>
              <a:buNone/>
              <a:defRPr sz="675" b="1" i="0" u="none" strike="noStrike" cap="none">
                <a:solidFill>
                  <a:schemeClr val="dk2"/>
                </a:solidFill>
                <a:latin typeface="Arial"/>
                <a:ea typeface="Arial"/>
                <a:cs typeface="Arial"/>
                <a:sym typeface="Arial"/>
              </a:defRPr>
            </a:lvl7pPr>
            <a:lvl8pPr marL="0" marR="0" lvl="7" indent="0" algn="l" rtl="0">
              <a:spcBef>
                <a:spcPts val="0"/>
              </a:spcBef>
              <a:buNone/>
              <a:defRPr sz="675" b="1" i="0" u="none" strike="noStrike" cap="none">
                <a:solidFill>
                  <a:schemeClr val="dk2"/>
                </a:solidFill>
                <a:latin typeface="Arial"/>
                <a:ea typeface="Arial"/>
                <a:cs typeface="Arial"/>
                <a:sym typeface="Arial"/>
              </a:defRPr>
            </a:lvl8pPr>
            <a:lvl9pPr marL="0" marR="0" lvl="8" indent="0" algn="l" rtl="0">
              <a:spcBef>
                <a:spcPts val="0"/>
              </a:spcBef>
              <a:buNone/>
              <a:defRPr sz="675" b="1"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25" name="Shape 25"/>
          <p:cNvPicPr preferRelativeResize="0"/>
          <p:nvPr/>
        </p:nvPicPr>
        <p:blipFill rotWithShape="1">
          <a:blip r:embed="rId2">
            <a:alphaModFix/>
          </a:blip>
          <a:srcRect/>
          <a:stretch/>
        </p:blipFill>
        <p:spPr>
          <a:xfrm>
            <a:off x="7219954" y="6012594"/>
            <a:ext cx="1600952" cy="518046"/>
          </a:xfrm>
          <a:prstGeom prst="rect">
            <a:avLst/>
          </a:prstGeom>
          <a:noFill/>
          <a:ln>
            <a:noFill/>
          </a:ln>
        </p:spPr>
      </p:pic>
      <p:sp>
        <p:nvSpPr>
          <p:cNvPr id="26" name="Shape 26"/>
          <p:cNvSpPr txBox="1">
            <a:spLocks noGrp="1"/>
          </p:cNvSpPr>
          <p:nvPr>
            <p:ph type="body" idx="1"/>
          </p:nvPr>
        </p:nvSpPr>
        <p:spPr>
          <a:xfrm>
            <a:off x="457201" y="2363408"/>
            <a:ext cx="8232775" cy="3138867"/>
          </a:xfrm>
          <a:prstGeom prst="rect">
            <a:avLst/>
          </a:prstGeom>
          <a:noFill/>
          <a:ln>
            <a:noFill/>
          </a:ln>
        </p:spPr>
        <p:txBody>
          <a:bodyPr spcFirstLastPara="1" wrap="square" lIns="91425" tIns="45700" rIns="91425" bIns="45700" anchor="t" anchorCtr="0"/>
          <a:lstStyle>
            <a:lvl1pPr marL="342900" marR="0" lvl="0"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1pPr>
            <a:lvl2pPr marL="685800" marR="0" lvl="1"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3pPr>
            <a:lvl4pPr marL="1371600" marR="0" lvl="3"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4pPr>
            <a:lvl5pPr marL="1714500" marR="0" lvl="4"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36862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722313" y="756558"/>
            <a:ext cx="7772400" cy="3663042"/>
          </a:xfrm>
          <a:prstGeom prst="rect">
            <a:avLst/>
          </a:prstGeom>
          <a:noFill/>
          <a:ln>
            <a:noFill/>
          </a:ln>
        </p:spPr>
        <p:txBody>
          <a:bodyPr spcFirstLastPara="1" wrap="square" lIns="91425" tIns="45700" rIns="91425" bIns="45700" anchor="b" anchorCtr="0"/>
          <a:lstStyle>
            <a:lvl1pPr marL="342900" marR="0" lvl="0" indent="-171450" algn="l" rtl="0">
              <a:lnSpc>
                <a:spcPct val="105999"/>
              </a:lnSpc>
              <a:spcBef>
                <a:spcPts val="0"/>
              </a:spcBef>
              <a:spcAft>
                <a:spcPts val="0"/>
              </a:spcAft>
              <a:buClr>
                <a:srgbClr val="FFFFFF"/>
              </a:buClr>
              <a:buSzPts val="5000"/>
              <a:buFont typeface="Arial"/>
              <a:buNone/>
              <a:defRPr sz="3750" b="1" i="0" u="none" strike="noStrike" cap="none">
                <a:solidFill>
                  <a:srgbClr val="FFFFFF"/>
                </a:solidFill>
                <a:latin typeface="Arial"/>
                <a:ea typeface="Arial"/>
                <a:cs typeface="Arial"/>
                <a:sym typeface="Arial"/>
              </a:defRPr>
            </a:lvl1pPr>
            <a:lvl2pPr marL="685800" marR="0" lvl="1" indent="-171450" algn="l" rtl="0">
              <a:lnSpc>
                <a:spcPct val="88888"/>
              </a:lnSpc>
              <a:spcBef>
                <a:spcPts val="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L="1028700" marR="0" lvl="2" indent="-171450" algn="l" rtl="0">
              <a:lnSpc>
                <a:spcPct val="100000"/>
              </a:lnSpc>
              <a:spcBef>
                <a:spcPts val="0"/>
              </a:spcBef>
              <a:spcAft>
                <a:spcPts val="0"/>
              </a:spcAft>
              <a:buClr>
                <a:srgbClr val="888888"/>
              </a:buClr>
              <a:buSzPts val="1600"/>
              <a:buFont typeface="Arial"/>
              <a:buNone/>
              <a:defRPr sz="1200" b="0" i="0" u="none" strike="noStrike" cap="none">
                <a:solidFill>
                  <a:srgbClr val="888888"/>
                </a:solidFill>
                <a:latin typeface="Arial"/>
                <a:ea typeface="Arial"/>
                <a:cs typeface="Arial"/>
                <a:sym typeface="Arial"/>
              </a:defRPr>
            </a:lvl3pPr>
            <a:lvl4pPr marL="1371600" marR="0" lvl="3" indent="-171450" algn="l" rtl="0">
              <a:lnSpc>
                <a:spcPct val="114285"/>
              </a:lnSpc>
              <a:spcBef>
                <a:spcPts val="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4pPr>
            <a:lvl5pPr marL="1714500" marR="0" lvl="4" indent="-171450" algn="l" rtl="0">
              <a:lnSpc>
                <a:spcPct val="114285"/>
              </a:lnSpc>
              <a:spcBef>
                <a:spcPts val="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5pPr>
            <a:lvl6pPr marL="2057400" marR="0" lvl="5"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6pPr>
            <a:lvl7pPr marL="2400300" marR="0" lvl="6"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7pPr>
            <a:lvl8pPr marL="2743200" marR="0" lvl="7"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8pPr>
            <a:lvl9pPr marL="3086100" marR="0" lvl="8"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722313" y="4538134"/>
            <a:ext cx="7772400" cy="880007"/>
          </a:xfrm>
          <a:prstGeom prst="rect">
            <a:avLst/>
          </a:prstGeom>
          <a:noFill/>
          <a:ln>
            <a:noFill/>
          </a:ln>
        </p:spPr>
        <p:txBody>
          <a:bodyPr spcFirstLastPara="1" wrap="square" lIns="91425" tIns="45700" rIns="91425" bIns="45700" anchor="t" anchorCtr="0"/>
          <a:lstStyle>
            <a:lvl1pPr marL="342900" marR="0" lvl="0"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1pPr>
            <a:lvl2pPr marL="685800" marR="0" lvl="1"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2pPr>
            <a:lvl3pPr marL="1028700" marR="0" lvl="2"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3pPr>
            <a:lvl4pPr marL="1371600" marR="0" lvl="3"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4pPr>
            <a:lvl5pPr marL="1714500" marR="0" lvl="4"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457201" y="6248573"/>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675" b="1" i="0" u="none" strike="noStrike" cap="none">
                <a:solidFill>
                  <a:srgbClr val="004B8D"/>
                </a:solidFill>
                <a:latin typeface="Arial"/>
                <a:ea typeface="Arial"/>
                <a:cs typeface="Arial"/>
                <a:sym typeface="Arial"/>
              </a:defRPr>
            </a:lvl1pPr>
            <a:lvl2pPr marL="0" marR="0" lvl="1" indent="0" algn="l" rtl="0">
              <a:spcBef>
                <a:spcPts val="0"/>
              </a:spcBef>
              <a:buNone/>
              <a:defRPr sz="675" b="1" i="0" u="none" strike="noStrike" cap="none">
                <a:solidFill>
                  <a:srgbClr val="004B8D"/>
                </a:solidFill>
                <a:latin typeface="Arial"/>
                <a:ea typeface="Arial"/>
                <a:cs typeface="Arial"/>
                <a:sym typeface="Arial"/>
              </a:defRPr>
            </a:lvl2pPr>
            <a:lvl3pPr marL="0" marR="0" lvl="2" indent="0" algn="l" rtl="0">
              <a:spcBef>
                <a:spcPts val="0"/>
              </a:spcBef>
              <a:buNone/>
              <a:defRPr sz="675" b="1" i="0" u="none" strike="noStrike" cap="none">
                <a:solidFill>
                  <a:srgbClr val="004B8D"/>
                </a:solidFill>
                <a:latin typeface="Arial"/>
                <a:ea typeface="Arial"/>
                <a:cs typeface="Arial"/>
                <a:sym typeface="Arial"/>
              </a:defRPr>
            </a:lvl3pPr>
            <a:lvl4pPr marL="0" marR="0" lvl="3" indent="0" algn="l" rtl="0">
              <a:spcBef>
                <a:spcPts val="0"/>
              </a:spcBef>
              <a:buNone/>
              <a:defRPr sz="675" b="1" i="0" u="none" strike="noStrike" cap="none">
                <a:solidFill>
                  <a:srgbClr val="004B8D"/>
                </a:solidFill>
                <a:latin typeface="Arial"/>
                <a:ea typeface="Arial"/>
                <a:cs typeface="Arial"/>
                <a:sym typeface="Arial"/>
              </a:defRPr>
            </a:lvl4pPr>
            <a:lvl5pPr marL="0" marR="0" lvl="4" indent="0" algn="l" rtl="0">
              <a:spcBef>
                <a:spcPts val="0"/>
              </a:spcBef>
              <a:buNone/>
              <a:defRPr sz="675" b="1" i="0" u="none" strike="noStrike" cap="none">
                <a:solidFill>
                  <a:srgbClr val="004B8D"/>
                </a:solidFill>
                <a:latin typeface="Arial"/>
                <a:ea typeface="Arial"/>
                <a:cs typeface="Arial"/>
                <a:sym typeface="Arial"/>
              </a:defRPr>
            </a:lvl5pPr>
            <a:lvl6pPr marL="0" marR="0" lvl="5" indent="0" algn="l" rtl="0">
              <a:spcBef>
                <a:spcPts val="0"/>
              </a:spcBef>
              <a:buNone/>
              <a:defRPr sz="675" b="1" i="0" u="none" strike="noStrike" cap="none">
                <a:solidFill>
                  <a:srgbClr val="004B8D"/>
                </a:solidFill>
                <a:latin typeface="Arial"/>
                <a:ea typeface="Arial"/>
                <a:cs typeface="Arial"/>
                <a:sym typeface="Arial"/>
              </a:defRPr>
            </a:lvl6pPr>
            <a:lvl7pPr marL="0" marR="0" lvl="6" indent="0" algn="l" rtl="0">
              <a:spcBef>
                <a:spcPts val="0"/>
              </a:spcBef>
              <a:buNone/>
              <a:defRPr sz="675" b="1" i="0" u="none" strike="noStrike" cap="none">
                <a:solidFill>
                  <a:srgbClr val="004B8D"/>
                </a:solidFill>
                <a:latin typeface="Arial"/>
                <a:ea typeface="Arial"/>
                <a:cs typeface="Arial"/>
                <a:sym typeface="Arial"/>
              </a:defRPr>
            </a:lvl7pPr>
            <a:lvl8pPr marL="0" marR="0" lvl="7" indent="0" algn="l" rtl="0">
              <a:spcBef>
                <a:spcPts val="0"/>
              </a:spcBef>
              <a:buNone/>
              <a:defRPr sz="675" b="1" i="0" u="none" strike="noStrike" cap="none">
                <a:solidFill>
                  <a:srgbClr val="004B8D"/>
                </a:solidFill>
                <a:latin typeface="Arial"/>
                <a:ea typeface="Arial"/>
                <a:cs typeface="Arial"/>
                <a:sym typeface="Arial"/>
              </a:defRPr>
            </a:lvl8pPr>
            <a:lvl9pPr marL="0" marR="0" lvl="8" indent="0" algn="l" rtl="0">
              <a:spcBef>
                <a:spcPts val="0"/>
              </a:spcBef>
              <a:buNone/>
              <a:defRPr sz="675" b="1" i="0" u="none" strike="noStrike" cap="none">
                <a:solidFill>
                  <a:srgbClr val="004B8D"/>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7075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3628" r="10401" b="3853"/>
          <a:stretch/>
        </p:blipFill>
        <p:spPr>
          <a:xfrm>
            <a:off x="1572772" y="0"/>
            <a:ext cx="7571229" cy="6858000"/>
          </a:xfrm>
          <a:prstGeom prst="rect">
            <a:avLst/>
          </a:prstGeom>
        </p:spPr>
      </p:pic>
      <p:sp>
        <p:nvSpPr>
          <p:cNvPr id="2" name="Title 1"/>
          <p:cNvSpPr>
            <a:spLocks noGrp="1"/>
          </p:cNvSpPr>
          <p:nvPr>
            <p:ph type="ctrTitle" hasCustomPrompt="1"/>
          </p:nvPr>
        </p:nvSpPr>
        <p:spPr>
          <a:xfrm>
            <a:off x="685800" y="2747562"/>
            <a:ext cx="7772400" cy="1470025"/>
          </a:xfrm>
        </p:spPr>
        <p:txBody>
          <a:bodyPr anchor="b"/>
          <a:lstStyle>
            <a:lvl1pPr algn="l">
              <a:lnSpc>
                <a:spcPts val="2700"/>
              </a:lnSpc>
              <a:defRPr sz="2400" b="1">
                <a:solidFill>
                  <a:schemeClr val="bg1"/>
                </a:solidFill>
                <a:latin typeface="Arial"/>
                <a:cs typeface="Arial"/>
              </a:defRPr>
            </a:lvl1pPr>
          </a:lstStyle>
          <a:p>
            <a:r>
              <a:rPr lang="en-US"/>
              <a:t>Click to </a:t>
            </a:r>
            <a:br>
              <a:rPr lang="en-US"/>
            </a:br>
            <a:r>
              <a:rPr lang="en-US"/>
              <a:t>Edit Master Title Style</a:t>
            </a:r>
          </a:p>
        </p:txBody>
      </p:sp>
      <p:sp>
        <p:nvSpPr>
          <p:cNvPr id="3" name="Subtitle 2"/>
          <p:cNvSpPr>
            <a:spLocks noGrp="1"/>
          </p:cNvSpPr>
          <p:nvPr>
            <p:ph type="subTitle" idx="1" hasCustomPrompt="1"/>
          </p:nvPr>
        </p:nvSpPr>
        <p:spPr>
          <a:xfrm>
            <a:off x="685800" y="4503337"/>
            <a:ext cx="6400800" cy="1292483"/>
          </a:xfrm>
        </p:spPr>
        <p:txBody>
          <a:bodyPr>
            <a:normAutofit/>
          </a:bodyPr>
          <a:lstStyle>
            <a:lvl1pPr marL="0" indent="0" algn="l">
              <a:buNone/>
              <a:defRPr sz="900" kern="1000" spc="113">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GCS-logo-rgb-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7827" y="551608"/>
            <a:ext cx="2888974" cy="1444487"/>
          </a:xfrm>
          <a:prstGeom prst="rect">
            <a:avLst/>
          </a:prstGeom>
        </p:spPr>
      </p:pic>
      <p:sp>
        <p:nvSpPr>
          <p:cNvPr id="8" name="Subtitle 2"/>
          <p:cNvSpPr txBox="1">
            <a:spLocks/>
          </p:cNvSpPr>
          <p:nvPr userDrawn="1"/>
        </p:nvSpPr>
        <p:spPr>
          <a:xfrm>
            <a:off x="685800" y="5865096"/>
            <a:ext cx="6400800" cy="507695"/>
          </a:xfrm>
          <a:prstGeom prst="rect">
            <a:avLst/>
          </a:prstGeom>
        </p:spPr>
        <p:txBody>
          <a:bodyPr vert="horz" lIns="68580" tIns="34290" rIns="68580" bIns="3429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 kern="800" spc="113"/>
              <a:t>SHARON L. CONTRERAS, PH.D.</a:t>
            </a:r>
            <a:r>
              <a:rPr lang="en-US" sz="600" kern="800" spc="113" baseline="0"/>
              <a:t>  </a:t>
            </a:r>
            <a:r>
              <a:rPr lang="en-US" sz="600" kern="800" spc="113" baseline="0">
                <a:solidFill>
                  <a:srgbClr val="00BCCC"/>
                </a:solidFill>
              </a:rPr>
              <a:t>|  </a:t>
            </a:r>
            <a:r>
              <a:rPr lang="en-US" sz="600" kern="800" spc="113">
                <a:solidFill>
                  <a:srgbClr val="00BCCC"/>
                </a:solidFill>
              </a:rPr>
              <a:t>SUPERINTENDENT</a:t>
            </a:r>
          </a:p>
        </p:txBody>
      </p:sp>
    </p:spTree>
    <p:extLst>
      <p:ext uri="{BB962C8B-B14F-4D97-AF65-F5344CB8AC3E}">
        <p14:creationId xmlns:p14="http://schemas.microsoft.com/office/powerpoint/2010/main" val="124412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303971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3975"/>
              </a:lnSpc>
              <a:spcBef>
                <a:spcPts val="0"/>
              </a:spcBef>
              <a:buNone/>
              <a:defRPr sz="3750" b="1">
                <a:solidFill>
                  <a:srgbClr val="FFFFFF"/>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Content Placeholder 5"/>
          <p:cNvSpPr>
            <a:spLocks noGrp="1"/>
          </p:cNvSpPr>
          <p:nvPr>
            <p:ph sz="quarter" idx="10"/>
          </p:nvPr>
        </p:nvSpPr>
        <p:spPr>
          <a:xfrm>
            <a:off x="722313" y="4538134"/>
            <a:ext cx="7772400" cy="880007"/>
          </a:xfrm>
        </p:spPr>
        <p:txBody>
          <a:bodyPr>
            <a:normAutofit/>
          </a:bodyPr>
          <a:lstStyle>
            <a:lvl1pPr algn="l">
              <a:lnSpc>
                <a:spcPts val="1350"/>
              </a:lnSpc>
              <a:defRPr sz="1050" b="1">
                <a:solidFill>
                  <a:srgbClr val="FFFFFF"/>
                </a:solidFill>
              </a:defRPr>
            </a:lvl1pPr>
            <a:lvl2pPr algn="l">
              <a:lnSpc>
                <a:spcPts val="1350"/>
              </a:lnSpc>
              <a:defRPr sz="1050" b="1">
                <a:solidFill>
                  <a:srgbClr val="FFFFFF"/>
                </a:solidFill>
              </a:defRPr>
            </a:lvl2pPr>
            <a:lvl3pPr algn="l">
              <a:lnSpc>
                <a:spcPts val="1350"/>
              </a:lnSpc>
              <a:defRPr sz="1050" b="1">
                <a:solidFill>
                  <a:srgbClr val="FFFFFF"/>
                </a:solidFill>
              </a:defRPr>
            </a:lvl3pPr>
            <a:lvl4pPr algn="l">
              <a:lnSpc>
                <a:spcPts val="1350"/>
              </a:lnSpc>
              <a:defRPr sz="1050" b="1">
                <a:solidFill>
                  <a:srgbClr val="FFFFFF"/>
                </a:solidFill>
              </a:defRPr>
            </a:lvl4pPr>
            <a:lvl5pPr algn="l">
              <a:lnSpc>
                <a:spcPts val="1350"/>
              </a:lnSpc>
              <a:defRPr sz="105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57201" y="6248573"/>
            <a:ext cx="2133600" cy="365125"/>
          </a:xfrm>
          <a:prstGeom prst="rect">
            <a:avLst/>
          </a:prstGeom>
        </p:spPr>
        <p:txBody>
          <a:bodyPr vert="horz" lIns="91440" tIns="45720" rIns="91440" bIns="45720" rtlCol="0" anchor="ctr"/>
          <a:lstStyle>
            <a:lvl1pPr algn="l">
              <a:defRPr sz="675" b="1">
                <a:solidFill>
                  <a:srgbClr val="004B8D"/>
                </a:solidFill>
                <a:latin typeface="Arial"/>
                <a:cs typeface="Arial"/>
              </a:defRPr>
            </a:lvl1pPr>
          </a:lstStyle>
          <a:p>
            <a:fld id="{F291D414-5429-E04B-93E1-0D0828988274}" type="slidenum">
              <a:rPr lang="en-US" smtClean="0"/>
              <a:pPr/>
              <a:t>‹#›</a:t>
            </a:fld>
            <a:endParaRPr lang="en-US"/>
          </a:p>
        </p:txBody>
      </p:sp>
    </p:spTree>
    <p:extLst>
      <p:ext uri="{BB962C8B-B14F-4D97-AF65-F5344CB8AC3E}">
        <p14:creationId xmlns:p14="http://schemas.microsoft.com/office/powerpoint/2010/main" val="1193229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600202"/>
            <a:ext cx="2600109" cy="2547465"/>
          </a:xfrm>
        </p:spPr>
        <p:txBody>
          <a:bodyPr anchor="t"/>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3821637" y="1600202"/>
            <a:ext cx="4865164" cy="4525963"/>
          </a:xfrm>
        </p:spPr>
        <p:txBody>
          <a:bodyPr>
            <a:normAutofit/>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Tree>
    <p:extLst>
      <p:ext uri="{BB962C8B-B14F-4D97-AF65-F5344CB8AC3E}">
        <p14:creationId xmlns:p14="http://schemas.microsoft.com/office/powerpoint/2010/main" val="2760468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1316925"/>
            <a:ext cx="3704384" cy="1722821"/>
          </a:xfrm>
        </p:spPr>
        <p:txBody>
          <a:bodyPr/>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4984370" y="1316694"/>
            <a:ext cx="3649567" cy="2101331"/>
          </a:xfrm>
        </p:spPr>
        <p:txBody>
          <a:bodyPr>
            <a:normAutofit/>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7"/>
            <a:ext cx="9144000" cy="3171825"/>
          </a:xfrm>
        </p:spPr>
        <p:txBody>
          <a:bodyPr/>
          <a:lstStyle/>
          <a:p>
            <a:endParaRPr lang="en-US"/>
          </a:p>
        </p:txBody>
      </p:sp>
    </p:spTree>
    <p:extLst>
      <p:ext uri="{BB962C8B-B14F-4D97-AF65-F5344CB8AC3E}">
        <p14:creationId xmlns:p14="http://schemas.microsoft.com/office/powerpoint/2010/main" val="196974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00" smtClean="0"/>
              <a:pPr/>
              <a:t>‹#›</a:t>
            </a:fld>
            <a:endParaRPr lang="en-US" sz="6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8" name="Straight Connector 7"/>
          <p:cNvCxnSpPr/>
          <p:nvPr userDrawn="1"/>
        </p:nvCxnSpPr>
        <p:spPr>
          <a:xfrm>
            <a:off x="4569545" y="2"/>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3" name="Content Placeholder 10"/>
          <p:cNvSpPr>
            <a:spLocks noGrp="1"/>
          </p:cNvSpPr>
          <p:nvPr>
            <p:ph sz="quarter" idx="14"/>
          </p:nvPr>
        </p:nvSpPr>
        <p:spPr>
          <a:xfrm>
            <a:off x="334379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4" name="Content Placeholder 10"/>
          <p:cNvSpPr>
            <a:spLocks noGrp="1"/>
          </p:cNvSpPr>
          <p:nvPr>
            <p:ph sz="quarter" idx="15"/>
          </p:nvPr>
        </p:nvSpPr>
        <p:spPr>
          <a:xfrm>
            <a:off x="6230380"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Tree>
    <p:extLst>
      <p:ext uri="{BB962C8B-B14F-4D97-AF65-F5344CB8AC3E}">
        <p14:creationId xmlns:p14="http://schemas.microsoft.com/office/powerpoint/2010/main" val="279903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928902"/>
            <a:ext cx="5716213" cy="1046485"/>
          </a:xfrm>
        </p:spPr>
        <p:txBody>
          <a:bodyPr/>
          <a:lstStyle>
            <a:lvl1pPr>
              <a:defRPr>
                <a:solidFill>
                  <a:srgbClr val="00A0AF"/>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sp>
        <p:nvSpPr>
          <p:cNvPr id="6" name="Slide Number Placeholder 3"/>
          <p:cNvSpPr txBox="1">
            <a:spLocks/>
          </p:cNvSpPr>
          <p:nvPr userDrawn="1"/>
        </p:nvSpPr>
        <p:spPr>
          <a:xfrm>
            <a:off x="457201" y="33883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
        <p:nvSpPr>
          <p:cNvPr id="8" name="Content Placeholder 6"/>
          <p:cNvSpPr>
            <a:spLocks noGrp="1"/>
          </p:cNvSpPr>
          <p:nvPr>
            <p:ph sz="quarter" idx="12"/>
          </p:nvPr>
        </p:nvSpPr>
        <p:spPr>
          <a:xfrm>
            <a:off x="457200" y="1975387"/>
            <a:ext cx="8232775" cy="38802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756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961678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765655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188104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409776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611574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04"/>
            <a:ext cx="5716213" cy="1046485"/>
          </a:xfrm>
        </p:spPr>
        <p:txBody>
          <a:bodyPr/>
          <a:lstStyle>
            <a:lvl1pPr>
              <a:defRPr>
                <a:solidFill>
                  <a:srgbClr val="00A0AF"/>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
        <p:nvSpPr>
          <p:cNvPr id="6" name="Slide Number Placeholder 3"/>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75" smtClean="0"/>
              <a:pPr/>
              <a:t>‹#›</a:t>
            </a:fld>
            <a:endParaRPr lang="en-US" sz="675"/>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8" name="Content Placeholder 6"/>
          <p:cNvSpPr>
            <a:spLocks noGrp="1"/>
          </p:cNvSpPr>
          <p:nvPr>
            <p:ph sz="quarter" idx="12"/>
          </p:nvPr>
        </p:nvSpPr>
        <p:spPr>
          <a:xfrm>
            <a:off x="457201" y="1975387"/>
            <a:ext cx="8232775" cy="3880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952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hank You Slid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9144000" cy="20247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1" y="1"/>
            <a:ext cx="9143999" cy="4837454"/>
          </a:xfrm>
          <a:solidFill>
            <a:schemeClr val="bg1">
              <a:lumMod val="95000"/>
            </a:schemeClr>
          </a:solidFill>
        </p:spPr>
        <p:txBody>
          <a:bodyPr lIns="360000" tIns="360000" anchor="t"/>
          <a:lstStyle>
            <a:lvl1pPr marL="0" indent="0" algn="l">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463278" y="5211721"/>
            <a:ext cx="2133777" cy="1128778"/>
          </a:xfrm>
        </p:spPr>
        <p:txBody>
          <a:bodyPr anchor="b"/>
          <a:lstStyle>
            <a:lvl1pPr algn="l">
              <a:defRPr sz="3000">
                <a:solidFill>
                  <a:schemeClr val="bg1"/>
                </a:solidFill>
              </a:defRPr>
            </a:lvl1pPr>
          </a:lstStyle>
          <a:p>
            <a:r>
              <a:rPr lang="en-US" noProof="0"/>
              <a:t>Thank You</a:t>
            </a:r>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3909791" y="1125704"/>
            <a:ext cx="260562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4061456" y="1374875"/>
            <a:ext cx="2052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a:t>Insert Photo or Drag &amp; Drop your Photo</a:t>
            </a:r>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6220514" y="401177"/>
            <a:ext cx="2135557"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6361479" y="577143"/>
            <a:ext cx="1681812"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44" lvl="0" indent="-197644" algn="ctr"/>
            <a:r>
              <a:rPr lang="en-US" noProof="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6469281" y="3010144"/>
            <a:ext cx="2024673"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6781469" y="3196542"/>
            <a:ext cx="1588954"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44" lvl="0" indent="-197644" algn="ctr"/>
            <a:r>
              <a:rPr lang="en-US" noProof="0"/>
              <a:t>Insert Photo or Drag &amp; Drop your Photo</a:t>
            </a:r>
          </a:p>
        </p:txBody>
      </p:sp>
      <p:sp>
        <p:nvSpPr>
          <p:cNvPr id="25" name="Name">
            <a:extLst>
              <a:ext uri="{FF2B5EF4-FFF2-40B4-BE49-F238E27FC236}">
                <a16:creationId xmlns:a16="http://schemas.microsoft.com/office/drawing/2014/main" id="{6B60D353-C91D-47C2-9C4D-140E5522EEBC}"/>
              </a:ext>
            </a:extLst>
          </p:cNvPr>
          <p:cNvSpPr>
            <a:spLocks noGrp="1"/>
          </p:cNvSpPr>
          <p:nvPr>
            <p:ph type="body" sz="quarter" idx="14" hasCustomPrompt="1"/>
          </p:nvPr>
        </p:nvSpPr>
        <p:spPr>
          <a:xfrm>
            <a:off x="2681196" y="5628065"/>
            <a:ext cx="2224096" cy="252000"/>
          </a:xfrm>
        </p:spPr>
        <p:txBody>
          <a:bodyPr anchor="ctr"/>
          <a:lstStyle>
            <a:lvl1pPr marL="0" indent="0">
              <a:buNone/>
              <a:defRPr sz="1200">
                <a:solidFill>
                  <a:schemeClr val="bg1"/>
                </a:solidFill>
              </a:defRPr>
            </a:lvl1pPr>
          </a:lstStyle>
          <a:p>
            <a:pPr lvl="0"/>
            <a:r>
              <a:rPr lang="en-US" noProof="0"/>
              <a:t>Name</a:t>
            </a:r>
          </a:p>
        </p:txBody>
      </p:sp>
      <p:sp>
        <p:nvSpPr>
          <p:cNvPr id="28" name="Email">
            <a:extLst>
              <a:ext uri="{FF2B5EF4-FFF2-40B4-BE49-F238E27FC236}">
                <a16:creationId xmlns:a16="http://schemas.microsoft.com/office/drawing/2014/main" id="{A6FBF5C8-50EA-413A-BC0B-6411846BA12F}"/>
              </a:ext>
            </a:extLst>
          </p:cNvPr>
          <p:cNvSpPr>
            <a:spLocks noGrp="1"/>
          </p:cNvSpPr>
          <p:nvPr>
            <p:ph type="body" sz="quarter" idx="15" hasCustomPrompt="1"/>
          </p:nvPr>
        </p:nvSpPr>
        <p:spPr>
          <a:xfrm>
            <a:off x="2681196" y="6033525"/>
            <a:ext cx="2224096" cy="252000"/>
          </a:xfrm>
        </p:spPr>
        <p:txBody>
          <a:bodyPr anchor="ctr"/>
          <a:lstStyle>
            <a:lvl1pPr marL="0" indent="0">
              <a:buNone/>
              <a:defRPr sz="1200">
                <a:solidFill>
                  <a:schemeClr val="bg1"/>
                </a:solidFill>
              </a:defRPr>
            </a:lvl1pPr>
          </a:lstStyle>
          <a:p>
            <a:pPr lvl="0"/>
            <a:r>
              <a:rPr lang="en-US" noProof="0"/>
              <a:t>Email</a:t>
            </a:r>
          </a:p>
        </p:txBody>
      </p:sp>
    </p:spTree>
    <p:extLst>
      <p:ext uri="{BB962C8B-B14F-4D97-AF65-F5344CB8AC3E}">
        <p14:creationId xmlns:p14="http://schemas.microsoft.com/office/powerpoint/2010/main" val="3610065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9B151-3B8F-48DD-9C4A-AC2A2DFFA1B9}"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A405D-EC0D-4403-858A-50A1588CB799}" type="slidenum">
              <a:rPr lang="en-US" smtClean="0"/>
              <a:t>‹#›</a:t>
            </a:fld>
            <a:endParaRPr lang="en-US"/>
          </a:p>
        </p:txBody>
      </p:sp>
    </p:spTree>
    <p:extLst>
      <p:ext uri="{BB962C8B-B14F-4D97-AF65-F5344CB8AC3E}">
        <p14:creationId xmlns:p14="http://schemas.microsoft.com/office/powerpoint/2010/main" val="1132450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5645659" cy="1046485"/>
          </a:xfrm>
        </p:spPr>
        <p:txBody>
          <a:bodyPr/>
          <a:lstStyle>
            <a:lvl1pPr>
              <a:defRPr>
                <a:solidFill>
                  <a:schemeClr val="accent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7" name="Content Placeholder 6"/>
          <p:cNvSpPr>
            <a:spLocks noGrp="1"/>
          </p:cNvSpPr>
          <p:nvPr>
            <p:ph sz="quarter" idx="12"/>
          </p:nvPr>
        </p:nvSpPr>
        <p:spPr>
          <a:xfrm>
            <a:off x="457201" y="2363408"/>
            <a:ext cx="8232775" cy="313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605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lide 1">
    <p:bg>
      <p:bgPr>
        <a:solidFill>
          <a:srgbClr val="004B8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9E4F53-A78C-E641-B3EB-37110F734B03}"/>
              </a:ext>
            </a:extLst>
          </p:cNvPr>
          <p:cNvPicPr>
            <a:picLocks noChangeAspect="1"/>
          </p:cNvPicPr>
          <p:nvPr userDrawn="1"/>
        </p:nvPicPr>
        <p:blipFill>
          <a:blip r:embed="rId2">
            <a:alphaModFix amt="30000"/>
          </a:blip>
          <a:stretch>
            <a:fillRect/>
          </a:stretch>
        </p:blipFill>
        <p:spPr>
          <a:xfrm>
            <a:off x="-113123" y="-1232954"/>
            <a:ext cx="9813303" cy="10274233"/>
          </a:xfrm>
          <a:prstGeom prst="rect">
            <a:avLst/>
          </a:prstGeom>
        </p:spPr>
      </p:pic>
      <p:sp>
        <p:nvSpPr>
          <p:cNvPr id="2" name="Title 1">
            <a:extLst>
              <a:ext uri="{FF2B5EF4-FFF2-40B4-BE49-F238E27FC236}">
                <a16:creationId xmlns:a16="http://schemas.microsoft.com/office/drawing/2014/main" id="{73DF84E9-5FFB-3943-96BE-593077BA50E7}"/>
              </a:ext>
            </a:extLst>
          </p:cNvPr>
          <p:cNvSpPr>
            <a:spLocks noGrp="1"/>
          </p:cNvSpPr>
          <p:nvPr>
            <p:ph type="title"/>
          </p:nvPr>
        </p:nvSpPr>
        <p:spPr>
          <a:xfrm>
            <a:off x="623888" y="1709745"/>
            <a:ext cx="7886700" cy="2852737"/>
          </a:xfrm>
        </p:spPr>
        <p:txBody>
          <a:bodyPr anchor="b">
            <a:normAutofit/>
          </a:bodyPr>
          <a:lstStyle>
            <a:lvl1pPr algn="l">
              <a:defRPr sz="2400" cap="all"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DBFF0BF-1C5A-974A-B3C1-010824A979F0}"/>
              </a:ext>
            </a:extLst>
          </p:cNvPr>
          <p:cNvSpPr>
            <a:spLocks noGrp="1"/>
          </p:cNvSpPr>
          <p:nvPr>
            <p:ph type="body" idx="1"/>
          </p:nvPr>
        </p:nvSpPr>
        <p:spPr>
          <a:xfrm>
            <a:off x="623888" y="4589470"/>
            <a:ext cx="7886700" cy="630239"/>
          </a:xfrm>
        </p:spPr>
        <p:txBody>
          <a:bodyPr>
            <a:normAutofit/>
          </a:bodyPr>
          <a:lstStyle>
            <a:lvl1pPr marL="0" indent="0">
              <a:buNone/>
              <a:defRPr sz="900">
                <a:solidFill>
                  <a:schemeClr val="accent2"/>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C4D7C-7305-6940-AAC5-410D43B0ED4B}"/>
              </a:ext>
            </a:extLst>
          </p:cNvPr>
          <p:cNvSpPr>
            <a:spLocks noGrp="1"/>
          </p:cNvSpPr>
          <p:nvPr>
            <p:ph type="dt" sz="half" idx="10"/>
          </p:nvPr>
        </p:nvSpPr>
        <p:spPr/>
        <p:txBody>
          <a:bodyPr/>
          <a:lstStyle/>
          <a:p>
            <a:fld id="{EFA7FBF1-03A7-4FAC-BD93-05F1047D25D5}" type="datetime1">
              <a:rPr lang="en-US" smtClean="0"/>
              <a:t>10/21/2022</a:t>
            </a:fld>
            <a:endParaRPr lang="en-US" dirty="0"/>
          </a:p>
        </p:txBody>
      </p:sp>
      <p:sp>
        <p:nvSpPr>
          <p:cNvPr id="5" name="Footer Placeholder 4">
            <a:extLst>
              <a:ext uri="{FF2B5EF4-FFF2-40B4-BE49-F238E27FC236}">
                <a16:creationId xmlns:a16="http://schemas.microsoft.com/office/drawing/2014/main" id="{0C3C6984-8D14-7D4F-A235-CD520B699A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B18CA8-3BB7-134E-A9F8-EC6E8D720DB0}"/>
              </a:ext>
            </a:extLst>
          </p:cNvPr>
          <p:cNvSpPr>
            <a:spLocks noGrp="1"/>
          </p:cNvSpPr>
          <p:nvPr>
            <p:ph type="sldNum" sz="quarter" idx="12"/>
          </p:nvPr>
        </p:nvSpPr>
        <p:spPr/>
        <p:txBody>
          <a:bodyPr/>
          <a:lstStyle/>
          <a:p>
            <a:fld id="{9D7AD8F8-5531-AD4B-A855-8C6152631AB0}" type="slidenum">
              <a:rPr lang="en-US" smtClean="0"/>
              <a:t>‹#›</a:t>
            </a:fld>
            <a:endParaRPr lang="en-US" dirty="0"/>
          </a:p>
        </p:txBody>
      </p:sp>
      <p:sp>
        <p:nvSpPr>
          <p:cNvPr id="13" name="Text Placeholder 12">
            <a:extLst>
              <a:ext uri="{FF2B5EF4-FFF2-40B4-BE49-F238E27FC236}">
                <a16:creationId xmlns:a16="http://schemas.microsoft.com/office/drawing/2014/main" id="{3A3BC14A-EB42-EB4A-88D3-8323056AB0CA}"/>
              </a:ext>
            </a:extLst>
          </p:cNvPr>
          <p:cNvSpPr>
            <a:spLocks noGrp="1"/>
          </p:cNvSpPr>
          <p:nvPr>
            <p:ph type="body" sz="quarter" idx="13"/>
          </p:nvPr>
        </p:nvSpPr>
        <p:spPr>
          <a:xfrm>
            <a:off x="623894" y="5459419"/>
            <a:ext cx="5225583" cy="630237"/>
          </a:xfrm>
        </p:spPr>
        <p:txBody>
          <a:bodyPr>
            <a:normAutofit/>
          </a:bodyPr>
          <a:lstStyle>
            <a:lvl1pPr marL="0" indent="0">
              <a:buNone/>
              <a:defRPr sz="1050" cap="all" baseline="0">
                <a:solidFill>
                  <a:srgbClr val="00A0AF"/>
                </a:solidFill>
                <a:latin typeface="Arial" panose="020B0604020202020204" pitchFamily="34" charset="0"/>
                <a:cs typeface="Arial" panose="020B0604020202020204" pitchFamily="34" charset="0"/>
              </a:defRPr>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F96455A0-3EE9-474E-BF0F-5AAA7F31B1E1}"/>
              </a:ext>
            </a:extLst>
          </p:cNvPr>
          <p:cNvPicPr>
            <a:picLocks noChangeAspect="1"/>
          </p:cNvPicPr>
          <p:nvPr userDrawn="1"/>
        </p:nvPicPr>
        <p:blipFill>
          <a:blip r:embed="rId3"/>
          <a:stretch>
            <a:fillRect/>
          </a:stretch>
        </p:blipFill>
        <p:spPr>
          <a:xfrm>
            <a:off x="6640312" y="355963"/>
            <a:ext cx="2133871" cy="913691"/>
          </a:xfrm>
          <a:prstGeom prst="rect">
            <a:avLst/>
          </a:prstGeom>
        </p:spPr>
      </p:pic>
    </p:spTree>
    <p:extLst>
      <p:ext uri="{BB962C8B-B14F-4D97-AF65-F5344CB8AC3E}">
        <p14:creationId xmlns:p14="http://schemas.microsoft.com/office/powerpoint/2010/main" val="11397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5300"/>
              </a:lnSpc>
              <a:spcBef>
                <a:spcPts val="0"/>
              </a:spcBef>
              <a:buNone/>
              <a:defRPr sz="5000" b="1">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Content Placeholder 5"/>
          <p:cNvSpPr>
            <a:spLocks noGrp="1"/>
          </p:cNvSpPr>
          <p:nvPr>
            <p:ph sz="quarter" idx="10"/>
          </p:nvPr>
        </p:nvSpPr>
        <p:spPr>
          <a:xfrm>
            <a:off x="722313" y="4538132"/>
            <a:ext cx="7772400" cy="880007"/>
          </a:xfrm>
        </p:spPr>
        <p:txBody>
          <a:bodyPr>
            <a:normAutofit/>
          </a:bodyPr>
          <a:lstStyle>
            <a:lvl1pPr algn="l">
              <a:lnSpc>
                <a:spcPts val="1800"/>
              </a:lnSpc>
              <a:defRPr sz="1400" b="1">
                <a:solidFill>
                  <a:srgbClr val="FFFFFF"/>
                </a:solidFill>
              </a:defRPr>
            </a:lvl1pPr>
            <a:lvl2pPr algn="l">
              <a:lnSpc>
                <a:spcPts val="1800"/>
              </a:lnSpc>
              <a:defRPr sz="1400" b="1">
                <a:solidFill>
                  <a:srgbClr val="FFFFFF"/>
                </a:solidFill>
              </a:defRPr>
            </a:lvl2pPr>
            <a:lvl3pPr algn="l">
              <a:lnSpc>
                <a:spcPts val="1800"/>
              </a:lnSpc>
              <a:defRPr sz="1400" b="1">
                <a:solidFill>
                  <a:srgbClr val="FFFFFF"/>
                </a:solidFill>
              </a:defRPr>
            </a:lvl3pPr>
            <a:lvl4pPr algn="l">
              <a:lnSpc>
                <a:spcPts val="1800"/>
              </a:lnSpc>
              <a:defRPr sz="1400" b="1">
                <a:solidFill>
                  <a:srgbClr val="FFFFFF"/>
                </a:solidFill>
              </a:defRPr>
            </a:lvl4pPr>
            <a:lvl5pPr algn="l">
              <a:lnSpc>
                <a:spcPts val="1800"/>
              </a:lnSpc>
              <a:defRPr sz="1400" b="1">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457201" y="6248571"/>
            <a:ext cx="2133600" cy="365125"/>
          </a:xfrm>
          <a:prstGeom prst="rect">
            <a:avLst/>
          </a:prstGeom>
        </p:spPr>
        <p:txBody>
          <a:bodyPr vert="horz" lIns="91440" tIns="45720" rIns="91440" bIns="45720" rtlCol="0" anchor="ctr"/>
          <a:lstStyle>
            <a:lvl1pPr algn="l">
              <a:defRPr sz="900" b="1">
                <a:solidFill>
                  <a:srgbClr val="004B8D"/>
                </a:solidFill>
                <a:latin typeface="Arial"/>
                <a:cs typeface="Arial"/>
              </a:defRPr>
            </a:lvl1pPr>
          </a:lstStyle>
          <a:p>
            <a:fld id="{F291D414-5429-E04B-93E1-0D0828988274}" type="slidenum">
              <a:rPr lang="en-US" smtClean="0"/>
              <a:pPr/>
              <a:t>‹#›</a:t>
            </a:fld>
            <a:endParaRPr lang="en-US" dirty="0"/>
          </a:p>
        </p:txBody>
      </p:sp>
    </p:spTree>
    <p:extLst>
      <p:ext uri="{BB962C8B-B14F-4D97-AF65-F5344CB8AC3E}">
        <p14:creationId xmlns:p14="http://schemas.microsoft.com/office/powerpoint/2010/main" val="3002099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634F1A-660B-6949-BEBA-C9009E3B22BB}"/>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4FBB5F8-AC77-B94F-9E77-9D78A320DD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A2C83D4-E6DA-4F42-82BD-684F421412A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82F430-2505-7D40-B331-DCE8E0D75D57}"/>
              </a:ext>
            </a:extLst>
          </p:cNvPr>
          <p:cNvSpPr>
            <a:spLocks noGrp="1"/>
          </p:cNvSpPr>
          <p:nvPr>
            <p:ph type="dt" sz="half" idx="10"/>
          </p:nvPr>
        </p:nvSpPr>
        <p:spPr/>
        <p:txBody>
          <a:bodyPr/>
          <a:lstStyle/>
          <a:p>
            <a:fld id="{F5DECFF1-731C-4E5E-AD54-35A36400B508}" type="datetime1">
              <a:rPr lang="en-US" smtClean="0"/>
              <a:t>10/21/2022</a:t>
            </a:fld>
            <a:endParaRPr lang="en-US" dirty="0"/>
          </a:p>
        </p:txBody>
      </p:sp>
      <p:sp>
        <p:nvSpPr>
          <p:cNvPr id="5" name="Footer Placeholder 4">
            <a:extLst>
              <a:ext uri="{FF2B5EF4-FFF2-40B4-BE49-F238E27FC236}">
                <a16:creationId xmlns:a16="http://schemas.microsoft.com/office/drawing/2014/main" id="{46534FD1-D1DA-3149-8B0E-176872953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29B7AA-BDE3-3B4B-AFD9-39E4375EE092}"/>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5F4DE96F-07D7-3242-B514-1204E1ACDD45}"/>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228934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6493B9-CDE2-244A-AD4E-9B86B2C80D8B}"/>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723AA55-3FEB-AC4C-938A-BC527AC0B826}"/>
              </a:ext>
            </a:extLst>
          </p:cNvPr>
          <p:cNvSpPr>
            <a:spLocks noGrp="1"/>
          </p:cNvSpPr>
          <p:nvPr>
            <p:ph type="title"/>
          </p:nvPr>
        </p:nvSpPr>
        <p:spPr>
          <a:xfrm>
            <a:off x="628650" y="465932"/>
            <a:ext cx="7886700" cy="74762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599C-41A1-8E4E-9429-21DCCD1BF8EC}"/>
              </a:ext>
            </a:extLst>
          </p:cNvPr>
          <p:cNvSpPr>
            <a:spLocks noGrp="1"/>
          </p:cNvSpPr>
          <p:nvPr>
            <p:ph idx="1"/>
          </p:nvPr>
        </p:nvSpPr>
        <p:spPr>
          <a:xfrm>
            <a:off x="628650" y="1409075"/>
            <a:ext cx="7886700" cy="43779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8A44AF-0E6D-6A45-BFAA-DB8A37967380}"/>
              </a:ext>
            </a:extLst>
          </p:cNvPr>
          <p:cNvSpPr>
            <a:spLocks noGrp="1"/>
          </p:cNvSpPr>
          <p:nvPr>
            <p:ph type="dt" sz="half" idx="10"/>
          </p:nvPr>
        </p:nvSpPr>
        <p:spPr/>
        <p:txBody>
          <a:bodyPr/>
          <a:lstStyle/>
          <a:p>
            <a:fld id="{4BD76252-92E2-4B66-819F-618DF154FC3F}" type="datetime1">
              <a:rPr lang="en-US" smtClean="0"/>
              <a:t>10/21/2022</a:t>
            </a:fld>
            <a:endParaRPr lang="en-US" dirty="0"/>
          </a:p>
        </p:txBody>
      </p:sp>
      <p:sp>
        <p:nvSpPr>
          <p:cNvPr id="5" name="Footer Placeholder 4">
            <a:extLst>
              <a:ext uri="{FF2B5EF4-FFF2-40B4-BE49-F238E27FC236}">
                <a16:creationId xmlns:a16="http://schemas.microsoft.com/office/drawing/2014/main" id="{8B25025A-3470-0D4C-8233-3659957DF0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F85407-8B98-5F44-A09E-F44AFA64010E}"/>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7" name="Straight Connector 6">
            <a:extLst>
              <a:ext uri="{FF2B5EF4-FFF2-40B4-BE49-F238E27FC236}">
                <a16:creationId xmlns:a16="http://schemas.microsoft.com/office/drawing/2014/main" id="{5F77FBD6-689C-C547-8876-8AB9474B8BD4}"/>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2352F39-7D4C-6447-867E-7830AEBF4E59}"/>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894013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8804E8-0820-5849-BA61-91C748F96156}"/>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392099A-54C5-2A48-9655-14C5610840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A935FA2-89D4-284B-B84C-260E0CB330F8}"/>
              </a:ext>
            </a:extLst>
          </p:cNvPr>
          <p:cNvSpPr>
            <a:spLocks noGrp="1"/>
          </p:cNvSpPr>
          <p:nvPr>
            <p:ph type="body" idx="1"/>
          </p:nvPr>
        </p:nvSpPr>
        <p:spPr>
          <a:xfrm>
            <a:off x="623888" y="4589464"/>
            <a:ext cx="7886700" cy="1159984"/>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78233-6954-E44D-9A8A-E04832049669}"/>
              </a:ext>
            </a:extLst>
          </p:cNvPr>
          <p:cNvSpPr>
            <a:spLocks noGrp="1"/>
          </p:cNvSpPr>
          <p:nvPr>
            <p:ph type="dt" sz="half" idx="10"/>
          </p:nvPr>
        </p:nvSpPr>
        <p:spPr/>
        <p:txBody>
          <a:bodyPr/>
          <a:lstStyle/>
          <a:p>
            <a:fld id="{6403A92D-B614-4C17-8FB7-8CCD779AF6A3}" type="datetime1">
              <a:rPr lang="en-US" smtClean="0"/>
              <a:t>10/21/2022</a:t>
            </a:fld>
            <a:endParaRPr lang="en-US" dirty="0"/>
          </a:p>
        </p:txBody>
      </p:sp>
      <p:sp>
        <p:nvSpPr>
          <p:cNvPr id="5" name="Footer Placeholder 4">
            <a:extLst>
              <a:ext uri="{FF2B5EF4-FFF2-40B4-BE49-F238E27FC236}">
                <a16:creationId xmlns:a16="http://schemas.microsoft.com/office/drawing/2014/main" id="{A54346DB-C753-E64B-9F38-13563C1C21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5131DE-880B-4841-8C1C-5A86109D482C}"/>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5AE1F2A4-9568-F04A-8B0A-3F818693A252}"/>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918824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B4EC1-52F6-A34E-9FD0-1AC55DF1B98F}"/>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18713A7-C832-0440-AA66-2AA558B0A9A8}"/>
              </a:ext>
            </a:extLst>
          </p:cNvPr>
          <p:cNvSpPr>
            <a:spLocks noGrp="1"/>
          </p:cNvSpPr>
          <p:nvPr>
            <p:ph type="title"/>
          </p:nvPr>
        </p:nvSpPr>
        <p:spPr>
          <a:xfrm>
            <a:off x="628650" y="527964"/>
            <a:ext cx="7886700" cy="7082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DC466B5-ED12-9D46-B9D6-5F828D9C1141}"/>
              </a:ext>
            </a:extLst>
          </p:cNvPr>
          <p:cNvSpPr>
            <a:spLocks noGrp="1"/>
          </p:cNvSpPr>
          <p:nvPr>
            <p:ph sz="half" idx="1"/>
          </p:nvPr>
        </p:nvSpPr>
        <p:spPr>
          <a:xfrm>
            <a:off x="628650" y="1432191"/>
            <a:ext cx="3886200" cy="4744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8AD0DF-7CBC-144B-A176-C93AD28FC600}"/>
              </a:ext>
            </a:extLst>
          </p:cNvPr>
          <p:cNvSpPr>
            <a:spLocks noGrp="1"/>
          </p:cNvSpPr>
          <p:nvPr>
            <p:ph sz="half" idx="2"/>
          </p:nvPr>
        </p:nvSpPr>
        <p:spPr>
          <a:xfrm>
            <a:off x="4629150" y="1432191"/>
            <a:ext cx="3886200" cy="4744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7D137-17EE-4E45-9D33-FDE26976836F}"/>
              </a:ext>
            </a:extLst>
          </p:cNvPr>
          <p:cNvSpPr>
            <a:spLocks noGrp="1"/>
          </p:cNvSpPr>
          <p:nvPr>
            <p:ph type="dt" sz="half" idx="10"/>
          </p:nvPr>
        </p:nvSpPr>
        <p:spPr/>
        <p:txBody>
          <a:bodyPr/>
          <a:lstStyle/>
          <a:p>
            <a:fld id="{4E1CCFBB-7676-46F4-9E02-58A1A12DFE47}" type="datetime1">
              <a:rPr lang="en-US" smtClean="0"/>
              <a:t>10/21/2022</a:t>
            </a:fld>
            <a:endParaRPr lang="en-US" dirty="0"/>
          </a:p>
        </p:txBody>
      </p:sp>
      <p:sp>
        <p:nvSpPr>
          <p:cNvPr id="6" name="Footer Placeholder 5">
            <a:extLst>
              <a:ext uri="{FF2B5EF4-FFF2-40B4-BE49-F238E27FC236}">
                <a16:creationId xmlns:a16="http://schemas.microsoft.com/office/drawing/2014/main" id="{81A9D49B-17C8-5B42-84C5-9BCC892398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D5F20F-9411-8D42-A1A0-33548827FBF5}"/>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8" name="Straight Connector 7">
            <a:extLst>
              <a:ext uri="{FF2B5EF4-FFF2-40B4-BE49-F238E27FC236}">
                <a16:creationId xmlns:a16="http://schemas.microsoft.com/office/drawing/2014/main" id="{FB636CDF-FCC3-644C-A4EE-B40C5014205F}"/>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CFE4D0D-28FE-AF42-902A-8E81BF5A979B}"/>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2282156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1D440D-147F-894E-8F1B-ED477C20B063}"/>
              </a:ext>
            </a:extLst>
          </p:cNvPr>
          <p:cNvSpPr/>
          <p:nvPr userDrawn="1"/>
        </p:nvSpPr>
        <p:spPr>
          <a:xfrm>
            <a:off x="12" y="0"/>
            <a:ext cx="2679192" cy="685800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13" dirty="0"/>
          </a:p>
        </p:txBody>
      </p:sp>
      <p:cxnSp>
        <p:nvCxnSpPr>
          <p:cNvPr id="14" name="Straight Connector 13">
            <a:extLst>
              <a:ext uri="{FF2B5EF4-FFF2-40B4-BE49-F238E27FC236}">
                <a16:creationId xmlns:a16="http://schemas.microsoft.com/office/drawing/2014/main" id="{D6A7E3AB-6ED4-DD4A-A190-9C9D043B1C72}"/>
              </a:ext>
            </a:extLst>
          </p:cNvPr>
          <p:cNvCxnSpPr>
            <a:cxnSpLocks/>
          </p:cNvCxnSpPr>
          <p:nvPr userDrawn="1"/>
        </p:nvCxnSpPr>
        <p:spPr>
          <a:xfrm>
            <a:off x="177801" y="3004237"/>
            <a:ext cx="2404642"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B8AD0DF-7CBC-144B-A176-C93AD28FC600}"/>
              </a:ext>
            </a:extLst>
          </p:cNvPr>
          <p:cNvSpPr>
            <a:spLocks noGrp="1"/>
          </p:cNvSpPr>
          <p:nvPr>
            <p:ph sz="half" idx="2"/>
          </p:nvPr>
        </p:nvSpPr>
        <p:spPr>
          <a:xfrm>
            <a:off x="2827031" y="526094"/>
            <a:ext cx="6110478" cy="52943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7D137-17EE-4E45-9D33-FDE26976836F}"/>
              </a:ext>
            </a:extLst>
          </p:cNvPr>
          <p:cNvSpPr>
            <a:spLocks noGrp="1"/>
          </p:cNvSpPr>
          <p:nvPr>
            <p:ph type="dt" sz="half" idx="10"/>
          </p:nvPr>
        </p:nvSpPr>
        <p:spPr/>
        <p:txBody>
          <a:bodyPr/>
          <a:lstStyle/>
          <a:p>
            <a:fld id="{4E1CCFBB-7676-46F4-9E02-58A1A12DFE47}" type="datetime1">
              <a:rPr lang="en-US" smtClean="0"/>
              <a:t>10/21/2022</a:t>
            </a:fld>
            <a:endParaRPr lang="en-US" dirty="0"/>
          </a:p>
        </p:txBody>
      </p:sp>
      <p:sp>
        <p:nvSpPr>
          <p:cNvPr id="6" name="Footer Placeholder 5">
            <a:extLst>
              <a:ext uri="{FF2B5EF4-FFF2-40B4-BE49-F238E27FC236}">
                <a16:creationId xmlns:a16="http://schemas.microsoft.com/office/drawing/2014/main" id="{81A9D49B-17C8-5B42-84C5-9BCC892398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D5F20F-9411-8D42-A1A0-33548827FBF5}"/>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9" name="Picture 8">
            <a:extLst>
              <a:ext uri="{FF2B5EF4-FFF2-40B4-BE49-F238E27FC236}">
                <a16:creationId xmlns:a16="http://schemas.microsoft.com/office/drawing/2014/main" id="{1CFE4D0D-28FE-AF42-902A-8E81BF5A979B}"/>
              </a:ext>
            </a:extLst>
          </p:cNvPr>
          <p:cNvPicPr>
            <a:picLocks noChangeAspect="1"/>
          </p:cNvPicPr>
          <p:nvPr userDrawn="1"/>
        </p:nvPicPr>
        <p:blipFill>
          <a:blip r:embed="rId2"/>
          <a:stretch>
            <a:fillRect/>
          </a:stretch>
        </p:blipFill>
        <p:spPr>
          <a:xfrm>
            <a:off x="7375001" y="5802968"/>
            <a:ext cx="1454912" cy="622971"/>
          </a:xfrm>
          <a:prstGeom prst="rect">
            <a:avLst/>
          </a:prstGeom>
        </p:spPr>
      </p:pic>
      <p:sp>
        <p:nvSpPr>
          <p:cNvPr id="2" name="Title 1">
            <a:extLst>
              <a:ext uri="{FF2B5EF4-FFF2-40B4-BE49-F238E27FC236}">
                <a16:creationId xmlns:a16="http://schemas.microsoft.com/office/drawing/2014/main" id="{F18713A7-C832-0440-AA66-2AA558B0A9A8}"/>
              </a:ext>
            </a:extLst>
          </p:cNvPr>
          <p:cNvSpPr>
            <a:spLocks noGrp="1"/>
          </p:cNvSpPr>
          <p:nvPr>
            <p:ph type="title"/>
          </p:nvPr>
        </p:nvSpPr>
        <p:spPr>
          <a:xfrm>
            <a:off x="258847" y="2154479"/>
            <a:ext cx="2180312" cy="849759"/>
          </a:xfrm>
        </p:spPr>
        <p:txBody>
          <a:bodyPr>
            <a:normAutofit/>
          </a:bodyPr>
          <a:lstStyle>
            <a:lvl1pPr algn="ctr">
              <a:defRPr sz="2400">
                <a:solidFill>
                  <a:schemeClr val="bg1"/>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6C81D305-8EE8-5140-94C2-A09A87FEAC8A}"/>
              </a:ext>
            </a:extLst>
          </p:cNvPr>
          <p:cNvSpPr>
            <a:spLocks noGrp="1"/>
          </p:cNvSpPr>
          <p:nvPr>
            <p:ph type="body" sz="quarter" idx="13"/>
          </p:nvPr>
        </p:nvSpPr>
        <p:spPr>
          <a:xfrm>
            <a:off x="285750" y="3169433"/>
            <a:ext cx="2153408" cy="914400"/>
          </a:xfrm>
        </p:spPr>
        <p:txBody>
          <a:bodyPr>
            <a:noAutofit/>
          </a:bodyPr>
          <a:lstStyle>
            <a:lvl1pPr marL="0" indent="0" algn="ctr">
              <a:buNone/>
              <a:defRPr sz="1350">
                <a:solidFill>
                  <a:schemeClr val="accent1"/>
                </a:solidFill>
              </a:defRPr>
            </a:lvl1pPr>
            <a:lvl2pPr marL="342900" indent="0" algn="ctr">
              <a:buNone/>
              <a:defRPr sz="1050">
                <a:solidFill>
                  <a:schemeClr val="accent1"/>
                </a:solidFill>
              </a:defRPr>
            </a:lvl2pPr>
            <a:lvl3pPr marL="685800" indent="0" algn="ctr">
              <a:buNone/>
              <a:defRPr sz="1050">
                <a:solidFill>
                  <a:schemeClr val="accent1"/>
                </a:solidFill>
              </a:defRPr>
            </a:lvl3pPr>
            <a:lvl4pPr marL="1028700" indent="0" algn="ctr">
              <a:buNone/>
              <a:defRPr sz="1050">
                <a:solidFill>
                  <a:schemeClr val="accent1"/>
                </a:solidFill>
              </a:defRPr>
            </a:lvl4pPr>
            <a:lvl5pPr marL="1371600" indent="0" algn="ctr">
              <a:buNone/>
              <a:defRPr sz="105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780449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196F8B-5870-B44E-B10A-5A94F5BE42A8}"/>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4B9D71A-E731-0B4D-BD9F-CBB69FEDEBC3}"/>
              </a:ext>
            </a:extLst>
          </p:cNvPr>
          <p:cNvSpPr>
            <a:spLocks noGrp="1"/>
          </p:cNvSpPr>
          <p:nvPr>
            <p:ph type="title"/>
          </p:nvPr>
        </p:nvSpPr>
        <p:spPr>
          <a:xfrm>
            <a:off x="629841" y="490386"/>
            <a:ext cx="7886700" cy="72098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69856D-878A-4747-8127-90E7E31475BD}"/>
              </a:ext>
            </a:extLst>
          </p:cNvPr>
          <p:cNvSpPr>
            <a:spLocks noGrp="1"/>
          </p:cNvSpPr>
          <p:nvPr>
            <p:ph type="body" idx="1"/>
          </p:nvPr>
        </p:nvSpPr>
        <p:spPr>
          <a:xfrm>
            <a:off x="629842" y="130538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05023E-8C75-EA4E-A134-5482FF34451A}"/>
              </a:ext>
            </a:extLst>
          </p:cNvPr>
          <p:cNvSpPr>
            <a:spLocks noGrp="1"/>
          </p:cNvSpPr>
          <p:nvPr>
            <p:ph sz="half" idx="2"/>
          </p:nvPr>
        </p:nvSpPr>
        <p:spPr>
          <a:xfrm>
            <a:off x="629842" y="212929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732A8-3E7E-8843-B393-0FBD97DA8004}"/>
              </a:ext>
            </a:extLst>
          </p:cNvPr>
          <p:cNvSpPr>
            <a:spLocks noGrp="1"/>
          </p:cNvSpPr>
          <p:nvPr>
            <p:ph type="body" sz="quarter" idx="3"/>
          </p:nvPr>
        </p:nvSpPr>
        <p:spPr>
          <a:xfrm>
            <a:off x="4629150" y="130538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0C87C-E442-134C-A47F-02880E61C57F}"/>
              </a:ext>
            </a:extLst>
          </p:cNvPr>
          <p:cNvSpPr>
            <a:spLocks noGrp="1"/>
          </p:cNvSpPr>
          <p:nvPr>
            <p:ph sz="quarter" idx="4"/>
          </p:nvPr>
        </p:nvSpPr>
        <p:spPr>
          <a:xfrm>
            <a:off x="4629150" y="212929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5B0849-35E1-FB4A-8E54-1054EA16A113}"/>
              </a:ext>
            </a:extLst>
          </p:cNvPr>
          <p:cNvSpPr>
            <a:spLocks noGrp="1"/>
          </p:cNvSpPr>
          <p:nvPr>
            <p:ph type="dt" sz="half" idx="10"/>
          </p:nvPr>
        </p:nvSpPr>
        <p:spPr/>
        <p:txBody>
          <a:bodyPr/>
          <a:lstStyle/>
          <a:p>
            <a:fld id="{64B0605A-A709-4BB7-BD31-8333B3071593}" type="datetime1">
              <a:rPr lang="en-US" smtClean="0"/>
              <a:t>10/21/2022</a:t>
            </a:fld>
            <a:endParaRPr lang="en-US" dirty="0"/>
          </a:p>
        </p:txBody>
      </p:sp>
      <p:sp>
        <p:nvSpPr>
          <p:cNvPr id="8" name="Footer Placeholder 7">
            <a:extLst>
              <a:ext uri="{FF2B5EF4-FFF2-40B4-BE49-F238E27FC236}">
                <a16:creationId xmlns:a16="http://schemas.microsoft.com/office/drawing/2014/main" id="{E7D0D8C4-4357-B84F-992C-51D5A5C057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42F81B-507B-4A4F-8D48-0B4634718AC2}"/>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10" name="Straight Connector 9">
            <a:extLst>
              <a:ext uri="{FF2B5EF4-FFF2-40B4-BE49-F238E27FC236}">
                <a16:creationId xmlns:a16="http://schemas.microsoft.com/office/drawing/2014/main" id="{E59C5A27-EA2A-7F49-BD09-2D011E99B71B}"/>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61856C3-D41A-AC4C-92C4-350024843B96}"/>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166198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3E4676-4546-9944-9E15-25E9095D2562}"/>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A7B7C37-F6D2-E541-8090-993F56BE82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01679-195C-2349-A39E-C9216DA043C2}"/>
              </a:ext>
            </a:extLst>
          </p:cNvPr>
          <p:cNvSpPr>
            <a:spLocks noGrp="1"/>
          </p:cNvSpPr>
          <p:nvPr>
            <p:ph type="dt" sz="half" idx="10"/>
          </p:nvPr>
        </p:nvSpPr>
        <p:spPr/>
        <p:txBody>
          <a:bodyPr/>
          <a:lstStyle/>
          <a:p>
            <a:fld id="{CFE0A715-C999-43CA-86D0-2A34C906EBB6}" type="datetime1">
              <a:rPr lang="en-US" smtClean="0"/>
              <a:t>10/21/2022</a:t>
            </a:fld>
            <a:endParaRPr lang="en-US" dirty="0"/>
          </a:p>
        </p:txBody>
      </p:sp>
      <p:sp>
        <p:nvSpPr>
          <p:cNvPr id="4" name="Footer Placeholder 3">
            <a:extLst>
              <a:ext uri="{FF2B5EF4-FFF2-40B4-BE49-F238E27FC236}">
                <a16:creationId xmlns:a16="http://schemas.microsoft.com/office/drawing/2014/main" id="{27107FDF-DC7E-D340-980A-EC56277EAB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9C5367-5EEB-C643-A8CB-29082CA10C2E}"/>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6" name="Picture 5">
            <a:extLst>
              <a:ext uri="{FF2B5EF4-FFF2-40B4-BE49-F238E27FC236}">
                <a16:creationId xmlns:a16="http://schemas.microsoft.com/office/drawing/2014/main" id="{9FE70A39-63FF-C545-9462-1D1161D851E3}"/>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2516105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E2D5D8-CF89-E447-9CF5-D50680CBAB17}"/>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a:extLst>
              <a:ext uri="{FF2B5EF4-FFF2-40B4-BE49-F238E27FC236}">
                <a16:creationId xmlns:a16="http://schemas.microsoft.com/office/drawing/2014/main" id="{052399EB-674E-FD4D-A9C0-76A83CFFD4A7}"/>
              </a:ext>
            </a:extLst>
          </p:cNvPr>
          <p:cNvSpPr>
            <a:spLocks noGrp="1"/>
          </p:cNvSpPr>
          <p:nvPr>
            <p:ph type="dt" sz="half" idx="10"/>
          </p:nvPr>
        </p:nvSpPr>
        <p:spPr/>
        <p:txBody>
          <a:bodyPr/>
          <a:lstStyle/>
          <a:p>
            <a:fld id="{5303EEE4-3F32-4454-AA3C-767093277F0B}" type="datetime1">
              <a:rPr lang="en-US" smtClean="0"/>
              <a:t>10/21/2022</a:t>
            </a:fld>
            <a:endParaRPr lang="en-US" dirty="0"/>
          </a:p>
        </p:txBody>
      </p:sp>
      <p:sp>
        <p:nvSpPr>
          <p:cNvPr id="3" name="Footer Placeholder 2">
            <a:extLst>
              <a:ext uri="{FF2B5EF4-FFF2-40B4-BE49-F238E27FC236}">
                <a16:creationId xmlns:a16="http://schemas.microsoft.com/office/drawing/2014/main" id="{A7167FF6-AAA5-2D47-B98C-162ADFF54A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0C4C82-CC4A-7641-B626-F2F588180402}"/>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5" name="Picture 4">
            <a:extLst>
              <a:ext uri="{FF2B5EF4-FFF2-40B4-BE49-F238E27FC236}">
                <a16:creationId xmlns:a16="http://schemas.microsoft.com/office/drawing/2014/main" id="{1841C117-DA11-EC4E-928A-010A49E9B6CF}"/>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903730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6B0DA-6047-BB42-AD70-47CDC0FCA76E}"/>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EBD147-F485-804C-B911-1E68C33C70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F681869-1CFB-984C-9A25-F20AA8D48DB1}"/>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F86C4-D24D-6D4E-9888-11B04D8D3CF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7190CD-6180-B74B-ADD0-241C4FAE49E9}"/>
              </a:ext>
            </a:extLst>
          </p:cNvPr>
          <p:cNvSpPr>
            <a:spLocks noGrp="1"/>
          </p:cNvSpPr>
          <p:nvPr>
            <p:ph type="dt" sz="half" idx="10"/>
          </p:nvPr>
        </p:nvSpPr>
        <p:spPr/>
        <p:txBody>
          <a:bodyPr/>
          <a:lstStyle/>
          <a:p>
            <a:fld id="{7D2EF0FB-4E43-44A7-884D-59BED5DE6080}" type="datetime1">
              <a:rPr lang="en-US" smtClean="0"/>
              <a:t>10/21/2022</a:t>
            </a:fld>
            <a:endParaRPr lang="en-US" dirty="0"/>
          </a:p>
        </p:txBody>
      </p:sp>
      <p:sp>
        <p:nvSpPr>
          <p:cNvPr id="6" name="Footer Placeholder 5">
            <a:extLst>
              <a:ext uri="{FF2B5EF4-FFF2-40B4-BE49-F238E27FC236}">
                <a16:creationId xmlns:a16="http://schemas.microsoft.com/office/drawing/2014/main" id="{D6F6A9BD-A59D-AC46-8603-4B4D590376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BA115D-F52F-7843-B010-38D415108DDC}"/>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8" name="Picture 7">
            <a:extLst>
              <a:ext uri="{FF2B5EF4-FFF2-40B4-BE49-F238E27FC236}">
                <a16:creationId xmlns:a16="http://schemas.microsoft.com/office/drawing/2014/main" id="{55E85843-2659-0E4A-9845-6FF2D0534148}"/>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655838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752C1-CC97-F247-BB22-A6D72799AB79}"/>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1D68B23-C106-374F-A5A9-D3893778AF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62D2C64-F0F6-4845-B6B2-0E239155EEC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F9C4A8E-63C2-1047-ABA9-4F333559E104}"/>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74D36B-DAA3-8749-9AE1-794A30419917}"/>
              </a:ext>
            </a:extLst>
          </p:cNvPr>
          <p:cNvSpPr>
            <a:spLocks noGrp="1"/>
          </p:cNvSpPr>
          <p:nvPr>
            <p:ph type="dt" sz="half" idx="10"/>
          </p:nvPr>
        </p:nvSpPr>
        <p:spPr/>
        <p:txBody>
          <a:bodyPr/>
          <a:lstStyle/>
          <a:p>
            <a:fld id="{6E6E3FD1-8B0F-49B6-8EBF-01834BE1D8B4}" type="datetime1">
              <a:rPr lang="en-US" smtClean="0"/>
              <a:t>10/21/2022</a:t>
            </a:fld>
            <a:endParaRPr lang="en-US" dirty="0"/>
          </a:p>
        </p:txBody>
      </p:sp>
      <p:sp>
        <p:nvSpPr>
          <p:cNvPr id="6" name="Footer Placeholder 5">
            <a:extLst>
              <a:ext uri="{FF2B5EF4-FFF2-40B4-BE49-F238E27FC236}">
                <a16:creationId xmlns:a16="http://schemas.microsoft.com/office/drawing/2014/main" id="{123E63B4-634E-9A40-A01D-AABC50BAD7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21174B-B490-6842-A8AF-F31F0CB9EF25}"/>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8" name="Picture 7">
            <a:extLst>
              <a:ext uri="{FF2B5EF4-FFF2-40B4-BE49-F238E27FC236}">
                <a16:creationId xmlns:a16="http://schemas.microsoft.com/office/drawing/2014/main" id="{A59550BC-96B9-BA4A-BB02-96F95178C7DC}"/>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0805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2600109" cy="2547465"/>
          </a:xfrm>
        </p:spPr>
        <p:txBody>
          <a:bodyPr anchor="t"/>
          <a:lstStyle>
            <a:lvl1pPr algn="r">
              <a:lnSpc>
                <a:spcPts val="3600"/>
              </a:lnSpc>
              <a:defRPr sz="3200"/>
            </a:lvl1pPr>
          </a:lstStyle>
          <a:p>
            <a:r>
              <a:rPr lang="en-US" dirty="0"/>
              <a:t>Click to edit Master title style</a:t>
            </a:r>
          </a:p>
        </p:txBody>
      </p:sp>
      <p:sp>
        <p:nvSpPr>
          <p:cNvPr id="4" name="Content Placeholder 3"/>
          <p:cNvSpPr>
            <a:spLocks noGrp="1"/>
          </p:cNvSpPr>
          <p:nvPr>
            <p:ph sz="half" idx="2"/>
          </p:nvPr>
        </p:nvSpPr>
        <p:spPr>
          <a:xfrm>
            <a:off x="3821636" y="1600200"/>
            <a:ext cx="4865164" cy="452596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Tree>
    <p:extLst>
      <p:ext uri="{BB962C8B-B14F-4D97-AF65-F5344CB8AC3E}">
        <p14:creationId xmlns:p14="http://schemas.microsoft.com/office/powerpoint/2010/main" val="3524009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A9D549-A741-5449-896C-3E338AFE6F7C}"/>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CF9F44E-996C-F541-8FFD-35F9F118ED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F0E9B8-4BB1-2C4D-ABD6-F670E09355D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70443-02B2-E74C-8E6C-546A6631CFED}"/>
              </a:ext>
            </a:extLst>
          </p:cNvPr>
          <p:cNvSpPr>
            <a:spLocks noGrp="1"/>
          </p:cNvSpPr>
          <p:nvPr>
            <p:ph type="dt" sz="half" idx="10"/>
          </p:nvPr>
        </p:nvSpPr>
        <p:spPr/>
        <p:txBody>
          <a:bodyPr/>
          <a:lstStyle/>
          <a:p>
            <a:fld id="{AF74E34D-4982-47E9-AD12-441717A2213F}" type="datetime1">
              <a:rPr lang="en-US" smtClean="0"/>
              <a:t>10/21/2022</a:t>
            </a:fld>
            <a:endParaRPr lang="en-US" dirty="0"/>
          </a:p>
        </p:txBody>
      </p:sp>
      <p:sp>
        <p:nvSpPr>
          <p:cNvPr id="5" name="Footer Placeholder 4">
            <a:extLst>
              <a:ext uri="{FF2B5EF4-FFF2-40B4-BE49-F238E27FC236}">
                <a16:creationId xmlns:a16="http://schemas.microsoft.com/office/drawing/2014/main" id="{925E3100-4985-A640-B5B2-7F00444B3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A9655E-7704-D64F-80B3-DC3BE6DD9C6E}"/>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0D16BE3C-79D4-2146-94AF-50FD1A51393E}"/>
              </a:ext>
            </a:extLst>
          </p:cNvPr>
          <p:cNvPicPr>
            <a:picLocks noChangeAspect="1"/>
          </p:cNvPicPr>
          <p:nvPr userDrawn="1"/>
        </p:nvPicPr>
        <p:blipFill>
          <a:blip r:embed="rId2"/>
          <a:stretch>
            <a:fillRect/>
          </a:stretch>
        </p:blipFill>
        <p:spPr>
          <a:xfrm>
            <a:off x="285751" y="5733380"/>
            <a:ext cx="1454912" cy="622971"/>
          </a:xfrm>
          <a:prstGeom prst="rect">
            <a:avLst/>
          </a:prstGeom>
        </p:spPr>
      </p:pic>
    </p:spTree>
    <p:extLst>
      <p:ext uri="{BB962C8B-B14F-4D97-AF65-F5344CB8AC3E}">
        <p14:creationId xmlns:p14="http://schemas.microsoft.com/office/powerpoint/2010/main" val="289135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0165C1-F02B-4D4E-8637-5579022C530A}"/>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Vertical Title 1">
            <a:extLst>
              <a:ext uri="{FF2B5EF4-FFF2-40B4-BE49-F238E27FC236}">
                <a16:creationId xmlns:a16="http://schemas.microsoft.com/office/drawing/2014/main" id="{1282BA31-70BA-F54D-90E2-071396C17E3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9172E6-2375-CA4E-899B-EE4439955747}"/>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342F5-22C7-2E42-AEFA-3FE1AC30C9FB}"/>
              </a:ext>
            </a:extLst>
          </p:cNvPr>
          <p:cNvSpPr>
            <a:spLocks noGrp="1"/>
          </p:cNvSpPr>
          <p:nvPr>
            <p:ph type="dt" sz="half" idx="10"/>
          </p:nvPr>
        </p:nvSpPr>
        <p:spPr/>
        <p:txBody>
          <a:bodyPr/>
          <a:lstStyle/>
          <a:p>
            <a:fld id="{508DDA1A-3A20-4C88-B95B-9A73CCD48B7E}" type="datetime1">
              <a:rPr lang="en-US" smtClean="0"/>
              <a:t>10/21/2022</a:t>
            </a:fld>
            <a:endParaRPr lang="en-US" dirty="0"/>
          </a:p>
        </p:txBody>
      </p:sp>
      <p:sp>
        <p:nvSpPr>
          <p:cNvPr id="5" name="Footer Placeholder 4">
            <a:extLst>
              <a:ext uri="{FF2B5EF4-FFF2-40B4-BE49-F238E27FC236}">
                <a16:creationId xmlns:a16="http://schemas.microsoft.com/office/drawing/2014/main" id="{57538D0B-5597-5747-B483-312F6114B2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B9B16-7409-A94A-9352-A9A282367237}"/>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CE94F406-695E-264F-958C-598E19F92541}"/>
              </a:ext>
            </a:extLst>
          </p:cNvPr>
          <p:cNvPicPr>
            <a:picLocks noChangeAspect="1"/>
          </p:cNvPicPr>
          <p:nvPr userDrawn="1"/>
        </p:nvPicPr>
        <p:blipFill>
          <a:blip r:embed="rId2"/>
          <a:stretch>
            <a:fillRect/>
          </a:stretch>
        </p:blipFill>
        <p:spPr>
          <a:xfrm>
            <a:off x="202438" y="5643686"/>
            <a:ext cx="1454912" cy="622971"/>
          </a:xfrm>
          <a:prstGeom prst="rect">
            <a:avLst/>
          </a:prstGeom>
        </p:spPr>
      </p:pic>
    </p:spTree>
    <p:extLst>
      <p:ext uri="{BB962C8B-B14F-4D97-AF65-F5344CB8AC3E}">
        <p14:creationId xmlns:p14="http://schemas.microsoft.com/office/powerpoint/2010/main" val="41038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5673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4268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4560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7103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3239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870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8028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216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3704384" cy="1722821"/>
          </a:xfrm>
        </p:spPr>
        <p:txBody>
          <a:bodyPr/>
          <a:lstStyle>
            <a:lvl1pPr algn="r">
              <a:lnSpc>
                <a:spcPts val="3600"/>
              </a:lnSpc>
              <a:defRPr sz="3200"/>
            </a:lvl1pPr>
          </a:lstStyle>
          <a:p>
            <a:r>
              <a:rPr lang="en-US"/>
              <a:t>Click to edit Master title style</a:t>
            </a:r>
          </a:p>
        </p:txBody>
      </p:sp>
      <p:sp>
        <p:nvSpPr>
          <p:cNvPr id="4" name="Content Placeholder 3"/>
          <p:cNvSpPr>
            <a:spLocks noGrp="1"/>
          </p:cNvSpPr>
          <p:nvPr>
            <p:ph sz="half" idx="2"/>
          </p:nvPr>
        </p:nvSpPr>
        <p:spPr>
          <a:xfrm>
            <a:off x="4984369" y="1316692"/>
            <a:ext cx="3649567" cy="2101331"/>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5"/>
            <a:ext cx="9144000" cy="3171825"/>
          </a:xfrm>
        </p:spPr>
        <p:txBody>
          <a:bodyPr/>
          <a:lstStyle/>
          <a:p>
            <a:endParaRPr lang="en-US"/>
          </a:p>
        </p:txBody>
      </p:sp>
    </p:spTree>
    <p:extLst>
      <p:ext uri="{BB962C8B-B14F-4D97-AF65-F5344CB8AC3E}">
        <p14:creationId xmlns:p14="http://schemas.microsoft.com/office/powerpoint/2010/main" val="33970563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4692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806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405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3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cxnSp>
        <p:nvCxnSpPr>
          <p:cNvPr id="8" name="Straight Connector 7"/>
          <p:cNvCxnSpPr/>
          <p:nvPr userDrawn="1"/>
        </p:nvCxnSpPr>
        <p:spPr>
          <a:xfrm>
            <a:off x="4569545" y="0"/>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0"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3" name="Content Placeholder 10"/>
          <p:cNvSpPr>
            <a:spLocks noGrp="1"/>
          </p:cNvSpPr>
          <p:nvPr>
            <p:ph sz="quarter" idx="14"/>
          </p:nvPr>
        </p:nvSpPr>
        <p:spPr>
          <a:xfrm>
            <a:off x="3343790"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4" name="Content Placeholder 10"/>
          <p:cNvSpPr>
            <a:spLocks noGrp="1"/>
          </p:cNvSpPr>
          <p:nvPr>
            <p:ph sz="quarter" idx="15"/>
          </p:nvPr>
        </p:nvSpPr>
        <p:spPr>
          <a:xfrm>
            <a:off x="6230379"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411154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63966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png"/><Relationship Id="rId2" Type="http://schemas.openxmlformats.org/officeDocument/2006/relationships/slideLayout" Target="../slideLayouts/slideLayout35.xml"/><Relationship Id="rId16"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7201" y="2445716"/>
            <a:ext cx="3850480" cy="36804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1" y="6356350"/>
            <a:ext cx="2895600" cy="365125"/>
          </a:xfrm>
          <a:prstGeom prst="rect">
            <a:avLst/>
          </a:prstGeom>
        </p:spPr>
        <p:txBody>
          <a:bodyPr vert="horz" lIns="91440" tIns="45720" rIns="91440" bIns="45720" rtlCol="0" anchor="ctr"/>
          <a:lstStyle>
            <a:lvl1pPr algn="l">
              <a:defRPr sz="8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39"/>
            <a:ext cx="2133600" cy="365125"/>
          </a:xfrm>
          <a:prstGeom prst="rect">
            <a:avLst/>
          </a:prstGeom>
        </p:spPr>
        <p:txBody>
          <a:bodyPr vert="horz" lIns="91440" tIns="45720" rIns="91440" bIns="45720" rtlCol="0" anchor="ctr"/>
          <a:lstStyle>
            <a:lvl1pPr algn="l">
              <a:defRPr sz="900" b="1">
                <a:solidFill>
                  <a:schemeClr val="tx2"/>
                </a:solidFill>
                <a:latin typeface="Arial"/>
                <a:cs typeface="Arial"/>
              </a:defRPr>
            </a:lvl1pPr>
          </a:lstStyle>
          <a:p>
            <a:fld id="{F291D414-5429-E04B-93E1-0D0828988274}" type="slidenum">
              <a:rPr lang="en-US" smtClean="0"/>
              <a:pPr/>
              <a:t>‹#›</a:t>
            </a:fld>
            <a:endParaRPr lang="en-US"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7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1" r:id="rId14"/>
    <p:sldLayoutId id="2147483665" r:id="rId15"/>
    <p:sldLayoutId id="2147483730" r:id="rId16"/>
  </p:sldLayoutIdLst>
  <p:hf hdr="0" ftr="0" dt="0"/>
  <p:txStyles>
    <p:titleStyle>
      <a:lvl1pPr algn="l" defTabSz="457200" rtl="0" eaLnBrk="1" latinLnBrk="0" hangingPunct="1">
        <a:lnSpc>
          <a:spcPts val="2800"/>
        </a:lnSpc>
        <a:spcBef>
          <a:spcPct val="0"/>
        </a:spcBef>
        <a:buNone/>
        <a:defRPr sz="2400" b="1" kern="1200">
          <a:solidFill>
            <a:schemeClr val="tx1"/>
          </a:solidFill>
          <a:latin typeface="Arial"/>
          <a:ea typeface="+mj-ea"/>
          <a:cs typeface="Arial"/>
        </a:defRPr>
      </a:lvl1pPr>
    </p:titleStyle>
    <p:bodyStyle>
      <a:lvl1pPr marL="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1pPr>
      <a:lvl2pPr marL="4572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2pPr>
      <a:lvl3pPr marL="9144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3pPr>
      <a:lvl4pPr marL="13716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4pPr>
      <a:lvl5pPr marL="18288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57202" y="2445718"/>
            <a:ext cx="3850480" cy="36804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1" y="6356352"/>
            <a:ext cx="2895600" cy="365125"/>
          </a:xfrm>
          <a:prstGeom prst="rect">
            <a:avLst/>
          </a:prstGeom>
        </p:spPr>
        <p:txBody>
          <a:bodyPr vert="horz" lIns="91440" tIns="45720" rIns="91440" bIns="45720" rtlCol="0" anchor="ctr"/>
          <a:lstStyle>
            <a:lvl1pPr algn="l">
              <a:defRPr sz="6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41"/>
            <a:ext cx="2133600" cy="365125"/>
          </a:xfrm>
          <a:prstGeom prst="rect">
            <a:avLst/>
          </a:prstGeom>
        </p:spPr>
        <p:txBody>
          <a:bodyPr vert="horz" lIns="91440" tIns="45720" rIns="91440" bIns="45720" rtlCol="0" anchor="ctr"/>
          <a:lstStyle>
            <a:lvl1pPr algn="l">
              <a:defRPr sz="675" b="1">
                <a:solidFill>
                  <a:schemeClr val="tx2"/>
                </a:solidFill>
                <a:latin typeface="Arial"/>
                <a:cs typeface="Arial"/>
              </a:defRPr>
            </a:lvl1pPr>
          </a:lstStyle>
          <a:p>
            <a:fld id="{F291D414-5429-E04B-93E1-0D0828988274}" type="slidenum">
              <a:rPr lang="en-US" smtClean="0"/>
              <a:pPr/>
              <a:t>‹#›</a:t>
            </a:fld>
            <a:endParaRPr lang="en-US"/>
          </a:p>
        </p:txBody>
      </p:sp>
      <p:pic>
        <p:nvPicPr>
          <p:cNvPr id="8" name="Picture 7"/>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213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342900" rtl="0" eaLnBrk="1" latinLnBrk="0" hangingPunct="1">
        <a:lnSpc>
          <a:spcPts val="2100"/>
        </a:lnSpc>
        <a:spcBef>
          <a:spcPct val="0"/>
        </a:spcBef>
        <a:buNone/>
        <a:defRPr sz="1800" b="1" kern="1200">
          <a:solidFill>
            <a:schemeClr val="tx1"/>
          </a:solidFill>
          <a:latin typeface="Arial"/>
          <a:ea typeface="+mj-ea"/>
          <a:cs typeface="Arial"/>
        </a:defRPr>
      </a:lvl1pPr>
    </p:titleStyle>
    <p:bodyStyle>
      <a:lvl1pPr marL="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1pPr>
      <a:lvl2pPr marL="3429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2pPr>
      <a:lvl3pPr marL="6858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3pPr>
      <a:lvl4pPr marL="10287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4pPr>
      <a:lvl5pPr marL="13716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57202" y="2445718"/>
            <a:ext cx="3850480" cy="36804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1" y="6356352"/>
            <a:ext cx="2895600" cy="365125"/>
          </a:xfrm>
          <a:prstGeom prst="rect">
            <a:avLst/>
          </a:prstGeom>
        </p:spPr>
        <p:txBody>
          <a:bodyPr vert="horz" lIns="91440" tIns="45720" rIns="91440" bIns="45720" rtlCol="0" anchor="ctr"/>
          <a:lstStyle>
            <a:lvl1pPr algn="l">
              <a:defRPr sz="6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41"/>
            <a:ext cx="2133600" cy="365125"/>
          </a:xfrm>
          <a:prstGeom prst="rect">
            <a:avLst/>
          </a:prstGeom>
        </p:spPr>
        <p:txBody>
          <a:bodyPr vert="horz" lIns="91440" tIns="45720" rIns="91440" bIns="45720" rtlCol="0" anchor="ctr"/>
          <a:lstStyle>
            <a:lvl1pPr algn="l">
              <a:defRPr sz="675" b="1">
                <a:solidFill>
                  <a:schemeClr val="tx2"/>
                </a:solidFill>
                <a:latin typeface="Arial"/>
                <a:cs typeface="Arial"/>
              </a:defRPr>
            </a:lvl1pPr>
          </a:lstStyle>
          <a:p>
            <a:fld id="{F291D414-5429-E04B-93E1-0D0828988274}" type="slidenum">
              <a:rPr lang="en-US" smtClean="0"/>
              <a:pPr/>
              <a:t>‹#›</a:t>
            </a:fld>
            <a:endParaRPr lang="en-US"/>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8839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l" defTabSz="342900" rtl="0" eaLnBrk="1" latinLnBrk="0" hangingPunct="1">
        <a:lnSpc>
          <a:spcPts val="2100"/>
        </a:lnSpc>
        <a:spcBef>
          <a:spcPct val="0"/>
        </a:spcBef>
        <a:buNone/>
        <a:defRPr sz="1800" b="1" kern="1200">
          <a:solidFill>
            <a:schemeClr val="tx1"/>
          </a:solidFill>
          <a:latin typeface="Arial"/>
          <a:ea typeface="+mj-ea"/>
          <a:cs typeface="Arial"/>
        </a:defRPr>
      </a:lvl1pPr>
    </p:titleStyle>
    <p:bodyStyle>
      <a:lvl1pPr marL="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1pPr>
      <a:lvl2pPr marL="3429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2pPr>
      <a:lvl3pPr marL="6858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3pPr>
      <a:lvl4pPr marL="10287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4pPr>
      <a:lvl5pPr marL="13716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5EED2-9099-5E4C-BB37-0C8C1ED840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E2E07B-FF9B-8244-8885-6EE89167DF45}"/>
              </a:ext>
            </a:extLst>
          </p:cNvPr>
          <p:cNvSpPr>
            <a:spLocks noGrp="1"/>
          </p:cNvSpPr>
          <p:nvPr>
            <p:ph type="body" idx="1"/>
          </p:nvPr>
        </p:nvSpPr>
        <p:spPr>
          <a:xfrm>
            <a:off x="628650" y="1554221"/>
            <a:ext cx="7886700" cy="46227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45644A-E387-5C42-BB14-87229F619D9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609AE7-C48F-4C68-A604-8201EAC20977}" type="datetime1">
              <a:rPr lang="en-US" smtClean="0"/>
              <a:t>10/21/2022</a:t>
            </a:fld>
            <a:endParaRPr lang="en-US" dirty="0"/>
          </a:p>
        </p:txBody>
      </p:sp>
      <p:sp>
        <p:nvSpPr>
          <p:cNvPr id="5" name="Footer Placeholder 4">
            <a:extLst>
              <a:ext uri="{FF2B5EF4-FFF2-40B4-BE49-F238E27FC236}">
                <a16:creationId xmlns:a16="http://schemas.microsoft.com/office/drawing/2014/main" id="{BAAE9FC4-57F9-094E-B55A-954DA6BB3F6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B67A4F-85E5-DD49-970F-05FF35817E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FFB47-3016-134A-AEBC-6F7DB69BC704}" type="slidenum">
              <a:rPr lang="en-US" smtClean="0"/>
              <a:t>‹#›</a:t>
            </a:fld>
            <a:endParaRPr lang="en-US" dirty="0"/>
          </a:p>
        </p:txBody>
      </p:sp>
      <p:sp>
        <p:nvSpPr>
          <p:cNvPr id="10" name="Date Placeholder 3">
            <a:extLst>
              <a:ext uri="{FF2B5EF4-FFF2-40B4-BE49-F238E27FC236}">
                <a16:creationId xmlns:a16="http://schemas.microsoft.com/office/drawing/2014/main" id="{E90483B6-FBFE-7D44-BB0A-E6BCBFEBFA47}"/>
              </a:ext>
            </a:extLst>
          </p:cNvPr>
          <p:cNvSpPr txBox="1">
            <a:spLocks/>
          </p:cNvSpPr>
          <p:nvPr userDrawn="1"/>
        </p:nvSpPr>
        <p:spPr>
          <a:xfrm>
            <a:off x="6163819" y="6446839"/>
            <a:ext cx="1938638" cy="365125"/>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D6E202-B606-4609-B914-27C9371A1F6D}" type="datetime1">
              <a:rPr lang="en-US" sz="600" smtClean="0"/>
              <a:pPr/>
              <a:t>10/21/2022</a:t>
            </a:fld>
            <a:endParaRPr lang="en-US" sz="600" dirty="0"/>
          </a:p>
        </p:txBody>
      </p:sp>
      <p:sp>
        <p:nvSpPr>
          <p:cNvPr id="11" name="Slide Number Placeholder 5">
            <a:extLst>
              <a:ext uri="{FF2B5EF4-FFF2-40B4-BE49-F238E27FC236}">
                <a16:creationId xmlns:a16="http://schemas.microsoft.com/office/drawing/2014/main" id="{85223782-5DFD-F044-9E50-DD42D3211647}"/>
              </a:ext>
            </a:extLst>
          </p:cNvPr>
          <p:cNvSpPr txBox="1">
            <a:spLocks/>
          </p:cNvSpPr>
          <p:nvPr userDrawn="1"/>
        </p:nvSpPr>
        <p:spPr>
          <a:xfrm>
            <a:off x="8245186" y="6446839"/>
            <a:ext cx="585008" cy="365125"/>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600" smtClean="0"/>
              <a:pPr/>
              <a:t>‹#›</a:t>
            </a:fld>
            <a:endParaRPr lang="en-US" sz="600" dirty="0"/>
          </a:p>
        </p:txBody>
      </p:sp>
    </p:spTree>
    <p:extLst>
      <p:ext uri="{BB962C8B-B14F-4D97-AF65-F5344CB8AC3E}">
        <p14:creationId xmlns:p14="http://schemas.microsoft.com/office/powerpoint/2010/main" val="400250290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sldNum="0" hdr="0" ftr="0" dt="0"/>
  <p:txStyles>
    <p:titleStyle>
      <a:lvl1pPr algn="l" defTabSz="685800" rtl="0" eaLnBrk="1" latinLnBrk="0" hangingPunct="1">
        <a:lnSpc>
          <a:spcPct val="90000"/>
        </a:lnSpc>
        <a:spcBef>
          <a:spcPct val="0"/>
        </a:spcBef>
        <a:buNone/>
        <a:defRPr sz="3300" kern="1200">
          <a:solidFill>
            <a:srgbClr val="004B8D"/>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A0AF"/>
        </a:buClr>
        <a:buFont typeface="Arial" panose="020B0604020202020204" pitchFamily="34" charset="0"/>
        <a:buChar char="•"/>
        <a:defRPr sz="2100" kern="1200">
          <a:solidFill>
            <a:srgbClr val="004B8D"/>
          </a:solidFill>
          <a:latin typeface="+mn-lt"/>
          <a:ea typeface="+mn-ea"/>
          <a:cs typeface="+mn-cs"/>
        </a:defRPr>
      </a:lvl1pPr>
      <a:lvl2pPr marL="514350" indent="-171450" algn="l" defTabSz="685800" rtl="0" eaLnBrk="1" latinLnBrk="0" hangingPunct="1">
        <a:lnSpc>
          <a:spcPct val="90000"/>
        </a:lnSpc>
        <a:spcBef>
          <a:spcPts val="375"/>
        </a:spcBef>
        <a:buClr>
          <a:srgbClr val="00A0AF"/>
        </a:buClr>
        <a:buFont typeface="Arial" panose="020B0604020202020204" pitchFamily="34" charset="0"/>
        <a:buChar char="•"/>
        <a:defRPr sz="1800" kern="1200">
          <a:solidFill>
            <a:srgbClr val="004B8D"/>
          </a:solidFill>
          <a:latin typeface="+mn-lt"/>
          <a:ea typeface="+mn-ea"/>
          <a:cs typeface="+mn-cs"/>
        </a:defRPr>
      </a:lvl2pPr>
      <a:lvl3pPr marL="857250" indent="-171450" algn="l" defTabSz="685800" rtl="0" eaLnBrk="1" latinLnBrk="0" hangingPunct="1">
        <a:lnSpc>
          <a:spcPct val="90000"/>
        </a:lnSpc>
        <a:spcBef>
          <a:spcPts val="375"/>
        </a:spcBef>
        <a:buClr>
          <a:srgbClr val="00A0AF"/>
        </a:buClr>
        <a:buFont typeface="Arial" panose="020B0604020202020204" pitchFamily="34" charset="0"/>
        <a:buChar char="•"/>
        <a:defRPr sz="1500" kern="1200">
          <a:solidFill>
            <a:srgbClr val="004B8D"/>
          </a:solidFill>
          <a:latin typeface="+mn-lt"/>
          <a:ea typeface="+mn-ea"/>
          <a:cs typeface="+mn-cs"/>
        </a:defRPr>
      </a:lvl3pPr>
      <a:lvl4pPr marL="1200150" indent="-171450" algn="l" defTabSz="685800" rtl="0" eaLnBrk="1" latinLnBrk="0" hangingPunct="1">
        <a:lnSpc>
          <a:spcPct val="90000"/>
        </a:lnSpc>
        <a:spcBef>
          <a:spcPts val="375"/>
        </a:spcBef>
        <a:buClr>
          <a:srgbClr val="00A0AF"/>
        </a:buClr>
        <a:buFont typeface="Arial" panose="020B0604020202020204" pitchFamily="34" charset="0"/>
        <a:buChar char="•"/>
        <a:defRPr sz="1350" kern="1200">
          <a:solidFill>
            <a:srgbClr val="004B8D"/>
          </a:solidFill>
          <a:latin typeface="+mn-lt"/>
          <a:ea typeface="+mn-ea"/>
          <a:cs typeface="+mn-cs"/>
        </a:defRPr>
      </a:lvl4pPr>
      <a:lvl5pPr marL="1543050" indent="-171450" algn="l" defTabSz="685800" rtl="0" eaLnBrk="1" latinLnBrk="0" hangingPunct="1">
        <a:lnSpc>
          <a:spcPct val="90000"/>
        </a:lnSpc>
        <a:spcBef>
          <a:spcPts val="375"/>
        </a:spcBef>
        <a:buClr>
          <a:srgbClr val="00A0AF"/>
        </a:buClr>
        <a:buFont typeface="Arial" panose="020B0604020202020204" pitchFamily="34" charset="0"/>
        <a:buChar char="•"/>
        <a:defRPr sz="1350" kern="1200">
          <a:solidFill>
            <a:srgbClr val="004B8D"/>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4843244"/>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2.xml"/><Relationship Id="rId4" Type="http://schemas.openxmlformats.org/officeDocument/2006/relationships/hyperlink" Target="https://www.guilfordgifted.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4.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hyperlink" Target="http://www.guilfordgifted.org/" TargetMode="External"/><Relationship Id="rId2" Type="http://schemas.openxmlformats.org/officeDocument/2006/relationships/notesSlide" Target="../notesSlides/notesSlide17.xml"/><Relationship Id="rId1" Type="http://schemas.openxmlformats.org/officeDocument/2006/relationships/slideLayout" Target="../slideLayouts/slideLayout64.xml"/><Relationship Id="rId6" Type="http://schemas.openxmlformats.org/officeDocument/2006/relationships/image" Target="../media/image19.png"/><Relationship Id="rId5" Type="http://schemas.openxmlformats.org/officeDocument/2006/relationships/image" Target="../media/image16.jpg"/><Relationship Id="rId4" Type="http://schemas.openxmlformats.org/officeDocument/2006/relationships/hyperlink" Target="mailto:guilfordgifted@gmail.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www.guilfordgifted.org/membership" TargetMode="External"/><Relationship Id="rId7" Type="http://schemas.openxmlformats.org/officeDocument/2006/relationships/hyperlink" Target="https://www.guilfordgifted.org/contact" TargetMode="External"/><Relationship Id="rId2" Type="http://schemas.openxmlformats.org/officeDocument/2006/relationships/notesSlide" Target="../notesSlides/notesSlide18.xml"/><Relationship Id="rId1" Type="http://schemas.openxmlformats.org/officeDocument/2006/relationships/slideLayout" Target="../slideLayouts/slideLayout64.xml"/><Relationship Id="rId6" Type="http://schemas.openxmlformats.org/officeDocument/2006/relationships/hyperlink" Target="https://twitter.com/GuilfordCoPAGE" TargetMode="External"/><Relationship Id="rId5" Type="http://schemas.openxmlformats.org/officeDocument/2006/relationships/hyperlink" Target="https://www.facebook.com/GuilfordCoPAGE" TargetMode="External"/><Relationship Id="rId4" Type="http://schemas.openxmlformats.org/officeDocument/2006/relationships/hyperlink" Target="https://www.guilfordgifted.or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learnmore.duke.edu/about/duke-pre-college-middle-school-progra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davidsongifted.org/gifted-blog/talent-search-opportunities-for-gifted-student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hoagiesgifted.org/talent_search.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am12.safelinks.protection.outlook.com/?url=https%3A%2F%2Fwww.gcsnc.com%2Fdomain%2F2764&amp;data=04%7C01%7Clenardh%40gcsnc.com%7Cf5942ef0be8b4694621a08d9a878a015%7C9ae2fb1fdea24c4381947624fcbbb30c%7C0%7C0%7C637726058313067157%7CUnknown%7CTWFpbGZsb3d8eyJWIjoiMC4wLjAwMDAiLCJQIjoiV2luMzIiLCJBTiI6Ik1haWwiLCJXVCI6Mn0%3D%7C3000&amp;sdata=CxuAmLf%2BuHqISG2VgMJRjJd4RKggpt5moHJ3t3z1ltM%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ejournal4writing.wordpress.com/" TargetMode="External"/><Relationship Id="rId2" Type="http://schemas.openxmlformats.org/officeDocument/2006/relationships/image" Target="../media/image21.jpg"/><Relationship Id="rId1" Type="http://schemas.openxmlformats.org/officeDocument/2006/relationships/slideLayout" Target="../slideLayouts/slideLayout9.xml"/><Relationship Id="rId5" Type="http://schemas.openxmlformats.org/officeDocument/2006/relationships/hyperlink" Target="https://forms.office.com/Pages/ResponsePage.aspx?id=H_vimqLeQ0yBlHYk_LuzDKceqGwilalNpX_vuuSZZ_NURVpFVjVSSktQRzhBWFNYNEwzU1FFVzZSTy4u" TargetMode="External"/><Relationship Id="rId4" Type="http://schemas.openxmlformats.org/officeDocument/2006/relationships/hyperlink" Target="https://forms.office.com/r/3icvHYxV0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mailto:jordand@gcsnc.com"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hyperlink" Target="http://principalspov.blogspot.com/2014/12/the-three-questions.html"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F31F-B6F8-994C-8078-02CE0983AFAB}"/>
              </a:ext>
            </a:extLst>
          </p:cNvPr>
          <p:cNvSpPr>
            <a:spLocks noGrp="1"/>
          </p:cNvSpPr>
          <p:nvPr>
            <p:ph type="title"/>
          </p:nvPr>
        </p:nvSpPr>
        <p:spPr>
          <a:xfrm>
            <a:off x="623888" y="1153292"/>
            <a:ext cx="7886700" cy="980186"/>
          </a:xfrm>
        </p:spPr>
        <p:txBody>
          <a:bodyPr/>
          <a:lstStyle/>
          <a:p>
            <a:r>
              <a:rPr lang="en-US" b="1" dirty="0"/>
              <a:t>Annual Middle School</a:t>
            </a:r>
            <a:br>
              <a:rPr lang="en-US" b="1" dirty="0"/>
            </a:br>
            <a:r>
              <a:rPr lang="en-US" b="1" dirty="0"/>
              <a:t>AG Parent/Guardian Meeting</a:t>
            </a:r>
            <a:endParaRPr lang="en-US" dirty="0"/>
          </a:p>
        </p:txBody>
      </p:sp>
      <p:sp>
        <p:nvSpPr>
          <p:cNvPr id="3" name="Text Placeholder 2">
            <a:extLst>
              <a:ext uri="{FF2B5EF4-FFF2-40B4-BE49-F238E27FC236}">
                <a16:creationId xmlns:a16="http://schemas.microsoft.com/office/drawing/2014/main" id="{2CC556A0-6FA7-2C48-B164-29250D5B70A2}"/>
              </a:ext>
            </a:extLst>
          </p:cNvPr>
          <p:cNvSpPr>
            <a:spLocks noGrp="1"/>
          </p:cNvSpPr>
          <p:nvPr>
            <p:ph type="body" idx="1"/>
          </p:nvPr>
        </p:nvSpPr>
        <p:spPr>
          <a:xfrm>
            <a:off x="623888" y="2181482"/>
            <a:ext cx="5488154" cy="3325941"/>
          </a:xfrm>
        </p:spPr>
        <p:txBody>
          <a:bodyPr>
            <a:normAutofit lnSpcReduction="10000"/>
          </a:bodyPr>
          <a:lstStyle/>
          <a:p>
            <a:r>
              <a:rPr lang="en-US" sz="2400" dirty="0">
                <a:solidFill>
                  <a:srgbClr val="FF0000"/>
                </a:solidFill>
              </a:rPr>
              <a:t>Northwest Middle School</a:t>
            </a:r>
          </a:p>
          <a:p>
            <a:endParaRPr lang="en-US" sz="2400" dirty="0"/>
          </a:p>
          <a:p>
            <a:r>
              <a:rPr lang="en-US" sz="2400" dirty="0"/>
              <a:t>Heather Lenard (Curriculum Facilitator)</a:t>
            </a:r>
          </a:p>
          <a:p>
            <a:r>
              <a:rPr lang="en-US" sz="2400" dirty="0"/>
              <a:t>Katie Thompson (6</a:t>
            </a:r>
            <a:r>
              <a:rPr lang="en-US" sz="2400" baseline="30000" dirty="0"/>
              <a:t>th</a:t>
            </a:r>
            <a:r>
              <a:rPr lang="en-US" sz="2400" dirty="0"/>
              <a:t> grade Counselor)</a:t>
            </a:r>
          </a:p>
          <a:p>
            <a:r>
              <a:rPr lang="en-US" sz="2400" dirty="0"/>
              <a:t>Mac McDowell (7</a:t>
            </a:r>
            <a:r>
              <a:rPr lang="en-US" sz="2400" baseline="30000" dirty="0"/>
              <a:t>th</a:t>
            </a:r>
            <a:r>
              <a:rPr lang="en-US" sz="2400" dirty="0"/>
              <a:t> grade Counselor)</a:t>
            </a:r>
          </a:p>
          <a:p>
            <a:r>
              <a:rPr lang="en-US" sz="2400" dirty="0"/>
              <a:t>Sharla Martin (8</a:t>
            </a:r>
            <a:r>
              <a:rPr lang="en-US" sz="2400" baseline="30000" dirty="0"/>
              <a:t>th</a:t>
            </a:r>
            <a:r>
              <a:rPr lang="en-US" sz="2400" dirty="0"/>
              <a:t> grade Counselor) </a:t>
            </a:r>
          </a:p>
          <a:p>
            <a:endParaRPr lang="en-US" sz="2400" dirty="0"/>
          </a:p>
          <a:p>
            <a:r>
              <a:rPr lang="en-US" sz="2400" dirty="0"/>
              <a:t>October 25, 2022</a:t>
            </a:r>
          </a:p>
        </p:txBody>
      </p:sp>
      <p:sp>
        <p:nvSpPr>
          <p:cNvPr id="4" name="Text Placeholder 3">
            <a:extLst>
              <a:ext uri="{FF2B5EF4-FFF2-40B4-BE49-F238E27FC236}">
                <a16:creationId xmlns:a16="http://schemas.microsoft.com/office/drawing/2014/main" id="{EEFAD1F7-2BF5-AF43-B1EF-7D3EDEC13B72}"/>
              </a:ext>
            </a:extLst>
          </p:cNvPr>
          <p:cNvSpPr>
            <a:spLocks noGrp="1"/>
          </p:cNvSpPr>
          <p:nvPr>
            <p:ph type="body" sz="quarter" idx="13"/>
          </p:nvPr>
        </p:nvSpPr>
        <p:spPr/>
        <p:txBody>
          <a:bodyPr/>
          <a:lstStyle/>
          <a:p>
            <a:r>
              <a:rPr lang="en-US" kern="800" spc="113" dirty="0">
                <a:solidFill>
                  <a:schemeClr val="bg1"/>
                </a:solidFill>
              </a:rPr>
              <a:t>Whitney Oakley, ED.D.  </a:t>
            </a:r>
            <a:r>
              <a:rPr lang="en-US" kern="800" spc="113" dirty="0">
                <a:solidFill>
                  <a:srgbClr val="00BCCC"/>
                </a:solidFill>
              </a:rPr>
              <a:t>| SUPERINTENDENT</a:t>
            </a:r>
          </a:p>
          <a:p>
            <a:endParaRPr lang="en-US" dirty="0"/>
          </a:p>
        </p:txBody>
      </p:sp>
    </p:spTree>
    <p:extLst>
      <p:ext uri="{BB962C8B-B14F-4D97-AF65-F5344CB8AC3E}">
        <p14:creationId xmlns:p14="http://schemas.microsoft.com/office/powerpoint/2010/main" val="314945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70438"/>
            <a:ext cx="5645659" cy="1046485"/>
          </a:xfrm>
        </p:spPr>
        <p:txBody>
          <a:bodyPr>
            <a:normAutofit/>
          </a:bodyPr>
          <a:lstStyle/>
          <a:p>
            <a:r>
              <a:rPr lang="en-US" b="1" dirty="0">
                <a:latin typeface="Cambria" pitchFamily="18" charset="0"/>
              </a:rPr>
              <a:t>Team for Academically Gifted (TAG)</a:t>
            </a:r>
          </a:p>
        </p:txBody>
      </p:sp>
      <p:sp>
        <p:nvSpPr>
          <p:cNvPr id="4" name="Slide Number Placeholder 3"/>
          <p:cNvSpPr>
            <a:spLocks noGrp="1"/>
          </p:cNvSpPr>
          <p:nvPr>
            <p:ph type="sldNum" sz="quarter" idx="4294967295"/>
          </p:nvPr>
        </p:nvSpPr>
        <p:spPr>
          <a:xfrm>
            <a:off x="457200" y="320676"/>
            <a:ext cx="2133600" cy="365125"/>
          </a:xfrm>
        </p:spPr>
        <p:txBody>
          <a:bodyPr>
            <a:normAutofit/>
          </a:bodyPr>
          <a:lstStyle/>
          <a:p>
            <a:fld id="{88DAAB1E-6218-40DC-B829-69295F699832}" type="slidenum">
              <a:rPr lang="en-US" smtClean="0"/>
              <a:pPr/>
              <a:t>10</a:t>
            </a:fld>
            <a:endParaRPr lang="en-US" dirty="0"/>
          </a:p>
        </p:txBody>
      </p:sp>
      <p:sp>
        <p:nvSpPr>
          <p:cNvPr id="3" name="TextBox 2"/>
          <p:cNvSpPr txBox="1"/>
          <p:nvPr/>
        </p:nvSpPr>
        <p:spPr>
          <a:xfrm>
            <a:off x="736599" y="1157705"/>
            <a:ext cx="7759701" cy="4585871"/>
          </a:xfrm>
          <a:prstGeom prst="rect">
            <a:avLst/>
          </a:prstGeom>
          <a:noFill/>
        </p:spPr>
        <p:txBody>
          <a:bodyPr wrap="square" rtlCol="0">
            <a:spAutoFit/>
          </a:bodyPr>
          <a:lstStyle/>
          <a:p>
            <a:r>
              <a:rPr lang="en-US" sz="3200" b="1" dirty="0">
                <a:solidFill>
                  <a:prstClr val="black"/>
                </a:solidFill>
                <a:latin typeface="Calibri" pitchFamily="34" charset="0"/>
              </a:rPr>
              <a:t>What is the function of TAG?</a:t>
            </a: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An interdisciplinary team comprised of school staff and a parent representative</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Supports and advocates for gifted education in the school</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Reviews data to determine student eligibility for AG services</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Monitors AG student records and services</a:t>
            </a:r>
          </a:p>
        </p:txBody>
      </p:sp>
    </p:spTree>
    <p:extLst>
      <p:ext uri="{BB962C8B-B14F-4D97-AF65-F5344CB8AC3E}">
        <p14:creationId xmlns:p14="http://schemas.microsoft.com/office/powerpoint/2010/main" val="387726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420478"/>
            <a:ext cx="5645659" cy="495439"/>
          </a:xfrm>
        </p:spPr>
        <p:txBody>
          <a:bodyPr/>
          <a:lstStyle/>
          <a:p>
            <a:r>
              <a:rPr lang="en-US" dirty="0"/>
              <a:t>Meet Our School’s TAG Team: </a:t>
            </a:r>
          </a:p>
        </p:txBody>
      </p:sp>
      <p:sp>
        <p:nvSpPr>
          <p:cNvPr id="3" name="Slide Number Placeholder 2"/>
          <p:cNvSpPr>
            <a:spLocks noGrp="1"/>
          </p:cNvSpPr>
          <p:nvPr>
            <p:ph type="sldNum" sz="quarter" idx="4294967295"/>
          </p:nvPr>
        </p:nvSpPr>
        <p:spPr>
          <a:xfrm>
            <a:off x="457200" y="382517"/>
            <a:ext cx="2133600" cy="365125"/>
          </a:xfrm>
        </p:spPr>
        <p:txBody>
          <a:bodyPr>
            <a:normAutofit/>
          </a:bodyPr>
          <a:lstStyle/>
          <a:p>
            <a:fld id="{88DAAB1E-6218-40DC-B829-69295F699832}" type="slidenum">
              <a:rPr lang="en-US" smtClean="0"/>
              <a:pPr/>
              <a:t>11</a:t>
            </a:fld>
            <a:endParaRPr lang="en-US"/>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60657626"/>
              </p:ext>
            </p:extLst>
          </p:nvPr>
        </p:nvGraphicFramePr>
        <p:xfrm>
          <a:off x="147918" y="1214438"/>
          <a:ext cx="8754035" cy="4526280"/>
        </p:xfrm>
        <a:graphic>
          <a:graphicData uri="http://schemas.openxmlformats.org/drawingml/2006/table">
            <a:tbl>
              <a:tblPr firstRow="1" bandRow="1">
                <a:tableStyleId>{5C22544A-7EE6-4342-B048-85BDC9FD1C3A}</a:tableStyleId>
              </a:tblPr>
              <a:tblGrid>
                <a:gridCol w="3671047">
                  <a:extLst>
                    <a:ext uri="{9D8B030D-6E8A-4147-A177-3AD203B41FA5}">
                      <a16:colId xmlns:a16="http://schemas.microsoft.com/office/drawing/2014/main" val="4165677894"/>
                    </a:ext>
                  </a:extLst>
                </a:gridCol>
                <a:gridCol w="2460811">
                  <a:extLst>
                    <a:ext uri="{9D8B030D-6E8A-4147-A177-3AD203B41FA5}">
                      <a16:colId xmlns:a16="http://schemas.microsoft.com/office/drawing/2014/main" val="3807769825"/>
                    </a:ext>
                  </a:extLst>
                </a:gridCol>
                <a:gridCol w="2622177">
                  <a:extLst>
                    <a:ext uri="{9D8B030D-6E8A-4147-A177-3AD203B41FA5}">
                      <a16:colId xmlns:a16="http://schemas.microsoft.com/office/drawing/2014/main" val="1332036211"/>
                    </a:ext>
                  </a:extLst>
                </a:gridCol>
              </a:tblGrid>
              <a:tr h="370840">
                <a:tc>
                  <a:txBody>
                    <a:bodyPr/>
                    <a:lstStyle/>
                    <a:p>
                      <a:r>
                        <a:rPr lang="en-US" dirty="0"/>
                        <a:t>TAG Role:</a:t>
                      </a:r>
                    </a:p>
                  </a:txBody>
                  <a:tcPr/>
                </a:tc>
                <a:tc>
                  <a:txBody>
                    <a:bodyPr/>
                    <a:lstStyle/>
                    <a:p>
                      <a:r>
                        <a:rPr lang="en-US" dirty="0"/>
                        <a:t>Team Member:</a:t>
                      </a:r>
                    </a:p>
                  </a:txBody>
                  <a:tcPr/>
                </a:tc>
                <a:tc>
                  <a:txBody>
                    <a:bodyPr/>
                    <a:lstStyle/>
                    <a:p>
                      <a:r>
                        <a:rPr lang="en-US" dirty="0"/>
                        <a:t>School Role: </a:t>
                      </a:r>
                    </a:p>
                  </a:txBody>
                  <a:tcPr/>
                </a:tc>
                <a:extLst>
                  <a:ext uri="{0D108BD9-81ED-4DB2-BD59-A6C34878D82A}">
                    <a16:rowId xmlns:a16="http://schemas.microsoft.com/office/drawing/2014/main" val="988703085"/>
                  </a:ext>
                </a:extLst>
              </a:tr>
              <a:tr h="370840">
                <a:tc>
                  <a:txBody>
                    <a:bodyPr/>
                    <a:lstStyle/>
                    <a:p>
                      <a:r>
                        <a:rPr lang="en-US" dirty="0"/>
                        <a:t>TAG Chair</a:t>
                      </a:r>
                    </a:p>
                  </a:txBody>
                  <a:tcPr/>
                </a:tc>
                <a:tc>
                  <a:txBody>
                    <a:bodyPr/>
                    <a:lstStyle/>
                    <a:p>
                      <a:r>
                        <a:rPr lang="en-US" dirty="0"/>
                        <a:t>Heather Lenard</a:t>
                      </a:r>
                    </a:p>
                    <a:p>
                      <a:r>
                        <a:rPr lang="en-US" dirty="0"/>
                        <a:t>Katie Thompson</a:t>
                      </a:r>
                    </a:p>
                    <a:p>
                      <a:r>
                        <a:rPr lang="en-US" dirty="0"/>
                        <a:t>Mac McDowell</a:t>
                      </a:r>
                    </a:p>
                    <a:p>
                      <a:r>
                        <a:rPr lang="en-US" dirty="0"/>
                        <a:t>Sharla Martin</a:t>
                      </a:r>
                    </a:p>
                  </a:txBody>
                  <a:tcPr/>
                </a:tc>
                <a:tc>
                  <a:txBody>
                    <a:bodyPr/>
                    <a:lstStyle/>
                    <a:p>
                      <a:r>
                        <a:rPr lang="en-US" dirty="0"/>
                        <a:t>-Curriculum Facilitator</a:t>
                      </a:r>
                    </a:p>
                    <a:p>
                      <a:r>
                        <a:rPr lang="en-US" dirty="0"/>
                        <a:t>-6</a:t>
                      </a:r>
                      <a:r>
                        <a:rPr lang="en-US" baseline="30000" dirty="0"/>
                        <a:t>th</a:t>
                      </a:r>
                      <a:r>
                        <a:rPr lang="en-US" dirty="0"/>
                        <a:t> grade counselor</a:t>
                      </a:r>
                    </a:p>
                    <a:p>
                      <a:r>
                        <a:rPr lang="en-US" dirty="0"/>
                        <a:t>-7</a:t>
                      </a:r>
                      <a:r>
                        <a:rPr lang="en-US" baseline="30000" dirty="0"/>
                        <a:t>th</a:t>
                      </a:r>
                      <a:r>
                        <a:rPr lang="en-US" dirty="0"/>
                        <a:t> grade counselor</a:t>
                      </a:r>
                    </a:p>
                    <a:p>
                      <a:r>
                        <a:rPr lang="en-US" dirty="0"/>
                        <a:t>-8</a:t>
                      </a:r>
                      <a:r>
                        <a:rPr lang="en-US" baseline="30000" dirty="0"/>
                        <a:t>th</a:t>
                      </a:r>
                      <a:r>
                        <a:rPr lang="en-US" dirty="0"/>
                        <a:t> grade counselor</a:t>
                      </a:r>
                    </a:p>
                  </a:txBody>
                  <a:tcPr/>
                </a:tc>
                <a:extLst>
                  <a:ext uri="{0D108BD9-81ED-4DB2-BD59-A6C34878D82A}">
                    <a16:rowId xmlns:a16="http://schemas.microsoft.com/office/drawing/2014/main" val="3163039803"/>
                  </a:ext>
                </a:extLst>
              </a:tr>
              <a:tr h="370840">
                <a:tc>
                  <a:txBody>
                    <a:bodyPr/>
                    <a:lstStyle/>
                    <a:p>
                      <a:r>
                        <a:rPr lang="en-US" dirty="0"/>
                        <a:t>Principal/Principal Designee</a:t>
                      </a:r>
                    </a:p>
                  </a:txBody>
                  <a:tcPr/>
                </a:tc>
                <a:tc>
                  <a:txBody>
                    <a:bodyPr/>
                    <a:lstStyle/>
                    <a:p>
                      <a:r>
                        <a:rPr lang="en-US" dirty="0"/>
                        <a:t>Denise Francisco</a:t>
                      </a:r>
                    </a:p>
                  </a:txBody>
                  <a:tcPr/>
                </a:tc>
                <a:tc>
                  <a:txBody>
                    <a:bodyPr/>
                    <a:lstStyle/>
                    <a:p>
                      <a:endParaRPr lang="en-US" dirty="0"/>
                    </a:p>
                  </a:txBody>
                  <a:tcPr/>
                </a:tc>
                <a:extLst>
                  <a:ext uri="{0D108BD9-81ED-4DB2-BD59-A6C34878D82A}">
                    <a16:rowId xmlns:a16="http://schemas.microsoft.com/office/drawing/2014/main" val="4290349570"/>
                  </a:ext>
                </a:extLst>
              </a:tr>
              <a:tr h="370840">
                <a:tc>
                  <a:txBody>
                    <a:bodyPr/>
                    <a:lstStyle/>
                    <a:p>
                      <a:r>
                        <a:rPr lang="en-US" dirty="0"/>
                        <a:t>6</a:t>
                      </a:r>
                      <a:r>
                        <a:rPr lang="en-US" baseline="30000" dirty="0"/>
                        <a:t>th</a:t>
                      </a:r>
                      <a:r>
                        <a:rPr lang="en-US" dirty="0"/>
                        <a:t> Grade Representative</a:t>
                      </a:r>
                    </a:p>
                  </a:txBody>
                  <a:tcPr/>
                </a:tc>
                <a:tc>
                  <a:txBody>
                    <a:bodyPr/>
                    <a:lstStyle/>
                    <a:p>
                      <a:r>
                        <a:rPr lang="en-US" dirty="0"/>
                        <a:t>Carrie Hopkins</a:t>
                      </a:r>
                    </a:p>
                  </a:txBody>
                  <a:tcPr/>
                </a:tc>
                <a:tc>
                  <a:txBody>
                    <a:bodyPr/>
                    <a:lstStyle/>
                    <a:p>
                      <a:r>
                        <a:rPr lang="en-US" dirty="0"/>
                        <a:t>Social Studies teacher</a:t>
                      </a:r>
                    </a:p>
                  </a:txBody>
                  <a:tcPr/>
                </a:tc>
                <a:extLst>
                  <a:ext uri="{0D108BD9-81ED-4DB2-BD59-A6C34878D82A}">
                    <a16:rowId xmlns:a16="http://schemas.microsoft.com/office/drawing/2014/main" val="1610188930"/>
                  </a:ext>
                </a:extLst>
              </a:tr>
              <a:tr h="370840">
                <a:tc>
                  <a:txBody>
                    <a:bodyPr/>
                    <a:lstStyle/>
                    <a:p>
                      <a:r>
                        <a:rPr lang="en-US" dirty="0"/>
                        <a:t>7</a:t>
                      </a:r>
                      <a:r>
                        <a:rPr lang="en-US" baseline="30000" dirty="0"/>
                        <a:t>th</a:t>
                      </a:r>
                      <a:r>
                        <a:rPr lang="en-US" dirty="0"/>
                        <a:t> Grade Representative</a:t>
                      </a:r>
                    </a:p>
                  </a:txBody>
                  <a:tcPr/>
                </a:tc>
                <a:tc>
                  <a:txBody>
                    <a:bodyPr/>
                    <a:lstStyle/>
                    <a:p>
                      <a:r>
                        <a:rPr lang="en-US" dirty="0"/>
                        <a:t>Francine Bock</a:t>
                      </a:r>
                    </a:p>
                  </a:txBody>
                  <a:tcPr/>
                </a:tc>
                <a:tc>
                  <a:txBody>
                    <a:bodyPr/>
                    <a:lstStyle/>
                    <a:p>
                      <a:r>
                        <a:rPr lang="en-US" dirty="0"/>
                        <a:t>ELA teacher</a:t>
                      </a:r>
                    </a:p>
                  </a:txBody>
                  <a:tcPr/>
                </a:tc>
                <a:extLst>
                  <a:ext uri="{0D108BD9-81ED-4DB2-BD59-A6C34878D82A}">
                    <a16:rowId xmlns:a16="http://schemas.microsoft.com/office/drawing/2014/main" val="2396560289"/>
                  </a:ext>
                </a:extLst>
              </a:tr>
              <a:tr h="370840">
                <a:tc>
                  <a:txBody>
                    <a:bodyPr/>
                    <a:lstStyle/>
                    <a:p>
                      <a:r>
                        <a:rPr lang="en-US" dirty="0"/>
                        <a:t>8</a:t>
                      </a:r>
                      <a:r>
                        <a:rPr lang="en-US" baseline="30000" dirty="0"/>
                        <a:t>th</a:t>
                      </a:r>
                      <a:r>
                        <a:rPr lang="en-US" dirty="0"/>
                        <a:t> Grade Representative</a:t>
                      </a:r>
                    </a:p>
                  </a:txBody>
                  <a:tcPr/>
                </a:tc>
                <a:tc>
                  <a:txBody>
                    <a:bodyPr/>
                    <a:lstStyle/>
                    <a:p>
                      <a:r>
                        <a:rPr lang="en-US" dirty="0"/>
                        <a:t>Monica James</a:t>
                      </a:r>
                    </a:p>
                  </a:txBody>
                  <a:tcPr/>
                </a:tc>
                <a:tc>
                  <a:txBody>
                    <a:bodyPr/>
                    <a:lstStyle/>
                    <a:p>
                      <a:r>
                        <a:rPr lang="en-US"/>
                        <a:t>Social Studies </a:t>
                      </a:r>
                      <a:r>
                        <a:rPr lang="en-US" dirty="0"/>
                        <a:t>teacher</a:t>
                      </a:r>
                    </a:p>
                  </a:txBody>
                  <a:tcPr/>
                </a:tc>
                <a:extLst>
                  <a:ext uri="{0D108BD9-81ED-4DB2-BD59-A6C34878D82A}">
                    <a16:rowId xmlns:a16="http://schemas.microsoft.com/office/drawing/2014/main" val="3470057081"/>
                  </a:ext>
                </a:extLst>
              </a:tr>
              <a:tr h="370840">
                <a:tc>
                  <a:txBody>
                    <a:bodyPr/>
                    <a:lstStyle/>
                    <a:p>
                      <a:r>
                        <a:rPr lang="en-US" dirty="0"/>
                        <a:t>Parent Representative</a:t>
                      </a:r>
                    </a:p>
                  </a:txBody>
                  <a:tcPr/>
                </a:tc>
                <a:tc>
                  <a:txBody>
                    <a:bodyPr/>
                    <a:lstStyle/>
                    <a:p>
                      <a:r>
                        <a:rPr lang="en-US" dirty="0"/>
                        <a:t>Francine Bock</a:t>
                      </a:r>
                    </a:p>
                  </a:txBody>
                  <a:tcPr/>
                </a:tc>
                <a:tc>
                  <a:txBody>
                    <a:bodyPr/>
                    <a:lstStyle/>
                    <a:p>
                      <a:endParaRPr lang="en-US" dirty="0"/>
                    </a:p>
                  </a:txBody>
                  <a:tcPr/>
                </a:tc>
                <a:extLst>
                  <a:ext uri="{0D108BD9-81ED-4DB2-BD59-A6C34878D82A}">
                    <a16:rowId xmlns:a16="http://schemas.microsoft.com/office/drawing/2014/main" val="1551212365"/>
                  </a:ext>
                </a:extLst>
              </a:tr>
              <a:tr h="370840">
                <a:tc>
                  <a:txBody>
                    <a:bodyPr/>
                    <a:lstStyle/>
                    <a:p>
                      <a:r>
                        <a:rPr lang="en-US" dirty="0"/>
                        <a:t>Advising Member, EC Teacher</a:t>
                      </a:r>
                    </a:p>
                  </a:txBody>
                  <a:tcPr/>
                </a:tc>
                <a:tc>
                  <a:txBody>
                    <a:bodyPr/>
                    <a:lstStyle/>
                    <a:p>
                      <a:r>
                        <a:rPr lang="en-US" dirty="0"/>
                        <a:t>Julie Williams</a:t>
                      </a:r>
                    </a:p>
                  </a:txBody>
                  <a:tcPr/>
                </a:tc>
                <a:tc>
                  <a:txBody>
                    <a:bodyPr/>
                    <a:lstStyle/>
                    <a:p>
                      <a:endParaRPr lang="en-US" dirty="0"/>
                    </a:p>
                  </a:txBody>
                  <a:tcPr/>
                </a:tc>
                <a:extLst>
                  <a:ext uri="{0D108BD9-81ED-4DB2-BD59-A6C34878D82A}">
                    <a16:rowId xmlns:a16="http://schemas.microsoft.com/office/drawing/2014/main" val="2628244532"/>
                  </a:ext>
                </a:extLst>
              </a:tr>
              <a:tr h="370840">
                <a:tc>
                  <a:txBody>
                    <a:bodyPr/>
                    <a:lstStyle/>
                    <a:p>
                      <a:r>
                        <a:rPr lang="en-US" dirty="0"/>
                        <a:t>Advising Member, EL Teacher</a:t>
                      </a:r>
                    </a:p>
                  </a:txBody>
                  <a:tcPr/>
                </a:tc>
                <a:tc>
                  <a:txBody>
                    <a:bodyPr/>
                    <a:lstStyle/>
                    <a:p>
                      <a:r>
                        <a:rPr lang="en-US" dirty="0"/>
                        <a:t>Patricia Alen</a:t>
                      </a:r>
                    </a:p>
                  </a:txBody>
                  <a:tcPr/>
                </a:tc>
                <a:tc>
                  <a:txBody>
                    <a:bodyPr/>
                    <a:lstStyle/>
                    <a:p>
                      <a:endParaRPr lang="en-US" dirty="0"/>
                    </a:p>
                  </a:txBody>
                  <a:tcPr/>
                </a:tc>
                <a:extLst>
                  <a:ext uri="{0D108BD9-81ED-4DB2-BD59-A6C34878D82A}">
                    <a16:rowId xmlns:a16="http://schemas.microsoft.com/office/drawing/2014/main" val="362485480"/>
                  </a:ext>
                </a:extLst>
              </a:tr>
              <a:tr h="370840">
                <a:tc>
                  <a:txBody>
                    <a:bodyPr/>
                    <a:lstStyle/>
                    <a:p>
                      <a:r>
                        <a:rPr lang="en-US" dirty="0"/>
                        <a:t>Advising Member, 504 Coordinator</a:t>
                      </a:r>
                    </a:p>
                  </a:txBody>
                  <a:tcPr/>
                </a:tc>
                <a:tc>
                  <a:txBody>
                    <a:bodyPr/>
                    <a:lstStyle/>
                    <a:p>
                      <a:r>
                        <a:rPr lang="en-US" dirty="0"/>
                        <a:t>Sharla Martin</a:t>
                      </a:r>
                    </a:p>
                  </a:txBody>
                  <a:tcPr/>
                </a:tc>
                <a:tc>
                  <a:txBody>
                    <a:bodyPr/>
                    <a:lstStyle/>
                    <a:p>
                      <a:endParaRPr lang="en-US" dirty="0"/>
                    </a:p>
                  </a:txBody>
                  <a:tcPr/>
                </a:tc>
                <a:extLst>
                  <a:ext uri="{0D108BD9-81ED-4DB2-BD59-A6C34878D82A}">
                    <a16:rowId xmlns:a16="http://schemas.microsoft.com/office/drawing/2014/main" val="1745113174"/>
                  </a:ext>
                </a:extLst>
              </a:tr>
            </a:tbl>
          </a:graphicData>
        </a:graphic>
      </p:graphicFrame>
    </p:spTree>
    <p:extLst>
      <p:ext uri="{BB962C8B-B14F-4D97-AF65-F5344CB8AC3E}">
        <p14:creationId xmlns:p14="http://schemas.microsoft.com/office/powerpoint/2010/main" val="89485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4C28-E4FB-490D-A9FD-D4BB4A9E07B8}"/>
              </a:ext>
            </a:extLst>
          </p:cNvPr>
          <p:cNvSpPr>
            <a:spLocks noGrp="1"/>
          </p:cNvSpPr>
          <p:nvPr>
            <p:ph type="title"/>
          </p:nvPr>
        </p:nvSpPr>
        <p:spPr>
          <a:xfrm>
            <a:off x="753034" y="270439"/>
            <a:ext cx="5645659" cy="590174"/>
          </a:xfrm>
        </p:spPr>
        <p:txBody>
          <a:bodyPr/>
          <a:lstStyle/>
          <a:p>
            <a:r>
              <a:rPr lang="en-US" dirty="0"/>
              <a:t>Our TAG’s Communication Plan</a:t>
            </a:r>
          </a:p>
        </p:txBody>
      </p:sp>
      <p:sp>
        <p:nvSpPr>
          <p:cNvPr id="3" name="Slide Number Placeholder 2">
            <a:extLst>
              <a:ext uri="{FF2B5EF4-FFF2-40B4-BE49-F238E27FC236}">
                <a16:creationId xmlns:a16="http://schemas.microsoft.com/office/drawing/2014/main" id="{5E6BC544-EA15-4D7A-A2EA-A232465908EE}"/>
              </a:ext>
            </a:extLst>
          </p:cNvPr>
          <p:cNvSpPr>
            <a:spLocks noGrp="1"/>
          </p:cNvSpPr>
          <p:nvPr>
            <p:ph type="sldNum" sz="quarter" idx="11"/>
          </p:nvPr>
        </p:nvSpPr>
        <p:spPr/>
        <p:txBody>
          <a:bodyPr/>
          <a:lstStyle/>
          <a:p>
            <a:fld id="{F291D414-5429-E04B-93E1-0D0828988274}" type="slidenum">
              <a:rPr lang="en-US" smtClean="0"/>
              <a:pPr/>
              <a:t>12</a:t>
            </a:fld>
            <a:endParaRPr lang="en-US" dirty="0"/>
          </a:p>
        </p:txBody>
      </p:sp>
      <p:sp>
        <p:nvSpPr>
          <p:cNvPr id="4" name="Content Placeholder 3">
            <a:extLst>
              <a:ext uri="{FF2B5EF4-FFF2-40B4-BE49-F238E27FC236}">
                <a16:creationId xmlns:a16="http://schemas.microsoft.com/office/drawing/2014/main" id="{FD3086B3-F198-4C8A-8DB1-A11B69D40421}"/>
              </a:ext>
            </a:extLst>
          </p:cNvPr>
          <p:cNvSpPr>
            <a:spLocks noGrp="1"/>
          </p:cNvSpPr>
          <p:nvPr>
            <p:ph sz="quarter" idx="12"/>
          </p:nvPr>
        </p:nvSpPr>
        <p:spPr>
          <a:xfrm>
            <a:off x="504382" y="1561303"/>
            <a:ext cx="8232775" cy="3138867"/>
          </a:xfrm>
        </p:spPr>
        <p:txBody>
          <a:bodyPr>
            <a:normAutofit/>
          </a:bodyPr>
          <a:lstStyle/>
          <a:p>
            <a:pPr>
              <a:lnSpc>
                <a:spcPct val="100000"/>
              </a:lnSpc>
            </a:pPr>
            <a:r>
              <a:rPr lang="en-US" sz="2000" b="1" dirty="0">
                <a:solidFill>
                  <a:srgbClr val="FF0000"/>
                </a:solidFill>
              </a:rPr>
              <a:t>In the school website under “Counseling Center” tab, you will find the Quarterly Newsletters as well as this presentation and any updates that are received throughout the year. </a:t>
            </a:r>
          </a:p>
          <a:p>
            <a:pPr>
              <a:lnSpc>
                <a:spcPct val="100000"/>
              </a:lnSpc>
            </a:pPr>
            <a:endParaRPr lang="en-US" sz="2000" b="1" dirty="0">
              <a:solidFill>
                <a:srgbClr val="FF0000"/>
              </a:solidFill>
            </a:endParaRPr>
          </a:p>
          <a:p>
            <a:pPr>
              <a:lnSpc>
                <a:spcPct val="100000"/>
              </a:lnSpc>
            </a:pPr>
            <a:r>
              <a:rPr lang="en-US" sz="2000" b="1" dirty="0">
                <a:solidFill>
                  <a:srgbClr val="FF0000"/>
                </a:solidFill>
              </a:rPr>
              <a:t>Please check for new information at least quarterly. </a:t>
            </a:r>
          </a:p>
        </p:txBody>
      </p:sp>
    </p:spTree>
    <p:extLst>
      <p:ext uri="{BB962C8B-B14F-4D97-AF65-F5344CB8AC3E}">
        <p14:creationId xmlns:p14="http://schemas.microsoft.com/office/powerpoint/2010/main" val="230318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244" y="209735"/>
            <a:ext cx="7741156" cy="472189"/>
          </a:xfrm>
        </p:spPr>
        <p:txBody>
          <a:bodyPr/>
          <a:lstStyle/>
          <a:p>
            <a:pPr>
              <a:lnSpc>
                <a:spcPct val="100000"/>
              </a:lnSpc>
            </a:pPr>
            <a:r>
              <a:rPr lang="en-US" sz="3600" b="1" dirty="0">
                <a:latin typeface="Cambria" pitchFamily="18" charset="0"/>
              </a:rPr>
              <a:t>AG Support </a:t>
            </a:r>
          </a:p>
        </p:txBody>
      </p:sp>
      <p:sp>
        <p:nvSpPr>
          <p:cNvPr id="3" name="Slide Number Placeholder 2"/>
          <p:cNvSpPr>
            <a:spLocks noGrp="1"/>
          </p:cNvSpPr>
          <p:nvPr>
            <p:ph type="sldNum" sz="quarter" idx="4294967295"/>
          </p:nvPr>
        </p:nvSpPr>
        <p:spPr>
          <a:xfrm>
            <a:off x="444499" y="366011"/>
            <a:ext cx="2133600" cy="365125"/>
          </a:xfrm>
        </p:spPr>
        <p:txBody>
          <a:bodyPr>
            <a:normAutofit/>
          </a:bodyPr>
          <a:lstStyle/>
          <a:p>
            <a:fld id="{88DAAB1E-6218-40DC-B829-69295F699832}" type="slidenum">
              <a:rPr lang="en-US" smtClean="0"/>
              <a:pPr/>
              <a:t>13</a:t>
            </a:fld>
            <a:endParaRPr lang="en-US" dirty="0"/>
          </a:p>
        </p:txBody>
      </p:sp>
      <p:sp>
        <p:nvSpPr>
          <p:cNvPr id="4" name="Content Placeholder 3"/>
          <p:cNvSpPr>
            <a:spLocks noGrp="1"/>
          </p:cNvSpPr>
          <p:nvPr>
            <p:ph sz="quarter" idx="4294967295"/>
          </p:nvPr>
        </p:nvSpPr>
        <p:spPr>
          <a:xfrm>
            <a:off x="444499" y="1104900"/>
            <a:ext cx="8216901" cy="4495800"/>
          </a:xfrm>
        </p:spPr>
        <p:txBody>
          <a:bodyPr>
            <a:normAutofit lnSpcReduction="10000"/>
          </a:bodyPr>
          <a:lstStyle/>
          <a:p>
            <a:pPr marL="0" indent="0">
              <a:lnSpc>
                <a:spcPct val="100000"/>
              </a:lnSpc>
              <a:buClr>
                <a:schemeClr val="accent2">
                  <a:lumMod val="75000"/>
                </a:schemeClr>
              </a:buClr>
              <a:buSzPct val="100000"/>
              <a:buNone/>
            </a:pPr>
            <a:r>
              <a:rPr lang="en-US" sz="3200" b="1" dirty="0">
                <a:latin typeface="Calibri" pitchFamily="34" charset="0"/>
              </a:rPr>
              <a:t>At the District Level:  </a:t>
            </a:r>
          </a:p>
          <a:p>
            <a:pPr marL="0" indent="0">
              <a:lnSpc>
                <a:spcPct val="100000"/>
              </a:lnSpc>
              <a:buClr>
                <a:schemeClr val="accent2">
                  <a:lumMod val="75000"/>
                </a:schemeClr>
              </a:buClr>
              <a:buSzPct val="100000"/>
              <a:buNone/>
            </a:pPr>
            <a:endParaRPr lang="en-US" sz="1300" dirty="0">
              <a:latin typeface="Calibri" pitchFamily="34" charset="0"/>
              <a:cs typeface="Calibri" pitchFamily="34" charset="0"/>
            </a:endParaRPr>
          </a:p>
          <a:p>
            <a:pPr>
              <a:lnSpc>
                <a:spcPct val="100000"/>
              </a:lnSpc>
              <a:buClr>
                <a:schemeClr val="accent2">
                  <a:lumMod val="75000"/>
                </a:schemeClr>
              </a:buClr>
              <a:buSzPct val="100000"/>
              <a:buFont typeface="Wingdings" pitchFamily="2" charset="2"/>
              <a:buChar char="v"/>
            </a:pPr>
            <a:r>
              <a:rPr lang="en-US" sz="3200" b="1" dirty="0">
                <a:latin typeface="Calibri" pitchFamily="34" charset="0"/>
              </a:rPr>
              <a:t>AG Department</a:t>
            </a:r>
            <a:r>
              <a:rPr lang="en-US" sz="3200" dirty="0">
                <a:latin typeface="Calibri" pitchFamily="34" charset="0"/>
              </a:rPr>
              <a:t>– Provides support  to schools and families with identification and service of AG students in grades 6-8</a:t>
            </a:r>
          </a:p>
          <a:p>
            <a:pPr>
              <a:lnSpc>
                <a:spcPct val="100000"/>
              </a:lnSpc>
              <a:buClr>
                <a:schemeClr val="accent2">
                  <a:lumMod val="75000"/>
                </a:schemeClr>
              </a:buClr>
              <a:buSzPct val="100000"/>
            </a:pPr>
            <a:endParaRPr lang="en-US" sz="3200" dirty="0">
              <a:latin typeface="Calibri" pitchFamily="34" charset="0"/>
            </a:endParaRPr>
          </a:p>
          <a:p>
            <a:pPr>
              <a:lnSpc>
                <a:spcPct val="100000"/>
              </a:lnSpc>
              <a:buClr>
                <a:schemeClr val="accent2">
                  <a:lumMod val="75000"/>
                </a:schemeClr>
              </a:buClr>
              <a:buSzPct val="100000"/>
              <a:buFont typeface="Wingdings" pitchFamily="2" charset="2"/>
              <a:buChar char="v"/>
            </a:pPr>
            <a:r>
              <a:rPr lang="en-US" sz="3200" b="1" dirty="0">
                <a:latin typeface="Calibri" pitchFamily="34" charset="0"/>
              </a:rPr>
              <a:t>Guilford Gifted (formerly known as Guilford PAGE)</a:t>
            </a:r>
            <a:r>
              <a:rPr lang="en-US" sz="3200" dirty="0">
                <a:latin typeface="Calibri" pitchFamily="34" charset="0"/>
              </a:rPr>
              <a:t>– A community group comprised of parents and other stakeholders with an interest in gifted programming throughout the district. </a:t>
            </a:r>
          </a:p>
          <a:p>
            <a:pPr>
              <a:lnSpc>
                <a:spcPct val="100000"/>
              </a:lnSpc>
              <a:buClr>
                <a:schemeClr val="accent2">
                  <a:lumMod val="75000"/>
                </a:schemeClr>
              </a:buClr>
              <a:buSzPct val="100000"/>
            </a:pPr>
            <a:endParaRPr lang="en-US" sz="3200" dirty="0">
              <a:latin typeface="Calibri" pitchFamily="34" charset="0"/>
            </a:endParaRPr>
          </a:p>
          <a:p>
            <a:pPr marL="0" indent="0">
              <a:buClr>
                <a:schemeClr val="accent2">
                  <a:lumMod val="75000"/>
                </a:schemeClr>
              </a:buClr>
              <a:buSzPct val="100000"/>
              <a:buNone/>
            </a:pPr>
            <a:endParaRPr lang="en-US" sz="3200" dirty="0">
              <a:latin typeface="Calibri" pitchFamily="34" charset="0"/>
            </a:endParaRPr>
          </a:p>
          <a:p>
            <a:pPr>
              <a:buClr>
                <a:schemeClr val="accent2">
                  <a:lumMod val="75000"/>
                </a:schemeClr>
              </a:buClr>
              <a:buFont typeface="Wingdings" pitchFamily="2" charset="2"/>
              <a:buChar char="v"/>
            </a:pPr>
            <a:endParaRPr lang="en-US" dirty="0"/>
          </a:p>
        </p:txBody>
      </p:sp>
    </p:spTree>
    <p:extLst>
      <p:ext uri="{BB962C8B-B14F-4D97-AF65-F5344CB8AC3E}">
        <p14:creationId xmlns:p14="http://schemas.microsoft.com/office/powerpoint/2010/main" val="1324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6054" t="14684" r="14865" b="21689"/>
          <a:stretch/>
        </p:blipFill>
        <p:spPr>
          <a:xfrm>
            <a:off x="3472851" y="2383201"/>
            <a:ext cx="2236300" cy="2059850"/>
          </a:xfrm>
          <a:prstGeom prst="rect">
            <a:avLst/>
          </a:prstGeom>
          <a:noFill/>
          <a:ln>
            <a:noFill/>
          </a:ln>
        </p:spPr>
      </p:pic>
      <p:sp>
        <p:nvSpPr>
          <p:cNvPr id="55" name="Google Shape;55;p13"/>
          <p:cNvSpPr txBox="1">
            <a:spLocks noGrp="1"/>
          </p:cNvSpPr>
          <p:nvPr>
            <p:ph type="ctrTitle"/>
          </p:nvPr>
        </p:nvSpPr>
        <p:spPr>
          <a:xfrm>
            <a:off x="311700" y="1294875"/>
            <a:ext cx="8520600" cy="992400"/>
          </a:xfrm>
          <a:prstGeom prst="rect">
            <a:avLst/>
          </a:prstGeom>
        </p:spPr>
        <p:txBody>
          <a:bodyPr spcFirstLastPara="1" wrap="square" lIns="91425" tIns="91425" rIns="91425" bIns="91425" anchor="b" anchorCtr="0">
            <a:normAutofit fontScale="90000"/>
          </a:bodyPr>
          <a:lstStyle/>
          <a:p>
            <a:r>
              <a:rPr lang="en" sz="5400" b="1">
                <a:solidFill>
                  <a:srgbClr val="1C4587"/>
                </a:solidFill>
              </a:rPr>
              <a:t>Guilford Gifted</a:t>
            </a:r>
            <a:br>
              <a:rPr lang="en" sz="5400" b="1">
                <a:solidFill>
                  <a:srgbClr val="1C4587"/>
                </a:solidFill>
              </a:rPr>
            </a:br>
            <a:r>
              <a:rPr lang="en" sz="2200"/>
              <a:t>(</a:t>
            </a:r>
            <a:r>
              <a:rPr lang="en" sz="2200" dirty="0"/>
              <a:t>formerly known as Guilford County Chapter of PAGE)</a:t>
            </a:r>
            <a:endParaRPr sz="2200" dirty="0"/>
          </a:p>
        </p:txBody>
      </p:sp>
      <p:sp>
        <p:nvSpPr>
          <p:cNvPr id="56" name="Google Shape;56;p13"/>
          <p:cNvSpPr txBox="1">
            <a:spLocks noGrp="1"/>
          </p:cNvSpPr>
          <p:nvPr>
            <p:ph type="subTitle" idx="1"/>
          </p:nvPr>
        </p:nvSpPr>
        <p:spPr>
          <a:xfrm>
            <a:off x="424000" y="4559850"/>
            <a:ext cx="8520600" cy="707100"/>
          </a:xfrm>
          <a:prstGeom prst="rect">
            <a:avLst/>
          </a:prstGeom>
        </p:spPr>
        <p:txBody>
          <a:bodyPr spcFirstLastPara="1" wrap="square" lIns="91425" tIns="91425" rIns="91425" bIns="91425" anchor="t" anchorCtr="0">
            <a:normAutofit/>
          </a:bodyPr>
          <a:lstStyle/>
          <a:p>
            <a:pPr marL="0" indent="0">
              <a:lnSpc>
                <a:spcPct val="80000"/>
              </a:lnSpc>
              <a:buSzPts val="852"/>
            </a:pPr>
            <a:r>
              <a:rPr lang="en" sz="2170" u="sng">
                <a:solidFill>
                  <a:schemeClr val="accent5"/>
                </a:solidFill>
                <a:hlinkClick r:id="rId4">
                  <a:extLst>
                    <a:ext uri="{A12FA001-AC4F-418D-AE19-62706E023703}">
                      <ahyp:hlinkClr xmlns:ahyp="http://schemas.microsoft.com/office/drawing/2018/hyperlinkcolor" val="tx"/>
                    </a:ext>
                  </a:extLst>
                </a:hlinkClick>
              </a:rPr>
              <a:t>https://www.guilfordgifted.org</a:t>
            </a:r>
            <a:r>
              <a:rPr lang="en" sz="1970">
                <a:solidFill>
                  <a:schemeClr val="accent5"/>
                </a:solidFill>
              </a:rPr>
              <a:t>/</a:t>
            </a:r>
            <a:endParaRPr sz="197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Autofit/>
          </a:bodyPr>
          <a:lstStyle/>
          <a:p>
            <a:pPr algn="ctr">
              <a:buSzPts val="990"/>
            </a:pPr>
            <a:r>
              <a:rPr lang="en" sz="2820" b="1">
                <a:solidFill>
                  <a:srgbClr val="1C4587"/>
                </a:solidFill>
              </a:rPr>
              <a:t>Who are we?</a:t>
            </a:r>
            <a:endParaRPr sz="2820" b="1">
              <a:solidFill>
                <a:srgbClr val="1C4587"/>
              </a:solidFill>
            </a:endParaRPr>
          </a:p>
          <a:p>
            <a:pPr>
              <a:buSzPts val="990"/>
            </a:pPr>
            <a:endParaRPr sz="2820">
              <a:solidFill>
                <a:srgbClr val="45818E"/>
              </a:solidFill>
            </a:endParaRPr>
          </a:p>
        </p:txBody>
      </p:sp>
      <p:sp>
        <p:nvSpPr>
          <p:cNvPr id="62" name="Google Shape;62;p14"/>
          <p:cNvSpPr txBox="1">
            <a:spLocks noGrp="1"/>
          </p:cNvSpPr>
          <p:nvPr>
            <p:ph type="body" idx="1"/>
          </p:nvPr>
        </p:nvSpPr>
        <p:spPr>
          <a:xfrm>
            <a:off x="881375" y="2009725"/>
            <a:ext cx="6985200" cy="3416400"/>
          </a:xfrm>
          <a:prstGeom prst="rect">
            <a:avLst/>
          </a:prstGeom>
        </p:spPr>
        <p:txBody>
          <a:bodyPr spcFirstLastPara="1" wrap="square" lIns="91425" tIns="91425" rIns="91425" bIns="91425" anchor="t" anchorCtr="0">
            <a:normAutofit fontScale="85000" lnSpcReduction="20000"/>
          </a:bodyPr>
          <a:lstStyle/>
          <a:p>
            <a:pPr marL="0" indent="0">
              <a:lnSpc>
                <a:spcPct val="138000"/>
              </a:lnSpc>
              <a:buClr>
                <a:schemeClr val="dk1"/>
              </a:buClr>
              <a:buSzPct val="48888"/>
              <a:buNone/>
            </a:pPr>
            <a:r>
              <a:rPr lang="en" sz="2250">
                <a:solidFill>
                  <a:schemeClr val="dk1"/>
                </a:solidFill>
                <a:highlight>
                  <a:srgbClr val="FFFFFF"/>
                </a:highlight>
              </a:rPr>
              <a:t>Greg Fleming - President</a:t>
            </a:r>
            <a:endParaRPr sz="2250">
              <a:solidFill>
                <a:schemeClr val="dk1"/>
              </a:solidFill>
              <a:highlight>
                <a:srgbClr val="FFFFFF"/>
              </a:highlight>
            </a:endParaRPr>
          </a:p>
          <a:p>
            <a:pPr marL="0" indent="0">
              <a:lnSpc>
                <a:spcPct val="138000"/>
              </a:lnSpc>
              <a:buClr>
                <a:schemeClr val="dk1"/>
              </a:buClr>
              <a:buSzPct val="48888"/>
              <a:buNone/>
            </a:pPr>
            <a:r>
              <a:rPr lang="en" sz="2250">
                <a:solidFill>
                  <a:schemeClr val="dk1"/>
                </a:solidFill>
                <a:highlight>
                  <a:srgbClr val="FFFFFF"/>
                </a:highlight>
              </a:rPr>
              <a:t>Alicia Dugas - Vice President</a:t>
            </a:r>
            <a:endParaRPr sz="2250">
              <a:solidFill>
                <a:schemeClr val="dk1"/>
              </a:solidFill>
              <a:highlight>
                <a:srgbClr val="FFFFFF"/>
              </a:highlight>
            </a:endParaRPr>
          </a:p>
          <a:p>
            <a:pPr marL="0" indent="0">
              <a:lnSpc>
                <a:spcPct val="138000"/>
              </a:lnSpc>
              <a:spcBef>
                <a:spcPts val="600"/>
              </a:spcBef>
              <a:buNone/>
            </a:pPr>
            <a:r>
              <a:rPr lang="en" sz="2250">
                <a:solidFill>
                  <a:schemeClr val="dk1"/>
                </a:solidFill>
                <a:highlight>
                  <a:srgbClr val="FFFFFF"/>
                </a:highlight>
              </a:rPr>
              <a:t>Stephen Adekunle - Treasurer</a:t>
            </a:r>
            <a:endParaRPr sz="2250">
              <a:solidFill>
                <a:schemeClr val="dk1"/>
              </a:solidFill>
              <a:highlight>
                <a:srgbClr val="FFFFFF"/>
              </a:highlight>
            </a:endParaRPr>
          </a:p>
          <a:p>
            <a:pPr marL="0" indent="0">
              <a:lnSpc>
                <a:spcPct val="138000"/>
              </a:lnSpc>
              <a:spcBef>
                <a:spcPts val="600"/>
              </a:spcBef>
              <a:buClr>
                <a:schemeClr val="dk1"/>
              </a:buClr>
              <a:buSzPct val="48888"/>
              <a:buNone/>
            </a:pPr>
            <a:r>
              <a:rPr lang="en" sz="2250">
                <a:solidFill>
                  <a:schemeClr val="dk1"/>
                </a:solidFill>
                <a:highlight>
                  <a:schemeClr val="lt1"/>
                </a:highlight>
              </a:rPr>
              <a:t>Kelsey Markovich- Assistant Treasurer </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Shannon Pena - Secretary</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Carolyn Cheriyan - Webmaster</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Angela Olalere - Advocacy and Membership</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Kara French - AG Liaison</a:t>
            </a:r>
            <a:endParaRPr sz="2250">
              <a:solidFill>
                <a:schemeClr val="dk1"/>
              </a:solidFill>
              <a:highlight>
                <a:srgbClr val="FFFFFF"/>
              </a:highlight>
            </a:endParaRPr>
          </a:p>
          <a:p>
            <a:pPr marL="0" indent="0">
              <a:lnSpc>
                <a:spcPct val="138000"/>
              </a:lnSpc>
              <a:buNone/>
            </a:pPr>
            <a:r>
              <a:rPr lang="en" sz="2250">
                <a:solidFill>
                  <a:schemeClr val="dk1"/>
                </a:solidFill>
                <a:highlight>
                  <a:srgbClr val="FFFFFF"/>
                </a:highlight>
              </a:rPr>
              <a:t>Becky Lange - Communications</a:t>
            </a:r>
            <a:endParaRPr/>
          </a:p>
        </p:txBody>
      </p:sp>
      <p:pic>
        <p:nvPicPr>
          <p:cNvPr id="63" name="Google Shape;63;p14"/>
          <p:cNvPicPr preferRelativeResize="0"/>
          <p:nvPr/>
        </p:nvPicPr>
        <p:blipFill>
          <a:blip r:embed="rId3">
            <a:alphaModFix/>
          </a:blip>
          <a:stretch>
            <a:fillRect/>
          </a:stretch>
        </p:blipFill>
        <p:spPr>
          <a:xfrm>
            <a:off x="6312701" y="1704975"/>
            <a:ext cx="2328400" cy="2328400"/>
          </a:xfrm>
          <a:prstGeom prst="rect">
            <a:avLst/>
          </a:prstGeom>
          <a:noFill/>
          <a:ln>
            <a:noFill/>
          </a:ln>
        </p:spPr>
      </p:pic>
      <p:sp>
        <p:nvSpPr>
          <p:cNvPr id="64" name="Google Shape;64;p14"/>
          <p:cNvSpPr txBox="1"/>
          <p:nvPr/>
        </p:nvSpPr>
        <p:spPr>
          <a:xfrm>
            <a:off x="6378850" y="2818852"/>
            <a:ext cx="2292300" cy="446246"/>
          </a:xfrm>
          <a:prstGeom prst="rect">
            <a:avLst/>
          </a:prstGeom>
          <a:noFill/>
          <a:ln>
            <a:noFill/>
          </a:ln>
        </p:spPr>
        <p:txBody>
          <a:bodyPr spcFirstLastPara="1" wrap="square" lIns="91425" tIns="91425" rIns="91425" bIns="91425" anchor="t" anchorCtr="0">
            <a:spAutoFit/>
          </a:bodyPr>
          <a:lstStyle/>
          <a:p>
            <a:pPr defTabSz="914378">
              <a:buClr>
                <a:srgbClr val="000000"/>
              </a:buClr>
            </a:pPr>
            <a:r>
              <a:rPr lang="en" sz="1700" i="1" kern="0">
                <a:solidFill>
                  <a:srgbClr val="000000"/>
                </a:solidFill>
                <a:latin typeface="Pacifico"/>
                <a:ea typeface="Pacifico"/>
                <a:cs typeface="Pacifico"/>
                <a:sym typeface="Pacifico"/>
              </a:rPr>
              <a:t>Guilford Gifted Board </a:t>
            </a:r>
            <a:endParaRPr sz="1700" i="1" kern="0">
              <a:solidFill>
                <a:srgbClr val="000000"/>
              </a:solidFill>
              <a:latin typeface="Pacifico"/>
              <a:ea typeface="Pacifico"/>
              <a:cs typeface="Pacifico"/>
              <a:sym typeface="Pacifico"/>
            </a:endParaRPr>
          </a:p>
        </p:txBody>
      </p:sp>
      <p:pic>
        <p:nvPicPr>
          <p:cNvPr id="65" name="Google Shape;65;p14"/>
          <p:cNvPicPr preferRelativeResize="0"/>
          <p:nvPr/>
        </p:nvPicPr>
        <p:blipFill rotWithShape="1">
          <a:blip r:embed="rId4">
            <a:alphaModFix/>
          </a:blip>
          <a:srcRect l="11728" t="12802" r="7827" b="17238"/>
          <a:stretch/>
        </p:blipFill>
        <p:spPr>
          <a:xfrm>
            <a:off x="1131301" y="1119625"/>
            <a:ext cx="1078675" cy="93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14881" y="613189"/>
            <a:ext cx="8520600" cy="572700"/>
          </a:xfrm>
          <a:prstGeom prst="rect">
            <a:avLst/>
          </a:prstGeom>
        </p:spPr>
        <p:txBody>
          <a:bodyPr spcFirstLastPara="1" wrap="square" lIns="91425" tIns="91425" rIns="91425" bIns="91425" anchor="t" anchorCtr="0">
            <a:noAutofit/>
          </a:bodyPr>
          <a:lstStyle/>
          <a:p>
            <a:pPr algn="ctr">
              <a:buSzPts val="990"/>
            </a:pPr>
            <a:r>
              <a:rPr lang="en-US" sz="2820" b="1" dirty="0">
                <a:solidFill>
                  <a:srgbClr val="0B5394"/>
                </a:solidFill>
              </a:rPr>
              <a:t>Goals of Gifted Guilford</a:t>
            </a:r>
            <a:endParaRPr sz="2820" b="1" dirty="0">
              <a:solidFill>
                <a:srgbClr val="0B5394"/>
              </a:solidFill>
            </a:endParaRPr>
          </a:p>
        </p:txBody>
      </p:sp>
      <p:sp>
        <p:nvSpPr>
          <p:cNvPr id="71" name="Google Shape;71;p15"/>
          <p:cNvSpPr txBox="1">
            <a:spLocks noGrp="1"/>
          </p:cNvSpPr>
          <p:nvPr>
            <p:ph type="body" idx="1"/>
          </p:nvPr>
        </p:nvSpPr>
        <p:spPr>
          <a:xfrm>
            <a:off x="289413" y="1961316"/>
            <a:ext cx="6945600" cy="3679122"/>
          </a:xfrm>
          <a:prstGeom prst="rect">
            <a:avLst/>
          </a:prstGeom>
        </p:spPr>
        <p:txBody>
          <a:bodyPr spcFirstLastPara="1" wrap="square" lIns="91425" tIns="91425" rIns="91425" bIns="91425" anchor="t" anchorCtr="0">
            <a:noAutofit/>
          </a:bodyPr>
          <a:lstStyle/>
          <a:p>
            <a:pPr indent="-368291">
              <a:buSzPts val="2200"/>
              <a:buAutoNum type="arabicPeriod"/>
            </a:pPr>
            <a:r>
              <a:rPr lang="en" sz="2200" dirty="0"/>
              <a:t>Increase our membership- and </a:t>
            </a:r>
            <a:r>
              <a:rPr lang="en" sz="2200" b="1" dirty="0">
                <a:solidFill>
                  <a:schemeClr val="accent5"/>
                </a:solidFill>
              </a:rPr>
              <a:t>have each school represented </a:t>
            </a:r>
            <a:endParaRPr sz="2200" b="1" dirty="0">
              <a:solidFill>
                <a:schemeClr val="accent5"/>
              </a:solidFill>
            </a:endParaRPr>
          </a:p>
          <a:p>
            <a:pPr indent="-368291">
              <a:buSzPts val="2200"/>
              <a:buAutoNum type="arabicPeriod"/>
            </a:pPr>
            <a:r>
              <a:rPr lang="en" sz="2200" dirty="0"/>
              <a:t>Speaker Series </a:t>
            </a:r>
            <a:endParaRPr sz="2200" dirty="0"/>
          </a:p>
          <a:p>
            <a:pPr indent="-368291">
              <a:buSzPts val="2200"/>
              <a:buAutoNum type="arabicPeriod"/>
            </a:pPr>
            <a:r>
              <a:rPr lang="en" sz="2200" dirty="0"/>
              <a:t>Start advocating and </a:t>
            </a:r>
            <a:r>
              <a:rPr lang="en" sz="2200" b="1" dirty="0">
                <a:solidFill>
                  <a:schemeClr val="accent5"/>
                </a:solidFill>
              </a:rPr>
              <a:t>recruiting for a TAG member associated with Guilford Gifted in each school </a:t>
            </a:r>
            <a:endParaRPr sz="2200" b="1" dirty="0">
              <a:solidFill>
                <a:schemeClr val="accent5"/>
              </a:solidFill>
            </a:endParaRPr>
          </a:p>
          <a:p>
            <a:pPr indent="-368291">
              <a:buSzPts val="2200"/>
              <a:buAutoNum type="arabicPeriod"/>
            </a:pPr>
            <a:r>
              <a:rPr lang="en" sz="2200" dirty="0"/>
              <a:t>Support our AG teachers</a:t>
            </a:r>
            <a:endParaRPr sz="2200" dirty="0"/>
          </a:p>
          <a:p>
            <a:pPr indent="-368291">
              <a:buSzPts val="2200"/>
              <a:buAutoNum type="arabicPeriod"/>
            </a:pPr>
            <a:r>
              <a:rPr lang="en" sz="2200" dirty="0"/>
              <a:t>Offer resources to families</a:t>
            </a:r>
            <a:endParaRPr sz="2200" dirty="0"/>
          </a:p>
          <a:p>
            <a:pPr indent="-368291">
              <a:buSzPts val="2200"/>
              <a:buAutoNum type="arabicPeriod"/>
            </a:pPr>
            <a:r>
              <a:rPr lang="en" sz="2200" b="1" dirty="0">
                <a:solidFill>
                  <a:schemeClr val="accent5"/>
                </a:solidFill>
              </a:rPr>
              <a:t>Promote resources aimed at MS/HS students</a:t>
            </a:r>
            <a:endParaRPr sz="1900" b="1" dirty="0">
              <a:solidFill>
                <a:schemeClr val="accent5"/>
              </a:solidFill>
            </a:endParaRPr>
          </a:p>
        </p:txBody>
      </p:sp>
      <p:pic>
        <p:nvPicPr>
          <p:cNvPr id="72" name="Google Shape;72;p15"/>
          <p:cNvPicPr preferRelativeResize="0"/>
          <p:nvPr/>
        </p:nvPicPr>
        <p:blipFill rotWithShape="1">
          <a:blip r:embed="rId3">
            <a:alphaModFix/>
          </a:blip>
          <a:srcRect l="-21313" t="-4920" r="-19274" b="-35667"/>
          <a:stretch/>
        </p:blipFill>
        <p:spPr>
          <a:xfrm>
            <a:off x="6025802" y="2434283"/>
            <a:ext cx="3118198" cy="3069477"/>
          </a:xfrm>
          <a:prstGeom prst="rect">
            <a:avLst/>
          </a:prstGeom>
          <a:noFill/>
          <a:ln>
            <a:noFill/>
          </a:ln>
        </p:spPr>
      </p:pic>
      <p:pic>
        <p:nvPicPr>
          <p:cNvPr id="73" name="Google Shape;73;p15"/>
          <p:cNvPicPr preferRelativeResize="0"/>
          <p:nvPr/>
        </p:nvPicPr>
        <p:blipFill rotWithShape="1">
          <a:blip r:embed="rId4">
            <a:alphaModFix/>
          </a:blip>
          <a:srcRect l="11728" t="12802" r="7827" b="17238"/>
          <a:stretch/>
        </p:blipFill>
        <p:spPr>
          <a:xfrm>
            <a:off x="289413" y="296900"/>
            <a:ext cx="2055754" cy="16340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Autofit/>
          </a:bodyPr>
          <a:lstStyle/>
          <a:p>
            <a:pPr algn="ctr">
              <a:buSzPts val="990"/>
            </a:pPr>
            <a:r>
              <a:rPr lang="en" sz="2820" b="1" dirty="0">
                <a:solidFill>
                  <a:srgbClr val="1C4587"/>
                </a:solidFill>
              </a:rPr>
              <a:t>Become A Member</a:t>
            </a:r>
            <a:endParaRPr sz="2820" b="1" dirty="0">
              <a:solidFill>
                <a:srgbClr val="1C4587"/>
              </a:solidFill>
            </a:endParaRPr>
          </a:p>
        </p:txBody>
      </p:sp>
      <p:sp>
        <p:nvSpPr>
          <p:cNvPr id="79" name="Google Shape;79;p16"/>
          <p:cNvSpPr txBox="1">
            <a:spLocks noGrp="1"/>
          </p:cNvSpPr>
          <p:nvPr>
            <p:ph type="body" idx="1"/>
          </p:nvPr>
        </p:nvSpPr>
        <p:spPr>
          <a:xfrm>
            <a:off x="0" y="2378100"/>
            <a:ext cx="5696100" cy="2215200"/>
          </a:xfrm>
          <a:prstGeom prst="rect">
            <a:avLst/>
          </a:prstGeom>
        </p:spPr>
        <p:txBody>
          <a:bodyPr spcFirstLastPara="1" wrap="square" lIns="91425" tIns="91425" rIns="91425" bIns="91425" anchor="t" anchorCtr="0">
            <a:normAutofit/>
          </a:bodyPr>
          <a:lstStyle/>
          <a:p>
            <a:pPr indent="0">
              <a:buNone/>
            </a:pPr>
            <a:r>
              <a:rPr lang="en" sz="3300" b="1" dirty="0">
                <a:solidFill>
                  <a:schemeClr val="accent5"/>
                </a:solidFill>
              </a:rPr>
              <a:t>Free</a:t>
            </a:r>
            <a:r>
              <a:rPr lang="en" b="1" dirty="0"/>
              <a:t> Membership for all Teachers</a:t>
            </a:r>
            <a:endParaRPr b="1" dirty="0"/>
          </a:p>
          <a:p>
            <a:pPr indent="0">
              <a:spcBef>
                <a:spcPts val="1200"/>
              </a:spcBef>
              <a:buNone/>
            </a:pPr>
            <a:r>
              <a:rPr lang="en" b="1" dirty="0"/>
              <a:t>Find us at </a:t>
            </a:r>
            <a:r>
              <a:rPr lang="en" b="1" u="sng" dirty="0">
                <a:solidFill>
                  <a:schemeClr val="hlink"/>
                </a:solidFill>
                <a:hlinkClick r:id="rId3"/>
              </a:rPr>
              <a:t>www.guilfordgifted.org</a:t>
            </a:r>
            <a:endParaRPr b="1" dirty="0"/>
          </a:p>
          <a:p>
            <a:pPr indent="0">
              <a:spcBef>
                <a:spcPts val="1200"/>
              </a:spcBef>
              <a:buNone/>
            </a:pPr>
            <a:r>
              <a:rPr lang="en" b="1" dirty="0"/>
              <a:t>Email us at </a:t>
            </a:r>
            <a:r>
              <a:rPr lang="en" b="1" u="sng" dirty="0">
                <a:solidFill>
                  <a:schemeClr val="hlink"/>
                </a:solidFill>
                <a:hlinkClick r:id="rId4"/>
              </a:rPr>
              <a:t>guilfordgifted@gmail.com</a:t>
            </a:r>
            <a:endParaRPr b="1" dirty="0"/>
          </a:p>
          <a:p>
            <a:pPr indent="0">
              <a:spcBef>
                <a:spcPts val="1200"/>
              </a:spcBef>
              <a:buNone/>
            </a:pPr>
            <a:endParaRPr dirty="0"/>
          </a:p>
          <a:p>
            <a:pPr indent="0">
              <a:spcBef>
                <a:spcPts val="1200"/>
              </a:spcBef>
              <a:spcAft>
                <a:spcPts val="1200"/>
              </a:spcAft>
              <a:buNone/>
            </a:pPr>
            <a:endParaRPr dirty="0"/>
          </a:p>
        </p:txBody>
      </p:sp>
      <p:pic>
        <p:nvPicPr>
          <p:cNvPr id="80" name="Google Shape;80;p16"/>
          <p:cNvPicPr preferRelativeResize="0"/>
          <p:nvPr/>
        </p:nvPicPr>
        <p:blipFill rotWithShape="1">
          <a:blip r:embed="rId5">
            <a:alphaModFix/>
          </a:blip>
          <a:srcRect l="11728" t="12802" r="7827" b="17238"/>
          <a:stretch/>
        </p:blipFill>
        <p:spPr>
          <a:xfrm>
            <a:off x="1012926" y="1084900"/>
            <a:ext cx="1078675" cy="938000"/>
          </a:xfrm>
          <a:prstGeom prst="rect">
            <a:avLst/>
          </a:prstGeom>
          <a:noFill/>
          <a:ln>
            <a:noFill/>
          </a:ln>
        </p:spPr>
      </p:pic>
      <p:pic>
        <p:nvPicPr>
          <p:cNvPr id="81" name="Google Shape;81;p16"/>
          <p:cNvPicPr preferRelativeResize="0"/>
          <p:nvPr/>
        </p:nvPicPr>
        <p:blipFill rotWithShape="1">
          <a:blip r:embed="rId6">
            <a:alphaModFix/>
          </a:blip>
          <a:srcRect l="7967" t="16824" r="9889" b="11914"/>
          <a:stretch/>
        </p:blipFill>
        <p:spPr>
          <a:xfrm>
            <a:off x="4775176" y="2282049"/>
            <a:ext cx="4156901" cy="2028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758190" y="638726"/>
            <a:ext cx="7385810" cy="572700"/>
          </a:xfrm>
          <a:prstGeom prst="rect">
            <a:avLst/>
          </a:prstGeom>
        </p:spPr>
        <p:txBody>
          <a:bodyPr spcFirstLastPara="1" wrap="square" lIns="91425" tIns="91425" rIns="91425" bIns="91425" anchor="t" anchorCtr="0">
            <a:noAutofit/>
          </a:bodyPr>
          <a:lstStyle/>
          <a:p>
            <a:pPr algn="ctr">
              <a:buSzPts val="990"/>
            </a:pPr>
            <a:r>
              <a:rPr lang="en-US" sz="2820" b="1" dirty="0">
                <a:solidFill>
                  <a:srgbClr val="1C4587"/>
                </a:solidFill>
              </a:rPr>
              <a:t>Become A Member &amp; Stay Informed!</a:t>
            </a:r>
            <a:endParaRPr sz="2820" b="1" dirty="0">
              <a:solidFill>
                <a:srgbClr val="1C4587"/>
              </a:solidFill>
            </a:endParaRPr>
          </a:p>
        </p:txBody>
      </p:sp>
      <p:sp>
        <p:nvSpPr>
          <p:cNvPr id="87" name="Google Shape;87;p17"/>
          <p:cNvSpPr txBox="1">
            <a:spLocks noGrp="1"/>
          </p:cNvSpPr>
          <p:nvPr>
            <p:ph type="body" idx="1"/>
          </p:nvPr>
        </p:nvSpPr>
        <p:spPr>
          <a:xfrm>
            <a:off x="562094" y="1977131"/>
            <a:ext cx="8216146" cy="4125600"/>
          </a:xfrm>
          <a:prstGeom prst="rect">
            <a:avLst/>
          </a:prstGeom>
        </p:spPr>
        <p:txBody>
          <a:bodyPr spcFirstLastPara="1" wrap="square" lIns="91425" tIns="91425" rIns="91425" bIns="91425" anchor="t" anchorCtr="0">
            <a:noAutofit/>
          </a:bodyPr>
          <a:lstStyle/>
          <a:p>
            <a:pPr indent="-355591">
              <a:buSzPts val="2000"/>
              <a:buAutoNum type="arabicPeriod"/>
            </a:pPr>
            <a:endParaRPr lang="en-US" sz="2000" dirty="0"/>
          </a:p>
          <a:p>
            <a:pPr indent="-355591">
              <a:buSzPts val="2000"/>
              <a:buAutoNum type="arabicPeriod"/>
            </a:pPr>
            <a:r>
              <a:rPr lang="en-US" sz="2000" dirty="0"/>
              <a:t>Join </a:t>
            </a:r>
            <a:r>
              <a:rPr lang="en-US" sz="2000" dirty="0">
                <a:hlinkClick r:id="rId3"/>
              </a:rPr>
              <a:t>Guilford Gifted</a:t>
            </a:r>
            <a:r>
              <a:rPr lang="en-US" sz="2000" dirty="0"/>
              <a:t>! </a:t>
            </a:r>
          </a:p>
          <a:p>
            <a:pPr indent="-355591">
              <a:buSzPts val="2000"/>
              <a:buAutoNum type="arabicPeriod"/>
            </a:pPr>
            <a:r>
              <a:rPr lang="en-US" sz="2000" dirty="0"/>
              <a:t>Bookmark the new </a:t>
            </a:r>
            <a:r>
              <a:rPr lang="en" sz="2000" u="sng" dirty="0">
                <a:solidFill>
                  <a:schemeClr val="hlink"/>
                </a:solidFill>
                <a:hlinkClick r:id="rId4"/>
              </a:rPr>
              <a:t>website</a:t>
            </a:r>
            <a:endParaRPr sz="2000" dirty="0"/>
          </a:p>
          <a:p>
            <a:pPr indent="-355591">
              <a:buSzPts val="2000"/>
              <a:buAutoNum type="arabicPeriod"/>
            </a:pPr>
            <a:r>
              <a:rPr lang="en-US" sz="2000" u="sng" dirty="0">
                <a:solidFill>
                  <a:schemeClr val="hlink"/>
                </a:solidFill>
                <a:hlinkClick r:id="rId5"/>
              </a:rPr>
              <a:t>Follow Gifted Guilford on Facebook</a:t>
            </a:r>
            <a:r>
              <a:rPr lang="en" sz="2000" dirty="0"/>
              <a:t> (</a:t>
            </a:r>
            <a:r>
              <a:rPr lang="en" sz="2000" u="sng" dirty="0">
                <a:solidFill>
                  <a:schemeClr val="hlink"/>
                </a:solidFill>
                <a:hlinkClick r:id="rId5"/>
              </a:rPr>
              <a:t>https://www.facebook.com/GuilfordCoPAGE</a:t>
            </a:r>
            <a:r>
              <a:rPr lang="en" sz="2000" dirty="0"/>
              <a:t>) </a:t>
            </a:r>
            <a:endParaRPr sz="2000" dirty="0"/>
          </a:p>
          <a:p>
            <a:pPr indent="-355591">
              <a:buSzPts val="2000"/>
              <a:buAutoNum type="arabicPeriod"/>
            </a:pPr>
            <a:r>
              <a:rPr lang="en-US" sz="2000" u="sng" dirty="0">
                <a:solidFill>
                  <a:schemeClr val="hlink"/>
                </a:solidFill>
                <a:hlinkClick r:id="rId6"/>
              </a:rPr>
              <a:t>Follow Gifted Guilford on Twitter </a:t>
            </a:r>
            <a:r>
              <a:rPr lang="en" sz="2000" dirty="0"/>
              <a:t>(</a:t>
            </a:r>
            <a:r>
              <a:rPr lang="en" sz="2000" u="sng" dirty="0">
                <a:solidFill>
                  <a:schemeClr val="hlink"/>
                </a:solidFill>
                <a:hlinkClick r:id="rId6"/>
              </a:rPr>
              <a:t>https://twitter.com/GuilfordCoPAGE</a:t>
            </a:r>
            <a:r>
              <a:rPr lang="en" sz="2000" dirty="0"/>
              <a:t>) </a:t>
            </a:r>
            <a:endParaRPr sz="2000" dirty="0"/>
          </a:p>
          <a:p>
            <a:pPr indent="-355591">
              <a:buSzPts val="2000"/>
              <a:buFont typeface="Arial"/>
              <a:buAutoNum type="arabicPeriod"/>
            </a:pPr>
            <a:r>
              <a:rPr lang="en" sz="2000" dirty="0"/>
              <a:t>You’re the experts, provide </a:t>
            </a:r>
            <a:r>
              <a:rPr lang="en-US" sz="2000" dirty="0"/>
              <a:t>the organization with</a:t>
            </a:r>
            <a:r>
              <a:rPr lang="en" sz="2000" dirty="0"/>
              <a:t> your feedback and any ideas of how </a:t>
            </a:r>
            <a:r>
              <a:rPr lang="en-US" sz="2000" dirty="0"/>
              <a:t>they</a:t>
            </a:r>
            <a:r>
              <a:rPr lang="en" sz="2000" dirty="0"/>
              <a:t> can best assist your fami</a:t>
            </a:r>
            <a:r>
              <a:rPr lang="en-US" sz="2000" dirty="0" err="1"/>
              <a:t>ly</a:t>
            </a:r>
            <a:r>
              <a:rPr lang="en-US" sz="2000" dirty="0"/>
              <a:t>. (</a:t>
            </a:r>
            <a:r>
              <a:rPr lang="en-US" sz="2000" u="sng" dirty="0">
                <a:solidFill>
                  <a:schemeClr val="hlink"/>
                </a:solidFill>
                <a:hlinkClick r:id="rId7"/>
              </a:rPr>
              <a:t>https://www.guilfordgifted.org/contact</a:t>
            </a:r>
            <a:r>
              <a:rPr lang="en-US" sz="2000" dirty="0"/>
              <a:t>)</a:t>
            </a:r>
            <a:endParaRPr sz="2000" dirty="0"/>
          </a:p>
        </p:txBody>
      </p:sp>
      <p:pic>
        <p:nvPicPr>
          <p:cNvPr id="88" name="Google Shape;88;p17"/>
          <p:cNvPicPr preferRelativeResize="0"/>
          <p:nvPr/>
        </p:nvPicPr>
        <p:blipFill rotWithShape="1">
          <a:blip r:embed="rId8">
            <a:alphaModFix/>
          </a:blip>
          <a:srcRect l="11728" t="12802" r="7827" b="17238"/>
          <a:stretch/>
        </p:blipFill>
        <p:spPr>
          <a:xfrm>
            <a:off x="258325" y="252805"/>
            <a:ext cx="1728233" cy="1622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35"/>
            <a:ext cx="9157026" cy="5778468"/>
          </a:xfrm>
          <a:prstGeom prst="rect">
            <a:avLst/>
          </a:prstGeom>
        </p:spPr>
      </p:pic>
      <p:sp>
        <p:nvSpPr>
          <p:cNvPr id="11" name="Rectangle 10"/>
          <p:cNvSpPr/>
          <p:nvPr/>
        </p:nvSpPr>
        <p:spPr>
          <a:xfrm>
            <a:off x="-1" y="-1"/>
            <a:ext cx="9157027" cy="5757334"/>
          </a:xfrm>
          <a:prstGeom prst="rect">
            <a:avLst/>
          </a:prstGeom>
          <a:solidFill>
            <a:schemeClr val="accent2">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 Placeholder 4"/>
          <p:cNvSpPr>
            <a:spLocks noGrp="1"/>
          </p:cNvSpPr>
          <p:nvPr>
            <p:ph type="body" idx="1"/>
          </p:nvPr>
        </p:nvSpPr>
        <p:spPr>
          <a:xfrm>
            <a:off x="457201" y="1950358"/>
            <a:ext cx="7772400" cy="3663042"/>
          </a:xfrm>
        </p:spPr>
        <p:txBody>
          <a:bodyPr anchor="b">
            <a:noAutofit/>
          </a:bodyPr>
          <a:lstStyle/>
          <a:p>
            <a:pPr algn="l">
              <a:lnSpc>
                <a:spcPts val="7500"/>
              </a:lnSpc>
              <a:spcBef>
                <a:spcPts val="0"/>
              </a:spcBef>
            </a:pPr>
            <a:r>
              <a:rPr lang="en-US" dirty="0">
                <a:solidFill>
                  <a:srgbClr val="FFFFFF"/>
                </a:solidFill>
              </a:rPr>
              <a:t>Overview of Middle School AG Services</a:t>
            </a:r>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91D414-5429-E04B-93E1-0D0828988274}"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Tree>
    <p:extLst>
      <p:ext uri="{BB962C8B-B14F-4D97-AF65-F5344CB8AC3E}">
        <p14:creationId xmlns:p14="http://schemas.microsoft.com/office/powerpoint/2010/main" val="171966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35"/>
            <a:ext cx="9157026" cy="5778468"/>
          </a:xfrm>
          <a:prstGeom prst="rect">
            <a:avLst/>
          </a:prstGeom>
        </p:spPr>
      </p:pic>
      <p:sp>
        <p:nvSpPr>
          <p:cNvPr id="11" name="Rectangle 10"/>
          <p:cNvSpPr/>
          <p:nvPr/>
        </p:nvSpPr>
        <p:spPr>
          <a:xfrm>
            <a:off x="-1" y="-1"/>
            <a:ext cx="9157027" cy="5757334"/>
          </a:xfrm>
          <a:prstGeom prst="rect">
            <a:avLst/>
          </a:prstGeom>
          <a:solidFill>
            <a:schemeClr val="accent2">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457201" y="1950358"/>
            <a:ext cx="7772400" cy="3663042"/>
          </a:xfrm>
        </p:spPr>
        <p:txBody>
          <a:bodyPr anchor="b">
            <a:noAutofit/>
          </a:bodyPr>
          <a:lstStyle/>
          <a:p>
            <a:pPr algn="l">
              <a:lnSpc>
                <a:spcPts val="7500"/>
              </a:lnSpc>
              <a:spcBef>
                <a:spcPts val="0"/>
              </a:spcBef>
            </a:pPr>
            <a:r>
              <a:rPr lang="en-US" dirty="0">
                <a:solidFill>
                  <a:srgbClr val="FFFFFF"/>
                </a:solidFill>
              </a:rPr>
              <a:t>2022 – 2025 AIG Plan</a:t>
            </a:r>
          </a:p>
        </p:txBody>
      </p:sp>
      <p:sp>
        <p:nvSpPr>
          <p:cNvPr id="3" name="Slide Number Placeholder 2"/>
          <p:cNvSpPr>
            <a:spLocks noGrp="1"/>
          </p:cNvSpPr>
          <p:nvPr>
            <p:ph type="sldNum" sz="quarter" idx="4"/>
          </p:nvPr>
        </p:nvSpPr>
        <p:spPr/>
        <p:txBody>
          <a:bodyPr/>
          <a:lstStyle/>
          <a:p>
            <a:fld id="{F291D414-5429-E04B-93E1-0D0828988274}" type="slidenum">
              <a:rPr lang="en-US" smtClean="0"/>
              <a:pPr/>
              <a:t>2</a:t>
            </a:fld>
            <a:endParaRPr lang="en-US"/>
          </a:p>
        </p:txBody>
      </p:sp>
    </p:spTree>
    <p:extLst>
      <p:ext uri="{BB962C8B-B14F-4D97-AF65-F5344CB8AC3E}">
        <p14:creationId xmlns:p14="http://schemas.microsoft.com/office/powerpoint/2010/main" val="8207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06" y="64571"/>
            <a:ext cx="4350258" cy="520839"/>
          </a:xfrm>
        </p:spPr>
        <p:txBody>
          <a:bodyPr/>
          <a:lstStyle/>
          <a:p>
            <a:r>
              <a:rPr lang="en-US" b="1" dirty="0">
                <a:latin typeface="Cambria" pitchFamily="18" charset="0"/>
              </a:rPr>
              <a:t>Middle School Service Model</a:t>
            </a:r>
          </a:p>
        </p:txBody>
      </p:sp>
      <p:sp>
        <p:nvSpPr>
          <p:cNvPr id="3" name="Slide Number Placeholder 2"/>
          <p:cNvSpPr>
            <a:spLocks noGrp="1"/>
          </p:cNvSpPr>
          <p:nvPr>
            <p:ph type="sldNum" sz="quarter" idx="4294967295"/>
          </p:nvPr>
        </p:nvSpPr>
        <p:spPr>
          <a:xfrm>
            <a:off x="228600" y="304522"/>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4" name="Content Placeholder 3"/>
          <p:cNvSpPr>
            <a:spLocks noGrp="1"/>
          </p:cNvSpPr>
          <p:nvPr>
            <p:ph sz="quarter" idx="4294967295"/>
          </p:nvPr>
        </p:nvSpPr>
        <p:spPr>
          <a:xfrm>
            <a:off x="228600" y="762299"/>
            <a:ext cx="8748656" cy="6031130"/>
          </a:xfrm>
        </p:spPr>
        <p:txBody>
          <a:bodyPr>
            <a:noAutofit/>
          </a:bodyPr>
          <a:lstStyle/>
          <a:p>
            <a:pPr marL="457200" indent="-457200">
              <a:lnSpc>
                <a:spcPct val="100000"/>
              </a:lnSpc>
              <a:buClr>
                <a:schemeClr val="accent2">
                  <a:lumMod val="75000"/>
                </a:schemeClr>
              </a:buClr>
              <a:buSzPct val="100000"/>
              <a:buFont typeface="Arial" panose="020B0604020202020204" pitchFamily="34" charset="0"/>
              <a:buChar char="•"/>
            </a:pPr>
            <a:r>
              <a:rPr lang="en-US" sz="2800" dirty="0">
                <a:latin typeface="Calibri" pitchFamily="34" charset="0"/>
              </a:rPr>
              <a:t>The entirety of the academically gifted student’s day is spent in a general education setting, therefore, the responsibility for differentiation is with the classroom teacher.</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The middle school AG service model does not include pull-out enrichment services. </a:t>
            </a:r>
          </a:p>
          <a:p>
            <a:pPr>
              <a:lnSpc>
                <a:spcPct val="100000"/>
              </a:lnSpc>
              <a:buClr>
                <a:schemeClr val="tx1"/>
              </a:buClr>
              <a:buSzPct val="100000"/>
              <a:buNone/>
            </a:pPr>
            <a:endParaRPr lang="en-US" sz="105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2800" dirty="0">
                <a:latin typeface="Calibri" pitchFamily="34" charset="0"/>
              </a:rPr>
              <a:t>Advanced Courses:</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ELA:  Advanced ELA at all grade levels and English 1 available, at grade 8, at select schools. </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Math: </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6: Accelerated Math, AIMM</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7: Accelerated Math, NC Math 1</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8: NC Math 1, NC Math 2</a:t>
            </a:r>
          </a:p>
        </p:txBody>
      </p:sp>
    </p:spTree>
    <p:extLst>
      <p:ext uri="{BB962C8B-B14F-4D97-AF65-F5344CB8AC3E}">
        <p14:creationId xmlns:p14="http://schemas.microsoft.com/office/powerpoint/2010/main" val="4267850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10" y="161507"/>
            <a:ext cx="5645659" cy="533539"/>
          </a:xfrm>
        </p:spPr>
        <p:txBody>
          <a:bodyPr>
            <a:normAutofit/>
          </a:bodyPr>
          <a:lstStyle/>
          <a:p>
            <a:r>
              <a:rPr lang="en-US" b="1" dirty="0">
                <a:latin typeface="Cambria" pitchFamily="18" charset="0"/>
              </a:rPr>
              <a:t>Differentiation in the Classroom</a:t>
            </a:r>
          </a:p>
        </p:txBody>
      </p:sp>
      <p:sp>
        <p:nvSpPr>
          <p:cNvPr id="3" name="Slide Number Placeholder 2"/>
          <p:cNvSpPr>
            <a:spLocks noGrp="1"/>
          </p:cNvSpPr>
          <p:nvPr>
            <p:ph type="sldNum" sz="quarter" idx="4294967295"/>
          </p:nvPr>
        </p:nvSpPr>
        <p:spPr>
          <a:xfrm>
            <a:off x="292100" y="338138"/>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dirty="0">
              <a:ln>
                <a:noFill/>
              </a:ln>
              <a:solidFill>
                <a:srgbClr val="004B8D"/>
              </a:solidFill>
              <a:effectLst/>
              <a:uLnTx/>
              <a:uFillTx/>
              <a:latin typeface="Arial"/>
              <a:ea typeface="+mn-ea"/>
              <a:cs typeface="Arial"/>
            </a:endParaRPr>
          </a:p>
        </p:txBody>
      </p:sp>
      <p:sp>
        <p:nvSpPr>
          <p:cNvPr id="4" name="Content Placeholder 3"/>
          <p:cNvSpPr>
            <a:spLocks noGrp="1"/>
          </p:cNvSpPr>
          <p:nvPr>
            <p:ph sz="quarter" idx="4294967295"/>
          </p:nvPr>
        </p:nvSpPr>
        <p:spPr>
          <a:xfrm>
            <a:off x="291725" y="687434"/>
            <a:ext cx="8461935" cy="3612136"/>
          </a:xfrm>
        </p:spPr>
        <p:txBody>
          <a:bodyPr>
            <a:normAutofit lnSpcReduction="10000"/>
          </a:bodyPr>
          <a:lstStyle/>
          <a:p>
            <a:pPr>
              <a:lnSpc>
                <a:spcPct val="100000"/>
              </a:lnSpc>
              <a:buClr>
                <a:schemeClr val="accent2">
                  <a:lumMod val="75000"/>
                </a:schemeClr>
              </a:buClr>
            </a:pPr>
            <a:r>
              <a:rPr lang="en-US" sz="2600" dirty="0">
                <a:latin typeface="Calibri" pitchFamily="34" charset="0"/>
              </a:rPr>
              <a:t>Schools are given guidance for grouping AG students in classes.  </a:t>
            </a:r>
            <a:endParaRPr lang="en-US" sz="2600" dirty="0">
              <a:latin typeface="Calibri" pitchFamily="34" charset="0"/>
              <a:cs typeface="Calibri" pitchFamily="34" charset="0"/>
            </a:endParaRPr>
          </a:p>
          <a:p>
            <a:pPr>
              <a:lnSpc>
                <a:spcPct val="100000"/>
              </a:lnSpc>
              <a:buClr>
                <a:schemeClr val="accent2">
                  <a:lumMod val="75000"/>
                </a:schemeClr>
              </a:buClr>
            </a:pPr>
            <a:endParaRPr lang="en-US" sz="700" dirty="0">
              <a:latin typeface="Calibri" pitchFamily="34" charset="0"/>
              <a:cs typeface="Calibri" pitchFamily="34" charset="0"/>
            </a:endParaRPr>
          </a:p>
          <a:p>
            <a:pPr marL="457200" indent="-457200">
              <a:lnSpc>
                <a:spcPct val="100000"/>
              </a:lnSpc>
              <a:buFont typeface="+mj-lt"/>
              <a:buAutoNum type="arabicPeriod"/>
            </a:pPr>
            <a:r>
              <a:rPr lang="en-US" sz="2000" b="1" dirty="0">
                <a:solidFill>
                  <a:schemeClr val="accent3"/>
                </a:solidFill>
              </a:rPr>
              <a:t>Teacher Qualification: </a:t>
            </a:r>
            <a:r>
              <a:rPr lang="en-US" sz="2000" dirty="0"/>
              <a:t>AG students will be assigned to a teacher with AIG licensure or who has met minimum LEA requirements.  </a:t>
            </a:r>
          </a:p>
          <a:p>
            <a:pPr marL="914400" lvl="1" indent="-457200">
              <a:lnSpc>
                <a:spcPct val="100000"/>
              </a:lnSpc>
              <a:buFont typeface="+mj-lt"/>
              <a:buAutoNum type="alphaLcPeriod"/>
            </a:pPr>
            <a:r>
              <a:rPr lang="en-US" sz="2000" dirty="0"/>
              <a:t>AG PD Course </a:t>
            </a:r>
          </a:p>
          <a:p>
            <a:pPr marL="914400" lvl="1" indent="-457200">
              <a:lnSpc>
                <a:spcPct val="100000"/>
              </a:lnSpc>
              <a:buFont typeface="+mj-lt"/>
              <a:buAutoNum type="alphaLcPeriod"/>
            </a:pPr>
            <a:r>
              <a:rPr lang="en-US" sz="2000" dirty="0"/>
              <a:t>AG Scholarship </a:t>
            </a:r>
          </a:p>
          <a:p>
            <a:pPr>
              <a:lnSpc>
                <a:spcPct val="100000"/>
              </a:lnSpc>
            </a:pPr>
            <a:endParaRPr lang="en-US" sz="2000" b="1" dirty="0">
              <a:solidFill>
                <a:schemeClr val="accent3"/>
              </a:solidFill>
              <a:latin typeface="+mn-lt"/>
            </a:endParaRPr>
          </a:p>
          <a:p>
            <a:pPr marL="457200" indent="-457200">
              <a:lnSpc>
                <a:spcPct val="100000"/>
              </a:lnSpc>
              <a:buFont typeface="+mj-lt"/>
              <a:buAutoNum type="arabicPeriod" startAt="2"/>
            </a:pPr>
            <a:r>
              <a:rPr lang="en-US" sz="2000" b="1" dirty="0">
                <a:solidFill>
                  <a:schemeClr val="accent3"/>
                </a:solidFill>
                <a:latin typeface="+mn-lt"/>
              </a:rPr>
              <a:t>Clustering Grouping: </a:t>
            </a:r>
            <a:r>
              <a:rPr lang="en-US" sz="2000" dirty="0">
                <a:latin typeface="+mn-lt"/>
              </a:rPr>
              <a:t>Students are grouped with similarly achieving peers in the fewest grade level classrooms possible and placed in the appropriate course according to their area of AG identification and district placement criteria. </a:t>
            </a:r>
          </a:p>
          <a:p>
            <a:pPr>
              <a:lnSpc>
                <a:spcPct val="100000"/>
              </a:lnSpc>
            </a:pPr>
            <a:endParaRPr lang="en-US" sz="1050" dirty="0">
              <a:latin typeface="+mn-lt"/>
            </a:endParaRPr>
          </a:p>
          <a:p>
            <a:pPr marL="914400" lvl="1" indent="-457200">
              <a:lnSpc>
                <a:spcPct val="100000"/>
              </a:lnSpc>
              <a:buFont typeface="+mj-lt"/>
              <a:buAutoNum type="alphaLcPeriod"/>
            </a:pPr>
            <a:endParaRPr lang="en-US" sz="1900" dirty="0">
              <a:latin typeface="+mn-lt"/>
            </a:endParaRPr>
          </a:p>
        </p:txBody>
      </p:sp>
      <p:graphicFrame>
        <p:nvGraphicFramePr>
          <p:cNvPr id="5" name="Table 4">
            <a:extLst>
              <a:ext uri="{FF2B5EF4-FFF2-40B4-BE49-F238E27FC236}">
                <a16:creationId xmlns:a16="http://schemas.microsoft.com/office/drawing/2014/main" id="{B43099A7-F579-4990-A54C-C92BB8F5791C}"/>
              </a:ext>
            </a:extLst>
          </p:cNvPr>
          <p:cNvGraphicFramePr>
            <a:graphicFrameLocks noGrp="1"/>
          </p:cNvGraphicFramePr>
          <p:nvPr>
            <p:extLst>
              <p:ext uri="{D42A27DB-BD31-4B8C-83A1-F6EECF244321}">
                <p14:modId xmlns:p14="http://schemas.microsoft.com/office/powerpoint/2010/main" val="2612321811"/>
              </p:ext>
            </p:extLst>
          </p:nvPr>
        </p:nvGraphicFramePr>
        <p:xfrm>
          <a:off x="708210" y="4299570"/>
          <a:ext cx="8226015" cy="2396923"/>
        </p:xfrm>
        <a:graphic>
          <a:graphicData uri="http://schemas.openxmlformats.org/drawingml/2006/table">
            <a:tbl>
              <a:tblPr firstRow="1" bandRow="1">
                <a:tableStyleId>{5C22544A-7EE6-4342-B048-85BDC9FD1C3A}</a:tableStyleId>
              </a:tblPr>
              <a:tblGrid>
                <a:gridCol w="2742005">
                  <a:extLst>
                    <a:ext uri="{9D8B030D-6E8A-4147-A177-3AD203B41FA5}">
                      <a16:colId xmlns:a16="http://schemas.microsoft.com/office/drawing/2014/main" val="442680108"/>
                    </a:ext>
                  </a:extLst>
                </a:gridCol>
                <a:gridCol w="2742005">
                  <a:extLst>
                    <a:ext uri="{9D8B030D-6E8A-4147-A177-3AD203B41FA5}">
                      <a16:colId xmlns:a16="http://schemas.microsoft.com/office/drawing/2014/main" val="3613626131"/>
                    </a:ext>
                  </a:extLst>
                </a:gridCol>
                <a:gridCol w="2742005">
                  <a:extLst>
                    <a:ext uri="{9D8B030D-6E8A-4147-A177-3AD203B41FA5}">
                      <a16:colId xmlns:a16="http://schemas.microsoft.com/office/drawing/2014/main" val="1998926758"/>
                    </a:ext>
                  </a:extLst>
                </a:gridCol>
              </a:tblGrid>
              <a:tr h="842443">
                <a:tc>
                  <a:txBody>
                    <a:bodyPr/>
                    <a:lstStyle/>
                    <a:p>
                      <a:r>
                        <a:rPr lang="en-US" dirty="0">
                          <a:solidFill>
                            <a:schemeClr val="tx1"/>
                          </a:solidFill>
                        </a:rPr>
                        <a:t>Number of AG Students:</a:t>
                      </a:r>
                    </a:p>
                  </a:txBody>
                  <a:tcPr anchor="b">
                    <a:noFill/>
                  </a:tcPr>
                </a:tc>
                <a:tc>
                  <a:txBody>
                    <a:bodyPr/>
                    <a:lstStyle/>
                    <a:p>
                      <a:r>
                        <a:rPr lang="en-US" dirty="0"/>
                        <a:t># of Teachers with AIG Licensure</a:t>
                      </a:r>
                    </a:p>
                  </a:txBody>
                  <a:tcPr/>
                </a:tc>
                <a:tc>
                  <a:txBody>
                    <a:bodyPr/>
                    <a:lstStyle/>
                    <a:p>
                      <a:r>
                        <a:rPr lang="en-US" dirty="0"/>
                        <a:t># of Teachers Meeting the Local Requirement</a:t>
                      </a:r>
                    </a:p>
                  </a:txBody>
                  <a:tcPr/>
                </a:tc>
                <a:extLst>
                  <a:ext uri="{0D108BD9-81ED-4DB2-BD59-A6C34878D82A}">
                    <a16:rowId xmlns:a16="http://schemas.microsoft.com/office/drawing/2014/main" val="184782178"/>
                  </a:ext>
                </a:extLst>
              </a:tr>
              <a:tr h="1323840">
                <a:tc>
                  <a:txBody>
                    <a:bodyPr/>
                    <a:lstStyle/>
                    <a:p>
                      <a:endParaRPr lang="en-US" sz="3200" b="1" dirty="0"/>
                    </a:p>
                    <a:p>
                      <a:r>
                        <a:rPr lang="en-US" sz="3200" b="1" dirty="0"/>
                        <a:t>444</a:t>
                      </a:r>
                    </a:p>
                    <a:p>
                      <a:endParaRPr lang="en-US" sz="3200" b="1" dirty="0"/>
                    </a:p>
                  </a:txBody>
                  <a:tcPr anchor="ctr"/>
                </a:tc>
                <a:tc>
                  <a:txBody>
                    <a:bodyPr/>
                    <a:lstStyle/>
                    <a:p>
                      <a:r>
                        <a:rPr lang="en-US" sz="3200" b="1" dirty="0"/>
                        <a:t>3</a:t>
                      </a:r>
                    </a:p>
                  </a:txBody>
                  <a:tcPr anchor="ctr"/>
                </a:tc>
                <a:tc>
                  <a:txBody>
                    <a:bodyPr/>
                    <a:lstStyle/>
                    <a:p>
                      <a:r>
                        <a:rPr lang="en-US" sz="3200" b="1" dirty="0"/>
                        <a:t>12</a:t>
                      </a:r>
                    </a:p>
                  </a:txBody>
                  <a:tcPr anchor="ctr"/>
                </a:tc>
                <a:extLst>
                  <a:ext uri="{0D108BD9-81ED-4DB2-BD59-A6C34878D82A}">
                    <a16:rowId xmlns:a16="http://schemas.microsoft.com/office/drawing/2014/main" val="3392005782"/>
                  </a:ext>
                </a:extLst>
              </a:tr>
            </a:tbl>
          </a:graphicData>
        </a:graphic>
      </p:graphicFrame>
    </p:spTree>
    <p:extLst>
      <p:ext uri="{BB962C8B-B14F-4D97-AF65-F5344CB8AC3E}">
        <p14:creationId xmlns:p14="http://schemas.microsoft.com/office/powerpoint/2010/main" val="415260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8068"/>
            <a:ext cx="7404100" cy="552450"/>
          </a:xfrm>
        </p:spPr>
        <p:txBody>
          <a:bodyPr/>
          <a:lstStyle/>
          <a:p>
            <a:r>
              <a:rPr lang="en-US" dirty="0">
                <a:solidFill>
                  <a:schemeClr val="accent1"/>
                </a:solidFill>
              </a:rPr>
              <a:t>Required AG Documents</a:t>
            </a:r>
          </a:p>
        </p:txBody>
      </p:sp>
      <p:sp>
        <p:nvSpPr>
          <p:cNvPr id="6" name="Content Placeholder 5"/>
          <p:cNvSpPr>
            <a:spLocks noGrp="1"/>
          </p:cNvSpPr>
          <p:nvPr>
            <p:ph sz="quarter" idx="2"/>
          </p:nvPr>
        </p:nvSpPr>
        <p:spPr>
          <a:xfrm>
            <a:off x="268941" y="2460413"/>
            <a:ext cx="4179345" cy="4150161"/>
          </a:xfrm>
        </p:spPr>
        <p:txBody>
          <a:bodyPr>
            <a:normAutofit fontScale="92500" lnSpcReduction="20000"/>
          </a:bodyPr>
          <a:lstStyle/>
          <a:p>
            <a:pPr marL="285750" indent="-285750">
              <a:lnSpc>
                <a:spcPct val="120000"/>
              </a:lnSpc>
              <a:buFont typeface="Arial" panose="020B0604020202020204" pitchFamily="34" charset="0"/>
              <a:buChar char="•"/>
            </a:pPr>
            <a:r>
              <a:rPr lang="en-US" sz="2600" b="1" i="1" dirty="0"/>
              <a:t>Student Eligibility Record (SER) </a:t>
            </a:r>
            <a:r>
              <a:rPr lang="en-US" sz="2600" dirty="0"/>
              <a:t>– must be signed by parent and returned to the school. Copy in AG folder and copy to parent/guardian.</a:t>
            </a:r>
          </a:p>
          <a:p>
            <a:pPr>
              <a:lnSpc>
                <a:spcPct val="120000"/>
              </a:lnSpc>
            </a:pPr>
            <a:endParaRPr lang="en-US" sz="2600" dirty="0"/>
          </a:p>
          <a:p>
            <a:pPr marL="285750" indent="-285750">
              <a:lnSpc>
                <a:spcPct val="120000"/>
              </a:lnSpc>
              <a:buFont typeface="Arial" panose="020B0604020202020204" pitchFamily="34" charset="0"/>
              <a:buChar char="•"/>
            </a:pPr>
            <a:r>
              <a:rPr lang="en-US" sz="2600" b="1" i="1" dirty="0"/>
              <a:t>Grade level Differentiated Education Plan (DEP) </a:t>
            </a:r>
            <a:r>
              <a:rPr lang="en-US" sz="2400" dirty="0"/>
              <a:t>–copy provided to parent/guardian.</a:t>
            </a:r>
            <a:endParaRPr lang="en-US" sz="2600" dirty="0"/>
          </a:p>
        </p:txBody>
      </p:sp>
      <p:sp>
        <p:nvSpPr>
          <p:cNvPr id="8" name="Content Placeholder 7"/>
          <p:cNvSpPr>
            <a:spLocks noGrp="1"/>
          </p:cNvSpPr>
          <p:nvPr>
            <p:ph sz="quarter" idx="4"/>
          </p:nvPr>
        </p:nvSpPr>
        <p:spPr>
          <a:xfrm>
            <a:off x="4695714" y="2460413"/>
            <a:ext cx="4308438" cy="3488566"/>
          </a:xfrm>
        </p:spPr>
        <p:txBody>
          <a:bodyPr>
            <a:noAutofit/>
          </a:bodyPr>
          <a:lstStyle/>
          <a:p>
            <a:pPr marL="342900" indent="-342900">
              <a:lnSpc>
                <a:spcPct val="110000"/>
              </a:lnSpc>
              <a:buFont typeface="Arial" panose="020B0604020202020204" pitchFamily="34" charset="0"/>
              <a:buChar char="•"/>
            </a:pPr>
            <a:r>
              <a:rPr lang="en-US" sz="2400" b="1" i="1" dirty="0"/>
              <a:t>Grade level Differentiated Education Plan (DEP) </a:t>
            </a:r>
            <a:r>
              <a:rPr lang="en-US" sz="2000" dirty="0"/>
              <a:t>–copy provided to parent/guardian.  </a:t>
            </a:r>
            <a:endParaRPr lang="en-US" sz="2400" dirty="0"/>
          </a:p>
          <a:p>
            <a:pPr>
              <a:lnSpc>
                <a:spcPct val="110000"/>
              </a:lnSpc>
            </a:pPr>
            <a:endParaRPr lang="en-US" sz="2200" b="1" i="1" dirty="0">
              <a:solidFill>
                <a:schemeClr val="accent6"/>
              </a:solidFill>
            </a:endParaRPr>
          </a:p>
          <a:p>
            <a:pPr marL="171450" indent="-171450">
              <a:lnSpc>
                <a:spcPct val="110000"/>
              </a:lnSpc>
              <a:buFont typeface="Arial" panose="020B0604020202020204" pitchFamily="34" charset="0"/>
              <a:buChar char="•"/>
            </a:pPr>
            <a:endParaRPr lang="en-US" sz="2200" b="1" i="1" dirty="0">
              <a:solidFill>
                <a:schemeClr val="accent6"/>
              </a:solidFill>
            </a:endParaRPr>
          </a:p>
          <a:p>
            <a:pPr marL="171450" indent="-171450">
              <a:lnSpc>
                <a:spcPct val="110000"/>
              </a:lnSpc>
              <a:buFont typeface="Arial" panose="020B0604020202020204" pitchFamily="34" charset="0"/>
              <a:buChar char="•"/>
            </a:pPr>
            <a:endParaRPr lang="en-US" sz="2200" b="1" i="1" dirty="0">
              <a:solidFill>
                <a:schemeClr val="accent6"/>
              </a:solidFill>
            </a:endParaRPr>
          </a:p>
        </p:txBody>
      </p:sp>
      <p:sp>
        <p:nvSpPr>
          <p:cNvPr id="3" name="Slide Number Placeholder 2"/>
          <p:cNvSpPr>
            <a:spLocks noGrp="1"/>
          </p:cNvSpPr>
          <p:nvPr>
            <p:ph type="sldNum" sz="quarter" idx="16"/>
          </p:nvPr>
        </p:nvSpPr>
        <p:spPr>
          <a:xfrm>
            <a:off x="254001" y="301730"/>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5" name="Text Placeholder 4"/>
          <p:cNvSpPr>
            <a:spLocks noGrp="1"/>
          </p:cNvSpPr>
          <p:nvPr>
            <p:ph type="body" sz="quarter" idx="1"/>
          </p:nvPr>
        </p:nvSpPr>
        <p:spPr>
          <a:xfrm>
            <a:off x="254001" y="854180"/>
            <a:ext cx="4194286" cy="1495213"/>
          </a:xfrm>
        </p:spPr>
        <p:txBody>
          <a:bodyPr>
            <a:normAutofit fontScale="92500" lnSpcReduction="20000"/>
          </a:bodyPr>
          <a:lstStyle/>
          <a:p>
            <a:pPr marL="342900" indent="-342900">
              <a:lnSpc>
                <a:spcPct val="100000"/>
              </a:lnSpc>
              <a:buFont typeface="Arial" panose="020B0604020202020204" pitchFamily="34" charset="0"/>
              <a:buChar char="•"/>
            </a:pPr>
            <a:r>
              <a:rPr lang="en-US" sz="2400" dirty="0"/>
              <a:t>Newly Identified</a:t>
            </a:r>
          </a:p>
          <a:p>
            <a:pPr marL="342900" indent="-342900">
              <a:lnSpc>
                <a:spcPct val="100000"/>
              </a:lnSpc>
              <a:buFont typeface="Arial" panose="020B0604020202020204" pitchFamily="34" charset="0"/>
              <a:buChar char="•"/>
            </a:pPr>
            <a:r>
              <a:rPr lang="en-US" sz="2400" dirty="0"/>
              <a:t>Updated Identification</a:t>
            </a:r>
          </a:p>
          <a:p>
            <a:pPr marL="342900" indent="-342900">
              <a:lnSpc>
                <a:spcPct val="100000"/>
              </a:lnSpc>
              <a:buFont typeface="Arial" panose="020B0604020202020204" pitchFamily="34" charset="0"/>
              <a:buChar char="•"/>
            </a:pPr>
            <a:r>
              <a:rPr lang="en-US" sz="2400" dirty="0"/>
              <a:t>Students new to GCS with previous AG identification (in-state transfer)</a:t>
            </a:r>
          </a:p>
        </p:txBody>
      </p:sp>
      <p:sp>
        <p:nvSpPr>
          <p:cNvPr id="7" name="Text Placeholder 6"/>
          <p:cNvSpPr>
            <a:spLocks noGrp="1"/>
          </p:cNvSpPr>
          <p:nvPr>
            <p:ph type="body" sz="quarter" idx="3"/>
          </p:nvPr>
        </p:nvSpPr>
        <p:spPr>
          <a:xfrm>
            <a:off x="4658061" y="834905"/>
            <a:ext cx="4308438" cy="1495212"/>
          </a:xfrm>
        </p:spPr>
        <p:txBody>
          <a:bodyPr>
            <a:normAutofit fontScale="92500" lnSpcReduction="20000"/>
          </a:bodyPr>
          <a:lstStyle/>
          <a:p>
            <a:pPr>
              <a:lnSpc>
                <a:spcPct val="100000"/>
              </a:lnSpc>
            </a:pPr>
            <a:r>
              <a:rPr lang="en-US" sz="2400" dirty="0"/>
              <a:t>Previously Identified Students </a:t>
            </a:r>
          </a:p>
        </p:txBody>
      </p:sp>
    </p:spTree>
    <p:extLst>
      <p:ext uri="{BB962C8B-B14F-4D97-AF65-F5344CB8AC3E}">
        <p14:creationId xmlns:p14="http://schemas.microsoft.com/office/powerpoint/2010/main" val="3469945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866"/>
            <a:ext cx="9158941" cy="5739603"/>
          </a:xfrm>
          <a:prstGeom prst="rect">
            <a:avLst/>
          </a:prstGeom>
        </p:spPr>
      </p:pic>
      <p:sp>
        <p:nvSpPr>
          <p:cNvPr id="9" name="Rectangle 8"/>
          <p:cNvSpPr/>
          <p:nvPr/>
        </p:nvSpPr>
        <p:spPr>
          <a:xfrm>
            <a:off x="-14940" y="0"/>
            <a:ext cx="9158940" cy="5757334"/>
          </a:xfrm>
          <a:prstGeom prst="rect">
            <a:avLst/>
          </a:prstGeom>
          <a:solidFill>
            <a:schemeClr val="accent4">
              <a:alpha val="7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457200" y="1924958"/>
            <a:ext cx="8305799" cy="3663042"/>
          </a:xfrm>
        </p:spPr>
        <p:txBody>
          <a:bodyPr anchor="b">
            <a:noAutofit/>
          </a:bodyPr>
          <a:lstStyle/>
          <a:p>
            <a:pPr>
              <a:lnSpc>
                <a:spcPts val="7500"/>
              </a:lnSpc>
              <a:spcBef>
                <a:spcPts val="0"/>
              </a:spcBef>
            </a:pPr>
            <a:r>
              <a:rPr lang="en-US" dirty="0">
                <a:solidFill>
                  <a:srgbClr val="FFFFFF"/>
                </a:solidFill>
              </a:rPr>
              <a:t>Enrichment Opportunities</a:t>
            </a:r>
          </a:p>
        </p:txBody>
      </p:sp>
      <p:sp>
        <p:nvSpPr>
          <p:cNvPr id="3" name="Slide Number Placeholder 2"/>
          <p:cNvSpPr>
            <a:spLocks noGrp="1"/>
          </p:cNvSpPr>
          <p:nvPr>
            <p:ph type="sldNum" sz="quarter" idx="4"/>
          </p:nvPr>
        </p:nvSpPr>
        <p:spPr/>
        <p:txBody>
          <a:bodyPr/>
          <a:lstStyle/>
          <a:p>
            <a:fld id="{F291D414-5429-E04B-93E1-0D0828988274}" type="slidenum">
              <a:rPr lang="en-US" smtClean="0"/>
              <a:pPr/>
              <a:t>23</a:t>
            </a:fld>
            <a:endParaRPr lang="en-US"/>
          </a:p>
        </p:txBody>
      </p:sp>
    </p:spTree>
    <p:extLst>
      <p:ext uri="{BB962C8B-B14F-4D97-AF65-F5344CB8AC3E}">
        <p14:creationId xmlns:p14="http://schemas.microsoft.com/office/powerpoint/2010/main" val="12989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99" y="270438"/>
            <a:ext cx="5645659" cy="440763"/>
          </a:xfrm>
        </p:spPr>
        <p:txBody>
          <a:bodyPr/>
          <a:lstStyle/>
          <a:p>
            <a:r>
              <a:rPr lang="en-US" b="1" dirty="0"/>
              <a:t>Academic All-Star Camp </a:t>
            </a:r>
          </a:p>
        </p:txBody>
      </p:sp>
      <p:sp>
        <p:nvSpPr>
          <p:cNvPr id="3" name="Slide Number Placeholder 2"/>
          <p:cNvSpPr>
            <a:spLocks noGrp="1"/>
          </p:cNvSpPr>
          <p:nvPr>
            <p:ph type="sldNum" sz="quarter" idx="4294967295"/>
          </p:nvPr>
        </p:nvSpPr>
        <p:spPr>
          <a:xfrm>
            <a:off x="457199" y="346076"/>
            <a:ext cx="2133600" cy="365125"/>
          </a:xfrm>
        </p:spPr>
        <p:txBody>
          <a:bodyPr>
            <a:normAutofit/>
          </a:bodyPr>
          <a:lstStyle/>
          <a:p>
            <a:fld id="{88DAAB1E-6218-40DC-B829-69295F699832}" type="slidenum">
              <a:rPr lang="en-US" smtClean="0"/>
              <a:pPr/>
              <a:t>24</a:t>
            </a:fld>
            <a:endParaRPr lang="en-US" dirty="0"/>
          </a:p>
        </p:txBody>
      </p:sp>
      <p:sp>
        <p:nvSpPr>
          <p:cNvPr id="4" name="Content Placeholder 3"/>
          <p:cNvSpPr>
            <a:spLocks noGrp="1"/>
          </p:cNvSpPr>
          <p:nvPr>
            <p:ph sz="quarter" idx="4294967295"/>
          </p:nvPr>
        </p:nvSpPr>
        <p:spPr>
          <a:xfrm>
            <a:off x="787398" y="888999"/>
            <a:ext cx="7810501" cy="5743089"/>
          </a:xfrm>
        </p:spPr>
        <p:txBody>
          <a:bodyPr>
            <a:normAutofit lnSpcReduction="10000"/>
          </a:bodyPr>
          <a:lstStyle/>
          <a:p>
            <a:pPr>
              <a:lnSpc>
                <a:spcPct val="100000"/>
              </a:lnSpc>
            </a:pPr>
            <a:endParaRPr lang="en-US" sz="900" dirty="0"/>
          </a:p>
          <a:p>
            <a:pPr marL="342900" indent="-342900">
              <a:lnSpc>
                <a:spcPct val="100000"/>
              </a:lnSpc>
              <a:buFont typeface="Arial" panose="020B0604020202020204" pitchFamily="34" charset="0"/>
              <a:buChar char="•"/>
            </a:pPr>
            <a:r>
              <a:rPr lang="en-US" sz="2000" dirty="0"/>
              <a:t>FREE opportunity for high-achieving rising ninth-grade students </a:t>
            </a:r>
          </a:p>
          <a:p>
            <a:pPr>
              <a:lnSpc>
                <a:spcPct val="100000"/>
              </a:lnSpc>
            </a:pPr>
            <a:endParaRPr lang="en-US" sz="900" dirty="0"/>
          </a:p>
          <a:p>
            <a:pPr marL="342900" indent="-342900">
              <a:lnSpc>
                <a:spcPct val="100000"/>
              </a:lnSpc>
              <a:buFont typeface="Arial" panose="020B0604020202020204" pitchFamily="34" charset="0"/>
              <a:buChar char="•"/>
            </a:pPr>
            <a:r>
              <a:rPr lang="en-US" sz="2000" dirty="0"/>
              <a:t>The camp provides students with a unique experience that exposes them to subject-related interests, ACT/SAT preparation, an overview of advance placement (AP) opportunities, and leadership skills.</a:t>
            </a:r>
          </a:p>
          <a:p>
            <a:pPr>
              <a:lnSpc>
                <a:spcPct val="100000"/>
              </a:lnSpc>
            </a:pPr>
            <a:endParaRPr lang="en-US" sz="800" dirty="0"/>
          </a:p>
          <a:p>
            <a:pPr marL="0" indent="0">
              <a:lnSpc>
                <a:spcPct val="100000"/>
              </a:lnSpc>
              <a:buNone/>
            </a:pPr>
            <a:r>
              <a:rPr lang="en-US" sz="2400" b="1" u="sng" dirty="0">
                <a:solidFill>
                  <a:schemeClr val="accent6"/>
                </a:solidFill>
              </a:rPr>
              <a:t>Selection:</a:t>
            </a:r>
            <a:r>
              <a:rPr lang="en-US" sz="4000" b="1" dirty="0"/>
              <a:t>  </a:t>
            </a:r>
          </a:p>
          <a:p>
            <a:pPr marL="342900" indent="-342900">
              <a:lnSpc>
                <a:spcPct val="100000"/>
              </a:lnSpc>
              <a:buFont typeface="Arial" panose="020B0604020202020204" pitchFamily="34" charset="0"/>
              <a:buChar char="•"/>
            </a:pPr>
            <a:r>
              <a:rPr lang="en-US" sz="2000" dirty="0"/>
              <a:t>Eighth-grade students from each middle school are selected to participate based on their 7</a:t>
            </a:r>
            <a:r>
              <a:rPr lang="en-US" sz="2000" baseline="30000" dirty="0"/>
              <a:t>th</a:t>
            </a:r>
            <a:r>
              <a:rPr lang="en-US" sz="2000" dirty="0"/>
              <a:t> grade end-of-grade scores. Top 10% from each middle school</a:t>
            </a:r>
            <a:endParaRPr lang="en-US" sz="2000" b="1" dirty="0"/>
          </a:p>
          <a:p>
            <a:pPr>
              <a:lnSpc>
                <a:spcPct val="100000"/>
              </a:lnSpc>
            </a:pPr>
            <a:endParaRPr lang="en-US" sz="800" dirty="0"/>
          </a:p>
          <a:p>
            <a:pPr marL="342900" indent="-342900">
              <a:lnSpc>
                <a:spcPct val="100000"/>
              </a:lnSpc>
              <a:buFont typeface="Arial" panose="020B0604020202020204" pitchFamily="34" charset="0"/>
              <a:buChar char="•"/>
            </a:pPr>
            <a:r>
              <a:rPr lang="en-US" sz="2000" dirty="0"/>
              <a:t>Two hundred (200) seats are available.</a:t>
            </a:r>
          </a:p>
          <a:p>
            <a:pPr>
              <a:lnSpc>
                <a:spcPct val="100000"/>
              </a:lnSpc>
            </a:pPr>
            <a:endParaRPr lang="en-US" sz="900" dirty="0"/>
          </a:p>
          <a:p>
            <a:pPr marL="342900" indent="-342900">
              <a:lnSpc>
                <a:spcPct val="100000"/>
              </a:lnSpc>
              <a:buFont typeface="Arial" panose="020B0604020202020204" pitchFamily="34" charset="0"/>
              <a:buChar char="•"/>
            </a:pPr>
            <a:r>
              <a:rPr lang="en-US" sz="2000" dirty="0"/>
              <a:t>Held at two GCS high schools.  Last year was held at Western High and Ragsdale High. </a:t>
            </a:r>
          </a:p>
          <a:p>
            <a:pPr>
              <a:lnSpc>
                <a:spcPct val="100000"/>
              </a:lnSpc>
            </a:pPr>
            <a:endParaRPr lang="en-US" sz="900" dirty="0"/>
          </a:p>
          <a:p>
            <a:pPr marL="342900" indent="-342900">
              <a:lnSpc>
                <a:spcPct val="100000"/>
              </a:lnSpc>
              <a:buFont typeface="Arial" panose="020B0604020202020204" pitchFamily="34" charset="0"/>
              <a:buChar char="•"/>
            </a:pPr>
            <a:r>
              <a:rPr lang="en-US" sz="2000" dirty="0"/>
              <a:t>Transportation may be available </a:t>
            </a:r>
          </a:p>
          <a:p>
            <a:pPr>
              <a:lnSpc>
                <a:spcPct val="100000"/>
              </a:lnSpc>
            </a:pPr>
            <a:endParaRPr lang="en-US" sz="900" dirty="0"/>
          </a:p>
          <a:p>
            <a:pPr marL="342900" indent="-342900">
              <a:lnSpc>
                <a:spcPct val="100000"/>
              </a:lnSpc>
              <a:buFont typeface="Arial" panose="020B0604020202020204" pitchFamily="34" charset="0"/>
              <a:buChar char="•"/>
            </a:pPr>
            <a:r>
              <a:rPr lang="en-US" sz="2000" dirty="0"/>
              <a:t>All students who accept the invitation must be able to attend the duration of camp (3 weeks)</a:t>
            </a:r>
          </a:p>
          <a:p>
            <a:pPr>
              <a:lnSpc>
                <a:spcPct val="100000"/>
              </a:lnSpc>
            </a:pPr>
            <a:endParaRPr lang="en-US" sz="900" dirty="0"/>
          </a:p>
          <a:p>
            <a:pPr marL="342900" indent="-342900">
              <a:lnSpc>
                <a:spcPct val="100000"/>
              </a:lnSpc>
              <a:buFont typeface="Arial" panose="020B0604020202020204" pitchFamily="34" charset="0"/>
              <a:buChar char="•"/>
            </a:pPr>
            <a:r>
              <a:rPr lang="en-US" sz="2000" dirty="0"/>
              <a:t>Notification and registration begins late January. </a:t>
            </a:r>
          </a:p>
          <a:p>
            <a:endParaRPr lang="en-US" dirty="0"/>
          </a:p>
        </p:txBody>
      </p:sp>
    </p:spTree>
    <p:extLst>
      <p:ext uri="{BB962C8B-B14F-4D97-AF65-F5344CB8AC3E}">
        <p14:creationId xmlns:p14="http://schemas.microsoft.com/office/powerpoint/2010/main" val="265736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25</a:t>
            </a:fld>
            <a:endParaRPr lang="en-US" dirty="0"/>
          </a:p>
        </p:txBody>
      </p:sp>
      <p:sp>
        <p:nvSpPr>
          <p:cNvPr id="4" name="Content Placeholder 3"/>
          <p:cNvSpPr>
            <a:spLocks noGrp="1"/>
          </p:cNvSpPr>
          <p:nvPr>
            <p:ph sz="quarter" idx="4294967295"/>
          </p:nvPr>
        </p:nvSpPr>
        <p:spPr>
          <a:xfrm>
            <a:off x="295835" y="818837"/>
            <a:ext cx="8525436" cy="5029200"/>
          </a:xfrm>
        </p:spPr>
        <p:txBody>
          <a:bodyPr>
            <a:noAutofit/>
          </a:bodyPr>
          <a:lstStyle/>
          <a:p>
            <a:pPr>
              <a:lnSpc>
                <a:spcPct val="100000"/>
              </a:lnSpc>
            </a:pPr>
            <a:r>
              <a:rPr lang="en-US" sz="3200" dirty="0">
                <a:latin typeface="Calibri" pitchFamily="34" charset="0"/>
              </a:rPr>
              <a:t>Unfortunately, during the global pandemic, the Duke TIP program underwent transitions and was dissolved. Duke University now focuses on it’s Pre-College Program, with some programming available to middle school students. Visit their website to learn more. </a:t>
            </a: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r>
              <a:rPr lang="en-US" sz="3200" dirty="0">
                <a:latin typeface="Calibri" pitchFamily="34" charset="0"/>
              </a:rPr>
              <a:t>Duke Pre-College Programming:</a:t>
            </a:r>
          </a:p>
          <a:p>
            <a:pPr>
              <a:lnSpc>
                <a:spcPct val="100000"/>
              </a:lnSpc>
            </a:pPr>
            <a:r>
              <a:rPr lang="en-US" sz="3200" dirty="0">
                <a:latin typeface="Calibri" pitchFamily="34" charset="0"/>
                <a:hlinkClick r:id="rId3"/>
              </a:rPr>
              <a:t>https://learnmore.duke.edu/about/duke-pre-college-middle-school-program</a:t>
            </a:r>
            <a:r>
              <a:rPr lang="en-US" sz="3200" dirty="0">
                <a:latin typeface="Calibri" pitchFamily="34" charset="0"/>
              </a:rPr>
              <a:t> </a:t>
            </a:r>
          </a:p>
        </p:txBody>
      </p:sp>
    </p:spTree>
    <p:extLst>
      <p:ext uri="{BB962C8B-B14F-4D97-AF65-F5344CB8AC3E}">
        <p14:creationId xmlns:p14="http://schemas.microsoft.com/office/powerpoint/2010/main" val="1987522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26</a:t>
            </a:fld>
            <a:endParaRPr lang="en-US" dirty="0"/>
          </a:p>
        </p:txBody>
      </p:sp>
      <p:sp>
        <p:nvSpPr>
          <p:cNvPr id="4" name="Content Placeholder 3"/>
          <p:cNvSpPr>
            <a:spLocks noGrp="1"/>
          </p:cNvSpPr>
          <p:nvPr>
            <p:ph sz="quarter" idx="4294967295"/>
          </p:nvPr>
        </p:nvSpPr>
        <p:spPr>
          <a:xfrm>
            <a:off x="295835" y="818836"/>
            <a:ext cx="8525436" cy="5646509"/>
          </a:xfrm>
        </p:spPr>
        <p:txBody>
          <a:bodyPr>
            <a:noAutofit/>
          </a:bodyPr>
          <a:lstStyle/>
          <a:p>
            <a:pPr>
              <a:lnSpc>
                <a:spcPct val="100000"/>
              </a:lnSpc>
            </a:pPr>
            <a:r>
              <a:rPr lang="en-US" sz="3200" dirty="0">
                <a:latin typeface="Calibri" pitchFamily="34" charset="0"/>
              </a:rPr>
              <a:t>Although Duke TIP has discontinued its talent search services, there are three talent identification programs in the country.  The programs listed below may have virtual opportunities for your child:</a:t>
            </a:r>
          </a:p>
          <a:p>
            <a:pPr>
              <a:lnSpc>
                <a:spcPct val="100000"/>
              </a:lnSpc>
            </a:pPr>
            <a:endParaRPr lang="en-US" sz="3200" dirty="0">
              <a:latin typeface="Calibri" pitchFamily="34" charset="0"/>
            </a:endParaRPr>
          </a:p>
          <a:p>
            <a:pPr marL="457200" indent="-457200">
              <a:lnSpc>
                <a:spcPct val="100000"/>
              </a:lnSpc>
              <a:buFont typeface="Arial" panose="020B0604020202020204" pitchFamily="34" charset="0"/>
              <a:buChar char="•"/>
            </a:pPr>
            <a:r>
              <a:rPr lang="en-US" sz="2800" dirty="0">
                <a:latin typeface="Calibri" pitchFamily="34" charset="0"/>
              </a:rPr>
              <a:t>Johns Hopkins University Center for Talented Youth </a:t>
            </a:r>
          </a:p>
          <a:p>
            <a:pPr marL="914400" lvl="1" indent="-457200">
              <a:lnSpc>
                <a:spcPct val="100000"/>
              </a:lnSpc>
              <a:buFont typeface="Courier New" panose="02070309020205020404" pitchFamily="49" charset="0"/>
              <a:buChar char="o"/>
            </a:pPr>
            <a:r>
              <a:rPr lang="en-US" sz="2800" dirty="0">
                <a:latin typeface="Calibri" pitchFamily="34" charset="0"/>
              </a:rPr>
              <a:t>Accepts NC EOG Data as evidence of eligibility.</a:t>
            </a:r>
          </a:p>
          <a:p>
            <a:pPr marL="457200" indent="-457200">
              <a:lnSpc>
                <a:spcPct val="100000"/>
              </a:lnSpc>
              <a:buFont typeface="Arial" panose="020B0604020202020204" pitchFamily="34" charset="0"/>
              <a:buChar char="•"/>
            </a:pPr>
            <a:r>
              <a:rPr lang="en-US" sz="2800" dirty="0">
                <a:latin typeface="Calibri" pitchFamily="34" charset="0"/>
              </a:rPr>
              <a:t>Northwestern University Center for Talent Development</a:t>
            </a:r>
          </a:p>
          <a:p>
            <a:pPr marL="457200" indent="-457200">
              <a:lnSpc>
                <a:spcPct val="100000"/>
              </a:lnSpc>
              <a:buFont typeface="Arial" panose="020B0604020202020204" pitchFamily="34" charset="0"/>
              <a:buChar char="•"/>
            </a:pPr>
            <a:r>
              <a:rPr lang="en-US" sz="2800" dirty="0">
                <a:latin typeface="Calibri" pitchFamily="34" charset="0"/>
              </a:rPr>
              <a:t>University of Denver – Rocky Mountain Talent Center for Bright Kids </a:t>
            </a:r>
          </a:p>
          <a:p>
            <a:pPr>
              <a:lnSpc>
                <a:spcPct val="100000"/>
              </a:lnSpc>
            </a:pPr>
            <a:endParaRPr lang="en-US" sz="3200" dirty="0">
              <a:latin typeface="Calibri" pitchFamily="34" charset="0"/>
            </a:endParaRPr>
          </a:p>
        </p:txBody>
      </p:sp>
    </p:spTree>
    <p:extLst>
      <p:ext uri="{BB962C8B-B14F-4D97-AF65-F5344CB8AC3E}">
        <p14:creationId xmlns:p14="http://schemas.microsoft.com/office/powerpoint/2010/main" val="100167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27</a:t>
            </a:fld>
            <a:endParaRPr lang="en-US" dirty="0"/>
          </a:p>
        </p:txBody>
      </p:sp>
      <p:sp>
        <p:nvSpPr>
          <p:cNvPr id="4" name="Content Placeholder 3"/>
          <p:cNvSpPr>
            <a:spLocks noGrp="1"/>
          </p:cNvSpPr>
          <p:nvPr>
            <p:ph sz="quarter" idx="4294967295"/>
          </p:nvPr>
        </p:nvSpPr>
        <p:spPr>
          <a:xfrm>
            <a:off x="295835" y="818836"/>
            <a:ext cx="8525436" cy="5646509"/>
          </a:xfrm>
        </p:spPr>
        <p:txBody>
          <a:bodyPr>
            <a:noAutofit/>
          </a:bodyPr>
          <a:lstStyle/>
          <a:p>
            <a:pPr>
              <a:lnSpc>
                <a:spcPct val="100000"/>
              </a:lnSpc>
            </a:pPr>
            <a:r>
              <a:rPr lang="en-US" sz="3200" dirty="0">
                <a:latin typeface="Calibri" pitchFamily="34" charset="0"/>
              </a:rPr>
              <a:t>The links below provide information on additional talent search opportunities:</a:t>
            </a:r>
          </a:p>
          <a:p>
            <a:pPr>
              <a:lnSpc>
                <a:spcPct val="100000"/>
              </a:lnSpc>
            </a:pPr>
            <a:endParaRPr lang="en-US" sz="3200" dirty="0">
              <a:latin typeface="Calibri" pitchFamily="34" charset="0"/>
            </a:endParaRPr>
          </a:p>
          <a:p>
            <a:pPr>
              <a:lnSpc>
                <a:spcPct val="100000"/>
              </a:lnSpc>
            </a:pPr>
            <a:r>
              <a:rPr lang="en-US" sz="3200" dirty="0">
                <a:latin typeface="Calibri" pitchFamily="34" charset="0"/>
                <a:hlinkClick r:id="rId3"/>
              </a:rPr>
              <a:t>Davidson Institute:  Talent Search Opportunities for Gifted Students</a:t>
            </a: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r>
              <a:rPr lang="en-US" sz="3200" dirty="0">
                <a:latin typeface="Calibri" pitchFamily="34" charset="0"/>
                <a:hlinkClick r:id="rId4"/>
              </a:rPr>
              <a:t>Hoagies’ Gifted Education Page: Talent Search Programs</a:t>
            </a:r>
            <a:r>
              <a:rPr lang="en-US" sz="3200" dirty="0">
                <a:latin typeface="Calibri" pitchFamily="34" charset="0"/>
              </a:rPr>
              <a:t> </a:t>
            </a: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p:txBody>
      </p:sp>
    </p:spTree>
    <p:extLst>
      <p:ext uri="{BB962C8B-B14F-4D97-AF65-F5344CB8AC3E}">
        <p14:creationId xmlns:p14="http://schemas.microsoft.com/office/powerpoint/2010/main" val="4171874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1248"/>
            <a:ext cx="5645659" cy="549977"/>
          </a:xfrm>
        </p:spPr>
        <p:txBody>
          <a:bodyPr/>
          <a:lstStyle/>
          <a:p>
            <a:r>
              <a:rPr lang="en-US" b="1" dirty="0">
                <a:latin typeface="Cambria" pitchFamily="18" charset="0"/>
              </a:rPr>
              <a:t>Extracurricular Opportunities</a:t>
            </a:r>
          </a:p>
        </p:txBody>
      </p:sp>
      <p:sp>
        <p:nvSpPr>
          <p:cNvPr id="3" name="Slide Number Placeholder 2"/>
          <p:cNvSpPr>
            <a:spLocks noGrp="1"/>
          </p:cNvSpPr>
          <p:nvPr>
            <p:ph type="sldNum" sz="quarter" idx="4294967295"/>
          </p:nvPr>
        </p:nvSpPr>
        <p:spPr>
          <a:xfrm>
            <a:off x="457199" y="361248"/>
            <a:ext cx="2133600" cy="365125"/>
          </a:xfrm>
        </p:spPr>
        <p:txBody>
          <a:bodyPr>
            <a:normAutofit/>
          </a:bodyPr>
          <a:lstStyle/>
          <a:p>
            <a:fld id="{88DAAB1E-6218-40DC-B829-69295F699832}" type="slidenum">
              <a:rPr lang="en-US" smtClean="0"/>
              <a:pPr/>
              <a:t>28</a:t>
            </a:fld>
            <a:endParaRPr lang="en-US" dirty="0"/>
          </a:p>
        </p:txBody>
      </p:sp>
      <p:sp>
        <p:nvSpPr>
          <p:cNvPr id="4" name="Content Placeholder 3"/>
          <p:cNvSpPr>
            <a:spLocks noGrp="1"/>
          </p:cNvSpPr>
          <p:nvPr>
            <p:ph sz="quarter" idx="4294967295"/>
          </p:nvPr>
        </p:nvSpPr>
        <p:spPr>
          <a:xfrm>
            <a:off x="838199" y="1227138"/>
            <a:ext cx="7366000" cy="5045325"/>
          </a:xfrm>
        </p:spPr>
        <p:txBody>
          <a:bodyPr vert="horz" anchor="t">
            <a:normAutofit fontScale="77500" lnSpcReduction="20000"/>
          </a:bodyPr>
          <a:lstStyle/>
          <a:p>
            <a:pPr marL="571500" indent="-571500">
              <a:lnSpc>
                <a:spcPct val="100000"/>
              </a:lnSpc>
              <a:buFont typeface="Arial" panose="020B0604020202020204" pitchFamily="34" charset="0"/>
              <a:buChar char="•"/>
            </a:pPr>
            <a:r>
              <a:rPr lang="en-US" sz="4200" dirty="0">
                <a:solidFill>
                  <a:schemeClr val="accent3"/>
                </a:solidFill>
                <a:latin typeface="Calibri" pitchFamily="34" charset="0"/>
              </a:rPr>
              <a:t>Student Council</a:t>
            </a:r>
          </a:p>
          <a:p>
            <a:pPr marL="571500" indent="-571500">
              <a:lnSpc>
                <a:spcPct val="100000"/>
              </a:lnSpc>
              <a:buFont typeface="Arial" panose="020B0604020202020204" pitchFamily="34" charset="0"/>
              <a:buChar char="•"/>
            </a:pPr>
            <a:r>
              <a:rPr lang="en-US" sz="4200" dirty="0">
                <a:solidFill>
                  <a:schemeClr val="accent3"/>
                </a:solidFill>
                <a:latin typeface="Calibri" pitchFamily="34" charset="0"/>
              </a:rPr>
              <a:t>Student Ambassadors</a:t>
            </a:r>
          </a:p>
          <a:p>
            <a:pPr marL="571500" indent="-571500">
              <a:lnSpc>
                <a:spcPct val="100000"/>
              </a:lnSpc>
              <a:buFont typeface="Arial" panose="020B0604020202020204" pitchFamily="34" charset="0"/>
              <a:buChar char="•"/>
            </a:pPr>
            <a:r>
              <a:rPr lang="en-US" sz="4200" dirty="0">
                <a:solidFill>
                  <a:schemeClr val="accent3"/>
                </a:solidFill>
                <a:latin typeface="Calibri" pitchFamily="34" charset="0"/>
              </a:rPr>
              <a:t>Academics/Arts Clubs</a:t>
            </a:r>
          </a:p>
          <a:p>
            <a:pPr marL="571500" indent="-571500">
              <a:lnSpc>
                <a:spcPct val="100000"/>
              </a:lnSpc>
              <a:buFont typeface="Arial" panose="020B0604020202020204" pitchFamily="34" charset="0"/>
              <a:buChar char="•"/>
            </a:pPr>
            <a:r>
              <a:rPr lang="en-US" sz="4200" dirty="0">
                <a:solidFill>
                  <a:schemeClr val="accent3"/>
                </a:solidFill>
                <a:latin typeface="Calibri" pitchFamily="34" charset="0"/>
              </a:rPr>
              <a:t>Socially Responsive Student Life</a:t>
            </a:r>
          </a:p>
          <a:p>
            <a:pPr marL="571500" indent="-571500">
              <a:lnSpc>
                <a:spcPct val="100000"/>
              </a:lnSpc>
              <a:buFont typeface="Arial" panose="020B0604020202020204" pitchFamily="34" charset="0"/>
              <a:buChar char="•"/>
            </a:pPr>
            <a:r>
              <a:rPr lang="en-US" sz="4200" dirty="0">
                <a:solidFill>
                  <a:schemeClr val="accent3"/>
                </a:solidFill>
                <a:latin typeface="Calibri" pitchFamily="34" charset="0"/>
              </a:rPr>
              <a:t>Spotlight Character Education recognition</a:t>
            </a:r>
          </a:p>
          <a:p>
            <a:pPr>
              <a:lnSpc>
                <a:spcPct val="100000"/>
              </a:lnSpc>
            </a:pPr>
            <a:endParaRPr lang="en-US" sz="3200" dirty="0">
              <a:solidFill>
                <a:schemeClr val="accent3"/>
              </a:solidFill>
              <a:latin typeface="Calibri" pitchFamily="34" charset="0"/>
            </a:endParaRPr>
          </a:p>
          <a:p>
            <a:pPr>
              <a:lnSpc>
                <a:spcPct val="100000"/>
              </a:lnSpc>
            </a:pPr>
            <a:endParaRPr lang="en-US" sz="3200" dirty="0">
              <a:solidFill>
                <a:schemeClr val="accent3"/>
              </a:solidFill>
              <a:latin typeface="Calibri" pitchFamily="34" charset="0"/>
            </a:endParaRPr>
          </a:p>
          <a:p>
            <a:pPr>
              <a:lnSpc>
                <a:spcPct val="100000"/>
              </a:lnSpc>
            </a:pPr>
            <a:endParaRPr lang="en-US" sz="3200" dirty="0">
              <a:solidFill>
                <a:schemeClr val="accent3"/>
              </a:solidFill>
              <a:latin typeface="Calibri" pitchFamily="34" charset="0"/>
            </a:endParaRPr>
          </a:p>
          <a:p>
            <a:pPr>
              <a:lnSpc>
                <a:spcPct val="100000"/>
              </a:lnSpc>
            </a:pPr>
            <a:endParaRPr lang="en-US" sz="3200" dirty="0">
              <a:solidFill>
                <a:schemeClr val="accent3"/>
              </a:solidFill>
              <a:latin typeface="Calibri" pitchFamily="34" charset="0"/>
            </a:endParaRPr>
          </a:p>
          <a:p>
            <a:pPr>
              <a:lnSpc>
                <a:spcPct val="100000"/>
              </a:lnSpc>
            </a:pPr>
            <a:endParaRPr lang="en-US" sz="3200" dirty="0">
              <a:solidFill>
                <a:schemeClr val="accent3"/>
              </a:solidFill>
              <a:latin typeface="Calibri" pitchFamily="34" charset="0"/>
            </a:endParaRPr>
          </a:p>
          <a:p>
            <a:pPr>
              <a:lnSpc>
                <a:spcPct val="100000"/>
              </a:lnSpc>
            </a:pPr>
            <a:r>
              <a:rPr lang="en-US" sz="2800" dirty="0"/>
              <a:t>You can see a complete list of opportunities on the Activities page of our school website. Or click this link….     </a:t>
            </a:r>
            <a:r>
              <a:rPr lang="en-US" sz="2800" u="sng" dirty="0">
                <a:hlinkClick r:id="rId3"/>
              </a:rPr>
              <a:t>https://www.gcsnc.com/domain/2764</a:t>
            </a:r>
            <a:r>
              <a:rPr lang="en-US" sz="2800" dirty="0"/>
              <a:t> </a:t>
            </a:r>
          </a:p>
          <a:p>
            <a:pPr>
              <a:lnSpc>
                <a:spcPct val="100000"/>
              </a:lnSpc>
            </a:pPr>
            <a:endParaRPr lang="en-US" sz="3200" dirty="0">
              <a:solidFill>
                <a:schemeClr val="accent3"/>
              </a:solidFill>
              <a:latin typeface="Calibri" pitchFamily="34" charset="0"/>
            </a:endParaRPr>
          </a:p>
        </p:txBody>
      </p:sp>
    </p:spTree>
    <p:extLst>
      <p:ext uri="{BB962C8B-B14F-4D97-AF65-F5344CB8AC3E}">
        <p14:creationId xmlns:p14="http://schemas.microsoft.com/office/powerpoint/2010/main" val="2308111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79331"/>
            <a:ext cx="5645659" cy="571569"/>
          </a:xfrm>
        </p:spPr>
        <p:txBody>
          <a:bodyPr>
            <a:normAutofit/>
          </a:bodyPr>
          <a:lstStyle/>
          <a:p>
            <a:r>
              <a:rPr lang="en-US" b="1" dirty="0">
                <a:latin typeface="Cambria" pitchFamily="18" charset="0"/>
              </a:rPr>
              <a:t>If you have a question or concern: </a:t>
            </a:r>
          </a:p>
        </p:txBody>
      </p:sp>
      <p:sp>
        <p:nvSpPr>
          <p:cNvPr id="3" name="Slide Number Placeholder 2"/>
          <p:cNvSpPr>
            <a:spLocks noGrp="1"/>
          </p:cNvSpPr>
          <p:nvPr>
            <p:ph type="sldNum" sz="quarter" idx="4294967295"/>
          </p:nvPr>
        </p:nvSpPr>
        <p:spPr>
          <a:xfrm>
            <a:off x="266700" y="279331"/>
            <a:ext cx="2133600" cy="365125"/>
          </a:xfrm>
        </p:spPr>
        <p:txBody>
          <a:bodyPr>
            <a:normAutofit/>
          </a:bodyPr>
          <a:lstStyle/>
          <a:p>
            <a:fld id="{88DAAB1E-6218-40DC-B829-69295F699832}" type="slidenum">
              <a:rPr lang="en-US" smtClean="0"/>
              <a:pPr/>
              <a:t>29</a:t>
            </a:fld>
            <a:endParaRPr lang="en-US" dirty="0"/>
          </a:p>
        </p:txBody>
      </p:sp>
      <p:sp>
        <p:nvSpPr>
          <p:cNvPr id="4" name="Content Placeholder 3"/>
          <p:cNvSpPr>
            <a:spLocks noGrp="1"/>
          </p:cNvSpPr>
          <p:nvPr>
            <p:ph sz="quarter" idx="4294967295"/>
          </p:nvPr>
        </p:nvSpPr>
        <p:spPr>
          <a:xfrm>
            <a:off x="393700" y="1003300"/>
            <a:ext cx="8343899" cy="5105400"/>
          </a:xfrm>
          <a:noFill/>
        </p:spPr>
        <p:txBody>
          <a:bodyPr vert="horz" anchor="t">
            <a:normAutofit/>
          </a:bodyPr>
          <a:lstStyle/>
          <a:p>
            <a:pPr marL="514350" indent="-514350">
              <a:lnSpc>
                <a:spcPct val="100000"/>
              </a:lnSpc>
              <a:buSzPct val="110000"/>
              <a:buFont typeface="+mj-lt"/>
              <a:buAutoNum type="arabicPeriod"/>
            </a:pPr>
            <a:r>
              <a:rPr lang="en-US" sz="3200" dirty="0">
                <a:latin typeface="Calibri" pitchFamily="34" charset="0"/>
              </a:rPr>
              <a:t>Talk with your child</a:t>
            </a:r>
          </a:p>
          <a:p>
            <a:pPr marL="514350" indent="-514350">
              <a:lnSpc>
                <a:spcPct val="100000"/>
              </a:lnSpc>
              <a:buSzPct val="110000"/>
              <a:buFont typeface="+mj-lt"/>
              <a:buAutoNum type="arabicPeriod"/>
            </a:pPr>
            <a:r>
              <a:rPr lang="en-US" sz="3200" dirty="0">
                <a:latin typeface="Calibri" pitchFamily="34" charset="0"/>
              </a:rPr>
              <a:t>Contact the classroom teacher</a:t>
            </a:r>
          </a:p>
          <a:p>
            <a:pPr marL="514350" indent="-514350">
              <a:lnSpc>
                <a:spcPct val="100000"/>
              </a:lnSpc>
              <a:buSzPct val="110000"/>
              <a:buFont typeface="+mj-lt"/>
              <a:buAutoNum type="arabicPeriod"/>
            </a:pPr>
            <a:r>
              <a:rPr lang="en-US" sz="3200" dirty="0">
                <a:latin typeface="Calibri" pitchFamily="34" charset="0"/>
              </a:rPr>
              <a:t>Contact the principal/TAG Chair</a:t>
            </a:r>
          </a:p>
          <a:p>
            <a:pPr marL="514350" indent="-514350">
              <a:lnSpc>
                <a:spcPct val="100000"/>
              </a:lnSpc>
              <a:buSzPct val="110000"/>
              <a:buFont typeface="+mj-lt"/>
              <a:buAutoNum type="arabicPeriod"/>
            </a:pPr>
            <a:r>
              <a:rPr lang="en-US" sz="3200" dirty="0">
                <a:latin typeface="Calibri" pitchFamily="34" charset="0"/>
              </a:rPr>
              <a:t>Contact the AG Department at 336-370-8361</a:t>
            </a:r>
          </a:p>
          <a:p>
            <a:pPr marL="834390" lvl="1" indent="-514350">
              <a:lnSpc>
                <a:spcPct val="100000"/>
              </a:lnSpc>
              <a:buSzPct val="110000"/>
              <a:buFont typeface="Wingdings" panose="05000000000000000000" pitchFamily="2" charset="2"/>
              <a:buChar char="q"/>
            </a:pPr>
            <a:r>
              <a:rPr lang="en-US" sz="2900" b="1" dirty="0">
                <a:latin typeface="Calibri" pitchFamily="34" charset="0"/>
              </a:rPr>
              <a:t>Dibrelle Tourret, Director</a:t>
            </a:r>
          </a:p>
          <a:p>
            <a:pPr marL="834390" lvl="1" indent="-514350">
              <a:lnSpc>
                <a:spcPct val="100000"/>
              </a:lnSpc>
              <a:buSzPct val="110000"/>
              <a:buFont typeface="Wingdings" panose="05000000000000000000" pitchFamily="2" charset="2"/>
              <a:buChar char="q"/>
            </a:pPr>
            <a:r>
              <a:rPr lang="en-US" sz="2900" b="1" dirty="0">
                <a:latin typeface="Calibri" pitchFamily="34" charset="0"/>
              </a:rPr>
              <a:t>Dee Jordan, AG Coordinator</a:t>
            </a:r>
          </a:p>
          <a:p>
            <a:pPr marL="834390" lvl="1" indent="-514350">
              <a:lnSpc>
                <a:spcPct val="100000"/>
              </a:lnSpc>
              <a:buSzPct val="110000"/>
              <a:buFont typeface="Wingdings" panose="05000000000000000000" pitchFamily="2" charset="2"/>
              <a:buChar char="q"/>
            </a:pPr>
            <a:r>
              <a:rPr lang="en-US" sz="2900" dirty="0">
                <a:latin typeface="Calibri" pitchFamily="34" charset="0"/>
              </a:rPr>
              <a:t>Barry McDougald, Lead Teacher</a:t>
            </a:r>
          </a:p>
          <a:p>
            <a:pPr marL="834390" lvl="1" indent="-514350">
              <a:lnSpc>
                <a:spcPct val="100000"/>
              </a:lnSpc>
              <a:buSzPct val="110000"/>
              <a:buFont typeface="Wingdings" panose="05000000000000000000" pitchFamily="2" charset="2"/>
              <a:buChar char="q"/>
            </a:pPr>
            <a:r>
              <a:rPr lang="en-US" sz="2900" dirty="0">
                <a:latin typeface="Calibri" pitchFamily="34" charset="0"/>
              </a:rPr>
              <a:t>Kelly Woody, Lead Teacher</a:t>
            </a:r>
          </a:p>
          <a:p>
            <a:pPr marL="834390" lvl="1" indent="-514350">
              <a:buSzPct val="110000"/>
              <a:buFont typeface="Wingdings" panose="05000000000000000000" pitchFamily="2" charset="2"/>
              <a:buChar char="q"/>
            </a:pPr>
            <a:endParaRPr lang="en-US" sz="2900" dirty="0">
              <a:latin typeface="Calibri" pitchFamily="34" charset="0"/>
            </a:endParaRPr>
          </a:p>
          <a:p>
            <a:pPr marL="514350" indent="-514350">
              <a:buSzPct val="110000"/>
              <a:buFont typeface="+mj-lt"/>
              <a:buAutoNum type="arabicPeriod"/>
            </a:pPr>
            <a:endParaRPr lang="en-US" sz="3200" dirty="0">
              <a:latin typeface="Calibri" pitchFamily="34" charset="0"/>
            </a:endParaRPr>
          </a:p>
        </p:txBody>
      </p:sp>
    </p:spTree>
    <p:extLst>
      <p:ext uri="{BB962C8B-B14F-4D97-AF65-F5344CB8AC3E}">
        <p14:creationId xmlns:p14="http://schemas.microsoft.com/office/powerpoint/2010/main" val="280099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782" y="359804"/>
            <a:ext cx="7806017" cy="784864"/>
          </a:xfrm>
        </p:spPr>
        <p:txBody>
          <a:bodyPr/>
          <a:lstStyle/>
          <a:p>
            <a:r>
              <a:rPr lang="en-US" sz="2800" dirty="0"/>
              <a:t>Primary Revisions for 2022 -2025 AIG Plan</a:t>
            </a:r>
          </a:p>
        </p:txBody>
      </p:sp>
      <p:sp>
        <p:nvSpPr>
          <p:cNvPr id="3" name="Slide Number Placeholder 2"/>
          <p:cNvSpPr>
            <a:spLocks noGrp="1"/>
          </p:cNvSpPr>
          <p:nvPr>
            <p:ph type="sldNum" sz="quarter" idx="11"/>
          </p:nvPr>
        </p:nvSpPr>
        <p:spPr/>
        <p:txBody>
          <a:bodyPr/>
          <a:lstStyle/>
          <a:p>
            <a:pPr defTabSz="685800"/>
            <a:fld id="{F291D414-5429-E04B-93E1-0D0828988274}" type="slidenum">
              <a:rPr lang="en-US">
                <a:solidFill>
                  <a:srgbClr val="004B8D"/>
                </a:solidFill>
              </a:rPr>
              <a:pPr defTabSz="685800"/>
              <a:t>3</a:t>
            </a:fld>
            <a:endParaRPr lang="en-US">
              <a:solidFill>
                <a:srgbClr val="004B8D"/>
              </a:solidFill>
            </a:endParaRPr>
          </a:p>
        </p:txBody>
      </p:sp>
      <p:sp>
        <p:nvSpPr>
          <p:cNvPr id="6" name="Google Shape;387;p16">
            <a:extLst>
              <a:ext uri="{FF2B5EF4-FFF2-40B4-BE49-F238E27FC236}">
                <a16:creationId xmlns:a16="http://schemas.microsoft.com/office/drawing/2014/main" id="{4D6CA6BD-A985-469A-842E-B24420DB8669}"/>
              </a:ext>
            </a:extLst>
          </p:cNvPr>
          <p:cNvSpPr/>
          <p:nvPr/>
        </p:nvSpPr>
        <p:spPr>
          <a:xfrm>
            <a:off x="1305952" y="1001182"/>
            <a:ext cx="6740768" cy="2657059"/>
          </a:xfrm>
          <a:prstGeom prst="rect">
            <a:avLst/>
          </a:prstGeom>
          <a:solidFill>
            <a:srgbClr val="BD1A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388;p16">
            <a:extLst>
              <a:ext uri="{FF2B5EF4-FFF2-40B4-BE49-F238E27FC236}">
                <a16:creationId xmlns:a16="http://schemas.microsoft.com/office/drawing/2014/main" id="{E6794AC3-2009-4076-AF98-6F933E7FB3AA}"/>
              </a:ext>
            </a:extLst>
          </p:cNvPr>
          <p:cNvSpPr txBox="1"/>
          <p:nvPr/>
        </p:nvSpPr>
        <p:spPr>
          <a:xfrm>
            <a:off x="984324" y="969304"/>
            <a:ext cx="4037759" cy="2554505"/>
          </a:xfrm>
          <a:prstGeom prst="rect">
            <a:avLst/>
          </a:prstGeom>
          <a:noFill/>
          <a:ln>
            <a:noFill/>
          </a:ln>
        </p:spPr>
        <p:txBody>
          <a:bodyPr spcFirstLastPara="1" wrap="square" lIns="91425" tIns="45700" rIns="91425" bIns="45700" anchor="t" anchorCtr="0">
            <a:spAutoFit/>
          </a:bodyPr>
          <a:lstStyle/>
          <a:p>
            <a:pPr lvl="0" algn="ctr"/>
            <a:r>
              <a:rPr lang="en-US" sz="4000" b="1" dirty="0">
                <a:solidFill>
                  <a:schemeClr val="bg1"/>
                </a:solidFill>
              </a:rPr>
              <a:t>Increase Availability of Advanced Coursework</a:t>
            </a:r>
            <a:endParaRPr sz="4000" b="1" dirty="0">
              <a:solidFill>
                <a:schemeClr val="bg1"/>
              </a:solidFill>
            </a:endParaRPr>
          </a:p>
        </p:txBody>
      </p:sp>
      <p:pic>
        <p:nvPicPr>
          <p:cNvPr id="8" name="Picture 7">
            <a:extLst>
              <a:ext uri="{FF2B5EF4-FFF2-40B4-BE49-F238E27FC236}">
                <a16:creationId xmlns:a16="http://schemas.microsoft.com/office/drawing/2014/main" id="{65D45A0E-F4F9-4927-AABB-666580795095}"/>
              </a:ext>
            </a:extLst>
          </p:cNvPr>
          <p:cNvPicPr>
            <a:picLocks noChangeAspect="1"/>
          </p:cNvPicPr>
          <p:nvPr/>
        </p:nvPicPr>
        <p:blipFill>
          <a:blip r:embed="rId3"/>
          <a:stretch>
            <a:fillRect/>
          </a:stretch>
        </p:blipFill>
        <p:spPr>
          <a:xfrm>
            <a:off x="5738278" y="1343994"/>
            <a:ext cx="1752321" cy="1980488"/>
          </a:xfrm>
          <a:prstGeom prst="rect">
            <a:avLst/>
          </a:prstGeom>
        </p:spPr>
      </p:pic>
      <p:sp>
        <p:nvSpPr>
          <p:cNvPr id="12" name="Rectangle 11">
            <a:extLst>
              <a:ext uri="{FF2B5EF4-FFF2-40B4-BE49-F238E27FC236}">
                <a16:creationId xmlns:a16="http://schemas.microsoft.com/office/drawing/2014/main" id="{B7793E10-83A2-41BA-B1E1-4604A52232B7}"/>
              </a:ext>
            </a:extLst>
          </p:cNvPr>
          <p:cNvSpPr/>
          <p:nvPr/>
        </p:nvSpPr>
        <p:spPr>
          <a:xfrm>
            <a:off x="1305952" y="3865926"/>
            <a:ext cx="6740768" cy="2330450"/>
          </a:xfrm>
          <a:prstGeom prst="rect">
            <a:avLst/>
          </a:prstGeom>
          <a:solidFill>
            <a:srgbClr val="004B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3D992E5B-2847-4CB2-B86C-0D3689BC5059}"/>
              </a:ext>
            </a:extLst>
          </p:cNvPr>
          <p:cNvPicPr>
            <a:picLocks noChangeAspect="1"/>
          </p:cNvPicPr>
          <p:nvPr/>
        </p:nvPicPr>
        <p:blipFill>
          <a:blip r:embed="rId4"/>
          <a:stretch>
            <a:fillRect/>
          </a:stretch>
        </p:blipFill>
        <p:spPr>
          <a:xfrm>
            <a:off x="5386162" y="4399482"/>
            <a:ext cx="2386389" cy="1343628"/>
          </a:xfrm>
          <a:prstGeom prst="rect">
            <a:avLst/>
          </a:prstGeom>
        </p:spPr>
      </p:pic>
      <p:sp>
        <p:nvSpPr>
          <p:cNvPr id="15" name="Google Shape;388;p16">
            <a:extLst>
              <a:ext uri="{FF2B5EF4-FFF2-40B4-BE49-F238E27FC236}">
                <a16:creationId xmlns:a16="http://schemas.microsoft.com/office/drawing/2014/main" id="{680B080B-D458-4654-ADBD-43CED9F9DB70}"/>
              </a:ext>
            </a:extLst>
          </p:cNvPr>
          <p:cNvSpPr txBox="1"/>
          <p:nvPr/>
        </p:nvSpPr>
        <p:spPr>
          <a:xfrm>
            <a:off x="1097280" y="4009196"/>
            <a:ext cx="4037759" cy="1938952"/>
          </a:xfrm>
          <a:prstGeom prst="rect">
            <a:avLst/>
          </a:prstGeom>
          <a:noFill/>
          <a:ln>
            <a:noFill/>
          </a:ln>
        </p:spPr>
        <p:txBody>
          <a:bodyPr spcFirstLastPara="1" wrap="square" lIns="91425" tIns="45700" rIns="91425" bIns="45700" anchor="t" anchorCtr="0">
            <a:spAutoFit/>
          </a:bodyPr>
          <a:lstStyle/>
          <a:p>
            <a:pPr lvl="0" algn="ctr"/>
            <a:r>
              <a:rPr lang="en-US" sz="4000" b="1" dirty="0">
                <a:solidFill>
                  <a:schemeClr val="bg1"/>
                </a:solidFill>
              </a:rPr>
              <a:t>Improved efficiency for AG Compliance</a:t>
            </a:r>
            <a:endParaRPr sz="4000" b="1" dirty="0">
              <a:solidFill>
                <a:schemeClr val="bg1"/>
              </a:solidFill>
            </a:endParaRPr>
          </a:p>
        </p:txBody>
      </p:sp>
    </p:spTree>
    <p:extLst>
      <p:ext uri="{BB962C8B-B14F-4D97-AF65-F5344CB8AC3E}">
        <p14:creationId xmlns:p14="http://schemas.microsoft.com/office/powerpoint/2010/main" val="2692134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278EC3-691A-42F0-90C3-12FA272D89BF}"/>
              </a:ext>
            </a:extLst>
          </p:cNvPr>
          <p:cNvSpPr>
            <a:spLocks noGrp="1"/>
          </p:cNvSpPr>
          <p:nvPr>
            <p:ph type="sldNum" sz="quarter" idx="12"/>
          </p:nvPr>
        </p:nvSpPr>
        <p:spPr/>
        <p:txBody>
          <a:bodyPr/>
          <a:lstStyle/>
          <a:p>
            <a:fld id="{F291D414-5429-E04B-93E1-0D0828988274}" type="slidenum">
              <a:rPr lang="en-US" smtClean="0"/>
              <a:pPr/>
              <a:t>30</a:t>
            </a:fld>
            <a:endParaRPr lang="en-US" dirty="0"/>
          </a:p>
        </p:txBody>
      </p:sp>
      <p:pic>
        <p:nvPicPr>
          <p:cNvPr id="6" name="Content Placeholder 5" descr="A close up of a logo&#10;&#10;Description automatically generated">
            <a:extLst>
              <a:ext uri="{FF2B5EF4-FFF2-40B4-BE49-F238E27FC236}">
                <a16:creationId xmlns:a16="http://schemas.microsoft.com/office/drawing/2014/main" id="{1029C048-6947-4D8B-9516-25237B3EAD4A}"/>
              </a:ext>
            </a:extLst>
          </p:cNvPr>
          <p:cNvPicPr>
            <a:picLocks noGrp="1" noChangeAspect="1"/>
          </p:cNvPicPr>
          <p:nvPr>
            <p:ph sz="quarter" idx="4294967295"/>
          </p:nvPr>
        </p:nvPicPr>
        <p:blipFill>
          <a:blip r:embed="rId2">
            <a:extLst>
              <a:ext uri="{837473B0-CC2E-450A-ABE3-18F120FF3D39}">
                <a1611:picAttrSrcUrl xmlns:a1611="http://schemas.microsoft.com/office/drawing/2016/11/main" r:id="rId3"/>
              </a:ext>
            </a:extLst>
          </a:blip>
          <a:stretch>
            <a:fillRect/>
          </a:stretch>
        </p:blipFill>
        <p:spPr>
          <a:xfrm>
            <a:off x="91441" y="253788"/>
            <a:ext cx="8836101" cy="3340486"/>
          </a:xfrm>
        </p:spPr>
      </p:pic>
      <p:sp>
        <p:nvSpPr>
          <p:cNvPr id="10" name="TextBox 9">
            <a:extLst>
              <a:ext uri="{FF2B5EF4-FFF2-40B4-BE49-F238E27FC236}">
                <a16:creationId xmlns:a16="http://schemas.microsoft.com/office/drawing/2014/main" id="{393312B2-E2E9-4FA4-A8B1-1800012BAEDF}"/>
              </a:ext>
            </a:extLst>
          </p:cNvPr>
          <p:cNvSpPr txBox="1"/>
          <p:nvPr/>
        </p:nvSpPr>
        <p:spPr>
          <a:xfrm>
            <a:off x="-137160" y="6229535"/>
            <a:ext cx="7628020" cy="369332"/>
          </a:xfrm>
          <a:prstGeom prst="rect">
            <a:avLst/>
          </a:prstGeom>
          <a:noFill/>
        </p:spPr>
        <p:txBody>
          <a:bodyPr wrap="square" rtlCol="0">
            <a:spAutoFit/>
          </a:bodyPr>
          <a:lstStyle/>
          <a:p>
            <a:pPr algn="ctr"/>
            <a:r>
              <a:rPr lang="en-US" b="1" i="1" dirty="0"/>
              <a:t>Our school’s TAG looks forward to the opportunity to serve your child.  </a:t>
            </a:r>
          </a:p>
        </p:txBody>
      </p:sp>
      <p:sp>
        <p:nvSpPr>
          <p:cNvPr id="2" name="TextBox 1">
            <a:hlinkClick r:id="rId4"/>
            <a:extLst>
              <a:ext uri="{FF2B5EF4-FFF2-40B4-BE49-F238E27FC236}">
                <a16:creationId xmlns:a16="http://schemas.microsoft.com/office/drawing/2014/main" id="{1CD5AF3B-14CA-4E71-B8C0-D5AC0A937A6F}"/>
              </a:ext>
            </a:extLst>
          </p:cNvPr>
          <p:cNvSpPr txBox="1"/>
          <p:nvPr/>
        </p:nvSpPr>
        <p:spPr>
          <a:xfrm>
            <a:off x="1051561" y="3945397"/>
            <a:ext cx="8566484" cy="2215991"/>
          </a:xfrm>
          <a:prstGeom prst="rect">
            <a:avLst/>
          </a:prstGeom>
          <a:noFill/>
        </p:spPr>
        <p:txBody>
          <a:bodyPr wrap="square" rtlCol="0">
            <a:spAutoFit/>
          </a:bodyPr>
          <a:lstStyle/>
          <a:p>
            <a:r>
              <a:rPr lang="en-US" sz="4000" dirty="0"/>
              <a:t>Please click here to verify your attendance: </a:t>
            </a:r>
            <a:r>
              <a:rPr lang="en-US" sz="4000" dirty="0">
                <a:hlinkClick r:id="rId5"/>
              </a:rPr>
              <a:t>AG Parent Meeting Attendance Verification</a:t>
            </a:r>
            <a:endParaRPr lang="en-US" sz="4000" dirty="0"/>
          </a:p>
          <a:p>
            <a:endParaRPr lang="en-US" dirty="0"/>
          </a:p>
        </p:txBody>
      </p:sp>
    </p:spTree>
    <p:extLst>
      <p:ext uri="{BB962C8B-B14F-4D97-AF65-F5344CB8AC3E}">
        <p14:creationId xmlns:p14="http://schemas.microsoft.com/office/powerpoint/2010/main" val="7296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602" y="110180"/>
            <a:ext cx="7779122" cy="718159"/>
          </a:xfrm>
        </p:spPr>
        <p:txBody>
          <a:bodyPr/>
          <a:lstStyle/>
          <a:p>
            <a:pPr>
              <a:lnSpc>
                <a:spcPct val="100000"/>
              </a:lnSpc>
            </a:pPr>
            <a:r>
              <a:rPr lang="en-US" sz="2000" dirty="0"/>
              <a:t>Increase Availability of Advanced Coursework &amp; </a:t>
            </a:r>
            <a:br>
              <a:rPr lang="en-US" sz="2000" dirty="0"/>
            </a:br>
            <a:r>
              <a:rPr lang="en-US" sz="2000" dirty="0"/>
              <a:t>Appropriate Instruction </a:t>
            </a:r>
          </a:p>
        </p:txBody>
      </p:sp>
      <p:sp>
        <p:nvSpPr>
          <p:cNvPr id="3" name="Slide Number Placeholder 2"/>
          <p:cNvSpPr>
            <a:spLocks noGrp="1"/>
          </p:cNvSpPr>
          <p:nvPr>
            <p:ph type="sldNum" sz="quarter" idx="11"/>
          </p:nvPr>
        </p:nvSpPr>
        <p:spPr/>
        <p:txBody>
          <a:bodyPr/>
          <a:lstStyle/>
          <a:p>
            <a:pPr defTabSz="342900">
              <a:defRPr/>
            </a:pPr>
            <a:fld id="{F291D414-5429-E04B-93E1-0D0828988274}" type="slidenum">
              <a:rPr lang="en-US">
                <a:solidFill>
                  <a:srgbClr val="004B8D"/>
                </a:solidFill>
              </a:rPr>
              <a:pPr defTabSz="342900">
                <a:defRPr/>
              </a:pPr>
              <a:t>4</a:t>
            </a:fld>
            <a:endParaRPr lang="en-US">
              <a:solidFill>
                <a:srgbClr val="004B8D"/>
              </a:solidFill>
            </a:endParaRPr>
          </a:p>
        </p:txBody>
      </p:sp>
      <p:sp>
        <p:nvSpPr>
          <p:cNvPr id="5" name="TextBox 4">
            <a:extLst>
              <a:ext uri="{FF2B5EF4-FFF2-40B4-BE49-F238E27FC236}">
                <a16:creationId xmlns:a16="http://schemas.microsoft.com/office/drawing/2014/main" id="{70F06D4F-92EF-4824-9BAB-F4BB62817B9C}"/>
              </a:ext>
            </a:extLst>
          </p:cNvPr>
          <p:cNvSpPr txBox="1"/>
          <p:nvPr/>
        </p:nvSpPr>
        <p:spPr>
          <a:xfrm>
            <a:off x="457202" y="913836"/>
            <a:ext cx="8299522" cy="4832092"/>
          </a:xfrm>
          <a:prstGeom prst="rect">
            <a:avLst/>
          </a:prstGeom>
          <a:noFill/>
        </p:spPr>
        <p:txBody>
          <a:bodyPr wrap="square" rtlCol="0">
            <a:spAutoFit/>
          </a:bodyPr>
          <a:lstStyle/>
          <a:p>
            <a:pPr marL="342900" indent="-342900" defTabSz="685800">
              <a:buFont typeface="Arial" panose="020B0604020202020204" pitchFamily="34" charset="0"/>
              <a:buChar char="•"/>
            </a:pPr>
            <a:r>
              <a:rPr lang="en-US" sz="2400" b="1" i="1" dirty="0">
                <a:solidFill>
                  <a:prstClr val="black"/>
                </a:solidFill>
                <a:latin typeface="Calibri"/>
              </a:rPr>
              <a:t>Differentiation Canvas Module </a:t>
            </a:r>
            <a:r>
              <a:rPr lang="en-US" sz="2400" dirty="0">
                <a:solidFill>
                  <a:prstClr val="black"/>
                </a:solidFill>
                <a:latin typeface="Calibri"/>
              </a:rPr>
              <a:t>provides support to classroom teachers by providing relevant information and sample on differentiation techniques for gifted and advanced learners. </a:t>
            </a:r>
          </a:p>
          <a:p>
            <a:pPr marL="342900" indent="-342900" defTabSz="685800">
              <a:buFont typeface="Arial" panose="020B0604020202020204" pitchFamily="34" charset="0"/>
              <a:buChar char="•"/>
            </a:pPr>
            <a:endParaRPr lang="en-US" sz="2400" dirty="0">
              <a:solidFill>
                <a:prstClr val="black"/>
              </a:solidFill>
              <a:latin typeface="Calibri"/>
            </a:endParaRPr>
          </a:p>
          <a:p>
            <a:pPr marL="342900" indent="-342900" defTabSz="685800">
              <a:buFont typeface="Arial" panose="020B0604020202020204" pitchFamily="34" charset="0"/>
              <a:buChar char="•"/>
            </a:pPr>
            <a:r>
              <a:rPr lang="en-US" sz="2400" b="1" i="1" dirty="0">
                <a:solidFill>
                  <a:prstClr val="black"/>
                </a:solidFill>
                <a:latin typeface="Calibri"/>
              </a:rPr>
              <a:t>AG PD Series </a:t>
            </a:r>
            <a:r>
              <a:rPr lang="en-US" sz="2400" dirty="0">
                <a:solidFill>
                  <a:prstClr val="black"/>
                </a:solidFill>
                <a:latin typeface="Calibri"/>
              </a:rPr>
              <a:t>focuses on the characteristics of academically gifted students and highlights best practices for meeting their needs in the classroom. </a:t>
            </a:r>
          </a:p>
          <a:p>
            <a:pPr marL="342900" indent="-342900" defTabSz="685800">
              <a:buFont typeface="Arial" panose="020B0604020202020204" pitchFamily="34" charset="0"/>
              <a:buChar char="•"/>
            </a:pPr>
            <a:endParaRPr lang="en-US" sz="2000" dirty="0">
              <a:solidFill>
                <a:prstClr val="black"/>
              </a:solidFill>
              <a:latin typeface="Calibri"/>
            </a:endParaRPr>
          </a:p>
          <a:p>
            <a:pPr defTabSz="685800"/>
            <a:r>
              <a:rPr lang="en-US" sz="2400" dirty="0">
                <a:solidFill>
                  <a:prstClr val="black"/>
                </a:solidFill>
                <a:latin typeface="Calibri"/>
              </a:rPr>
              <a:t>By the end of 2025, there will be: </a:t>
            </a:r>
          </a:p>
          <a:p>
            <a:pPr marL="800100" lvl="1" indent="-342900" defTabSz="685800">
              <a:buFont typeface="Courier New" panose="02070309020205020404" pitchFamily="49" charset="0"/>
              <a:buChar char="o"/>
            </a:pPr>
            <a:r>
              <a:rPr lang="en-US" sz="2400" b="1" dirty="0">
                <a:solidFill>
                  <a:prstClr val="black"/>
                </a:solidFill>
                <a:latin typeface="Calibri"/>
              </a:rPr>
              <a:t>Increase access to English I </a:t>
            </a:r>
            <a:r>
              <a:rPr lang="en-US" sz="2400" dirty="0">
                <a:solidFill>
                  <a:prstClr val="black"/>
                </a:solidFill>
                <a:latin typeface="Calibri"/>
              </a:rPr>
              <a:t>enrollment as an 8</a:t>
            </a:r>
            <a:r>
              <a:rPr lang="en-US" sz="2400" baseline="30000" dirty="0">
                <a:solidFill>
                  <a:prstClr val="black"/>
                </a:solidFill>
                <a:latin typeface="Calibri"/>
              </a:rPr>
              <a:t>th</a:t>
            </a:r>
            <a:r>
              <a:rPr lang="en-US" sz="2400" dirty="0">
                <a:solidFill>
                  <a:prstClr val="black"/>
                </a:solidFill>
                <a:latin typeface="Calibri"/>
              </a:rPr>
              <a:t> grade option. </a:t>
            </a:r>
          </a:p>
          <a:p>
            <a:pPr marL="800100" lvl="1" indent="-342900" defTabSz="685800">
              <a:buFont typeface="Courier New" panose="02070309020205020404" pitchFamily="49" charset="0"/>
              <a:buChar char="o"/>
            </a:pPr>
            <a:r>
              <a:rPr lang="en-US" sz="2400" dirty="0">
                <a:solidFill>
                  <a:prstClr val="black"/>
                </a:solidFill>
                <a:latin typeface="Calibri"/>
              </a:rPr>
              <a:t>Provide an </a:t>
            </a:r>
            <a:r>
              <a:rPr lang="en-US" sz="2400" b="1" dirty="0">
                <a:solidFill>
                  <a:prstClr val="black"/>
                </a:solidFill>
                <a:latin typeface="Calibri"/>
              </a:rPr>
              <a:t>advanced course option for middle school Science and Social Studies</a:t>
            </a:r>
            <a:r>
              <a:rPr lang="en-US" sz="2400" dirty="0">
                <a:solidFill>
                  <a:prstClr val="black"/>
                </a:solidFill>
                <a:latin typeface="Calibri"/>
              </a:rPr>
              <a:t>. </a:t>
            </a:r>
          </a:p>
        </p:txBody>
      </p:sp>
    </p:spTree>
    <p:extLst>
      <p:ext uri="{BB962C8B-B14F-4D97-AF65-F5344CB8AC3E}">
        <p14:creationId xmlns:p14="http://schemas.microsoft.com/office/powerpoint/2010/main" val="171138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677" y="292742"/>
            <a:ext cx="7779122" cy="457321"/>
          </a:xfrm>
        </p:spPr>
        <p:txBody>
          <a:bodyPr/>
          <a:lstStyle/>
          <a:p>
            <a:pPr>
              <a:lnSpc>
                <a:spcPct val="100000"/>
              </a:lnSpc>
            </a:pPr>
            <a:r>
              <a:rPr lang="en-US" sz="2400" dirty="0"/>
              <a:t>Improved Efficiency for AG Compliance</a:t>
            </a:r>
          </a:p>
        </p:txBody>
      </p:sp>
      <p:sp>
        <p:nvSpPr>
          <p:cNvPr id="5" name="TextBox 4">
            <a:extLst>
              <a:ext uri="{FF2B5EF4-FFF2-40B4-BE49-F238E27FC236}">
                <a16:creationId xmlns:a16="http://schemas.microsoft.com/office/drawing/2014/main" id="{70F06D4F-92EF-4824-9BAB-F4BB62817B9C}"/>
              </a:ext>
            </a:extLst>
          </p:cNvPr>
          <p:cNvSpPr txBox="1"/>
          <p:nvPr/>
        </p:nvSpPr>
        <p:spPr>
          <a:xfrm>
            <a:off x="373828" y="940166"/>
            <a:ext cx="4126817" cy="5262979"/>
          </a:xfrm>
          <a:prstGeom prst="rect">
            <a:avLst/>
          </a:prstGeom>
          <a:noFill/>
        </p:spPr>
        <p:txBody>
          <a:bodyPr wrap="square" rtlCol="0">
            <a:spAutoFit/>
          </a:bodyPr>
          <a:lstStyle/>
          <a:p>
            <a:pPr defTabSz="685800"/>
            <a:r>
              <a:rPr lang="en-US" sz="2400" dirty="0">
                <a:solidFill>
                  <a:prstClr val="black"/>
                </a:solidFill>
              </a:rPr>
              <a:t>Revised </a:t>
            </a:r>
          </a:p>
          <a:p>
            <a:pPr defTabSz="685800"/>
            <a:r>
              <a:rPr lang="en-US" sz="2400" b="1" i="1" dirty="0">
                <a:solidFill>
                  <a:prstClr val="black"/>
                </a:solidFill>
              </a:rPr>
              <a:t>Student Eligibility Record (SER)</a:t>
            </a:r>
          </a:p>
          <a:p>
            <a:pPr defTabSz="685800"/>
            <a:endParaRPr lang="en-US" sz="2400" b="1" i="1"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Data reviewed to make decisions regarding AG eligibility;</a:t>
            </a:r>
          </a:p>
          <a:p>
            <a:pPr defTabSz="685800"/>
            <a:endParaRPr lang="en-US" sz="2400"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Identification and service details; and </a:t>
            </a:r>
          </a:p>
          <a:p>
            <a:pPr defTabSz="685800"/>
            <a:endParaRPr lang="en-US" sz="2400"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Updated to include a place for parent/guardian to accept or decline identification and service.  </a:t>
            </a:r>
            <a:endParaRPr lang="en-US" sz="2000" dirty="0">
              <a:solidFill>
                <a:prstClr val="black"/>
              </a:solidFill>
              <a:latin typeface="Calibri"/>
            </a:endParaRPr>
          </a:p>
        </p:txBody>
      </p:sp>
      <p:pic>
        <p:nvPicPr>
          <p:cNvPr id="3" name="Picture 2">
            <a:extLst>
              <a:ext uri="{FF2B5EF4-FFF2-40B4-BE49-F238E27FC236}">
                <a16:creationId xmlns:a16="http://schemas.microsoft.com/office/drawing/2014/main" id="{9ED7B41E-3667-45E4-9B38-9F28FB16534E}"/>
              </a:ext>
            </a:extLst>
          </p:cNvPr>
          <p:cNvPicPr>
            <a:picLocks noChangeAspect="1"/>
          </p:cNvPicPr>
          <p:nvPr/>
        </p:nvPicPr>
        <p:blipFill>
          <a:blip r:embed="rId3"/>
          <a:stretch>
            <a:fillRect/>
          </a:stretch>
        </p:blipFill>
        <p:spPr>
          <a:xfrm>
            <a:off x="4500646" y="750063"/>
            <a:ext cx="4553345" cy="6020322"/>
          </a:xfrm>
          <a:prstGeom prst="rect">
            <a:avLst/>
          </a:prstGeom>
        </p:spPr>
      </p:pic>
      <p:sp>
        <p:nvSpPr>
          <p:cNvPr id="4" name="Rectangle 3">
            <a:extLst>
              <a:ext uri="{FF2B5EF4-FFF2-40B4-BE49-F238E27FC236}">
                <a16:creationId xmlns:a16="http://schemas.microsoft.com/office/drawing/2014/main" id="{2DBB74AB-7134-4456-B082-A05EF00F03DE}"/>
              </a:ext>
            </a:extLst>
          </p:cNvPr>
          <p:cNvSpPr/>
          <p:nvPr/>
        </p:nvSpPr>
        <p:spPr>
          <a:xfrm>
            <a:off x="4500645" y="5857539"/>
            <a:ext cx="4553345" cy="80292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2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471191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443" y="454758"/>
            <a:ext cx="3991355" cy="1370207"/>
          </a:xfrm>
        </p:spPr>
        <p:txBody>
          <a:bodyPr vert="horz" lIns="91440" tIns="45720" rIns="91440" bIns="45720" rtlCol="0" anchor="ctr">
            <a:normAutofit/>
          </a:bodyPr>
          <a:lstStyle/>
          <a:p>
            <a:pPr defTabSz="914400">
              <a:lnSpc>
                <a:spcPct val="90000"/>
              </a:lnSpc>
            </a:pPr>
            <a:r>
              <a:rPr lang="en-US" sz="3500" kern="1200" dirty="0">
                <a:solidFill>
                  <a:schemeClr val="tx1"/>
                </a:solidFill>
                <a:latin typeface="+mj-lt"/>
                <a:ea typeface="+mj-ea"/>
                <a:cs typeface="+mj-cs"/>
              </a:rPr>
              <a:t>Improved Efficiency for AG Compliance</a:t>
            </a:r>
          </a:p>
        </p:txBody>
      </p:sp>
      <p:grpSp>
        <p:nvGrpSpPr>
          <p:cNvPr id="15" name="Group 14">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899960"/>
            <a:ext cx="181579" cy="1340860"/>
            <a:chOff x="56167" y="899960"/>
            <a:chExt cx="242107" cy="1340860"/>
          </a:xfrm>
        </p:grpSpPr>
        <p:sp>
          <p:nvSpPr>
            <p:cNvPr id="16"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0F06D4F-92EF-4824-9BAB-F4BB62817B9C}"/>
              </a:ext>
            </a:extLst>
          </p:cNvPr>
          <p:cNvSpPr txBox="1"/>
          <p:nvPr/>
        </p:nvSpPr>
        <p:spPr>
          <a:xfrm>
            <a:off x="223704" y="1752644"/>
            <a:ext cx="4476501" cy="4519388"/>
          </a:xfrm>
          <a:prstGeom prst="rect">
            <a:avLst/>
          </a:prstGeom>
        </p:spPr>
        <p:txBody>
          <a:bodyPr vert="horz" lIns="91440" tIns="45720" rIns="91440" bIns="45720" rtlCol="0" anchor="ctr">
            <a:normAutofit fontScale="92500" lnSpcReduction="20000"/>
          </a:bodyPr>
          <a:lstStyle/>
          <a:p>
            <a:pPr defTabSz="914400">
              <a:lnSpc>
                <a:spcPct val="90000"/>
              </a:lnSpc>
              <a:spcAft>
                <a:spcPts val="600"/>
              </a:spcAft>
            </a:pPr>
            <a:r>
              <a:rPr lang="en-US" sz="2000" dirty="0"/>
              <a:t>Revised</a:t>
            </a:r>
          </a:p>
          <a:p>
            <a:pPr defTabSz="914400">
              <a:lnSpc>
                <a:spcPct val="90000"/>
              </a:lnSpc>
              <a:spcAft>
                <a:spcPts val="600"/>
              </a:spcAft>
            </a:pPr>
            <a:r>
              <a:rPr lang="en-US" sz="2000" b="1" i="1" dirty="0"/>
              <a:t>Differentiated Education Plan (DEP)</a:t>
            </a:r>
          </a:p>
          <a:p>
            <a:pPr indent="-228600" defTabSz="914400">
              <a:lnSpc>
                <a:spcPct val="90000"/>
              </a:lnSpc>
              <a:spcAft>
                <a:spcPts val="600"/>
              </a:spcAft>
              <a:buFont typeface="Arial" panose="020B0604020202020204" pitchFamily="34" charset="0"/>
              <a:buChar char="•"/>
            </a:pPr>
            <a:endParaRPr lang="en-US" sz="1500" b="1" i="1" dirty="0"/>
          </a:p>
          <a:p>
            <a:pPr marL="342900" indent="-228600" defTabSz="914400">
              <a:lnSpc>
                <a:spcPct val="90000"/>
              </a:lnSpc>
              <a:spcAft>
                <a:spcPts val="600"/>
              </a:spcAft>
              <a:buFont typeface="Arial" panose="020B0604020202020204" pitchFamily="34" charset="0"/>
              <a:buChar char="•"/>
            </a:pPr>
            <a:r>
              <a:rPr lang="en-US" dirty="0"/>
              <a:t>Parent receives DEP annually (updated by grade level)</a:t>
            </a:r>
          </a:p>
          <a:p>
            <a:pPr marL="114300" defTabSz="914400">
              <a:lnSpc>
                <a:spcPct val="90000"/>
              </a:lnSpc>
              <a:spcAft>
                <a:spcPts val="600"/>
              </a:spcAft>
            </a:pPr>
            <a:endParaRPr lang="en-US" sz="900" dirty="0"/>
          </a:p>
          <a:p>
            <a:pPr marL="342900" indent="-228600" defTabSz="914400">
              <a:lnSpc>
                <a:spcPct val="90000"/>
              </a:lnSpc>
              <a:spcAft>
                <a:spcPts val="600"/>
              </a:spcAft>
              <a:buFont typeface="Arial" panose="020B0604020202020204" pitchFamily="34" charset="0"/>
              <a:buChar char="•"/>
            </a:pPr>
            <a:r>
              <a:rPr lang="en-US" dirty="0"/>
              <a:t>Provides an explanation of the service that is marked on the SER </a:t>
            </a:r>
          </a:p>
          <a:p>
            <a:pPr marL="857250" lvl="1" indent="-285750" defTabSz="914400">
              <a:lnSpc>
                <a:spcPct val="90000"/>
              </a:lnSpc>
              <a:spcAft>
                <a:spcPts val="600"/>
              </a:spcAft>
              <a:buFont typeface="Courier New" panose="02070309020205020404" pitchFamily="49" charset="0"/>
              <a:buChar char="o"/>
            </a:pPr>
            <a:r>
              <a:rPr lang="en-US" dirty="0"/>
              <a:t>For each grade level, describes the differences between the on-grade level course and the advance course options. </a:t>
            </a:r>
          </a:p>
          <a:p>
            <a:pPr marL="857250" lvl="1" indent="-285750" defTabSz="914400">
              <a:lnSpc>
                <a:spcPct val="90000"/>
              </a:lnSpc>
              <a:spcAft>
                <a:spcPts val="600"/>
              </a:spcAft>
              <a:buFont typeface="Courier New" panose="02070309020205020404" pitchFamily="49" charset="0"/>
              <a:buChar char="o"/>
            </a:pPr>
            <a:r>
              <a:rPr lang="en-US" dirty="0"/>
              <a:t>For advanced courses, serves as the Group Annual Plan for Differentiation because it details the embedded acceleration and extension provided in these courses. </a:t>
            </a:r>
          </a:p>
          <a:p>
            <a:pPr marL="571500" lvl="1" defTabSz="914400">
              <a:lnSpc>
                <a:spcPct val="90000"/>
              </a:lnSpc>
              <a:spcAft>
                <a:spcPts val="600"/>
              </a:spcAft>
            </a:pPr>
            <a:endParaRPr lang="en-US" sz="900" dirty="0"/>
          </a:p>
          <a:p>
            <a:pPr marL="400050" indent="-285750" defTabSz="914400">
              <a:lnSpc>
                <a:spcPct val="90000"/>
              </a:lnSpc>
              <a:spcAft>
                <a:spcPts val="600"/>
              </a:spcAft>
              <a:buFont typeface="Arial" panose="020B0604020202020204" pitchFamily="34" charset="0"/>
              <a:buChar char="•"/>
            </a:pPr>
            <a:r>
              <a:rPr lang="en-US" dirty="0"/>
              <a:t>The </a:t>
            </a:r>
            <a:r>
              <a:rPr lang="en-US" i="1" dirty="0"/>
              <a:t>Progress Report </a:t>
            </a:r>
            <a:r>
              <a:rPr lang="en-US" dirty="0"/>
              <a:t>and </a:t>
            </a:r>
            <a:r>
              <a:rPr lang="en-US" i="1" dirty="0"/>
              <a:t>Report Card </a:t>
            </a:r>
            <a:r>
              <a:rPr lang="en-US" dirty="0"/>
              <a:t>serve as documentation of student performance in AG programming. </a:t>
            </a:r>
          </a:p>
          <a:p>
            <a:pPr marL="857250" lvl="1" indent="-285750" defTabSz="914400">
              <a:lnSpc>
                <a:spcPct val="90000"/>
              </a:lnSpc>
              <a:spcAft>
                <a:spcPts val="600"/>
              </a:spcAft>
              <a:buFont typeface="Courier New" panose="02070309020205020404" pitchFamily="49" charset="0"/>
              <a:buChar char="o"/>
            </a:pPr>
            <a:endParaRPr lang="en-US" dirty="0"/>
          </a:p>
        </p:txBody>
      </p:sp>
      <p:pic>
        <p:nvPicPr>
          <p:cNvPr id="6" name="Picture 5">
            <a:extLst>
              <a:ext uri="{FF2B5EF4-FFF2-40B4-BE49-F238E27FC236}">
                <a16:creationId xmlns:a16="http://schemas.microsoft.com/office/drawing/2014/main" id="{0F8E0603-4384-4BE1-995F-FD134C1B486A}"/>
              </a:ext>
            </a:extLst>
          </p:cNvPr>
          <p:cNvPicPr>
            <a:picLocks noChangeAspect="1"/>
          </p:cNvPicPr>
          <p:nvPr/>
        </p:nvPicPr>
        <p:blipFill>
          <a:blip r:embed="rId3"/>
          <a:stretch>
            <a:fillRect/>
          </a:stretch>
        </p:blipFill>
        <p:spPr>
          <a:xfrm>
            <a:off x="4877203" y="440176"/>
            <a:ext cx="4087513" cy="5751575"/>
          </a:xfrm>
          <a:prstGeom prst="rect">
            <a:avLst/>
          </a:prstGeom>
          <a:ln>
            <a:solidFill>
              <a:schemeClr val="tx1"/>
            </a:solidFill>
          </a:ln>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2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 calcmode="lin" valueType="num">
                                      <p:cBhvr additive="base">
                                        <p:cTn id="2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EFAF66C-CDA3-4DF1-8F87-E8FA963AB7EE}"/>
              </a:ext>
            </a:extLst>
          </p:cNvPr>
          <p:cNvSpPr>
            <a:spLocks noGrp="1"/>
          </p:cNvSpPr>
          <p:nvPr>
            <p:ph type="title"/>
          </p:nvPr>
        </p:nvSpPr>
        <p:spPr>
          <a:xfrm>
            <a:off x="4733365" y="1319252"/>
            <a:ext cx="3850480" cy="1046485"/>
          </a:xfrm>
        </p:spPr>
        <p:txBody>
          <a:bodyPr/>
          <a:lstStyle/>
          <a:p>
            <a:r>
              <a:rPr lang="en-US" dirty="0"/>
              <a:t>Questions regarding the AIG Plan should be directed to the AG Department.  The AG Coordinator, Dr. Dee Jordan serves as the middle school AG contact.  You can reach her at:</a:t>
            </a:r>
            <a:br>
              <a:rPr lang="en-US" dirty="0"/>
            </a:br>
            <a:br>
              <a:rPr lang="en-US" dirty="0"/>
            </a:br>
            <a:r>
              <a:rPr lang="en-US" dirty="0"/>
              <a:t>336-370-8322</a:t>
            </a:r>
            <a:br>
              <a:rPr lang="en-US" dirty="0"/>
            </a:br>
            <a:br>
              <a:rPr lang="en-US" dirty="0"/>
            </a:br>
            <a:r>
              <a:rPr lang="en-US" dirty="0"/>
              <a:t>OR</a:t>
            </a:r>
            <a:br>
              <a:rPr lang="en-US" dirty="0"/>
            </a:br>
            <a:br>
              <a:rPr lang="en-US" dirty="0"/>
            </a:br>
            <a:r>
              <a:rPr lang="en-US" dirty="0">
                <a:hlinkClick r:id="rId3"/>
              </a:rPr>
              <a:t>jordand@gcsnc.com</a:t>
            </a:r>
            <a:r>
              <a:rPr lang="en-US" dirty="0"/>
              <a:t> </a:t>
            </a:r>
          </a:p>
        </p:txBody>
      </p:sp>
      <p:pic>
        <p:nvPicPr>
          <p:cNvPr id="9" name="Content Placeholder 8" descr="A close up of a box&#10;&#10;Description automatically generated">
            <a:extLst>
              <a:ext uri="{FF2B5EF4-FFF2-40B4-BE49-F238E27FC236}">
                <a16:creationId xmlns:a16="http://schemas.microsoft.com/office/drawing/2014/main" id="{B73F1195-874F-4DBA-8A89-C5CCFB9AC1BC}"/>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457202" y="1548833"/>
            <a:ext cx="3850480" cy="3272908"/>
          </a:xfrm>
          <a:prstGeom prst="rect">
            <a:avLst/>
          </a:prstGeom>
          <a:noFill/>
        </p:spPr>
      </p:pic>
      <p:sp>
        <p:nvSpPr>
          <p:cNvPr id="5" name="Slide Number Placeholder 4">
            <a:extLst>
              <a:ext uri="{FF2B5EF4-FFF2-40B4-BE49-F238E27FC236}">
                <a16:creationId xmlns:a16="http://schemas.microsoft.com/office/drawing/2014/main" id="{79EA6899-4C11-437A-B2DF-CBDD93607E9D}"/>
              </a:ext>
            </a:extLst>
          </p:cNvPr>
          <p:cNvSpPr>
            <a:spLocks noGrp="1"/>
          </p:cNvSpPr>
          <p:nvPr>
            <p:ph type="sldNum" sz="quarter" idx="12"/>
          </p:nvPr>
        </p:nvSpPr>
        <p:spPr>
          <a:xfrm>
            <a:off x="457201" y="338841"/>
            <a:ext cx="2133600" cy="365125"/>
          </a:xfrm>
          <a:prstGeom prst="rect">
            <a:avLst/>
          </a:prstGeom>
        </p:spPr>
        <p:txBody>
          <a:bodyPr anchor="ctr">
            <a:normAutofit/>
          </a:bodyPr>
          <a:lstStyle/>
          <a:p>
            <a:pPr>
              <a:spcAft>
                <a:spcPts val="600"/>
              </a:spcAft>
            </a:pPr>
            <a:fld id="{F291D414-5429-E04B-93E1-0D0828988274}" type="slidenum">
              <a:rPr lang="en-US" smtClean="0"/>
              <a:pPr>
                <a:spcAft>
                  <a:spcPts val="600"/>
                </a:spcAft>
              </a:pPr>
              <a:t>7</a:t>
            </a:fld>
            <a:endParaRPr lang="en-US"/>
          </a:p>
        </p:txBody>
      </p:sp>
    </p:spTree>
    <p:extLst>
      <p:ext uri="{BB962C8B-B14F-4D97-AF65-F5344CB8AC3E}">
        <p14:creationId xmlns:p14="http://schemas.microsoft.com/office/powerpoint/2010/main" val="413279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7" y="-1"/>
            <a:ext cx="9187236" cy="5757335"/>
          </a:xfrm>
          <a:prstGeom prst="rect">
            <a:avLst/>
          </a:prstGeom>
        </p:spPr>
      </p:pic>
      <p:sp>
        <p:nvSpPr>
          <p:cNvPr id="8" name="Rectangle 7"/>
          <p:cNvSpPr/>
          <p:nvPr/>
        </p:nvSpPr>
        <p:spPr>
          <a:xfrm>
            <a:off x="-29697" y="0"/>
            <a:ext cx="9209454" cy="5757334"/>
          </a:xfrm>
          <a:prstGeom prst="rect">
            <a:avLst/>
          </a:prstGeom>
          <a:solidFill>
            <a:schemeClr val="tx2">
              <a:alpha val="7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569913" y="1886858"/>
            <a:ext cx="7772400" cy="3663042"/>
          </a:xfrm>
        </p:spPr>
        <p:txBody>
          <a:bodyPr anchor="b">
            <a:noAutofit/>
          </a:bodyPr>
          <a:lstStyle/>
          <a:p>
            <a:pPr>
              <a:lnSpc>
                <a:spcPts val="7500"/>
              </a:lnSpc>
              <a:spcBef>
                <a:spcPts val="0"/>
              </a:spcBef>
            </a:pPr>
            <a:r>
              <a:rPr lang="en-US" sz="4400" dirty="0">
                <a:solidFill>
                  <a:srgbClr val="FFFFFF"/>
                </a:solidFill>
              </a:rPr>
              <a:t>Providing Support to AG Students and their Families</a:t>
            </a:r>
          </a:p>
        </p:txBody>
      </p:sp>
      <p:sp>
        <p:nvSpPr>
          <p:cNvPr id="3" name="Slide Number Placeholder 2"/>
          <p:cNvSpPr>
            <a:spLocks noGrp="1"/>
          </p:cNvSpPr>
          <p:nvPr>
            <p:ph type="sldNum" sz="quarter" idx="4"/>
          </p:nvPr>
        </p:nvSpPr>
        <p:spPr/>
        <p:txBody>
          <a:bodyPr/>
          <a:lstStyle/>
          <a:p>
            <a:fld id="{F291D414-5429-E04B-93E1-0D0828988274}" type="slidenum">
              <a:rPr lang="en-US" smtClean="0"/>
              <a:pPr/>
              <a:t>8</a:t>
            </a:fld>
            <a:endParaRPr lang="en-US"/>
          </a:p>
        </p:txBody>
      </p:sp>
    </p:spTree>
    <p:extLst>
      <p:ext uri="{BB962C8B-B14F-4D97-AF65-F5344CB8AC3E}">
        <p14:creationId xmlns:p14="http://schemas.microsoft.com/office/powerpoint/2010/main" val="360483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85" y="100808"/>
            <a:ext cx="8165055" cy="474662"/>
          </a:xfrm>
        </p:spPr>
        <p:txBody>
          <a:bodyPr/>
          <a:lstStyle/>
          <a:p>
            <a:pPr>
              <a:lnSpc>
                <a:spcPct val="100000"/>
              </a:lnSpc>
            </a:pPr>
            <a:r>
              <a:rPr lang="en-US" sz="3600" b="1" dirty="0">
                <a:latin typeface="Cambria" pitchFamily="18" charset="0"/>
              </a:rPr>
              <a:t>AG Support </a:t>
            </a:r>
          </a:p>
        </p:txBody>
      </p:sp>
      <p:sp>
        <p:nvSpPr>
          <p:cNvPr id="3" name="Slide Number Placeholder 2"/>
          <p:cNvSpPr>
            <a:spLocks noGrp="1"/>
          </p:cNvSpPr>
          <p:nvPr>
            <p:ph type="sldNum" sz="quarter" idx="4294967295"/>
          </p:nvPr>
        </p:nvSpPr>
        <p:spPr>
          <a:xfrm>
            <a:off x="0" y="338138"/>
            <a:ext cx="2133600" cy="365125"/>
          </a:xfrm>
        </p:spPr>
        <p:txBody>
          <a:bodyPr>
            <a:normAutofit/>
          </a:bodyPr>
          <a:lstStyle/>
          <a:p>
            <a:fld id="{88DAAB1E-6218-40DC-B829-69295F699832}" type="slidenum">
              <a:rPr lang="en-US" smtClean="0"/>
              <a:pPr/>
              <a:t>9</a:t>
            </a:fld>
            <a:endParaRPr lang="en-US" dirty="0"/>
          </a:p>
        </p:txBody>
      </p:sp>
      <p:sp>
        <p:nvSpPr>
          <p:cNvPr id="4" name="Content Placeholder 3"/>
          <p:cNvSpPr>
            <a:spLocks noGrp="1"/>
          </p:cNvSpPr>
          <p:nvPr>
            <p:ph sz="quarter" idx="4294967295"/>
          </p:nvPr>
        </p:nvSpPr>
        <p:spPr>
          <a:xfrm>
            <a:off x="303212" y="770964"/>
            <a:ext cx="8706317" cy="5986227"/>
          </a:xfrm>
          <a:solidFill>
            <a:schemeClr val="bg1">
              <a:alpha val="75000"/>
            </a:schemeClr>
          </a:solidFill>
        </p:spPr>
        <p:txBody>
          <a:bodyPr>
            <a:normAutofit fontScale="85000" lnSpcReduction="20000"/>
          </a:bodyPr>
          <a:lstStyle/>
          <a:p>
            <a:pPr marL="0" indent="0">
              <a:lnSpc>
                <a:spcPct val="100000"/>
              </a:lnSpc>
              <a:buClr>
                <a:schemeClr val="accent2">
                  <a:lumMod val="75000"/>
                </a:schemeClr>
              </a:buClr>
              <a:buSzPct val="100000"/>
              <a:buNone/>
            </a:pPr>
            <a:r>
              <a:rPr lang="en-US" sz="3200" b="1" dirty="0">
                <a:latin typeface="Calibri" pitchFamily="34" charset="0"/>
              </a:rPr>
              <a:t>At the School Level:  </a:t>
            </a:r>
          </a:p>
          <a:p>
            <a:pPr marL="0" indent="0">
              <a:lnSpc>
                <a:spcPct val="100000"/>
              </a:lnSpc>
              <a:buClr>
                <a:schemeClr val="accent2">
                  <a:lumMod val="75000"/>
                </a:schemeClr>
              </a:buClr>
              <a:buSzPct val="100000"/>
              <a:buNone/>
            </a:pPr>
            <a:endParaRPr lang="en-US" sz="1000" b="1"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Classroom Teacher – </a:t>
            </a:r>
            <a:r>
              <a:rPr lang="en-US" sz="3200" dirty="0">
                <a:latin typeface="Calibri" pitchFamily="34" charset="0"/>
              </a:rPr>
              <a:t>Responsible for the implementation of the standard course of study and using differentiation to address student need. </a:t>
            </a:r>
          </a:p>
          <a:p>
            <a:pPr marL="0" indent="0">
              <a:lnSpc>
                <a:spcPct val="100000"/>
              </a:lnSpc>
              <a:buClr>
                <a:schemeClr val="accent2">
                  <a:lumMod val="75000"/>
                </a:schemeClr>
              </a:buClr>
              <a:buSzPct val="100000"/>
              <a:buNone/>
            </a:pPr>
            <a:endParaRPr lang="en-US" sz="900" b="1" dirty="0">
              <a:latin typeface="Calibri" pitchFamily="34" charset="0"/>
            </a:endParaRPr>
          </a:p>
          <a:p>
            <a:pPr marL="0" indent="0">
              <a:lnSpc>
                <a:spcPct val="100000"/>
              </a:lnSpc>
              <a:buClr>
                <a:schemeClr val="accent2">
                  <a:lumMod val="75000"/>
                </a:schemeClr>
              </a:buClr>
              <a:buSzPct val="100000"/>
              <a:buNone/>
            </a:pPr>
            <a:endParaRPr lang="en-US" sz="8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cs typeface="Calibri" pitchFamily="34" charset="0"/>
              </a:rPr>
              <a:t>Team for Academically Gifted (TAG) – </a:t>
            </a:r>
            <a:r>
              <a:rPr lang="en-US" sz="3200" dirty="0">
                <a:latin typeface="Calibri" pitchFamily="34" charset="0"/>
                <a:cs typeface="Calibri" pitchFamily="34" charset="0"/>
              </a:rPr>
              <a:t>A</a:t>
            </a:r>
            <a:r>
              <a:rPr lang="en-US" sz="3200" b="1" dirty="0">
                <a:latin typeface="Calibri" pitchFamily="34" charset="0"/>
                <a:cs typeface="Calibri" pitchFamily="34" charset="0"/>
              </a:rPr>
              <a:t> </a:t>
            </a:r>
            <a:r>
              <a:rPr lang="en-US" sz="3200" dirty="0">
                <a:latin typeface="Calibri" pitchFamily="34" charset="0"/>
                <a:cs typeface="Calibri" pitchFamily="34" charset="0"/>
              </a:rPr>
              <a:t>cross section of school staff who act on behalf of all gifted students in the building</a:t>
            </a:r>
          </a:p>
          <a:p>
            <a:pPr>
              <a:lnSpc>
                <a:spcPct val="100000"/>
              </a:lnSpc>
              <a:buClr>
                <a:schemeClr val="accent2">
                  <a:lumMod val="75000"/>
                </a:schemeClr>
              </a:buClr>
              <a:buSzPct val="100000"/>
            </a:pPr>
            <a:endParaRPr lang="en-US" sz="900" dirty="0">
              <a:latin typeface="Calibri" pitchFamily="34" charset="0"/>
              <a:cs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Curriculum Facilitator – </a:t>
            </a:r>
            <a:r>
              <a:rPr lang="en-US" sz="3200" dirty="0">
                <a:latin typeface="Calibri" pitchFamily="34" charset="0"/>
              </a:rPr>
              <a:t>Supports all teachers, in the building, with best instructional practices for all students. </a:t>
            </a:r>
          </a:p>
          <a:p>
            <a:pPr>
              <a:lnSpc>
                <a:spcPct val="100000"/>
              </a:lnSpc>
              <a:buClr>
                <a:schemeClr val="accent2">
                  <a:lumMod val="75000"/>
                </a:schemeClr>
              </a:buClr>
              <a:buSzPct val="100000"/>
            </a:pPr>
            <a:endParaRPr lang="en-US" sz="9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School Counselor </a:t>
            </a:r>
            <a:r>
              <a:rPr lang="en-US" sz="3200" dirty="0">
                <a:latin typeface="Calibri" pitchFamily="34" charset="0"/>
              </a:rPr>
              <a:t>–  Supports students with the development of the social, emotional, and academic skills needed for post-secondary success. Also available to address scheduling questions. </a:t>
            </a:r>
          </a:p>
          <a:p>
            <a:pPr>
              <a:lnSpc>
                <a:spcPct val="100000"/>
              </a:lnSpc>
              <a:buClr>
                <a:schemeClr val="accent2">
                  <a:lumMod val="75000"/>
                </a:schemeClr>
              </a:buClr>
              <a:buSzPct val="100000"/>
            </a:pPr>
            <a:endParaRPr lang="en-US" sz="10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School Administration </a:t>
            </a:r>
            <a:r>
              <a:rPr lang="en-US" sz="3200" dirty="0">
                <a:latin typeface="Calibri" pitchFamily="34" charset="0"/>
              </a:rPr>
              <a:t>– Ensures that the school’s vision is implemented in a way that meets the learning needs of all students in the building. </a:t>
            </a:r>
          </a:p>
          <a:p>
            <a:pPr>
              <a:lnSpc>
                <a:spcPct val="100000"/>
              </a:lnSpc>
              <a:buClr>
                <a:schemeClr val="accent2">
                  <a:lumMod val="75000"/>
                </a:schemeClr>
              </a:buClr>
              <a:buSzPct val="100000"/>
            </a:pPr>
            <a:endParaRPr lang="en-US" sz="3200" dirty="0">
              <a:latin typeface="Calibri" pitchFamily="34" charset="0"/>
            </a:endParaRPr>
          </a:p>
          <a:p>
            <a:pPr>
              <a:lnSpc>
                <a:spcPct val="100000"/>
              </a:lnSpc>
              <a:buClr>
                <a:schemeClr val="accent2">
                  <a:lumMod val="75000"/>
                </a:schemeClr>
              </a:buClr>
              <a:buSzPct val="100000"/>
            </a:pPr>
            <a:endParaRPr lang="en-US" sz="3200" dirty="0">
              <a:latin typeface="Calibri" pitchFamily="34" charset="0"/>
              <a:cs typeface="Calibri" pitchFamily="34" charset="0"/>
            </a:endParaRPr>
          </a:p>
          <a:p>
            <a:pPr>
              <a:lnSpc>
                <a:spcPct val="100000"/>
              </a:lnSpc>
              <a:buClr>
                <a:schemeClr val="accent2">
                  <a:lumMod val="75000"/>
                </a:schemeClr>
              </a:buClr>
              <a:buSzPct val="100000"/>
              <a:buFont typeface="Wingdings" pitchFamily="2" charset="2"/>
              <a:buChar char="v"/>
            </a:pPr>
            <a:endParaRPr lang="en-US" sz="3200" dirty="0">
              <a:latin typeface="Calibri" pitchFamily="34" charset="0"/>
              <a:cs typeface="Calibri" pitchFamily="34" charset="0"/>
            </a:endParaRPr>
          </a:p>
          <a:p>
            <a:pPr marL="0" indent="0">
              <a:buClr>
                <a:schemeClr val="accent2">
                  <a:lumMod val="75000"/>
                </a:schemeClr>
              </a:buClr>
              <a:buSzPct val="100000"/>
              <a:buNone/>
            </a:pPr>
            <a:endParaRPr lang="en-US" sz="1300" dirty="0">
              <a:latin typeface="Calibri" pitchFamily="34" charset="0"/>
              <a:cs typeface="Calibri" pitchFamily="34" charset="0"/>
            </a:endParaRPr>
          </a:p>
          <a:p>
            <a:pPr marL="0" indent="0">
              <a:buClr>
                <a:schemeClr val="accent2">
                  <a:lumMod val="75000"/>
                </a:schemeClr>
              </a:buClr>
              <a:buSzPct val="100000"/>
              <a:buNone/>
            </a:pPr>
            <a:endParaRPr lang="en-US" sz="3200" dirty="0">
              <a:latin typeface="Calibri" pitchFamily="34" charset="0"/>
            </a:endParaRPr>
          </a:p>
          <a:p>
            <a:pPr>
              <a:buClr>
                <a:schemeClr val="accent2">
                  <a:lumMod val="75000"/>
                </a:schemeClr>
              </a:buClr>
              <a:buFont typeface="Wingdings" pitchFamily="2" charset="2"/>
              <a:buChar char="v"/>
            </a:pPr>
            <a:endParaRPr lang="en-US" dirty="0"/>
          </a:p>
        </p:txBody>
      </p:sp>
    </p:spTree>
    <p:extLst>
      <p:ext uri="{BB962C8B-B14F-4D97-AF65-F5344CB8AC3E}">
        <p14:creationId xmlns:p14="http://schemas.microsoft.com/office/powerpoint/2010/main" val="3803384299"/>
      </p:ext>
    </p:extLst>
  </p:cSld>
  <p:clrMapOvr>
    <a:masterClrMapping/>
  </p:clrMapOvr>
</p:sld>
</file>

<file path=ppt/theme/theme1.xml><?xml version="1.0" encoding="utf-8"?>
<a:theme xmlns:a="http://schemas.openxmlformats.org/drawingml/2006/main" name="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Guilford 1">
      <a:dk1>
        <a:srgbClr val="004B8D"/>
      </a:dk1>
      <a:lt1>
        <a:srgbClr val="FFFFFF"/>
      </a:lt1>
      <a:dk2>
        <a:srgbClr val="004B8D"/>
      </a:dk2>
      <a:lt2>
        <a:srgbClr val="E7E6E6"/>
      </a:lt2>
      <a:accent1>
        <a:srgbClr val="00A0AF"/>
      </a:accent1>
      <a:accent2>
        <a:srgbClr val="E7A614"/>
      </a:accent2>
      <a:accent3>
        <a:srgbClr val="B30838"/>
      </a:accent3>
      <a:accent4>
        <a:srgbClr val="A3A510"/>
      </a:accent4>
      <a:accent5>
        <a:srgbClr val="119FD6"/>
      </a:accent5>
      <a:accent6>
        <a:srgbClr val="F265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S Powerpoint Template" id="{58086B5F-CD0A-CF4A-BAD3-1B8055FCA347}" vid="{4FC05DA3-AC61-C746-AB99-45A0BBB61EBD}"/>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1B1BBB1EF5E440A00FE15B781B4AD7" ma:contentTypeVersion="13" ma:contentTypeDescription="Create a new document." ma:contentTypeScope="" ma:versionID="f8368efc3a52e91e7759150ea47f8a19">
  <xsd:schema xmlns:xsd="http://www.w3.org/2001/XMLSchema" xmlns:xs="http://www.w3.org/2001/XMLSchema" xmlns:p="http://schemas.microsoft.com/office/2006/metadata/properties" xmlns:ns3="adfb43f1-e41d-4454-b9be-3f9b2ca70fbe" xmlns:ns4="a6548fcb-3204-4cad-98fc-1e8e0d3892eb" targetNamespace="http://schemas.microsoft.com/office/2006/metadata/properties" ma:root="true" ma:fieldsID="6ed13a013d68de872a769a2e86d2d6d0" ns3:_="" ns4:_="">
    <xsd:import namespace="adfb43f1-e41d-4454-b9be-3f9b2ca70fbe"/>
    <xsd:import namespace="a6548fcb-3204-4cad-98fc-1e8e0d3892e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b43f1-e41d-4454-b9be-3f9b2ca70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548fcb-3204-4cad-98fc-1e8e0d3892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052607-9319-4F3A-A910-E23A2503C0C5}">
  <ds:schemaRefs>
    <ds:schemaRef ds:uri="http://schemas.microsoft.com/office/2006/documentManagement/types"/>
    <ds:schemaRef ds:uri="http://purl.org/dc/dcmitype/"/>
    <ds:schemaRef ds:uri="http://schemas.microsoft.com/office/infopath/2007/PartnerControls"/>
    <ds:schemaRef ds:uri="a6548fcb-3204-4cad-98fc-1e8e0d3892eb"/>
    <ds:schemaRef ds:uri="http://purl.org/dc/elements/1.1/"/>
    <ds:schemaRef ds:uri="http://schemas.microsoft.com/office/2006/metadata/properties"/>
    <ds:schemaRef ds:uri="http://purl.org/dc/terms/"/>
    <ds:schemaRef ds:uri="http://schemas.openxmlformats.org/package/2006/metadata/core-properties"/>
    <ds:schemaRef ds:uri="adfb43f1-e41d-4454-b9be-3f9b2ca70fbe"/>
    <ds:schemaRef ds:uri="http://www.w3.org/XML/1998/namespace"/>
  </ds:schemaRefs>
</ds:datastoreItem>
</file>

<file path=customXml/itemProps2.xml><?xml version="1.0" encoding="utf-8"?>
<ds:datastoreItem xmlns:ds="http://schemas.openxmlformats.org/officeDocument/2006/customXml" ds:itemID="{A4258E41-83AE-497C-91DA-828313E8BF28}">
  <ds:schemaRefs>
    <ds:schemaRef ds:uri="http://schemas.microsoft.com/sharepoint/v3/contenttype/forms"/>
  </ds:schemaRefs>
</ds:datastoreItem>
</file>

<file path=customXml/itemProps3.xml><?xml version="1.0" encoding="utf-8"?>
<ds:datastoreItem xmlns:ds="http://schemas.openxmlformats.org/officeDocument/2006/customXml" ds:itemID="{6753E70E-0F22-4462-9CEF-CCF7E73CD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b43f1-e41d-4454-b9be-3f9b2ca70fbe"/>
    <ds:schemaRef ds:uri="a6548fcb-3204-4cad-98fc-1e8e0d3892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499</TotalTime>
  <Words>4075</Words>
  <Application>Microsoft Office PowerPoint</Application>
  <PresentationFormat>On-screen Show (4:3)</PresentationFormat>
  <Paragraphs>347</Paragraphs>
  <Slides>30</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Arial</vt:lpstr>
      <vt:lpstr>Calibri</vt:lpstr>
      <vt:lpstr>Cambria</vt:lpstr>
      <vt:lpstr>Courier New</vt:lpstr>
      <vt:lpstr>Pacifico</vt:lpstr>
      <vt:lpstr>Times New Roman</vt:lpstr>
      <vt:lpstr>Wingdings</vt:lpstr>
      <vt:lpstr>Office Theme</vt:lpstr>
      <vt:lpstr>1_Office Theme</vt:lpstr>
      <vt:lpstr>2_Office Theme</vt:lpstr>
      <vt:lpstr>1_Custom Design</vt:lpstr>
      <vt:lpstr>Simple Light</vt:lpstr>
      <vt:lpstr>Annual Middle School AG Parent/Guardian Meeting</vt:lpstr>
      <vt:lpstr>PowerPoint Presentation</vt:lpstr>
      <vt:lpstr>Primary Revisions for 2022 -2025 AIG Plan</vt:lpstr>
      <vt:lpstr>Increase Availability of Advanced Coursework &amp;  Appropriate Instruction </vt:lpstr>
      <vt:lpstr>Improved Efficiency for AG Compliance</vt:lpstr>
      <vt:lpstr>Improved Efficiency for AG Compliance</vt:lpstr>
      <vt:lpstr>Questions regarding the AIG Plan should be directed to the AG Department.  The AG Coordinator, Dr. Dee Jordan serves as the middle school AG contact.  You can reach her at:  336-370-8322  OR  jordand@gcsnc.com </vt:lpstr>
      <vt:lpstr>PowerPoint Presentation</vt:lpstr>
      <vt:lpstr>AG Support </vt:lpstr>
      <vt:lpstr>Team for Academically Gifted (TAG)</vt:lpstr>
      <vt:lpstr>Meet Our School’s TAG Team: </vt:lpstr>
      <vt:lpstr>Our TAG’s Communication Plan</vt:lpstr>
      <vt:lpstr>AG Support </vt:lpstr>
      <vt:lpstr>Guilford Gifted (formerly known as Guilford County Chapter of PAGE)</vt:lpstr>
      <vt:lpstr>Who are we? </vt:lpstr>
      <vt:lpstr>Goals of Gifted Guilford</vt:lpstr>
      <vt:lpstr>Become A Member</vt:lpstr>
      <vt:lpstr>Become A Member &amp; Stay Informed!</vt:lpstr>
      <vt:lpstr>PowerPoint Presentation</vt:lpstr>
      <vt:lpstr>Middle School Service Model</vt:lpstr>
      <vt:lpstr>Differentiation in the Classroom</vt:lpstr>
      <vt:lpstr>Required AG Documents</vt:lpstr>
      <vt:lpstr>PowerPoint Presentation</vt:lpstr>
      <vt:lpstr>Academic All-Star Camp </vt:lpstr>
      <vt:lpstr>Talent Identification Programs (TIP)</vt:lpstr>
      <vt:lpstr>Talent Identification Programs (TIP)</vt:lpstr>
      <vt:lpstr>Talent Identification Programs (TIP)</vt:lpstr>
      <vt:lpstr>Extracurricular Opportunities</vt:lpstr>
      <vt:lpstr>If you have a question or concern: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Middle School AG Parent Meeting</dc:title>
  <dc:creator>Jordan, Diedria H</dc:creator>
  <cp:lastModifiedBy>Thompson, Katie P</cp:lastModifiedBy>
  <cp:revision>4</cp:revision>
  <dcterms:created xsi:type="dcterms:W3CDTF">2022-08-08T19:43:31Z</dcterms:created>
  <dcterms:modified xsi:type="dcterms:W3CDTF">2022-10-21T15:25:32Z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0x010100061B1BBB1EF5E440A00FE15B781B4AD7</vt:lpwstr>
  </property>
</Properties>
</file>