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12"/>
  </p:notesMasterIdLst>
  <p:sldIdLst>
    <p:sldId id="256" r:id="rId5"/>
    <p:sldId id="258" r:id="rId6"/>
    <p:sldId id="261" r:id="rId7"/>
    <p:sldId id="259" r:id="rId8"/>
    <p:sldId id="290" r:id="rId9"/>
    <p:sldId id="262" r:id="rId10"/>
    <p:sldId id="288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Light" panose="020B0604020202020204" charset="0"/>
      <p:regular r:id="rId17"/>
      <p:bold r:id="rId18"/>
      <p:italic r:id="rId19"/>
      <p:boldItalic r:id="rId20"/>
    </p:embeddedFont>
    <p:embeddedFont>
      <p:font typeface="Roboto Slab Regular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AD3DA-CA1D-42BA-AD52-C50DD88DD83D}" v="6" dt="2022-12-05T18:32:30.037"/>
  </p1510:revLst>
</p1510:revInfo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ss, Emilea A" userId="4a18e1bb-ab5c-491e-97e5-f2414e502284" providerId="ADAL" clId="{1FCAD3DA-CA1D-42BA-AD52-C50DD88DD83D}"/>
    <pc:docChg chg="undo custSel addSld delSld modSld">
      <pc:chgData name="Gross, Emilea A" userId="4a18e1bb-ab5c-491e-97e5-f2414e502284" providerId="ADAL" clId="{1FCAD3DA-CA1D-42BA-AD52-C50DD88DD83D}" dt="2022-12-05T18:32:37.361" v="293" actId="1076"/>
      <pc:docMkLst>
        <pc:docMk/>
      </pc:docMkLst>
      <pc:sldChg chg="addSp modSp">
        <pc:chgData name="Gross, Emilea A" userId="4a18e1bb-ab5c-491e-97e5-f2414e502284" providerId="ADAL" clId="{1FCAD3DA-CA1D-42BA-AD52-C50DD88DD83D}" dt="2022-12-05T18:32:37.361" v="293" actId="1076"/>
        <pc:sldMkLst>
          <pc:docMk/>
          <pc:sldMk cId="3302882467" sldId="290"/>
        </pc:sldMkLst>
        <pc:spChg chg="mod">
          <ac:chgData name="Gross, Emilea A" userId="4a18e1bb-ab5c-491e-97e5-f2414e502284" providerId="ADAL" clId="{1FCAD3DA-CA1D-42BA-AD52-C50DD88DD83D}" dt="2022-12-05T18:31:13.557" v="284" actId="404"/>
          <ac:spMkLst>
            <pc:docMk/>
            <pc:sldMk cId="3302882467" sldId="290"/>
            <ac:spMk id="3" creationId="{A9AAFC4B-A984-4C7B-87D7-C67B94B5A1C3}"/>
          </ac:spMkLst>
        </pc:spChg>
        <pc:spChg chg="add mod">
          <ac:chgData name="Gross, Emilea A" userId="4a18e1bb-ab5c-491e-97e5-f2414e502284" providerId="ADAL" clId="{1FCAD3DA-CA1D-42BA-AD52-C50DD88DD83D}" dt="2022-12-05T18:31:54.625" v="287" actId="1076"/>
          <ac:spMkLst>
            <pc:docMk/>
            <pc:sldMk cId="3302882467" sldId="290"/>
            <ac:spMk id="5" creationId="{478383B4-57D6-4B32-8F8A-C7578A83DCF4}"/>
          </ac:spMkLst>
        </pc:spChg>
        <pc:spChg chg="add mod">
          <ac:chgData name="Gross, Emilea A" userId="4a18e1bb-ab5c-491e-97e5-f2414e502284" providerId="ADAL" clId="{1FCAD3DA-CA1D-42BA-AD52-C50DD88DD83D}" dt="2022-12-05T18:32:37.361" v="293" actId="1076"/>
          <ac:spMkLst>
            <pc:docMk/>
            <pc:sldMk cId="3302882467" sldId="290"/>
            <ac:spMk id="6" creationId="{E2057AC2-D791-49AC-9E3B-158F2ABB4113}"/>
          </ac:spMkLst>
        </pc:spChg>
        <pc:picChg chg="add mod">
          <ac:chgData name="Gross, Emilea A" userId="4a18e1bb-ab5c-491e-97e5-f2414e502284" providerId="ADAL" clId="{1FCAD3DA-CA1D-42BA-AD52-C50DD88DD83D}" dt="2022-12-05T18:32:24.078" v="289" actId="13822"/>
          <ac:picMkLst>
            <pc:docMk/>
            <pc:sldMk cId="3302882467" sldId="290"/>
            <ac:picMk id="4" creationId="{8FD2254F-B431-40F1-BD96-D0E71E6E0E05}"/>
          </ac:picMkLst>
        </pc:picChg>
      </pc:sldChg>
      <pc:sldChg chg="new add del">
        <pc:chgData name="Gross, Emilea A" userId="4a18e1bb-ab5c-491e-97e5-f2414e502284" providerId="ADAL" clId="{1FCAD3DA-CA1D-42BA-AD52-C50DD88DD83D}" dt="2022-12-05T18:30:30.589" v="272" actId="47"/>
        <pc:sldMkLst>
          <pc:docMk/>
          <pc:sldMk cId="2831765706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ca6fcf8b10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ca6fcf8b10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8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boar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e6WBDzjtGA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mailto:martins3@gcsnc.com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12" Type="http://schemas.openxmlformats.org/officeDocument/2006/relationships/hyperlink" Target="mailto:marshaa@gcsnc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hyperlink" Target="mailto:grosse@gcsnc.com" TargetMode="External"/><Relationship Id="rId5" Type="http://schemas.openxmlformats.org/officeDocument/2006/relationships/image" Target="../media/image6.jpg"/><Relationship Id="rId10" Type="http://schemas.openxmlformats.org/officeDocument/2006/relationships/hyperlink" Target="mailto:lucase@gcsnc.com" TargetMode="External"/><Relationship Id="rId4" Type="http://schemas.openxmlformats.org/officeDocument/2006/relationships/hyperlink" Target="mailto:garners@gcsnc.com" TargetMode="External"/><Relationship Id="rId9" Type="http://schemas.openxmlformats.org/officeDocument/2006/relationships/image" Target="../media/image10.jpg"/><Relationship Id="rId14" Type="http://schemas.openxmlformats.org/officeDocument/2006/relationships/hyperlink" Target="mailto:murphya@gcsn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WHY, WHERE, &amp; HOW of Your PSAT Scores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524284" y="70233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B600"/>
                </a:solidFill>
              </a:rPr>
              <a:t>Why</a:t>
            </a:r>
            <a:r>
              <a:rPr lang="en" sz="3200" dirty="0">
                <a:solidFill>
                  <a:srgbClr val="FFB600"/>
                </a:solidFill>
              </a:rPr>
              <a:t> do I need to take the PSAT?</a:t>
            </a:r>
            <a:endParaRPr sz="32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497541" y="1686900"/>
            <a:ext cx="6593700" cy="2754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571500"/>
            <a:r>
              <a:rPr lang="en-US" dirty="0">
                <a:solidFill>
                  <a:srgbClr val="FFFFFF"/>
                </a:solidFill>
              </a:rPr>
              <a:t>It shows you how the SAT is structured</a:t>
            </a:r>
          </a:p>
          <a:p>
            <a:pPr marL="571500" indent="-571500"/>
            <a:r>
              <a:rPr lang="en-US" dirty="0">
                <a:solidFill>
                  <a:srgbClr val="FFFFFF"/>
                </a:solidFill>
              </a:rPr>
              <a:t>It connects you to millions of $$$ in scholarships</a:t>
            </a:r>
          </a:p>
          <a:p>
            <a:pPr marL="571500" indent="-571500"/>
            <a:r>
              <a:rPr lang="en-US" dirty="0">
                <a:solidFill>
                  <a:srgbClr val="FFFFFF"/>
                </a:solidFill>
              </a:rPr>
              <a:t>You can earn eligibility to the National Merit Scholarship program (more free $$$)</a:t>
            </a:r>
          </a:p>
          <a:p>
            <a:pPr marL="571500" indent="-571500"/>
            <a:r>
              <a:rPr lang="en-US" dirty="0">
                <a:solidFill>
                  <a:srgbClr val="FFFFFF"/>
                </a:solidFill>
              </a:rPr>
              <a:t>It measures your academic standing and shows you areas that need improvement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143" y="153600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</a:t>
            </a:r>
            <a:r>
              <a:rPr lang="en" b="1" dirty="0"/>
              <a:t>where</a:t>
            </a:r>
            <a:r>
              <a:rPr lang="en" dirty="0"/>
              <a:t> are your scores and how do you access them?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555879" y="1201489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A code was sent to the email you provided when you took your test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If you didn’t provide an email (or can’t remember) you can create a college board account (</a:t>
            </a:r>
            <a:r>
              <a:rPr lang="en-US" dirty="0">
                <a:hlinkClick r:id="rId3"/>
              </a:rPr>
              <a:t>collegeboard.org</a:t>
            </a:r>
            <a:r>
              <a:rPr lang="en-US" dirty="0"/>
              <a:t>)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NC students’ scores are ready as of Monday, Dec. 6th</a:t>
            </a: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1A79B4-0F05-4257-8839-AF99F403465D}"/>
              </a:ext>
            </a:extLst>
          </p:cNvPr>
          <p:cNvSpPr txBox="1"/>
          <p:nvPr/>
        </p:nvSpPr>
        <p:spPr>
          <a:xfrm>
            <a:off x="2294403" y="393479"/>
            <a:ext cx="4699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HOW?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oboto Slab Regular" panose="020B0604020202020204" charset="0"/>
              <a:ea typeface="Roboto Slab Regular" panose="020B0604020202020204" charset="0"/>
            </a:endParaRPr>
          </a:p>
        </p:txBody>
      </p:sp>
      <p:pic>
        <p:nvPicPr>
          <p:cNvPr id="3" name="Online Media 2" title="Understanding Your PSAT/NMSQT Score Report">
            <a:hlinkClick r:id="" action="ppaction://media"/>
            <a:extLst>
              <a:ext uri="{FF2B5EF4-FFF2-40B4-BE49-F238E27FC236}">
                <a16:creationId xmlns:a16="http://schemas.microsoft.com/office/drawing/2014/main" id="{7120995F-A931-400D-9E7D-CD96E1DC10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3256" y="806824"/>
            <a:ext cx="6497488" cy="3671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21174-98A7-4BFB-B715-A245A3453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403;p17">
            <a:extLst>
              <a:ext uri="{FF2B5EF4-FFF2-40B4-BE49-F238E27FC236}">
                <a16:creationId xmlns:a16="http://schemas.microsoft.com/office/drawing/2014/main" id="{A9AAFC4B-A984-4C7B-87D7-C67B94B5A1C3}"/>
              </a:ext>
            </a:extLst>
          </p:cNvPr>
          <p:cNvSpPr txBox="1">
            <a:spLocks/>
          </p:cNvSpPr>
          <p:nvPr/>
        </p:nvSpPr>
        <p:spPr>
          <a:xfrm>
            <a:off x="544606" y="1578178"/>
            <a:ext cx="3923423" cy="210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 b="0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algn="ctr"/>
            <a:r>
              <a:rPr lang="en-US" sz="3200" b="1" dirty="0">
                <a:solidFill>
                  <a:srgbClr val="FFB600"/>
                </a:solidFill>
              </a:rPr>
              <a:t>Log in to view score and link to Khan Academy</a:t>
            </a:r>
          </a:p>
          <a:p>
            <a:pPr algn="ctr"/>
            <a:endParaRPr lang="en-US" sz="3200" b="1" dirty="0">
              <a:solidFill>
                <a:srgbClr val="FFB600"/>
              </a:solidFill>
            </a:endParaRPr>
          </a:p>
          <a:p>
            <a:pPr algn="ctr"/>
            <a:r>
              <a:rPr lang="en-US" sz="2400" b="1" dirty="0">
                <a:solidFill>
                  <a:srgbClr val="FFB600"/>
                </a:solidFill>
                <a:hlinkClick r:id="rId2"/>
              </a:rPr>
              <a:t>www.collegeboard.org</a:t>
            </a:r>
            <a:r>
              <a:rPr lang="en-US" sz="2400" b="1" dirty="0">
                <a:solidFill>
                  <a:srgbClr val="FFB600"/>
                </a:solidFill>
              </a:rPr>
              <a:t> </a:t>
            </a:r>
            <a:endParaRPr lang="en-US" sz="2400" dirty="0">
              <a:solidFill>
                <a:srgbClr val="FFB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2254F-B431-40F1-BD96-D0E71E6E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30" y="614863"/>
            <a:ext cx="3649954" cy="3734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383B4-57D6-4B32-8F8A-C7578A83DCF4}"/>
              </a:ext>
            </a:extLst>
          </p:cNvPr>
          <p:cNvSpPr txBox="1"/>
          <p:nvPr/>
        </p:nvSpPr>
        <p:spPr>
          <a:xfrm>
            <a:off x="5513295" y="2944906"/>
            <a:ext cx="6656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57AC2-D791-49AC-9E3B-158F2ABB4113}"/>
              </a:ext>
            </a:extLst>
          </p:cNvPr>
          <p:cNvSpPr txBox="1"/>
          <p:nvPr/>
        </p:nvSpPr>
        <p:spPr>
          <a:xfrm>
            <a:off x="4733364" y="657774"/>
            <a:ext cx="3765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830546" y="392264"/>
            <a:ext cx="543584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Remember . . .</a:t>
            </a:r>
            <a:endParaRPr sz="6000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2181916" y="1321565"/>
            <a:ext cx="473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You are not defined by a test!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" name="Google Shape;432;p21">
            <a:extLst>
              <a:ext uri="{FF2B5EF4-FFF2-40B4-BE49-F238E27FC236}">
                <a16:creationId xmlns:a16="http://schemas.microsoft.com/office/drawing/2014/main" id="{31C2D3CB-343C-480E-827F-793ABFDBE7AA}"/>
              </a:ext>
            </a:extLst>
          </p:cNvPr>
          <p:cNvSpPr txBox="1">
            <a:spLocks/>
          </p:cNvSpPr>
          <p:nvPr/>
        </p:nvSpPr>
        <p:spPr>
          <a:xfrm>
            <a:off x="800098" y="1740964"/>
            <a:ext cx="7496735" cy="27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342900" indent="-342900">
              <a:spcAft>
                <a:spcPts val="1000"/>
              </a:spcAft>
            </a:pPr>
            <a:r>
              <a:rPr lang="en-US" b="1" dirty="0"/>
              <a:t>Standardized tests are just one measure colleges use to determine your readiness</a:t>
            </a:r>
          </a:p>
          <a:p>
            <a:pPr marL="342900" indent="-342900">
              <a:spcAft>
                <a:spcPts val="1000"/>
              </a:spcAft>
            </a:pPr>
            <a:r>
              <a:rPr lang="en-US" b="1" dirty="0"/>
              <a:t>Tests do not define who you are as a person or student</a:t>
            </a:r>
          </a:p>
          <a:p>
            <a:pPr marL="342900" indent="-342900">
              <a:spcAft>
                <a:spcPts val="1000"/>
              </a:spcAft>
            </a:pPr>
            <a:r>
              <a:rPr lang="en-US" b="1" dirty="0"/>
              <a:t>Colleges want well-rounded students, not just great “test takers”</a:t>
            </a:r>
          </a:p>
          <a:p>
            <a:pPr marL="342900" indent="-342900">
              <a:spcAft>
                <a:spcPts val="1000"/>
              </a:spcAft>
            </a:pPr>
            <a:r>
              <a:rPr lang="en-US" b="1" dirty="0"/>
              <a:t>Use the PSAT to help you determine which areas you can study/improve for the SAT</a:t>
            </a:r>
          </a:p>
          <a:p>
            <a:pPr marL="342900" indent="-342900">
              <a:spcAft>
                <a:spcPts val="1000"/>
              </a:spcAft>
            </a:pP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DON’T FORGET:</a:t>
            </a:r>
            <a:br>
              <a:rPr lang="en" dirty="0"/>
            </a:br>
            <a:r>
              <a:rPr lang="en" dirty="0"/>
              <a:t>Counselors are here to help you!</a:t>
            </a:r>
            <a:endParaRPr dirty="0"/>
          </a:p>
        </p:txBody>
      </p:sp>
      <p:sp>
        <p:nvSpPr>
          <p:cNvPr id="818" name="Google Shape;818;p4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819" name="Google Shape;819;p47"/>
          <p:cNvPicPr preferRelativeResize="0"/>
          <p:nvPr/>
        </p:nvPicPr>
        <p:blipFill>
          <a:blip r:embed="rId3"/>
          <a:srcRect l="2429" r="2429"/>
          <a:stretch/>
        </p:blipFill>
        <p:spPr>
          <a:xfrm>
            <a:off x="2891865" y="55947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0" name="Google Shape;820;p47"/>
          <p:cNvSpPr txBox="1"/>
          <p:nvPr/>
        </p:nvSpPr>
        <p:spPr>
          <a:xfrm>
            <a:off x="4300454" y="950318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Ms. Garner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A-B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garners@gcsnc.com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1" name="Google Shape;821;p47"/>
          <p:cNvPicPr preferRelativeResize="0"/>
          <p:nvPr/>
        </p:nvPicPr>
        <p:blipFill>
          <a:blip r:embed="rId5"/>
          <a:srcRect t="8916" b="8916"/>
          <a:stretch/>
        </p:blipFill>
        <p:spPr>
          <a:xfrm>
            <a:off x="5976598" y="54267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23" name="Google Shape;823;p47"/>
          <p:cNvPicPr preferRelativeResize="0"/>
          <p:nvPr/>
        </p:nvPicPr>
        <p:blipFill>
          <a:blip r:embed="rId6"/>
          <a:srcRect/>
          <a:stretch/>
        </p:blipFill>
        <p:spPr>
          <a:xfrm>
            <a:off x="3951164" y="1905750"/>
            <a:ext cx="1332000" cy="133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25" name="Google Shape;825;p47"/>
          <p:cNvPicPr preferRelativeResize="0"/>
          <p:nvPr/>
        </p:nvPicPr>
        <p:blipFill>
          <a:blip r:embed="rId7"/>
          <a:srcRect t="7968" b="7968"/>
          <a:stretch/>
        </p:blipFill>
        <p:spPr>
          <a:xfrm>
            <a:off x="5392491" y="3198832"/>
            <a:ext cx="1332000" cy="133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823;p47">
            <a:extLst>
              <a:ext uri="{FF2B5EF4-FFF2-40B4-BE49-F238E27FC236}">
                <a16:creationId xmlns:a16="http://schemas.microsoft.com/office/drawing/2014/main" id="{36D62F8D-A671-49F2-89E7-728EBEEEF8FA}"/>
              </a:ext>
            </a:extLst>
          </p:cNvPr>
          <p:cNvPicPr preferRelativeResize="0"/>
          <p:nvPr/>
        </p:nvPicPr>
        <p:blipFill>
          <a:blip r:embed="rId8"/>
          <a:srcRect t="3292" b="3292"/>
          <a:stretch>
            <a:fillRect/>
          </a:stretch>
        </p:blipFill>
        <p:spPr>
          <a:xfrm>
            <a:off x="7194471" y="1905750"/>
            <a:ext cx="1332000" cy="133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823;p47">
            <a:extLst>
              <a:ext uri="{FF2B5EF4-FFF2-40B4-BE49-F238E27FC236}">
                <a16:creationId xmlns:a16="http://schemas.microsoft.com/office/drawing/2014/main" id="{EE517C83-E671-47C2-A6FD-6E0C1096CD6E}"/>
              </a:ext>
            </a:extLst>
          </p:cNvPr>
          <p:cNvPicPr preferRelativeResize="0"/>
          <p:nvPr/>
        </p:nvPicPr>
        <p:blipFill>
          <a:blip r:embed="rId9"/>
          <a:srcRect t="18390" b="18390"/>
          <a:stretch>
            <a:fillRect/>
          </a:stretch>
        </p:blipFill>
        <p:spPr>
          <a:xfrm>
            <a:off x="2371223" y="3189875"/>
            <a:ext cx="1380288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Google Shape;820;p47">
            <a:extLst>
              <a:ext uri="{FF2B5EF4-FFF2-40B4-BE49-F238E27FC236}">
                <a16:creationId xmlns:a16="http://schemas.microsoft.com/office/drawing/2014/main" id="{710DF221-6272-43D0-BE1D-16756F142EFD}"/>
              </a:ext>
            </a:extLst>
          </p:cNvPr>
          <p:cNvSpPr txBox="1"/>
          <p:nvPr/>
        </p:nvSpPr>
        <p:spPr>
          <a:xfrm>
            <a:off x="7385187" y="968864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Mrs. Lucas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C-Ge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lucase@gcsnc.com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820;p47">
            <a:extLst>
              <a:ext uri="{FF2B5EF4-FFF2-40B4-BE49-F238E27FC236}">
                <a16:creationId xmlns:a16="http://schemas.microsoft.com/office/drawing/2014/main" id="{29614FB3-A7BC-4CE7-99BF-9AEE5341C45E}"/>
              </a:ext>
            </a:extLst>
          </p:cNvPr>
          <p:cNvSpPr txBox="1"/>
          <p:nvPr/>
        </p:nvSpPr>
        <p:spPr>
          <a:xfrm>
            <a:off x="2509837" y="2243400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Mrs. Gross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Gi-Ki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grosse@gcsnc.com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820;p47">
            <a:extLst>
              <a:ext uri="{FF2B5EF4-FFF2-40B4-BE49-F238E27FC236}">
                <a16:creationId xmlns:a16="http://schemas.microsoft.com/office/drawing/2014/main" id="{42FBEDF1-1E44-428E-87C8-3D6BA7D30704}"/>
              </a:ext>
            </a:extLst>
          </p:cNvPr>
          <p:cNvSpPr txBox="1"/>
          <p:nvPr/>
        </p:nvSpPr>
        <p:spPr>
          <a:xfrm>
            <a:off x="5697605" y="2243400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Kaplan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KL-N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kaplanm@gcsnc.com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820;p47">
            <a:extLst>
              <a:ext uri="{FF2B5EF4-FFF2-40B4-BE49-F238E27FC236}">
                <a16:creationId xmlns:a16="http://schemas.microsoft.com/office/drawing/2014/main" id="{63E5366D-3BA7-4613-843D-E79B693E776B}"/>
              </a:ext>
            </a:extLst>
          </p:cNvPr>
          <p:cNvSpPr txBox="1"/>
          <p:nvPr/>
        </p:nvSpPr>
        <p:spPr>
          <a:xfrm>
            <a:off x="759478" y="3527525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Devonmille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O-Sm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devonmj@gcsnc.com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820;p47">
            <a:extLst>
              <a:ext uri="{FF2B5EF4-FFF2-40B4-BE49-F238E27FC236}">
                <a16:creationId xmlns:a16="http://schemas.microsoft.com/office/drawing/2014/main" id="{F505C74C-261C-492F-9DFB-A19BFBB9C78C}"/>
              </a:ext>
            </a:extLst>
          </p:cNvPr>
          <p:cNvSpPr txBox="1"/>
          <p:nvPr/>
        </p:nvSpPr>
        <p:spPr>
          <a:xfrm>
            <a:off x="3947246" y="3540878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Mr. Murphy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Last Names SN-Z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Aft>
                <a:spcPts val="0"/>
              </a:spcAft>
              <a:buNone/>
            </a:pPr>
            <a:r>
              <a:rPr lang="en-US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14"/>
              </a:rPr>
              <a:t>murphya@gcsnc.com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65F654AA74749819420885F6F6891" ma:contentTypeVersion="14" ma:contentTypeDescription="Create a new document." ma:contentTypeScope="" ma:versionID="46b1c799abc796e24eaa6c911167e314">
  <xsd:schema xmlns:xsd="http://www.w3.org/2001/XMLSchema" xmlns:xs="http://www.w3.org/2001/XMLSchema" xmlns:p="http://schemas.microsoft.com/office/2006/metadata/properties" xmlns:ns3="4ce8d968-498b-4277-8116-f70017890c5d" xmlns:ns4="8ca543f6-53cd-443f-8588-b4e647e7cbb7" targetNamespace="http://schemas.microsoft.com/office/2006/metadata/properties" ma:root="true" ma:fieldsID="effa3d5dd7c7b44158e43d83b2931a3b" ns3:_="" ns4:_="">
    <xsd:import namespace="4ce8d968-498b-4277-8116-f70017890c5d"/>
    <xsd:import namespace="8ca543f6-53cd-443f-8588-b4e647e7cb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8d968-498b-4277-8116-f70017890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543f6-53cd-443f-8588-b4e647e7cb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78F5B-3AAE-4D27-B08E-4557AFD26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8d968-498b-4277-8116-f70017890c5d"/>
    <ds:schemaRef ds:uri="8ca543f6-53cd-443f-8588-b4e647e7c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0F03A-22CD-4DE8-BD57-728BC5379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285D1-EB49-4353-85A3-925C60A121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ce8d968-498b-4277-8116-f70017890c5d"/>
    <ds:schemaRef ds:uri="http://schemas.microsoft.com/office/2006/documentManagement/types"/>
    <ds:schemaRef ds:uri="http://schemas.microsoft.com/office/infopath/2007/PartnerControls"/>
    <ds:schemaRef ds:uri="8ca543f6-53cd-443f-8588-b4e647e7cb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18872</TotalTime>
  <Words>235</Words>
  <Application>Microsoft Office PowerPoint</Application>
  <PresentationFormat>On-screen Show (16:9)</PresentationFormat>
  <Paragraphs>38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 Slab Regular</vt:lpstr>
      <vt:lpstr>Lato Light</vt:lpstr>
      <vt:lpstr>Arial</vt:lpstr>
      <vt:lpstr>Lato</vt:lpstr>
      <vt:lpstr>Kent template</vt:lpstr>
      <vt:lpstr>The WHY, WHERE, &amp; HOW of Your PSAT Scores</vt:lpstr>
      <vt:lpstr>Why do I need to take the PSAT?</vt:lpstr>
      <vt:lpstr>So where are your scores and how do you access them?</vt:lpstr>
      <vt:lpstr>PowerPoint Presentation</vt:lpstr>
      <vt:lpstr>PowerPoint Presentation</vt:lpstr>
      <vt:lpstr>Remember . . .</vt:lpstr>
      <vt:lpstr>DON’T FORGET: Counselors are here to help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Your PSAT Scores</dc:title>
  <dc:creator>Marshall, April</dc:creator>
  <cp:lastModifiedBy>Gross, Emilea A</cp:lastModifiedBy>
  <cp:revision>5</cp:revision>
  <dcterms:modified xsi:type="dcterms:W3CDTF">2022-12-05T18:33:23Z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0x01010024165F654AA74749819420885F6F6891</vt:lpwstr>
  </property>
</Properties>
</file>