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3" r:id="rId5"/>
  </p:sldMasterIdLst>
  <p:sldIdLst>
    <p:sldId id="256" r:id="rId6"/>
    <p:sldId id="314" r:id="rId7"/>
    <p:sldId id="315" r:id="rId8"/>
    <p:sldId id="257" r:id="rId9"/>
    <p:sldId id="319" r:id="rId10"/>
    <p:sldId id="318" r:id="rId11"/>
    <p:sldId id="261" r:id="rId12"/>
    <p:sldId id="260" r:id="rId13"/>
    <p:sldId id="317" r:id="rId14"/>
    <p:sldId id="316" r:id="rId15"/>
    <p:sldId id="259" r:id="rId16"/>
    <p:sldId id="258" r:id="rId17"/>
    <p:sldId id="303" r:id="rId18"/>
    <p:sldId id="299" r:id="rId19"/>
    <p:sldId id="301" r:id="rId20"/>
    <p:sldId id="302" r:id="rId21"/>
    <p:sldId id="304" r:id="rId22"/>
    <p:sldId id="305" r:id="rId23"/>
    <p:sldId id="306" r:id="rId24"/>
    <p:sldId id="307" r:id="rId25"/>
    <p:sldId id="309" r:id="rId26"/>
    <p:sldId id="31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7" d="100"/>
          <a:sy n="87" d="100"/>
        </p:scale>
        <p:origin x="2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Theresa S" userId="a30a5a1f-48dd-48c8-ac4b-18478102b0d7" providerId="ADAL" clId="{71A4339D-BD16-4330-95AC-D75EE2831D9F}"/>
    <pc:docChg chg="custSel addSld modSld">
      <pc:chgData name="Hunter, Theresa S" userId="a30a5a1f-48dd-48c8-ac4b-18478102b0d7" providerId="ADAL" clId="{71A4339D-BD16-4330-95AC-D75EE2831D9F}" dt="2025-02-10T17:18:38.979" v="228" actId="20577"/>
      <pc:docMkLst>
        <pc:docMk/>
      </pc:docMkLst>
      <pc:sldChg chg="modSp mod">
        <pc:chgData name="Hunter, Theresa S" userId="a30a5a1f-48dd-48c8-ac4b-18478102b0d7" providerId="ADAL" clId="{71A4339D-BD16-4330-95AC-D75EE2831D9F}" dt="2025-02-10T17:15:43.493" v="206" actId="20577"/>
        <pc:sldMkLst>
          <pc:docMk/>
          <pc:sldMk cId="2279275590" sldId="259"/>
        </pc:sldMkLst>
        <pc:graphicFrameChg chg="modGraphic">
          <ac:chgData name="Hunter, Theresa S" userId="a30a5a1f-48dd-48c8-ac4b-18478102b0d7" providerId="ADAL" clId="{71A4339D-BD16-4330-95AC-D75EE2831D9F}" dt="2025-02-10T17:15:43.493" v="206" actId="20577"/>
          <ac:graphicFrameMkLst>
            <pc:docMk/>
            <pc:sldMk cId="2279275590" sldId="259"/>
            <ac:graphicFrameMk id="6" creationId="{44FD7AD9-6BC4-45EF-8772-AFAF5D2CEBDE}"/>
          </ac:graphicFrameMkLst>
        </pc:graphicFrameChg>
      </pc:sldChg>
      <pc:sldChg chg="modSp mod">
        <pc:chgData name="Hunter, Theresa S" userId="a30a5a1f-48dd-48c8-ac4b-18478102b0d7" providerId="ADAL" clId="{71A4339D-BD16-4330-95AC-D75EE2831D9F}" dt="2025-02-10T17:18:38.979" v="228" actId="20577"/>
        <pc:sldMkLst>
          <pc:docMk/>
          <pc:sldMk cId="707980630" sldId="309"/>
        </pc:sldMkLst>
        <pc:spChg chg="mod">
          <ac:chgData name="Hunter, Theresa S" userId="a30a5a1f-48dd-48c8-ac4b-18478102b0d7" providerId="ADAL" clId="{71A4339D-BD16-4330-95AC-D75EE2831D9F}" dt="2025-02-10T17:18:38.979" v="228" actId="20577"/>
          <ac:spMkLst>
            <pc:docMk/>
            <pc:sldMk cId="707980630" sldId="309"/>
            <ac:spMk id="7" creationId="{CBDBF0E1-7389-44ED-8B91-7B322EA8C3D3}"/>
          </ac:spMkLst>
        </pc:spChg>
      </pc:sldChg>
      <pc:sldChg chg="modSp mod">
        <pc:chgData name="Hunter, Theresa S" userId="a30a5a1f-48dd-48c8-ac4b-18478102b0d7" providerId="ADAL" clId="{71A4339D-BD16-4330-95AC-D75EE2831D9F}" dt="2025-02-10T17:15:10.110" v="183" actId="20577"/>
        <pc:sldMkLst>
          <pc:docMk/>
          <pc:sldMk cId="455860672" sldId="318"/>
        </pc:sldMkLst>
        <pc:spChg chg="mod">
          <ac:chgData name="Hunter, Theresa S" userId="a30a5a1f-48dd-48c8-ac4b-18478102b0d7" providerId="ADAL" clId="{71A4339D-BD16-4330-95AC-D75EE2831D9F}" dt="2025-02-10T17:15:10.110" v="183" actId="20577"/>
          <ac:spMkLst>
            <pc:docMk/>
            <pc:sldMk cId="455860672" sldId="318"/>
            <ac:spMk id="3" creationId="{AA4FADAF-70FA-EF19-FC87-FA8C1D5316F3}"/>
          </ac:spMkLst>
        </pc:spChg>
      </pc:sldChg>
      <pc:sldChg chg="modSp new mod">
        <pc:chgData name="Hunter, Theresa S" userId="a30a5a1f-48dd-48c8-ac4b-18478102b0d7" providerId="ADAL" clId="{71A4339D-BD16-4330-95AC-D75EE2831D9F}" dt="2025-02-10T17:14:34.997" v="181" actId="120"/>
        <pc:sldMkLst>
          <pc:docMk/>
          <pc:sldMk cId="1336538996" sldId="319"/>
        </pc:sldMkLst>
        <pc:spChg chg="mod">
          <ac:chgData name="Hunter, Theresa S" userId="a30a5a1f-48dd-48c8-ac4b-18478102b0d7" providerId="ADAL" clId="{71A4339D-BD16-4330-95AC-D75EE2831D9F}" dt="2025-02-10T16:52:01.144" v="17" actId="122"/>
          <ac:spMkLst>
            <pc:docMk/>
            <pc:sldMk cId="1336538996" sldId="319"/>
            <ac:spMk id="2" creationId="{5A426A48-0751-4D89-89EF-CFB6C638D469}"/>
          </ac:spMkLst>
        </pc:spChg>
        <pc:spChg chg="mod">
          <ac:chgData name="Hunter, Theresa S" userId="a30a5a1f-48dd-48c8-ac4b-18478102b0d7" providerId="ADAL" clId="{71A4339D-BD16-4330-95AC-D75EE2831D9F}" dt="2025-02-10T17:14:34.997" v="181" actId="120"/>
          <ac:spMkLst>
            <pc:docMk/>
            <pc:sldMk cId="1336538996" sldId="319"/>
            <ac:spMk id="3" creationId="{4CB42F4F-73CD-34F5-C4DA-20B40E65FC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2/10/2025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2/10/2025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AEA35CA-45A7-4ECD-B2BC-0226188805A8}" type="slidenum">
              <a:rPr lang="en-US"/>
              <a:pPr>
                <a:defRPr/>
              </a:pPr>
              <a:t>‹#›</a:t>
            </a:fld>
            <a:endParaRPr lang="en-US" dirty="0"/>
          </a:p>
        </p:txBody>
      </p:sp>
    </p:spTree>
    <p:extLst>
      <p:ext uri="{BB962C8B-B14F-4D97-AF65-F5344CB8AC3E}">
        <p14:creationId xmlns:p14="http://schemas.microsoft.com/office/powerpoint/2010/main" val="390235299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2/10/2025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2/10/2025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2/10/2025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30163"/>
            <a:ext cx="10972800" cy="1143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1215600" y="1600200"/>
            <a:ext cx="9760800" cy="4967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5730200" y="6479803"/>
            <a:ext cx="731600" cy="378400"/>
          </a:xfrm>
          <a:prstGeom prst="rect">
            <a:avLst/>
          </a:prstGeom>
          <a:noFill/>
          <a:ln>
            <a:noFill/>
          </a:ln>
        </p:spPr>
        <p:txBody>
          <a:bodyPr spcFirstLastPara="1" wrap="square" lIns="91425" tIns="91425" rIns="91425" bIns="91425" anchor="t" anchorCtr="0">
            <a:noAutofit/>
          </a:bodyPr>
          <a:lstStyle>
            <a:lvl1pPr lvl="0" algn="ctr">
              <a:buNone/>
              <a:defRPr sz="1600">
                <a:solidFill>
                  <a:schemeClr val="dk2"/>
                </a:solidFill>
                <a:latin typeface="Permanent Marker"/>
                <a:ea typeface="Permanent Marker"/>
                <a:cs typeface="Permanent Marker"/>
                <a:sym typeface="Permanent Marker"/>
              </a:defRPr>
            </a:lvl1pPr>
            <a:lvl2pPr lvl="1" algn="ctr">
              <a:buNone/>
              <a:defRPr sz="1600">
                <a:solidFill>
                  <a:schemeClr val="dk2"/>
                </a:solidFill>
                <a:latin typeface="Permanent Marker"/>
                <a:ea typeface="Permanent Marker"/>
                <a:cs typeface="Permanent Marker"/>
                <a:sym typeface="Permanent Marker"/>
              </a:defRPr>
            </a:lvl2pPr>
            <a:lvl3pPr lvl="2" algn="ctr">
              <a:buNone/>
              <a:defRPr sz="1600">
                <a:solidFill>
                  <a:schemeClr val="dk2"/>
                </a:solidFill>
                <a:latin typeface="Permanent Marker"/>
                <a:ea typeface="Permanent Marker"/>
                <a:cs typeface="Permanent Marker"/>
                <a:sym typeface="Permanent Marker"/>
              </a:defRPr>
            </a:lvl3pPr>
            <a:lvl4pPr lvl="3" algn="ctr">
              <a:buNone/>
              <a:defRPr sz="1600">
                <a:solidFill>
                  <a:schemeClr val="dk2"/>
                </a:solidFill>
                <a:latin typeface="Permanent Marker"/>
                <a:ea typeface="Permanent Marker"/>
                <a:cs typeface="Permanent Marker"/>
                <a:sym typeface="Permanent Marker"/>
              </a:defRPr>
            </a:lvl4pPr>
            <a:lvl5pPr lvl="4" algn="ctr">
              <a:buNone/>
              <a:defRPr sz="1600">
                <a:solidFill>
                  <a:schemeClr val="dk2"/>
                </a:solidFill>
                <a:latin typeface="Permanent Marker"/>
                <a:ea typeface="Permanent Marker"/>
                <a:cs typeface="Permanent Marker"/>
                <a:sym typeface="Permanent Marker"/>
              </a:defRPr>
            </a:lvl5pPr>
            <a:lvl6pPr lvl="5" algn="ctr">
              <a:buNone/>
              <a:defRPr sz="1600">
                <a:solidFill>
                  <a:schemeClr val="dk2"/>
                </a:solidFill>
                <a:latin typeface="Permanent Marker"/>
                <a:ea typeface="Permanent Marker"/>
                <a:cs typeface="Permanent Marker"/>
                <a:sym typeface="Permanent Marker"/>
              </a:defRPr>
            </a:lvl6pPr>
            <a:lvl7pPr lvl="6" algn="ctr">
              <a:buNone/>
              <a:defRPr sz="1600">
                <a:solidFill>
                  <a:schemeClr val="dk2"/>
                </a:solidFill>
                <a:latin typeface="Permanent Marker"/>
                <a:ea typeface="Permanent Marker"/>
                <a:cs typeface="Permanent Marker"/>
                <a:sym typeface="Permanent Marker"/>
              </a:defRPr>
            </a:lvl7pPr>
            <a:lvl8pPr lvl="7" algn="ctr">
              <a:buNone/>
              <a:defRPr sz="1600">
                <a:solidFill>
                  <a:schemeClr val="dk2"/>
                </a:solidFill>
                <a:latin typeface="Permanent Marker"/>
                <a:ea typeface="Permanent Marker"/>
                <a:cs typeface="Permanent Marker"/>
                <a:sym typeface="Permanent Marker"/>
              </a:defRPr>
            </a:lvl8pPr>
            <a:lvl9pPr lvl="8" algn="ctr">
              <a:buNone/>
              <a:defRPr sz="1600">
                <a:solidFill>
                  <a:schemeClr val="dk2"/>
                </a:solidFill>
                <a:latin typeface="Permanent Marker"/>
                <a:ea typeface="Permanent Marker"/>
                <a:cs typeface="Permanent Marker"/>
                <a:sym typeface="Permanent Marker"/>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4"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csnc.com/Page/2879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thelearnersway.net/ideas/2016/10/23/questions-at-the-heart-of-learning" TargetMode="Externa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www.gcsnc.com/domain/1786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csnc.com/Page/2802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2978-9FA6-4B5E-BA13-719D606DFBD0}"/>
              </a:ext>
            </a:extLst>
          </p:cNvPr>
          <p:cNvSpPr>
            <a:spLocks noGrp="1"/>
          </p:cNvSpPr>
          <p:nvPr>
            <p:ph type="ctrTitle"/>
          </p:nvPr>
        </p:nvSpPr>
        <p:spPr/>
        <p:txBody>
          <a:bodyPr/>
          <a:lstStyle/>
          <a:p>
            <a:r>
              <a:rPr lang="en-US" dirty="0"/>
              <a:t>NGMS Registration 2025-26</a:t>
            </a:r>
          </a:p>
        </p:txBody>
      </p:sp>
      <p:sp>
        <p:nvSpPr>
          <p:cNvPr id="3" name="Subtitle 2">
            <a:extLst>
              <a:ext uri="{FF2B5EF4-FFF2-40B4-BE49-F238E27FC236}">
                <a16:creationId xmlns:a16="http://schemas.microsoft.com/office/drawing/2014/main" id="{C037DB50-0D05-4B7B-AE50-9E9FA3FDF27A}"/>
              </a:ext>
            </a:extLst>
          </p:cNvPr>
          <p:cNvSpPr>
            <a:spLocks noGrp="1"/>
          </p:cNvSpPr>
          <p:nvPr>
            <p:ph type="subTitle" idx="1"/>
          </p:nvPr>
        </p:nvSpPr>
        <p:spPr/>
        <p:txBody>
          <a:bodyPr>
            <a:normAutofit fontScale="92500" lnSpcReduction="20000"/>
          </a:bodyPr>
          <a:lstStyle/>
          <a:p>
            <a:r>
              <a:rPr lang="en-US" dirty="0" err="1"/>
              <a:t>MRs.</a:t>
            </a:r>
            <a:r>
              <a:rPr lang="en-US" dirty="0"/>
              <a:t> Hunter, School counselor (6</a:t>
            </a:r>
            <a:r>
              <a:rPr lang="en-US" baseline="30000" dirty="0"/>
              <a:t>th</a:t>
            </a:r>
            <a:r>
              <a:rPr lang="en-US" dirty="0"/>
              <a:t> and 7</a:t>
            </a:r>
            <a:r>
              <a:rPr lang="en-US" baseline="30000" dirty="0"/>
              <a:t>th</a:t>
            </a:r>
            <a:r>
              <a:rPr lang="en-US" dirty="0"/>
              <a:t> )</a:t>
            </a:r>
          </a:p>
          <a:p>
            <a:r>
              <a:rPr lang="en-US" dirty="0"/>
              <a:t>Mrs. Johnson, School counselor (6</a:t>
            </a:r>
            <a:r>
              <a:rPr lang="en-US" baseline="30000" dirty="0"/>
              <a:t>th</a:t>
            </a:r>
            <a:r>
              <a:rPr lang="en-US" dirty="0"/>
              <a:t> and 8</a:t>
            </a:r>
            <a:r>
              <a:rPr lang="en-US" baseline="30000" dirty="0"/>
              <a:t>th</a:t>
            </a:r>
            <a:r>
              <a:rPr lang="en-US" dirty="0"/>
              <a:t>)</a:t>
            </a:r>
          </a:p>
        </p:txBody>
      </p:sp>
    </p:spTree>
    <p:extLst>
      <p:ext uri="{BB962C8B-B14F-4D97-AF65-F5344CB8AC3E}">
        <p14:creationId xmlns:p14="http://schemas.microsoft.com/office/powerpoint/2010/main" val="3678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487F-40C0-40A5-8E5F-829A6336AA05}"/>
              </a:ext>
            </a:extLst>
          </p:cNvPr>
          <p:cNvSpPr>
            <a:spLocks noGrp="1"/>
          </p:cNvSpPr>
          <p:nvPr>
            <p:ph type="title"/>
          </p:nvPr>
        </p:nvSpPr>
        <p:spPr/>
        <p:txBody>
          <a:bodyPr/>
          <a:lstStyle/>
          <a:p>
            <a:pPr algn="ctr"/>
            <a:r>
              <a:rPr lang="en-US" dirty="0"/>
              <a:t>Online registration Handbook</a:t>
            </a:r>
          </a:p>
        </p:txBody>
      </p:sp>
      <p:sp>
        <p:nvSpPr>
          <p:cNvPr id="3" name="Content Placeholder 2">
            <a:extLst>
              <a:ext uri="{FF2B5EF4-FFF2-40B4-BE49-F238E27FC236}">
                <a16:creationId xmlns:a16="http://schemas.microsoft.com/office/drawing/2014/main" id="{42A859AE-0482-467E-AF0F-B3EDBE8ACC1D}"/>
              </a:ext>
            </a:extLst>
          </p:cNvPr>
          <p:cNvSpPr>
            <a:spLocks noGrp="1"/>
          </p:cNvSpPr>
          <p:nvPr>
            <p:ph idx="1"/>
          </p:nvPr>
        </p:nvSpPr>
        <p:spPr/>
        <p:txBody>
          <a:bodyPr>
            <a:normAutofit/>
          </a:bodyPr>
          <a:lstStyle/>
          <a:p>
            <a:pPr marL="0" indent="0" algn="ctr">
              <a:buNone/>
            </a:pPr>
            <a:r>
              <a:rPr lang="en-US" sz="2800" dirty="0">
                <a:hlinkClick r:id="rId2"/>
              </a:rPr>
              <a:t>https://www.gcsnc.com/Page/28797</a:t>
            </a:r>
            <a:r>
              <a:rPr lang="en-US" sz="2800" dirty="0"/>
              <a:t>  </a:t>
            </a:r>
          </a:p>
        </p:txBody>
      </p:sp>
    </p:spTree>
    <p:extLst>
      <p:ext uri="{BB962C8B-B14F-4D97-AF65-F5344CB8AC3E}">
        <p14:creationId xmlns:p14="http://schemas.microsoft.com/office/powerpoint/2010/main" val="239523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8E76-4553-4786-B933-4A1347DAA1B4}"/>
              </a:ext>
            </a:extLst>
          </p:cNvPr>
          <p:cNvSpPr>
            <a:spLocks noGrp="1"/>
          </p:cNvSpPr>
          <p:nvPr>
            <p:ph type="title"/>
          </p:nvPr>
        </p:nvSpPr>
        <p:spPr>
          <a:xfrm>
            <a:off x="581025" y="974926"/>
            <a:ext cx="11029616" cy="960199"/>
          </a:xfrm>
        </p:spPr>
        <p:txBody>
          <a:bodyPr>
            <a:normAutofit fontScale="90000"/>
          </a:bodyPr>
          <a:lstStyle/>
          <a:p>
            <a:pPr algn="ctr"/>
            <a:r>
              <a:rPr lang="en-US" dirty="0"/>
              <a:t>Encore choices-6</a:t>
            </a:r>
            <a:r>
              <a:rPr lang="en-US" baseline="30000" dirty="0"/>
              <a:t>th</a:t>
            </a:r>
            <a:r>
              <a:rPr lang="en-US" dirty="0"/>
              <a:t>, 7</a:t>
            </a:r>
            <a:r>
              <a:rPr lang="en-US" baseline="30000" dirty="0"/>
              <a:t>th</a:t>
            </a:r>
            <a:r>
              <a:rPr lang="en-US" dirty="0"/>
              <a:t>, and 8</a:t>
            </a:r>
            <a:r>
              <a:rPr lang="en-US" baseline="30000" dirty="0"/>
              <a:t>th</a:t>
            </a:r>
            <a:br>
              <a:rPr lang="en-US" baseline="30000" dirty="0"/>
            </a:br>
            <a:br>
              <a:rPr lang="en-US" baseline="30000" dirty="0"/>
            </a:br>
            <a:r>
              <a:rPr lang="en-US" baseline="30000" dirty="0"/>
              <a:t>*All students need 4 points total</a:t>
            </a:r>
            <a:br>
              <a:rPr lang="en-US" baseline="30000" dirty="0"/>
            </a:br>
            <a:r>
              <a:rPr lang="en-US" baseline="30000" dirty="0"/>
              <a:t>*Everyone must take PE</a:t>
            </a:r>
            <a:r>
              <a:rPr lang="en-US" dirty="0"/>
              <a:t> </a:t>
            </a:r>
          </a:p>
        </p:txBody>
      </p:sp>
      <p:graphicFrame>
        <p:nvGraphicFramePr>
          <p:cNvPr id="6" name="Table 6">
            <a:extLst>
              <a:ext uri="{FF2B5EF4-FFF2-40B4-BE49-F238E27FC236}">
                <a16:creationId xmlns:a16="http://schemas.microsoft.com/office/drawing/2014/main" id="{44FD7AD9-6BC4-45EF-8772-AFAF5D2CEBDE}"/>
              </a:ext>
            </a:extLst>
          </p:cNvPr>
          <p:cNvGraphicFramePr>
            <a:graphicFrameLocks noGrp="1"/>
          </p:cNvGraphicFramePr>
          <p:nvPr>
            <p:ph idx="1"/>
            <p:extLst>
              <p:ext uri="{D42A27DB-BD31-4B8C-83A1-F6EECF244321}">
                <p14:modId xmlns:p14="http://schemas.microsoft.com/office/powerpoint/2010/main" val="2157591898"/>
              </p:ext>
            </p:extLst>
          </p:nvPr>
        </p:nvGraphicFramePr>
        <p:xfrm>
          <a:off x="581025" y="2181224"/>
          <a:ext cx="11029948" cy="3288156"/>
        </p:xfrm>
        <a:graphic>
          <a:graphicData uri="http://schemas.openxmlformats.org/drawingml/2006/table">
            <a:tbl>
              <a:tblPr firstRow="1" bandRow="1">
                <a:tableStyleId>{5C22544A-7EE6-4342-B048-85BDC9FD1C3A}</a:tableStyleId>
              </a:tblPr>
              <a:tblGrid>
                <a:gridCol w="2757487">
                  <a:extLst>
                    <a:ext uri="{9D8B030D-6E8A-4147-A177-3AD203B41FA5}">
                      <a16:colId xmlns:a16="http://schemas.microsoft.com/office/drawing/2014/main" val="3573234911"/>
                    </a:ext>
                  </a:extLst>
                </a:gridCol>
                <a:gridCol w="2757487">
                  <a:extLst>
                    <a:ext uri="{9D8B030D-6E8A-4147-A177-3AD203B41FA5}">
                      <a16:colId xmlns:a16="http://schemas.microsoft.com/office/drawing/2014/main" val="2232021971"/>
                    </a:ext>
                  </a:extLst>
                </a:gridCol>
                <a:gridCol w="2757487">
                  <a:extLst>
                    <a:ext uri="{9D8B030D-6E8A-4147-A177-3AD203B41FA5}">
                      <a16:colId xmlns:a16="http://schemas.microsoft.com/office/drawing/2014/main" val="61152455"/>
                    </a:ext>
                  </a:extLst>
                </a:gridCol>
                <a:gridCol w="2757487">
                  <a:extLst>
                    <a:ext uri="{9D8B030D-6E8A-4147-A177-3AD203B41FA5}">
                      <a16:colId xmlns:a16="http://schemas.microsoft.com/office/drawing/2014/main" val="1995228438"/>
                    </a:ext>
                  </a:extLst>
                </a:gridCol>
              </a:tblGrid>
              <a:tr h="773477">
                <a:tc>
                  <a:txBody>
                    <a:bodyPr/>
                    <a:lstStyle/>
                    <a:p>
                      <a:pPr algn="ctr"/>
                      <a:r>
                        <a:rPr lang="en-US" sz="3600" dirty="0"/>
                        <a:t>6</a:t>
                      </a:r>
                      <a:r>
                        <a:rPr lang="en-US" sz="3600" baseline="30000" dirty="0"/>
                        <a:t>th</a:t>
                      </a:r>
                      <a:endParaRPr lang="en-US" sz="3600" dirty="0"/>
                    </a:p>
                    <a:p>
                      <a:pPr algn="ctr"/>
                      <a:r>
                        <a:rPr lang="en-US" sz="3600" dirty="0"/>
                        <a:t>1 Point</a:t>
                      </a:r>
                    </a:p>
                  </a:txBody>
                  <a:tcPr/>
                </a:tc>
                <a:tc>
                  <a:txBody>
                    <a:bodyPr/>
                    <a:lstStyle/>
                    <a:p>
                      <a:pPr algn="ctr"/>
                      <a:r>
                        <a:rPr lang="en-US" sz="3600" dirty="0"/>
                        <a:t>7</a:t>
                      </a:r>
                      <a:r>
                        <a:rPr lang="en-US" sz="3600" baseline="30000" dirty="0"/>
                        <a:t>th</a:t>
                      </a:r>
                      <a:endParaRPr lang="en-US" sz="3600" dirty="0"/>
                    </a:p>
                    <a:p>
                      <a:pPr algn="ctr"/>
                      <a:r>
                        <a:rPr lang="en-US" sz="3600" dirty="0"/>
                        <a:t>1 Point</a:t>
                      </a:r>
                    </a:p>
                  </a:txBody>
                  <a:tcPr/>
                </a:tc>
                <a:tc>
                  <a:txBody>
                    <a:bodyPr/>
                    <a:lstStyle/>
                    <a:p>
                      <a:pPr algn="ctr"/>
                      <a:r>
                        <a:rPr lang="en-US" sz="3600" dirty="0"/>
                        <a:t>8</a:t>
                      </a:r>
                      <a:r>
                        <a:rPr lang="en-US" sz="3600" baseline="30000" dirty="0"/>
                        <a:t>th</a:t>
                      </a:r>
                      <a:endParaRPr lang="en-US" sz="3600" dirty="0"/>
                    </a:p>
                    <a:p>
                      <a:pPr algn="ctr"/>
                      <a:r>
                        <a:rPr lang="en-US" sz="3600" dirty="0"/>
                        <a:t>1 Point</a:t>
                      </a:r>
                    </a:p>
                  </a:txBody>
                  <a:tcPr/>
                </a:tc>
                <a:tc>
                  <a:txBody>
                    <a:bodyPr/>
                    <a:lstStyle/>
                    <a:p>
                      <a:pPr algn="ctr"/>
                      <a:r>
                        <a:rPr lang="en-US" sz="3600" dirty="0"/>
                        <a:t>All Grades</a:t>
                      </a:r>
                    </a:p>
                    <a:p>
                      <a:pPr algn="ctr"/>
                      <a:r>
                        <a:rPr lang="en-US" sz="3600" dirty="0"/>
                        <a:t>2 Points</a:t>
                      </a:r>
                    </a:p>
                  </a:txBody>
                  <a:tcPr/>
                </a:tc>
                <a:extLst>
                  <a:ext uri="{0D108BD9-81ED-4DB2-BD59-A6C34878D82A}">
                    <a16:rowId xmlns:a16="http://schemas.microsoft.com/office/drawing/2014/main" val="1646649423"/>
                  </a:ext>
                </a:extLst>
              </a:tr>
              <a:tr h="2099436">
                <a:tc>
                  <a:txBody>
                    <a:bodyPr/>
                    <a:lstStyle/>
                    <a:p>
                      <a:r>
                        <a:rPr lang="en-US" dirty="0"/>
                        <a:t>PE</a:t>
                      </a:r>
                    </a:p>
                    <a:p>
                      <a:r>
                        <a:rPr lang="en-US" dirty="0"/>
                        <a:t>Intro to Spanish</a:t>
                      </a:r>
                    </a:p>
                    <a:p>
                      <a:r>
                        <a:rPr lang="en-US" dirty="0"/>
                        <a:t>Art Exploration</a:t>
                      </a:r>
                    </a:p>
                    <a:p>
                      <a:r>
                        <a:rPr lang="en-US" dirty="0"/>
                        <a:t>Exploring Technology</a:t>
                      </a:r>
                    </a:p>
                    <a:p>
                      <a:r>
                        <a:rPr lang="en-US" dirty="0"/>
                        <a:t>Computer Sci Disc I</a:t>
                      </a:r>
                    </a:p>
                    <a:p>
                      <a:r>
                        <a:rPr lang="en-US" dirty="0"/>
                        <a:t>Computer Skills and Appl.</a:t>
                      </a:r>
                    </a:p>
                    <a:p>
                      <a:endParaRPr lang="en-US" dirty="0"/>
                    </a:p>
                  </a:txBody>
                  <a:tcPr/>
                </a:tc>
                <a:tc>
                  <a:txBody>
                    <a:bodyPr/>
                    <a:lstStyle/>
                    <a:p>
                      <a:r>
                        <a:rPr lang="en-US" b="1" dirty="0"/>
                        <a:t>Spanish 1A (HS Credit)</a:t>
                      </a:r>
                    </a:p>
                    <a:p>
                      <a:r>
                        <a:rPr lang="en-US" dirty="0"/>
                        <a:t>PE</a:t>
                      </a:r>
                    </a:p>
                    <a:p>
                      <a:r>
                        <a:rPr lang="en-US" dirty="0"/>
                        <a:t>Art 7</a:t>
                      </a:r>
                    </a:p>
                    <a:p>
                      <a:r>
                        <a:rPr lang="en-US" dirty="0"/>
                        <a:t>Exploring Eng. And Design</a:t>
                      </a:r>
                    </a:p>
                    <a:p>
                      <a:r>
                        <a:rPr lang="en-US" dirty="0"/>
                        <a:t>Computer Sci Disc II</a:t>
                      </a:r>
                    </a:p>
                    <a:p>
                      <a:r>
                        <a:rPr lang="en-US" dirty="0"/>
                        <a:t>Intro to Office Product</a:t>
                      </a:r>
                    </a:p>
                  </a:txBody>
                  <a:tcPr/>
                </a:tc>
                <a:tc>
                  <a:txBody>
                    <a:bodyPr/>
                    <a:lstStyle/>
                    <a:p>
                      <a:r>
                        <a:rPr lang="en-US" b="1" dirty="0"/>
                        <a:t>Spanish 1B (HS Credit)</a:t>
                      </a:r>
                    </a:p>
                    <a:p>
                      <a:r>
                        <a:rPr lang="en-US" dirty="0"/>
                        <a:t>PE</a:t>
                      </a:r>
                    </a:p>
                    <a:p>
                      <a:r>
                        <a:rPr lang="en-US" dirty="0"/>
                        <a:t>Art 8</a:t>
                      </a:r>
                    </a:p>
                    <a:p>
                      <a:r>
                        <a:rPr lang="en-US" dirty="0"/>
                        <a:t>Computer Sci Disc III</a:t>
                      </a:r>
                    </a:p>
                    <a:p>
                      <a:r>
                        <a:rPr lang="en-US" dirty="0"/>
                        <a:t>Exp Business and </a:t>
                      </a:r>
                      <a:r>
                        <a:rPr lang="en-US" dirty="0" err="1"/>
                        <a:t>Entrepr</a:t>
                      </a:r>
                      <a:r>
                        <a:rPr lang="en-US" dirty="0"/>
                        <a:t>.</a:t>
                      </a:r>
                    </a:p>
                    <a:p>
                      <a:r>
                        <a:rPr lang="en-US" dirty="0"/>
                        <a:t>Exploring Aviation</a:t>
                      </a:r>
                    </a:p>
                  </a:txBody>
                  <a:tcPr/>
                </a:tc>
                <a:tc>
                  <a:txBody>
                    <a:bodyPr/>
                    <a:lstStyle/>
                    <a:p>
                      <a:r>
                        <a:rPr lang="en-US" dirty="0"/>
                        <a:t>Chorus</a:t>
                      </a:r>
                    </a:p>
                    <a:p>
                      <a:r>
                        <a:rPr lang="en-US" dirty="0"/>
                        <a:t>Band</a:t>
                      </a:r>
                    </a:p>
                    <a:p>
                      <a:r>
                        <a:rPr lang="en-US" dirty="0"/>
                        <a:t>Orchestra</a:t>
                      </a:r>
                    </a:p>
                    <a:p>
                      <a:r>
                        <a:rPr lang="en-US" dirty="0"/>
                        <a:t>PE Sports Education</a:t>
                      </a:r>
                    </a:p>
                    <a:p>
                      <a:r>
                        <a:rPr lang="en-US" dirty="0"/>
                        <a:t>General Music (Musical Theater)</a:t>
                      </a:r>
                    </a:p>
                  </a:txBody>
                  <a:tcPr/>
                </a:tc>
                <a:extLst>
                  <a:ext uri="{0D108BD9-81ED-4DB2-BD59-A6C34878D82A}">
                    <a16:rowId xmlns:a16="http://schemas.microsoft.com/office/drawing/2014/main" val="871271615"/>
                  </a:ext>
                </a:extLst>
              </a:tr>
            </a:tbl>
          </a:graphicData>
        </a:graphic>
      </p:graphicFrame>
    </p:spTree>
    <p:extLst>
      <p:ext uri="{BB962C8B-B14F-4D97-AF65-F5344CB8AC3E}">
        <p14:creationId xmlns:p14="http://schemas.microsoft.com/office/powerpoint/2010/main" val="227927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E436-7679-4890-9DAC-A8451D5C3971}"/>
              </a:ext>
            </a:extLst>
          </p:cNvPr>
          <p:cNvSpPr>
            <a:spLocks noGrp="1"/>
          </p:cNvSpPr>
          <p:nvPr>
            <p:ph type="title"/>
          </p:nvPr>
        </p:nvSpPr>
        <p:spPr>
          <a:xfrm>
            <a:off x="581192" y="515389"/>
            <a:ext cx="11029616" cy="1429789"/>
          </a:xfrm>
        </p:spPr>
        <p:txBody>
          <a:bodyPr>
            <a:normAutofit/>
          </a:bodyPr>
          <a:lstStyle/>
          <a:p>
            <a:pPr algn="ctr"/>
            <a:r>
              <a:rPr lang="en-US" dirty="0"/>
              <a:t>Counselor/student registration</a:t>
            </a:r>
            <a:br>
              <a:rPr lang="en-US" dirty="0"/>
            </a:br>
            <a:r>
              <a:rPr lang="en-US" dirty="0"/>
              <a:t>February 24-March 28</a:t>
            </a:r>
            <a:br>
              <a:rPr lang="en-US" dirty="0"/>
            </a:br>
            <a:endParaRPr lang="en-US" dirty="0"/>
          </a:p>
        </p:txBody>
      </p:sp>
      <p:sp>
        <p:nvSpPr>
          <p:cNvPr id="3" name="Content Placeholder 2">
            <a:extLst>
              <a:ext uri="{FF2B5EF4-FFF2-40B4-BE49-F238E27FC236}">
                <a16:creationId xmlns:a16="http://schemas.microsoft.com/office/drawing/2014/main" id="{B47159FC-CA3C-4875-A20A-C75D8E4889A2}"/>
              </a:ext>
            </a:extLst>
          </p:cNvPr>
          <p:cNvSpPr>
            <a:spLocks noGrp="1"/>
          </p:cNvSpPr>
          <p:nvPr>
            <p:ph idx="1"/>
          </p:nvPr>
        </p:nvSpPr>
        <p:spPr/>
        <p:txBody>
          <a:bodyPr>
            <a:normAutofit/>
          </a:bodyPr>
          <a:lstStyle/>
          <a:p>
            <a:r>
              <a:rPr lang="en-US" sz="3200" dirty="0"/>
              <a:t>During this time counselors will meet one on one with students to guide them through the registration process and ensure that they have selected the right classes</a:t>
            </a:r>
          </a:p>
        </p:txBody>
      </p:sp>
    </p:spTree>
    <p:extLst>
      <p:ext uri="{BB962C8B-B14F-4D97-AF65-F5344CB8AC3E}">
        <p14:creationId xmlns:p14="http://schemas.microsoft.com/office/powerpoint/2010/main" val="12584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6D92-1C94-4D07-817C-A0C177FB0589}"/>
              </a:ext>
            </a:extLst>
          </p:cNvPr>
          <p:cNvSpPr>
            <a:spLocks noGrp="1"/>
          </p:cNvSpPr>
          <p:nvPr>
            <p:ph type="title"/>
          </p:nvPr>
        </p:nvSpPr>
        <p:spPr/>
        <p:txBody>
          <a:bodyPr/>
          <a:lstStyle/>
          <a:p>
            <a:pPr algn="ctr"/>
            <a:r>
              <a:rPr lang="en-US" dirty="0"/>
              <a:t>Course registration timeline</a:t>
            </a:r>
          </a:p>
        </p:txBody>
      </p:sp>
      <p:graphicFrame>
        <p:nvGraphicFramePr>
          <p:cNvPr id="4" name="Table 4">
            <a:extLst>
              <a:ext uri="{FF2B5EF4-FFF2-40B4-BE49-F238E27FC236}">
                <a16:creationId xmlns:a16="http://schemas.microsoft.com/office/drawing/2014/main" id="{61824513-B3CF-4AE3-B483-A43547DDBBDC}"/>
              </a:ext>
            </a:extLst>
          </p:cNvPr>
          <p:cNvGraphicFramePr>
            <a:graphicFrameLocks noGrp="1"/>
          </p:cNvGraphicFramePr>
          <p:nvPr>
            <p:ph idx="1"/>
            <p:extLst>
              <p:ext uri="{D42A27DB-BD31-4B8C-83A1-F6EECF244321}">
                <p14:modId xmlns:p14="http://schemas.microsoft.com/office/powerpoint/2010/main" val="3008544646"/>
              </p:ext>
            </p:extLst>
          </p:nvPr>
        </p:nvGraphicFramePr>
        <p:xfrm>
          <a:off x="581025" y="2181225"/>
          <a:ext cx="11029948" cy="1645920"/>
        </p:xfrm>
        <a:graphic>
          <a:graphicData uri="http://schemas.openxmlformats.org/drawingml/2006/table">
            <a:tbl>
              <a:tblPr firstRow="1" bandRow="1">
                <a:tableStyleId>{5C22544A-7EE6-4342-B048-85BDC9FD1C3A}</a:tableStyleId>
              </a:tblPr>
              <a:tblGrid>
                <a:gridCol w="2757487">
                  <a:extLst>
                    <a:ext uri="{9D8B030D-6E8A-4147-A177-3AD203B41FA5}">
                      <a16:colId xmlns:a16="http://schemas.microsoft.com/office/drawing/2014/main" val="92415384"/>
                    </a:ext>
                  </a:extLst>
                </a:gridCol>
                <a:gridCol w="2757487">
                  <a:extLst>
                    <a:ext uri="{9D8B030D-6E8A-4147-A177-3AD203B41FA5}">
                      <a16:colId xmlns:a16="http://schemas.microsoft.com/office/drawing/2014/main" val="708725513"/>
                    </a:ext>
                  </a:extLst>
                </a:gridCol>
                <a:gridCol w="2757487">
                  <a:extLst>
                    <a:ext uri="{9D8B030D-6E8A-4147-A177-3AD203B41FA5}">
                      <a16:colId xmlns:a16="http://schemas.microsoft.com/office/drawing/2014/main" val="1341105226"/>
                    </a:ext>
                  </a:extLst>
                </a:gridCol>
                <a:gridCol w="2757487">
                  <a:extLst>
                    <a:ext uri="{9D8B030D-6E8A-4147-A177-3AD203B41FA5}">
                      <a16:colId xmlns:a16="http://schemas.microsoft.com/office/drawing/2014/main" val="3149095963"/>
                    </a:ext>
                  </a:extLst>
                </a:gridCol>
              </a:tblGrid>
              <a:tr h="370840">
                <a:tc>
                  <a:txBody>
                    <a:bodyPr/>
                    <a:lstStyle/>
                    <a:p>
                      <a:pPr algn="ctr"/>
                      <a:r>
                        <a:rPr lang="en-US" sz="3600" dirty="0"/>
                        <a:t>6th</a:t>
                      </a:r>
                    </a:p>
                  </a:txBody>
                  <a:tcPr/>
                </a:tc>
                <a:tc>
                  <a:txBody>
                    <a:bodyPr/>
                    <a:lstStyle/>
                    <a:p>
                      <a:pPr algn="ctr"/>
                      <a:r>
                        <a:rPr lang="en-US" sz="3600" dirty="0"/>
                        <a:t>7th</a:t>
                      </a:r>
                    </a:p>
                  </a:txBody>
                  <a:tcPr/>
                </a:tc>
                <a:tc>
                  <a:txBody>
                    <a:bodyPr/>
                    <a:lstStyle/>
                    <a:p>
                      <a:pPr algn="ctr"/>
                      <a:r>
                        <a:rPr lang="en-US" sz="3600" dirty="0"/>
                        <a:t>8th</a:t>
                      </a:r>
                    </a:p>
                  </a:txBody>
                  <a:tcPr/>
                </a:tc>
                <a:tc>
                  <a:txBody>
                    <a:bodyPr/>
                    <a:lstStyle/>
                    <a:p>
                      <a:pPr algn="ctr"/>
                      <a:r>
                        <a:rPr lang="en-US" sz="3600" dirty="0"/>
                        <a:t>Absence Students</a:t>
                      </a:r>
                    </a:p>
                  </a:txBody>
                  <a:tcPr/>
                </a:tc>
                <a:extLst>
                  <a:ext uri="{0D108BD9-81ED-4DB2-BD59-A6C34878D82A}">
                    <a16:rowId xmlns:a16="http://schemas.microsoft.com/office/drawing/2014/main" val="3064573104"/>
                  </a:ext>
                </a:extLst>
              </a:tr>
              <a:tr h="370840">
                <a:tc>
                  <a:txBody>
                    <a:bodyPr/>
                    <a:lstStyle/>
                    <a:p>
                      <a:r>
                        <a:rPr lang="en-US" sz="2400" dirty="0"/>
                        <a:t>February 24</a:t>
                      </a:r>
                      <a:r>
                        <a:rPr lang="en-US" sz="2400" baseline="30000" dirty="0"/>
                        <a:t>th</a:t>
                      </a:r>
                      <a:r>
                        <a:rPr lang="en-US" sz="2400" dirty="0"/>
                        <a:t> Week</a:t>
                      </a:r>
                    </a:p>
                  </a:txBody>
                  <a:tcPr/>
                </a:tc>
                <a:tc>
                  <a:txBody>
                    <a:bodyPr/>
                    <a:lstStyle/>
                    <a:p>
                      <a:r>
                        <a:rPr lang="en-US" sz="2400" dirty="0"/>
                        <a:t>March 3</a:t>
                      </a:r>
                      <a:r>
                        <a:rPr lang="en-US" sz="2400" baseline="30000" dirty="0"/>
                        <a:t>rd</a:t>
                      </a:r>
                      <a:r>
                        <a:rPr lang="en-US" sz="2400" dirty="0"/>
                        <a:t> Week</a:t>
                      </a:r>
                    </a:p>
                  </a:txBody>
                  <a:tcPr/>
                </a:tc>
                <a:tc>
                  <a:txBody>
                    <a:bodyPr/>
                    <a:lstStyle/>
                    <a:p>
                      <a:r>
                        <a:rPr lang="en-US" sz="2400" dirty="0"/>
                        <a:t>March 10</a:t>
                      </a:r>
                      <a:r>
                        <a:rPr lang="en-US" sz="2400" baseline="30000" dirty="0"/>
                        <a:t>th</a:t>
                      </a:r>
                      <a:r>
                        <a:rPr lang="en-US" sz="2400" dirty="0"/>
                        <a:t> Week</a:t>
                      </a:r>
                    </a:p>
                  </a:txBody>
                  <a:tcPr/>
                </a:tc>
                <a:tc>
                  <a:txBody>
                    <a:bodyPr/>
                    <a:lstStyle/>
                    <a:p>
                      <a:pPr algn="ctr"/>
                      <a:r>
                        <a:rPr lang="en-US" sz="2400" dirty="0"/>
                        <a:t>Week of March 17</a:t>
                      </a:r>
                      <a:r>
                        <a:rPr lang="en-US" sz="2400" baseline="30000" dirty="0"/>
                        <a:t>th</a:t>
                      </a:r>
                      <a:r>
                        <a:rPr lang="en-US" sz="2400" dirty="0"/>
                        <a:t>  </a:t>
                      </a:r>
                    </a:p>
                  </a:txBody>
                  <a:tcPr/>
                </a:tc>
                <a:extLst>
                  <a:ext uri="{0D108BD9-81ED-4DB2-BD59-A6C34878D82A}">
                    <a16:rowId xmlns:a16="http://schemas.microsoft.com/office/drawing/2014/main" val="2072522333"/>
                  </a:ext>
                </a:extLst>
              </a:tr>
            </a:tbl>
          </a:graphicData>
        </a:graphic>
      </p:graphicFrame>
    </p:spTree>
    <p:extLst>
      <p:ext uri="{BB962C8B-B14F-4D97-AF65-F5344CB8AC3E}">
        <p14:creationId xmlns:p14="http://schemas.microsoft.com/office/powerpoint/2010/main" val="2099576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9144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a:br>
              <a:rPr lang="en-US" sz="1000" dirty="0">
                <a:latin typeface="Franklin Gothic Heavy" panose="020B0903020102020204" pitchFamily="34" charset="0"/>
              </a:rPr>
            </a:br>
            <a:br>
              <a:rPr lang="en-US" sz="1000" dirty="0">
                <a:latin typeface="Franklin Gothic Heavy" panose="020B0903020102020204" pitchFamily="34" charset="0"/>
              </a:rPr>
            </a:br>
            <a:br>
              <a:rPr lang="en-US" sz="1000" dirty="0">
                <a:latin typeface="Franklin Gothic Heavy" panose="020B0903020102020204" pitchFamily="34" charset="0"/>
              </a:rPr>
            </a:br>
            <a:br>
              <a:rPr lang="en-US" sz="1000" dirty="0">
                <a:latin typeface="Franklin Gothic Heavy" panose="020B0903020102020204" pitchFamily="34" charset="0"/>
              </a:rPr>
            </a:br>
            <a:r>
              <a:rPr lang="en-US" sz="4200" dirty="0">
                <a:latin typeface="Franklin Gothic Heavy" panose="020B0903020102020204" pitchFamily="34" charset="0"/>
              </a:rPr>
              <a:t>1. </a:t>
            </a:r>
            <a:r>
              <a:rPr lang="en-US" dirty="0"/>
              <a:t> </a:t>
            </a:r>
            <a:r>
              <a:rPr lang="en-US" sz="3600" dirty="0">
                <a:latin typeface="Franklin Gothic Heavy" panose="020B0903020102020204" pitchFamily="34" charset="0"/>
              </a:rPr>
              <a:t>Go to my.ncedcloud.org </a:t>
            </a:r>
            <a:br>
              <a:rPr lang="en-US" sz="4200" dirty="0"/>
            </a:br>
            <a:endParaRPr lang="en-US" sz="4200" dirty="0"/>
          </a:p>
        </p:txBody>
      </p:sp>
      <p:sp>
        <p:nvSpPr>
          <p:cNvPr id="8" name="Title 1">
            <a:extLst>
              <a:ext uri="{FF2B5EF4-FFF2-40B4-BE49-F238E27FC236}">
                <a16:creationId xmlns:a16="http://schemas.microsoft.com/office/drawing/2014/main" id="{3EDC3E95-BB4C-4110-BA03-E79ED4B3746B}"/>
              </a:ext>
            </a:extLst>
          </p:cNvPr>
          <p:cNvSpPr txBox="1">
            <a:spLocks/>
          </p:cNvSpPr>
          <p:nvPr/>
        </p:nvSpPr>
        <p:spPr>
          <a:xfrm>
            <a:off x="1969911" y="990600"/>
            <a:ext cx="8229600" cy="1143000"/>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a:r>
              <a:rPr lang="en-US" sz="4400" dirty="0">
                <a:latin typeface="Franklin Gothic Heavy" panose="020B0903020102020204" pitchFamily="34" charset="0"/>
              </a:rPr>
              <a:t>2.  </a:t>
            </a:r>
            <a:r>
              <a:rPr lang="en-US" sz="3600" dirty="0">
                <a:latin typeface="Franklin Gothic Heavy" panose="020B0903020102020204" pitchFamily="34" charset="0"/>
              </a:rPr>
              <a:t>Enter Username &amp; Password</a:t>
            </a:r>
          </a:p>
        </p:txBody>
      </p:sp>
      <p:pic>
        <p:nvPicPr>
          <p:cNvPr id="9" name="Picture 3">
            <a:extLst>
              <a:ext uri="{FF2B5EF4-FFF2-40B4-BE49-F238E27FC236}">
                <a16:creationId xmlns:a16="http://schemas.microsoft.com/office/drawing/2014/main" id="{ED899848-AF7A-432A-80B9-F97D31DA0DC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193" t="19590" r="36193" b="19214"/>
          <a:stretch/>
        </p:blipFill>
        <p:spPr bwMode="auto">
          <a:xfrm>
            <a:off x="1887732" y="2133601"/>
            <a:ext cx="380999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a:extLst>
              <a:ext uri="{FF2B5EF4-FFF2-40B4-BE49-F238E27FC236}">
                <a16:creationId xmlns:a16="http://schemas.microsoft.com/office/drawing/2014/main" id="{411479E2-792A-42ED-B46B-BDFE819B40FC}"/>
              </a:ext>
            </a:extLst>
          </p:cNvPr>
          <p:cNvCxnSpPr/>
          <p:nvPr/>
        </p:nvCxnSpPr>
        <p:spPr>
          <a:xfrm flipH="1">
            <a:off x="5257800" y="3429000"/>
            <a:ext cx="1447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55DAD5-B403-4DC4-ADAB-A9E3CA004C0D}"/>
              </a:ext>
            </a:extLst>
          </p:cNvPr>
          <p:cNvSpPr txBox="1"/>
          <p:nvPr/>
        </p:nvSpPr>
        <p:spPr>
          <a:xfrm>
            <a:off x="6841067" y="3213556"/>
            <a:ext cx="3810000"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200" b="1" dirty="0"/>
              <a:t>Enter your student ID (lunch #)</a:t>
            </a:r>
          </a:p>
        </p:txBody>
      </p:sp>
      <p:cxnSp>
        <p:nvCxnSpPr>
          <p:cNvPr id="12" name="Straight Arrow Connector 11">
            <a:extLst>
              <a:ext uri="{FF2B5EF4-FFF2-40B4-BE49-F238E27FC236}">
                <a16:creationId xmlns:a16="http://schemas.microsoft.com/office/drawing/2014/main" id="{9DDE267C-E0D5-4E11-AF50-412854E4D09E}"/>
              </a:ext>
            </a:extLst>
          </p:cNvPr>
          <p:cNvCxnSpPr/>
          <p:nvPr/>
        </p:nvCxnSpPr>
        <p:spPr>
          <a:xfrm flipH="1" flipV="1">
            <a:off x="5257801" y="3824111"/>
            <a:ext cx="1501923" cy="4572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C19983-225F-4EA0-9BBF-31C84E7C55F0}"/>
              </a:ext>
            </a:extLst>
          </p:cNvPr>
          <p:cNvSpPr txBox="1"/>
          <p:nvPr/>
        </p:nvSpPr>
        <p:spPr>
          <a:xfrm>
            <a:off x="6841067" y="4052713"/>
            <a:ext cx="3810000" cy="43088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200" b="1" dirty="0"/>
              <a:t>Enter your password.</a:t>
            </a:r>
          </a:p>
        </p:txBody>
      </p:sp>
    </p:spTree>
    <p:extLst>
      <p:ext uri="{BB962C8B-B14F-4D97-AF65-F5344CB8AC3E}">
        <p14:creationId xmlns:p14="http://schemas.microsoft.com/office/powerpoint/2010/main" val="1499906961"/>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24799" y="5112216"/>
            <a:ext cx="206980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dirty="0"/>
              <a:t>Click here</a:t>
            </a:r>
          </a:p>
        </p:txBody>
      </p:sp>
      <p:pic>
        <p:nvPicPr>
          <p:cNvPr id="6" name="Picture 5">
            <a:extLst>
              <a:ext uri="{FF2B5EF4-FFF2-40B4-BE49-F238E27FC236}">
                <a16:creationId xmlns:a16="http://schemas.microsoft.com/office/drawing/2014/main" id="{26A4E45A-F28F-4139-8679-6D0A63A3E1A9}"/>
              </a:ext>
            </a:extLst>
          </p:cNvPr>
          <p:cNvPicPr>
            <a:picLocks noChangeAspect="1"/>
          </p:cNvPicPr>
          <p:nvPr/>
        </p:nvPicPr>
        <p:blipFill>
          <a:blip r:embed="rId2"/>
          <a:stretch>
            <a:fillRect/>
          </a:stretch>
        </p:blipFill>
        <p:spPr>
          <a:xfrm>
            <a:off x="978195" y="1925838"/>
            <a:ext cx="9718157" cy="3186378"/>
          </a:xfrm>
          <a:prstGeom prst="rect">
            <a:avLst/>
          </a:prstGeom>
        </p:spPr>
      </p:pic>
      <p:cxnSp>
        <p:nvCxnSpPr>
          <p:cNvPr id="5" name="Straight Arrow Connector 4"/>
          <p:cNvCxnSpPr>
            <a:cxnSpLocks/>
          </p:cNvCxnSpPr>
          <p:nvPr/>
        </p:nvCxnSpPr>
        <p:spPr>
          <a:xfrm flipH="1" flipV="1">
            <a:off x="7315200" y="4746848"/>
            <a:ext cx="609600" cy="98488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0C68692-7546-436C-94B1-78E942F6256F}"/>
              </a:ext>
            </a:extLst>
          </p:cNvPr>
          <p:cNvSpPr/>
          <p:nvPr/>
        </p:nvSpPr>
        <p:spPr>
          <a:xfrm>
            <a:off x="2380343" y="493520"/>
            <a:ext cx="7614261" cy="646331"/>
          </a:xfrm>
          <a:prstGeom prst="rect">
            <a:avLst/>
          </a:prstGeom>
        </p:spPr>
        <p:txBody>
          <a:bodyPr wrap="square">
            <a:spAutoFit/>
          </a:bodyPr>
          <a:lstStyle/>
          <a:p>
            <a:r>
              <a:rPr lang="en-US" sz="3600" dirty="0">
                <a:latin typeface="Franklin Gothic Heavy" panose="020B0903020102020204" pitchFamily="34" charset="0"/>
              </a:rPr>
              <a:t>3.  Select PowerSchool Student</a:t>
            </a:r>
          </a:p>
        </p:txBody>
      </p:sp>
    </p:spTree>
    <p:extLst>
      <p:ext uri="{BB962C8B-B14F-4D97-AF65-F5344CB8AC3E}">
        <p14:creationId xmlns:p14="http://schemas.microsoft.com/office/powerpoint/2010/main" val="3947571613"/>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30163"/>
            <a:ext cx="11263423" cy="1143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dirty="0">
                <a:latin typeface="Franklin Gothic Heavy" panose="020B0903020102020204" pitchFamily="34" charset="0"/>
              </a:rPr>
              <a:t>4. Select Class Registration  </a:t>
            </a:r>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1454" b="18856"/>
          <a:stretch/>
        </p:blipFill>
        <p:spPr bwMode="auto">
          <a:xfrm>
            <a:off x="1297172" y="1113037"/>
            <a:ext cx="4357150" cy="521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837916" y="4386590"/>
            <a:ext cx="35814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19316" y="4386590"/>
            <a:ext cx="3962400" cy="98488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dirty="0"/>
              <a:t>Select Class Registration </a:t>
            </a:r>
          </a:p>
        </p:txBody>
      </p:sp>
    </p:spTree>
    <p:extLst>
      <p:ext uri="{BB962C8B-B14F-4D97-AF65-F5344CB8AC3E}">
        <p14:creationId xmlns:p14="http://schemas.microsoft.com/office/powerpoint/2010/main" val="1727693188"/>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FE55D7D-6BB0-4040-AE0C-05822FB8AC33}"/>
              </a:ext>
            </a:extLst>
          </p:cNvPr>
          <p:cNvSpPr txBox="1">
            <a:spLocks noGrp="1"/>
          </p:cNvSpPr>
          <p:nvPr>
            <p:ph type="title"/>
          </p:nvPr>
        </p:nvSpPr>
        <p:spPr>
          <a:xfrm>
            <a:off x="1215600" y="86213"/>
            <a:ext cx="7778771" cy="114300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00" dirty="0">
                <a:latin typeface="Franklin Gothic Heavy" panose="020B0903020102020204" pitchFamily="34" charset="0"/>
              </a:rPr>
              <a:t>5.  Read Instructions at Top of Screen  </a:t>
            </a:r>
          </a:p>
        </p:txBody>
      </p:sp>
      <p:pic>
        <p:nvPicPr>
          <p:cNvPr id="9" name="Picture 8">
            <a:extLst>
              <a:ext uri="{FF2B5EF4-FFF2-40B4-BE49-F238E27FC236}">
                <a16:creationId xmlns:a16="http://schemas.microsoft.com/office/drawing/2014/main" id="{AE7E1E6D-A524-4700-BF44-92BABDC17770}"/>
              </a:ext>
            </a:extLst>
          </p:cNvPr>
          <p:cNvPicPr>
            <a:picLocks noChangeAspect="1"/>
          </p:cNvPicPr>
          <p:nvPr/>
        </p:nvPicPr>
        <p:blipFill>
          <a:blip r:embed="rId2"/>
          <a:stretch>
            <a:fillRect/>
          </a:stretch>
        </p:blipFill>
        <p:spPr>
          <a:xfrm>
            <a:off x="2242964" y="2446399"/>
            <a:ext cx="6010275" cy="2933700"/>
          </a:xfrm>
          <a:prstGeom prst="rect">
            <a:avLst/>
          </a:prstGeom>
        </p:spPr>
      </p:pic>
      <p:sp>
        <p:nvSpPr>
          <p:cNvPr id="10" name="TextBox 9">
            <a:extLst>
              <a:ext uri="{FF2B5EF4-FFF2-40B4-BE49-F238E27FC236}">
                <a16:creationId xmlns:a16="http://schemas.microsoft.com/office/drawing/2014/main" id="{589AD19A-E1CA-424B-B750-53E9527784AA}"/>
              </a:ext>
            </a:extLst>
          </p:cNvPr>
          <p:cNvSpPr txBox="1"/>
          <p:nvPr/>
        </p:nvSpPr>
        <p:spPr>
          <a:xfrm>
            <a:off x="8490408" y="4751335"/>
            <a:ext cx="1527027" cy="1592744"/>
          </a:xfrm>
          <a:prstGeom prst="rect">
            <a:avLst/>
          </a:prstGeom>
          <a:noFill/>
        </p:spPr>
        <p:txBody>
          <a:bodyPr wrap="square" rtlCol="0">
            <a:spAutoFit/>
          </a:bodyPr>
          <a:lstStyle/>
          <a:p>
            <a:r>
              <a:rPr lang="en-US" sz="1950" b="1" dirty="0"/>
              <a:t>Click on the pencil </a:t>
            </a:r>
          </a:p>
          <a:p>
            <a:r>
              <a:rPr lang="en-US" sz="1950" b="1" dirty="0"/>
              <a:t>to make your selections.</a:t>
            </a:r>
          </a:p>
        </p:txBody>
      </p:sp>
      <p:pic>
        <p:nvPicPr>
          <p:cNvPr id="11" name="Picture 2">
            <a:extLst>
              <a:ext uri="{FF2B5EF4-FFF2-40B4-BE49-F238E27FC236}">
                <a16:creationId xmlns:a16="http://schemas.microsoft.com/office/drawing/2014/main" id="{DE5B6E43-5535-4408-89C0-962E3758CF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096" t="58374" r="7284" b="37466"/>
          <a:stretch/>
        </p:blipFill>
        <p:spPr bwMode="auto">
          <a:xfrm>
            <a:off x="9837742" y="5105237"/>
            <a:ext cx="359385" cy="32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a:extLst>
              <a:ext uri="{FF2B5EF4-FFF2-40B4-BE49-F238E27FC236}">
                <a16:creationId xmlns:a16="http://schemas.microsoft.com/office/drawing/2014/main" id="{86A6A9CF-2BC3-4113-AE42-451A020070E5}"/>
              </a:ext>
            </a:extLst>
          </p:cNvPr>
          <p:cNvCxnSpPr>
            <a:cxnSpLocks/>
          </p:cNvCxnSpPr>
          <p:nvPr/>
        </p:nvCxnSpPr>
        <p:spPr>
          <a:xfrm flipH="1" flipV="1">
            <a:off x="8033208" y="4511736"/>
            <a:ext cx="596598" cy="616149"/>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56D532A-ECCD-4D25-B05F-A98AB0731612}"/>
              </a:ext>
            </a:extLst>
          </p:cNvPr>
          <p:cNvSpPr txBox="1">
            <a:spLocks/>
          </p:cNvSpPr>
          <p:nvPr/>
        </p:nvSpPr>
        <p:spPr>
          <a:xfrm>
            <a:off x="1215600" y="1152839"/>
            <a:ext cx="7778771" cy="1143001"/>
          </a:xfrm>
          <a:prstGeom prst="rect">
            <a:avLst/>
          </a:prstGeom>
          <a:noFill/>
          <a:ln>
            <a:noFill/>
          </a:ln>
        </p:spPr>
        <p:txBody>
          <a:bodyPr spcFirstLastPara="1" vert="horz" wrap="square" lIns="68580" tIns="34290" rIns="68580" bIns="34290" rtlCol="0" anchor="ctr" anchorCtr="0">
            <a:noAutofit/>
          </a:bodyPr>
          <a:lstStyle>
            <a:defPPr marR="0" lvl="0" algn="l" rtl="0">
              <a:lnSpc>
                <a:spcPct val="100000"/>
              </a:lnSpc>
              <a:spcBef>
                <a:spcPts val="0"/>
              </a:spcBef>
              <a:spcAft>
                <a:spcPts val="0"/>
              </a:spcAft>
            </a:defPPr>
            <a:lvl1pPr marR="0" lvl="0" algn="ctr" defTabSz="914400" rtl="0" eaLnBrk="1" latinLnBrk="0" hangingPunct="1">
              <a:lnSpc>
                <a:spcPct val="100000"/>
              </a:lnSpc>
              <a:spcBef>
                <a:spcPct val="0"/>
              </a:spcBef>
              <a:spcAft>
                <a:spcPts val="0"/>
              </a:spcAft>
              <a:buClr>
                <a:schemeClr val="dk1"/>
              </a:buClr>
              <a:buSzPts val="2400"/>
              <a:buFont typeface="Permanent Marker"/>
              <a:buNone/>
              <a:defRPr sz="4400" b="0" i="0" u="none" strike="noStrike" kern="1200" cap="none">
                <a:solidFill>
                  <a:schemeClr val="tx1"/>
                </a:solidFill>
                <a:latin typeface="+mj-lt"/>
                <a:ea typeface="+mj-ea"/>
                <a:cs typeface="+mj-cs"/>
                <a:sym typeface="Permanent Marker"/>
              </a:defRPr>
            </a:lvl1pPr>
            <a:lvl2pPr marR="0" lvl="1" algn="ctr" rtl="0">
              <a:lnSpc>
                <a:spcPct val="100000"/>
              </a:lnSpc>
              <a:spcBef>
                <a:spcPts val="0"/>
              </a:spcBef>
              <a:spcAft>
                <a:spcPts val="0"/>
              </a:spcAft>
              <a:buClr>
                <a:schemeClr val="dk1"/>
              </a:buClr>
              <a:buSzPts val="2400"/>
              <a:buFont typeface="Permanent Marker"/>
              <a:buNone/>
              <a:defRPr sz="2400" b="0" i="0" u="none" strike="noStrike" cap="none">
                <a:solidFill>
                  <a:schemeClr val="dk1"/>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chemeClr val="dk1"/>
              </a:buClr>
              <a:buSzPts val="2400"/>
              <a:buFont typeface="Permanent Marker"/>
              <a:buNone/>
              <a:defRPr sz="2400" b="0" i="0" u="none" strike="noStrike" cap="none">
                <a:solidFill>
                  <a:schemeClr val="dk1"/>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chemeClr val="dk1"/>
              </a:buClr>
              <a:buSzPts val="2400"/>
              <a:buFont typeface="Permanent Marker"/>
              <a:buNone/>
              <a:defRPr sz="2400" b="0" i="0" u="none" strike="noStrike" cap="none">
                <a:solidFill>
                  <a:schemeClr val="dk1"/>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chemeClr val="dk1"/>
              </a:buClr>
              <a:buSzPts val="2400"/>
              <a:buFont typeface="Permanent Marker"/>
              <a:buNone/>
              <a:defRPr sz="2400" b="0" i="0" u="none" strike="noStrike" cap="none">
                <a:solidFill>
                  <a:schemeClr val="dk1"/>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chemeClr val="dk1"/>
              </a:buClr>
              <a:buSzPts val="2400"/>
              <a:buFont typeface="Permanent Marker"/>
              <a:buNone/>
              <a:defRPr sz="2400" b="0" i="0" u="none" strike="noStrike" cap="none">
                <a:solidFill>
                  <a:schemeClr val="dk1"/>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chemeClr val="dk1"/>
              </a:buClr>
              <a:buSzPts val="2400"/>
              <a:buFont typeface="Permanent Marker"/>
              <a:buNone/>
              <a:defRPr sz="2400" b="0" i="0" u="none" strike="noStrike" cap="none">
                <a:solidFill>
                  <a:schemeClr val="dk1"/>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chemeClr val="dk1"/>
              </a:buClr>
              <a:buSzPts val="2400"/>
              <a:buFont typeface="Permanent Marker"/>
              <a:buNone/>
              <a:defRPr sz="2400" b="0" i="0" u="none" strike="noStrike" cap="none">
                <a:solidFill>
                  <a:schemeClr val="dk1"/>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chemeClr val="dk1"/>
              </a:buClr>
              <a:buSzPts val="2400"/>
              <a:buFont typeface="Permanent Marker"/>
              <a:buNone/>
              <a:defRPr sz="2400" b="0" i="0" u="none" strike="noStrike" cap="none">
                <a:solidFill>
                  <a:schemeClr val="dk1"/>
                </a:solidFill>
                <a:latin typeface="Permanent Marker"/>
                <a:ea typeface="Permanent Marker"/>
                <a:cs typeface="Permanent Marker"/>
                <a:sym typeface="Permanent Marker"/>
              </a:defRPr>
            </a:lvl9pPr>
          </a:lstStyle>
          <a:p>
            <a:pPr algn="l"/>
            <a:r>
              <a:rPr lang="en-US" sz="3300" dirty="0">
                <a:latin typeface="Franklin Gothic Heavy" panose="020B0903020102020204" pitchFamily="34" charset="0"/>
              </a:rPr>
              <a:t>6.  Register for Classes</a:t>
            </a:r>
          </a:p>
        </p:txBody>
      </p:sp>
    </p:spTree>
    <p:extLst>
      <p:ext uri="{BB962C8B-B14F-4D97-AF65-F5344CB8AC3E}">
        <p14:creationId xmlns:p14="http://schemas.microsoft.com/office/powerpoint/2010/main" val="1502494106"/>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11C84C-D922-455E-A3BB-742F81A164E9}"/>
              </a:ext>
            </a:extLst>
          </p:cNvPr>
          <p:cNvSpPr>
            <a:spLocks noGrp="1"/>
          </p:cNvSpPr>
          <p:nvPr>
            <p:ph type="title"/>
          </p:nvPr>
        </p:nvSpPr>
        <p:spPr>
          <a:xfrm>
            <a:off x="1485900" y="125099"/>
            <a:ext cx="8073736" cy="1406288"/>
          </a:xfrm>
        </p:spPr>
        <p:txBody>
          <a:bodyPr/>
          <a:lstStyle/>
          <a:p>
            <a:pPr algn="l"/>
            <a:r>
              <a:rPr lang="en-US" sz="3200" dirty="0">
                <a:latin typeface="Franklin Gothic Heavy" panose="020B0903020102020204" pitchFamily="34" charset="0"/>
              </a:rPr>
              <a:t> 7.  Selecting Courses</a:t>
            </a:r>
          </a:p>
        </p:txBody>
      </p:sp>
      <p:pic>
        <p:nvPicPr>
          <p:cNvPr id="7" name="Picture 6">
            <a:extLst>
              <a:ext uri="{FF2B5EF4-FFF2-40B4-BE49-F238E27FC236}">
                <a16:creationId xmlns:a16="http://schemas.microsoft.com/office/drawing/2014/main" id="{D6C6F7AA-2A77-480D-9674-D358F2995B72}"/>
              </a:ext>
            </a:extLst>
          </p:cNvPr>
          <p:cNvPicPr>
            <a:picLocks noChangeAspect="1"/>
          </p:cNvPicPr>
          <p:nvPr/>
        </p:nvPicPr>
        <p:blipFill>
          <a:blip r:embed="rId2"/>
          <a:stretch>
            <a:fillRect/>
          </a:stretch>
        </p:blipFill>
        <p:spPr>
          <a:xfrm>
            <a:off x="2128557" y="1822088"/>
            <a:ext cx="7639050" cy="1781175"/>
          </a:xfrm>
          <a:prstGeom prst="rect">
            <a:avLst/>
          </a:prstGeom>
        </p:spPr>
      </p:pic>
      <p:cxnSp>
        <p:nvCxnSpPr>
          <p:cNvPr id="8" name="Straight Arrow Connector 7">
            <a:extLst>
              <a:ext uri="{FF2B5EF4-FFF2-40B4-BE49-F238E27FC236}">
                <a16:creationId xmlns:a16="http://schemas.microsoft.com/office/drawing/2014/main" id="{8A78C581-7703-49FD-97AF-C22C3E2F1F77}"/>
              </a:ext>
            </a:extLst>
          </p:cNvPr>
          <p:cNvCxnSpPr/>
          <p:nvPr/>
        </p:nvCxnSpPr>
        <p:spPr>
          <a:xfrm flipV="1">
            <a:off x="1674371" y="2890951"/>
            <a:ext cx="228600" cy="807779"/>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A7B0B4E1-A86B-4FEB-8D19-FBBAC1B00536}"/>
              </a:ext>
            </a:extLst>
          </p:cNvPr>
          <p:cNvSpPr/>
          <p:nvPr/>
        </p:nvSpPr>
        <p:spPr>
          <a:xfrm>
            <a:off x="1993559" y="2430286"/>
            <a:ext cx="134998" cy="65890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0" name="Rectangle 9">
            <a:extLst>
              <a:ext uri="{FF2B5EF4-FFF2-40B4-BE49-F238E27FC236}">
                <a16:creationId xmlns:a16="http://schemas.microsoft.com/office/drawing/2014/main" id="{EA42F83E-496A-4852-AE99-0FF5A04EBB96}"/>
              </a:ext>
            </a:extLst>
          </p:cNvPr>
          <p:cNvSpPr/>
          <p:nvPr/>
        </p:nvSpPr>
        <p:spPr>
          <a:xfrm>
            <a:off x="2294968" y="3942669"/>
            <a:ext cx="6096000" cy="2031325"/>
          </a:xfrm>
          <a:prstGeom prst="rect">
            <a:avLst/>
          </a:prstGeom>
        </p:spPr>
        <p:txBody>
          <a:bodyPr>
            <a:spAutoFit/>
          </a:bodyPr>
          <a:lstStyle/>
          <a:p>
            <a:pPr marL="214313" indent="-214313">
              <a:buFont typeface="Arial" panose="020B0604020202020204" pitchFamily="34" charset="0"/>
              <a:buChar char="•"/>
            </a:pPr>
            <a:r>
              <a:rPr lang="en-US" b="1" dirty="0"/>
              <a:t>Select 1 course in each area and click “Okay”.</a:t>
            </a:r>
          </a:p>
          <a:p>
            <a:endParaRPr lang="en-US" sz="900" b="1" dirty="0"/>
          </a:p>
          <a:p>
            <a:pPr marL="214313" indent="-214313">
              <a:buFont typeface="Arial" panose="020B0604020202020204" pitchFamily="34" charset="0"/>
              <a:buChar char="•"/>
            </a:pPr>
            <a:r>
              <a:rPr lang="en-US" b="1" dirty="0"/>
              <a:t>Each grade level will have choices specific to their grade level.  </a:t>
            </a:r>
          </a:p>
          <a:p>
            <a:pPr marL="214313" indent="-214313">
              <a:buFont typeface="Arial" panose="020B0604020202020204" pitchFamily="34" charset="0"/>
              <a:buChar char="•"/>
            </a:pPr>
            <a:endParaRPr lang="en-US" sz="900" b="1" dirty="0"/>
          </a:p>
          <a:p>
            <a:pPr marL="214313" indent="-214313">
              <a:buFont typeface="Arial" panose="020B0604020202020204" pitchFamily="34" charset="0"/>
              <a:buChar char="•"/>
            </a:pPr>
            <a:r>
              <a:rPr lang="en-US" b="1" dirty="0"/>
              <a:t>Some categories will allow for multiple selections.</a:t>
            </a:r>
          </a:p>
          <a:p>
            <a:endParaRPr lang="en-US" sz="900" b="1" dirty="0"/>
          </a:p>
          <a:p>
            <a:endParaRPr lang="en-US" sz="900" b="1" dirty="0"/>
          </a:p>
          <a:p>
            <a:pPr marL="214313" indent="-214313">
              <a:buFont typeface="Arial" panose="020B0604020202020204" pitchFamily="34" charset="0"/>
              <a:buChar char="•"/>
            </a:pPr>
            <a:r>
              <a:rPr lang="en-US" b="1" dirty="0"/>
              <a:t>Please consider your teacher recommendations</a:t>
            </a:r>
            <a:r>
              <a:rPr lang="en-US" sz="1100" b="1" dirty="0"/>
              <a:t>.</a:t>
            </a:r>
          </a:p>
        </p:txBody>
      </p:sp>
      <p:cxnSp>
        <p:nvCxnSpPr>
          <p:cNvPr id="11" name="Straight Arrow Connector 10">
            <a:extLst>
              <a:ext uri="{FF2B5EF4-FFF2-40B4-BE49-F238E27FC236}">
                <a16:creationId xmlns:a16="http://schemas.microsoft.com/office/drawing/2014/main" id="{B9359CA1-65F8-44DE-99D9-6BC38EA5EC38}"/>
              </a:ext>
            </a:extLst>
          </p:cNvPr>
          <p:cNvCxnSpPr>
            <a:cxnSpLocks/>
          </p:cNvCxnSpPr>
          <p:nvPr/>
        </p:nvCxnSpPr>
        <p:spPr>
          <a:xfrm flipH="1" flipV="1">
            <a:off x="9382685" y="3527280"/>
            <a:ext cx="384922" cy="415389"/>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83876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05A791-291B-45B5-9DF9-5E5577F1EE7E}"/>
              </a:ext>
            </a:extLst>
          </p:cNvPr>
          <p:cNvPicPr>
            <a:picLocks noChangeAspect="1"/>
          </p:cNvPicPr>
          <p:nvPr/>
        </p:nvPicPr>
        <p:blipFill rotWithShape="1">
          <a:blip r:embed="rId2"/>
          <a:srcRect b="3454"/>
          <a:stretch/>
        </p:blipFill>
        <p:spPr>
          <a:xfrm>
            <a:off x="1297284" y="2233945"/>
            <a:ext cx="9656518" cy="2255184"/>
          </a:xfrm>
          <a:prstGeom prst="rect">
            <a:avLst/>
          </a:prstGeom>
        </p:spPr>
      </p:pic>
      <p:pic>
        <p:nvPicPr>
          <p:cNvPr id="5" name="Picture 4">
            <a:extLst>
              <a:ext uri="{FF2B5EF4-FFF2-40B4-BE49-F238E27FC236}">
                <a16:creationId xmlns:a16="http://schemas.microsoft.com/office/drawing/2014/main" id="{06EEAB75-8BD4-4594-BB2A-1F012CC4EB54}"/>
              </a:ext>
            </a:extLst>
          </p:cNvPr>
          <p:cNvPicPr>
            <a:picLocks noChangeAspect="1"/>
          </p:cNvPicPr>
          <p:nvPr/>
        </p:nvPicPr>
        <p:blipFill>
          <a:blip r:embed="rId3"/>
          <a:stretch>
            <a:fillRect/>
          </a:stretch>
        </p:blipFill>
        <p:spPr>
          <a:xfrm>
            <a:off x="1654628" y="420078"/>
            <a:ext cx="7635457" cy="916600"/>
          </a:xfrm>
          <a:prstGeom prst="rect">
            <a:avLst/>
          </a:prstGeom>
        </p:spPr>
      </p:pic>
      <p:sp>
        <p:nvSpPr>
          <p:cNvPr id="7" name="Rectangle 6">
            <a:extLst>
              <a:ext uri="{FF2B5EF4-FFF2-40B4-BE49-F238E27FC236}">
                <a16:creationId xmlns:a16="http://schemas.microsoft.com/office/drawing/2014/main" id="{B08C2576-6268-4CDF-979E-DFA97C150D31}"/>
              </a:ext>
            </a:extLst>
          </p:cNvPr>
          <p:cNvSpPr/>
          <p:nvPr/>
        </p:nvSpPr>
        <p:spPr>
          <a:xfrm>
            <a:off x="3091304" y="4805843"/>
            <a:ext cx="6096000" cy="1092607"/>
          </a:xfrm>
          <a:prstGeom prst="rect">
            <a:avLst/>
          </a:prstGeom>
        </p:spPr>
        <p:txBody>
          <a:bodyPr>
            <a:spAutoFit/>
          </a:bodyPr>
          <a:lstStyle/>
          <a:p>
            <a:pPr marL="214313" indent="-214313">
              <a:buFont typeface="Arial" panose="020B0604020202020204" pitchFamily="34" charset="0"/>
              <a:buChar char="•"/>
            </a:pPr>
            <a:r>
              <a:rPr lang="en-US" b="1" dirty="0"/>
              <a:t>Encore options are spread over three sections. Be sure to read and follow instructions for each course selection.</a:t>
            </a:r>
          </a:p>
          <a:p>
            <a:endParaRPr lang="en-US" sz="1100" b="1" dirty="0"/>
          </a:p>
        </p:txBody>
      </p:sp>
      <p:cxnSp>
        <p:nvCxnSpPr>
          <p:cNvPr id="8" name="Straight Arrow Connector 7">
            <a:extLst>
              <a:ext uri="{FF2B5EF4-FFF2-40B4-BE49-F238E27FC236}">
                <a16:creationId xmlns:a16="http://schemas.microsoft.com/office/drawing/2014/main" id="{3DA5D641-71BA-408D-BBF2-A161AA26E805}"/>
              </a:ext>
            </a:extLst>
          </p:cNvPr>
          <p:cNvCxnSpPr>
            <a:cxnSpLocks/>
          </p:cNvCxnSpPr>
          <p:nvPr/>
        </p:nvCxnSpPr>
        <p:spPr>
          <a:xfrm flipH="1" flipV="1">
            <a:off x="9537378" y="2732149"/>
            <a:ext cx="1416424" cy="64199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858735"/>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3909-93B4-4E37-9A41-F60FFDA994E8}"/>
              </a:ext>
            </a:extLst>
          </p:cNvPr>
          <p:cNvSpPr>
            <a:spLocks noGrp="1"/>
          </p:cNvSpPr>
          <p:nvPr>
            <p:ph type="title"/>
          </p:nvPr>
        </p:nvSpPr>
        <p:spPr/>
        <p:txBody>
          <a:bodyPr/>
          <a:lstStyle/>
          <a:p>
            <a:pPr algn="ctr"/>
            <a:r>
              <a:rPr lang="en-US" dirty="0"/>
              <a:t>NGMS School counseling program</a:t>
            </a:r>
          </a:p>
        </p:txBody>
      </p:sp>
      <p:sp>
        <p:nvSpPr>
          <p:cNvPr id="3" name="Content Placeholder 2">
            <a:extLst>
              <a:ext uri="{FF2B5EF4-FFF2-40B4-BE49-F238E27FC236}">
                <a16:creationId xmlns:a16="http://schemas.microsoft.com/office/drawing/2014/main" id="{2A9AAE53-B8AB-4462-B87C-832D751D9187}"/>
              </a:ext>
            </a:extLst>
          </p:cNvPr>
          <p:cNvSpPr>
            <a:spLocks noGrp="1"/>
          </p:cNvSpPr>
          <p:nvPr>
            <p:ph sz="half" idx="1"/>
          </p:nvPr>
        </p:nvSpPr>
        <p:spPr/>
        <p:txBody>
          <a:bodyPr>
            <a:normAutofit/>
          </a:bodyPr>
          <a:lstStyle/>
          <a:p>
            <a:endParaRPr lang="en-US" dirty="0"/>
          </a:p>
          <a:p>
            <a:r>
              <a:rPr lang="en-US" sz="2400" dirty="0"/>
              <a:t>Individual student concerns/sessions </a:t>
            </a:r>
          </a:p>
          <a:p>
            <a:r>
              <a:rPr lang="en-US" sz="2400" dirty="0"/>
              <a:t>Small group counseling</a:t>
            </a:r>
          </a:p>
          <a:p>
            <a:r>
              <a:rPr lang="en-US" sz="2400" dirty="0"/>
              <a:t>Classroom counseling</a:t>
            </a:r>
          </a:p>
          <a:p>
            <a:r>
              <a:rPr lang="en-US" sz="2400" dirty="0"/>
              <a:t>Career exploration</a:t>
            </a:r>
          </a:p>
          <a:p>
            <a:r>
              <a:rPr lang="en-US" sz="2400" dirty="0"/>
              <a:t>Social/Emotional Support</a:t>
            </a:r>
          </a:p>
          <a:p>
            <a:endParaRPr lang="en-US" dirty="0"/>
          </a:p>
        </p:txBody>
      </p:sp>
      <p:sp>
        <p:nvSpPr>
          <p:cNvPr id="4" name="Content Placeholder 3">
            <a:extLst>
              <a:ext uri="{FF2B5EF4-FFF2-40B4-BE49-F238E27FC236}">
                <a16:creationId xmlns:a16="http://schemas.microsoft.com/office/drawing/2014/main" id="{F375CC2D-761C-47A9-A3FF-306904B985FF}"/>
              </a:ext>
            </a:extLst>
          </p:cNvPr>
          <p:cNvSpPr>
            <a:spLocks noGrp="1"/>
          </p:cNvSpPr>
          <p:nvPr>
            <p:ph sz="half" idx="2"/>
          </p:nvPr>
        </p:nvSpPr>
        <p:spPr/>
        <p:txBody>
          <a:bodyPr>
            <a:normAutofit/>
          </a:bodyPr>
          <a:lstStyle/>
          <a:p>
            <a:r>
              <a:rPr lang="en-US" sz="2400" dirty="0"/>
              <a:t>Parent/Student/Teacher conferences </a:t>
            </a:r>
          </a:p>
          <a:p>
            <a:r>
              <a:rPr lang="en-US" sz="2400" dirty="0"/>
              <a:t>504 questions </a:t>
            </a:r>
          </a:p>
          <a:p>
            <a:r>
              <a:rPr lang="en-US" sz="2400" dirty="0"/>
              <a:t>Mental health referral information </a:t>
            </a:r>
          </a:p>
          <a:p>
            <a:r>
              <a:rPr lang="en-US" sz="2400" dirty="0"/>
              <a:t>Food and school supply assistance</a:t>
            </a:r>
          </a:p>
          <a:p>
            <a:r>
              <a:rPr lang="en-US" sz="2400" dirty="0"/>
              <a:t>AND MORE…</a:t>
            </a:r>
          </a:p>
        </p:txBody>
      </p:sp>
    </p:spTree>
    <p:extLst>
      <p:ext uri="{BB962C8B-B14F-4D97-AF65-F5344CB8AC3E}">
        <p14:creationId xmlns:p14="http://schemas.microsoft.com/office/powerpoint/2010/main" val="346581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7143DA3-C9B0-407A-A412-4D11A5D500E7}"/>
              </a:ext>
            </a:extLst>
          </p:cNvPr>
          <p:cNvSpPr>
            <a:spLocks noGrp="1"/>
          </p:cNvSpPr>
          <p:nvPr>
            <p:ph type="title"/>
          </p:nvPr>
        </p:nvSpPr>
        <p:spPr>
          <a:xfrm>
            <a:off x="1620263" y="245609"/>
            <a:ext cx="9686365" cy="1677159"/>
          </a:xfrm>
        </p:spPr>
        <p:txBody>
          <a:bodyPr>
            <a:normAutofit/>
          </a:bodyPr>
          <a:lstStyle/>
          <a:p>
            <a:pPr algn="l"/>
            <a:r>
              <a:rPr lang="en-US" sz="2800" dirty="0">
                <a:latin typeface="Franklin Gothic Heavy" panose="020B0903020102020204" pitchFamily="34" charset="0"/>
              </a:rPr>
              <a:t>8.  Select 4 Core Classes </a:t>
            </a:r>
            <a:br>
              <a:rPr lang="en-US" sz="2800" dirty="0">
                <a:latin typeface="Franklin Gothic Heavy" panose="020B0903020102020204" pitchFamily="34" charset="0"/>
              </a:rPr>
            </a:br>
            <a:br>
              <a:rPr lang="en-US" sz="2800" dirty="0">
                <a:latin typeface="Franklin Gothic Heavy" panose="020B0903020102020204" pitchFamily="34" charset="0"/>
              </a:rPr>
            </a:br>
            <a:r>
              <a:rPr lang="en-US" sz="2800" dirty="0">
                <a:latin typeface="Franklin Gothic Heavy" panose="020B0903020102020204" pitchFamily="34" charset="0"/>
              </a:rPr>
              <a:t>9.  Select 4 points worth of Encores </a:t>
            </a:r>
          </a:p>
        </p:txBody>
      </p:sp>
      <p:sp>
        <p:nvSpPr>
          <p:cNvPr id="13" name="TextBox 12">
            <a:extLst>
              <a:ext uri="{FF2B5EF4-FFF2-40B4-BE49-F238E27FC236}">
                <a16:creationId xmlns:a16="http://schemas.microsoft.com/office/drawing/2014/main" id="{28459226-5095-4B18-8C45-77A1208319FE}"/>
              </a:ext>
            </a:extLst>
          </p:cNvPr>
          <p:cNvSpPr txBox="1"/>
          <p:nvPr/>
        </p:nvSpPr>
        <p:spPr>
          <a:xfrm>
            <a:off x="8651875" y="3906141"/>
            <a:ext cx="2457450" cy="1107996"/>
          </a:xfrm>
          <a:prstGeom prst="rect">
            <a:avLst/>
          </a:prstGeom>
          <a:noFill/>
        </p:spPr>
        <p:txBody>
          <a:bodyPr wrap="square" rtlCol="0">
            <a:spAutoFit/>
          </a:bodyPr>
          <a:lstStyle/>
          <a:p>
            <a:r>
              <a:rPr lang="en-US" sz="1650" b="1" dirty="0"/>
              <a:t>As you make selections, boxes will appear with the course names.</a:t>
            </a:r>
          </a:p>
        </p:txBody>
      </p:sp>
      <p:sp>
        <p:nvSpPr>
          <p:cNvPr id="14" name="TextBox 13">
            <a:extLst>
              <a:ext uri="{FF2B5EF4-FFF2-40B4-BE49-F238E27FC236}">
                <a16:creationId xmlns:a16="http://schemas.microsoft.com/office/drawing/2014/main" id="{FE8322EF-2E83-429A-BEB3-3FAAF1A647AA}"/>
              </a:ext>
            </a:extLst>
          </p:cNvPr>
          <p:cNvSpPr txBox="1"/>
          <p:nvPr/>
        </p:nvSpPr>
        <p:spPr>
          <a:xfrm>
            <a:off x="4117975" y="5957209"/>
            <a:ext cx="6115050" cy="461665"/>
          </a:xfrm>
          <a:prstGeom prst="rect">
            <a:avLst/>
          </a:prstGeom>
          <a:noFill/>
        </p:spPr>
        <p:txBody>
          <a:bodyPr wrap="square" rtlCol="0">
            <a:spAutoFit/>
          </a:bodyPr>
          <a:lstStyle/>
          <a:p>
            <a:pPr algn="ctr"/>
            <a:r>
              <a:rPr lang="en-US" sz="1800" b="1" dirty="0"/>
              <a:t>Make sure you have no </a:t>
            </a:r>
            <a:r>
              <a:rPr lang="en-US" sz="2400" b="1" dirty="0">
                <a:solidFill>
                  <a:srgbClr val="C00000"/>
                </a:solidFill>
              </a:rPr>
              <a:t>!</a:t>
            </a:r>
            <a:r>
              <a:rPr lang="en-US" sz="1800" b="1" dirty="0"/>
              <a:t>’s on the right hand side.</a:t>
            </a:r>
          </a:p>
        </p:txBody>
      </p:sp>
      <p:pic>
        <p:nvPicPr>
          <p:cNvPr id="21" name="Picture 20">
            <a:extLst>
              <a:ext uri="{FF2B5EF4-FFF2-40B4-BE49-F238E27FC236}">
                <a16:creationId xmlns:a16="http://schemas.microsoft.com/office/drawing/2014/main" id="{B8BF9F75-8848-46E7-B881-0FD4FF98C761}"/>
              </a:ext>
            </a:extLst>
          </p:cNvPr>
          <p:cNvPicPr>
            <a:picLocks noChangeAspect="1"/>
          </p:cNvPicPr>
          <p:nvPr/>
        </p:nvPicPr>
        <p:blipFill>
          <a:blip r:embed="rId2"/>
          <a:stretch>
            <a:fillRect/>
          </a:stretch>
        </p:blipFill>
        <p:spPr>
          <a:xfrm>
            <a:off x="609600" y="1983697"/>
            <a:ext cx="6832599" cy="3762366"/>
          </a:xfrm>
          <a:prstGeom prst="rect">
            <a:avLst/>
          </a:prstGeom>
        </p:spPr>
      </p:pic>
      <p:cxnSp>
        <p:nvCxnSpPr>
          <p:cNvPr id="15" name="Straight Arrow Connector 14">
            <a:extLst>
              <a:ext uri="{FF2B5EF4-FFF2-40B4-BE49-F238E27FC236}">
                <a16:creationId xmlns:a16="http://schemas.microsoft.com/office/drawing/2014/main" id="{427F07BD-2026-4C53-BB14-2ECE0DEB4167}"/>
              </a:ext>
            </a:extLst>
          </p:cNvPr>
          <p:cNvCxnSpPr>
            <a:cxnSpLocks/>
          </p:cNvCxnSpPr>
          <p:nvPr/>
        </p:nvCxnSpPr>
        <p:spPr>
          <a:xfrm flipH="1" flipV="1">
            <a:off x="3987800" y="3614059"/>
            <a:ext cx="4664075" cy="6985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59A4BA7-ABA4-4446-BAFB-BB32675B4C23}"/>
              </a:ext>
            </a:extLst>
          </p:cNvPr>
          <p:cNvCxnSpPr/>
          <p:nvPr/>
        </p:nvCxnSpPr>
        <p:spPr>
          <a:xfrm flipV="1">
            <a:off x="7175500" y="5395196"/>
            <a:ext cx="0" cy="562013"/>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523584"/>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DBF0E1-7389-44ED-8B91-7B322EA8C3D3}"/>
              </a:ext>
            </a:extLst>
          </p:cNvPr>
          <p:cNvSpPr txBox="1"/>
          <p:nvPr/>
        </p:nvSpPr>
        <p:spPr>
          <a:xfrm>
            <a:off x="1536327" y="4079461"/>
            <a:ext cx="6975662" cy="1985159"/>
          </a:xfrm>
          <a:prstGeom prst="rect">
            <a:avLst/>
          </a:prstGeom>
          <a:noFill/>
        </p:spPr>
        <p:txBody>
          <a:bodyPr wrap="square" rtlCol="0">
            <a:spAutoFit/>
          </a:bodyPr>
          <a:lstStyle/>
          <a:p>
            <a:pPr marL="214313" indent="-214313">
              <a:buFont typeface="Arial" panose="020B0604020202020204" pitchFamily="34" charset="0"/>
              <a:buChar char="•"/>
            </a:pPr>
            <a:r>
              <a:rPr lang="en-US" sz="1650" b="1" dirty="0"/>
              <a:t>When you select “Submit” the above screen will appear.  </a:t>
            </a:r>
          </a:p>
          <a:p>
            <a:pPr marL="214313" indent="-214313">
              <a:buFont typeface="Arial" panose="020B0604020202020204" pitchFamily="34" charset="0"/>
              <a:buChar char="•"/>
            </a:pPr>
            <a:endParaRPr lang="en-US" sz="375" b="1" dirty="0"/>
          </a:p>
          <a:p>
            <a:pPr marL="214313" indent="-214313">
              <a:buFont typeface="Arial" panose="020B0604020202020204" pitchFamily="34" charset="0"/>
              <a:buChar char="•"/>
            </a:pPr>
            <a:r>
              <a:rPr lang="en-US" sz="1650" b="1" dirty="0"/>
              <a:t>Double check your work.</a:t>
            </a:r>
          </a:p>
          <a:p>
            <a:pPr marL="557213" lvl="1" indent="-214313">
              <a:buFont typeface="Arial" panose="020B0604020202020204" pitchFamily="34" charset="0"/>
              <a:buChar char="•"/>
            </a:pPr>
            <a:r>
              <a:rPr lang="en-US" sz="1650" b="1" dirty="0"/>
              <a:t>Do you have 4 Core Classes?  </a:t>
            </a:r>
          </a:p>
          <a:p>
            <a:pPr marL="557213" lvl="1" indent="-214313">
              <a:buFont typeface="Arial" panose="020B0604020202020204" pitchFamily="34" charset="0"/>
              <a:buChar char="•"/>
            </a:pPr>
            <a:r>
              <a:rPr lang="en-US" sz="1650" b="1" dirty="0"/>
              <a:t>Do you have 4 TOTAL points worth of encore classes? (</a:t>
            </a:r>
            <a:r>
              <a:rPr lang="en-US" sz="1650" b="1" dirty="0">
                <a:solidFill>
                  <a:srgbClr val="FF0000"/>
                </a:solidFill>
              </a:rPr>
              <a:t>Refer to the 6</a:t>
            </a:r>
            <a:r>
              <a:rPr lang="en-US" sz="1650" b="1" baseline="30000" dirty="0">
                <a:solidFill>
                  <a:srgbClr val="FF0000"/>
                </a:solidFill>
              </a:rPr>
              <a:t>th</a:t>
            </a:r>
            <a:r>
              <a:rPr lang="en-US" sz="1650" b="1" dirty="0">
                <a:solidFill>
                  <a:srgbClr val="FF0000"/>
                </a:solidFill>
              </a:rPr>
              <a:t> Grade Encore Course Information Sheet</a:t>
            </a:r>
            <a:r>
              <a:rPr lang="en-US" sz="1650" b="1" dirty="0"/>
              <a:t>)</a:t>
            </a:r>
          </a:p>
          <a:p>
            <a:pPr marL="557213" lvl="1" indent="-214313">
              <a:buFont typeface="Arial" panose="020B0604020202020204" pitchFamily="34" charset="0"/>
              <a:buChar char="•"/>
            </a:pPr>
            <a:endParaRPr lang="en-US" sz="375" b="1" dirty="0"/>
          </a:p>
          <a:p>
            <a:pPr marL="214313" indent="-214313">
              <a:buFont typeface="Arial" panose="020B0604020202020204" pitchFamily="34" charset="0"/>
              <a:buChar char="•"/>
            </a:pPr>
            <a:r>
              <a:rPr lang="en-US" sz="1650" b="1" dirty="0"/>
              <a:t>You may edit these selections until the online registration window closes on </a:t>
            </a:r>
            <a:r>
              <a:rPr lang="en-US" sz="1650" b="1" dirty="0">
                <a:solidFill>
                  <a:srgbClr val="FF0000"/>
                </a:solidFill>
              </a:rPr>
              <a:t>Sunday</a:t>
            </a:r>
            <a:r>
              <a:rPr lang="en-US" sz="1650" b="1">
                <a:solidFill>
                  <a:srgbClr val="FF0000"/>
                </a:solidFill>
              </a:rPr>
              <a:t>, </a:t>
            </a:r>
            <a:r>
              <a:rPr lang="en-US" sz="1650" b="1" u="sng">
                <a:solidFill>
                  <a:srgbClr val="FF0000"/>
                </a:solidFill>
              </a:rPr>
              <a:t>February 23rd </a:t>
            </a:r>
            <a:r>
              <a:rPr lang="en-US" sz="1650" b="1" u="sng" dirty="0">
                <a:solidFill>
                  <a:srgbClr val="FF0000"/>
                </a:solidFill>
              </a:rPr>
              <a:t>at 5pm.</a:t>
            </a:r>
            <a:endParaRPr lang="en-US" sz="1650" dirty="0"/>
          </a:p>
        </p:txBody>
      </p:sp>
      <p:sp>
        <p:nvSpPr>
          <p:cNvPr id="8" name="TextBox 7">
            <a:extLst>
              <a:ext uri="{FF2B5EF4-FFF2-40B4-BE49-F238E27FC236}">
                <a16:creationId xmlns:a16="http://schemas.microsoft.com/office/drawing/2014/main" id="{36BF55FF-4C9F-4E0D-A716-9B77F3CE0BDF}"/>
              </a:ext>
            </a:extLst>
          </p:cNvPr>
          <p:cNvSpPr txBox="1"/>
          <p:nvPr/>
        </p:nvSpPr>
        <p:spPr>
          <a:xfrm>
            <a:off x="852488" y="1434158"/>
            <a:ext cx="1729348" cy="1246495"/>
          </a:xfrm>
          <a:prstGeom prst="rect">
            <a:avLst/>
          </a:prstGeom>
          <a:noFill/>
        </p:spPr>
        <p:txBody>
          <a:bodyPr wrap="square" rtlCol="0">
            <a:spAutoFit/>
          </a:bodyPr>
          <a:lstStyle/>
          <a:p>
            <a:pPr marL="214313" indent="-214313">
              <a:buFont typeface="Arial" panose="020B0604020202020204" pitchFamily="34" charset="0"/>
              <a:buChar char="•"/>
            </a:pPr>
            <a:r>
              <a:rPr lang="en-US" sz="1500" b="1" dirty="0"/>
              <a:t>ELA</a:t>
            </a:r>
          </a:p>
          <a:p>
            <a:pPr marL="214313" indent="-214313">
              <a:buFont typeface="Arial" panose="020B0604020202020204" pitchFamily="34" charset="0"/>
              <a:buChar char="•"/>
            </a:pPr>
            <a:r>
              <a:rPr lang="en-US" sz="1500" b="1" dirty="0"/>
              <a:t>Math</a:t>
            </a:r>
          </a:p>
          <a:p>
            <a:pPr marL="214313" indent="-214313">
              <a:buFont typeface="Arial" panose="020B0604020202020204" pitchFamily="34" charset="0"/>
              <a:buChar char="•"/>
            </a:pPr>
            <a:r>
              <a:rPr lang="en-US" sz="1500" b="1" dirty="0"/>
              <a:t>Science</a:t>
            </a:r>
          </a:p>
          <a:p>
            <a:pPr marL="214313" indent="-214313">
              <a:buFont typeface="Arial" panose="020B0604020202020204" pitchFamily="34" charset="0"/>
              <a:buChar char="•"/>
            </a:pPr>
            <a:r>
              <a:rPr lang="en-US" sz="1500" b="1" dirty="0"/>
              <a:t>Social Studies</a:t>
            </a:r>
          </a:p>
          <a:p>
            <a:pPr marL="214313" indent="-214313">
              <a:buFont typeface="Arial" panose="020B0604020202020204" pitchFamily="34" charset="0"/>
              <a:buChar char="•"/>
            </a:pPr>
            <a:endParaRPr lang="en-US" sz="1500" b="1" dirty="0"/>
          </a:p>
        </p:txBody>
      </p:sp>
      <p:sp>
        <p:nvSpPr>
          <p:cNvPr id="10" name="Left Brace 9">
            <a:extLst>
              <a:ext uri="{FF2B5EF4-FFF2-40B4-BE49-F238E27FC236}">
                <a16:creationId xmlns:a16="http://schemas.microsoft.com/office/drawing/2014/main" id="{5E1C0146-80C2-4FA6-B371-6222C01169E9}"/>
              </a:ext>
            </a:extLst>
          </p:cNvPr>
          <p:cNvSpPr/>
          <p:nvPr/>
        </p:nvSpPr>
        <p:spPr>
          <a:xfrm>
            <a:off x="2583798" y="1573304"/>
            <a:ext cx="495579" cy="954745"/>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1" name="Left Brace 10">
            <a:extLst>
              <a:ext uri="{FF2B5EF4-FFF2-40B4-BE49-F238E27FC236}">
                <a16:creationId xmlns:a16="http://schemas.microsoft.com/office/drawing/2014/main" id="{38BABE03-5F85-4CA9-A866-A76D9B5C3DD1}"/>
              </a:ext>
            </a:extLst>
          </p:cNvPr>
          <p:cNvSpPr/>
          <p:nvPr/>
        </p:nvSpPr>
        <p:spPr>
          <a:xfrm>
            <a:off x="2624139" y="2689415"/>
            <a:ext cx="474569" cy="65890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2" name="TextBox 11">
            <a:extLst>
              <a:ext uri="{FF2B5EF4-FFF2-40B4-BE49-F238E27FC236}">
                <a16:creationId xmlns:a16="http://schemas.microsoft.com/office/drawing/2014/main" id="{0A1F1427-98CA-4F5A-BF6A-67F97A5633FB}"/>
              </a:ext>
            </a:extLst>
          </p:cNvPr>
          <p:cNvSpPr txBox="1"/>
          <p:nvPr/>
        </p:nvSpPr>
        <p:spPr>
          <a:xfrm>
            <a:off x="879381" y="2843006"/>
            <a:ext cx="1675561" cy="553998"/>
          </a:xfrm>
          <a:prstGeom prst="rect">
            <a:avLst/>
          </a:prstGeom>
          <a:noFill/>
        </p:spPr>
        <p:txBody>
          <a:bodyPr wrap="square" rtlCol="0">
            <a:spAutoFit/>
          </a:bodyPr>
          <a:lstStyle/>
          <a:p>
            <a:pPr marL="214313" indent="-214313">
              <a:buFont typeface="Arial" panose="020B0604020202020204" pitchFamily="34" charset="0"/>
              <a:buChar char="•"/>
            </a:pPr>
            <a:r>
              <a:rPr lang="en-US" sz="1500" b="1" dirty="0"/>
              <a:t>4 Points Total</a:t>
            </a:r>
          </a:p>
          <a:p>
            <a:pPr marL="214313" indent="-214313">
              <a:buFont typeface="Arial" panose="020B0604020202020204" pitchFamily="34" charset="0"/>
              <a:buChar char="•"/>
            </a:pPr>
            <a:endParaRPr lang="en-US" sz="1500" b="1" dirty="0"/>
          </a:p>
        </p:txBody>
      </p:sp>
      <p:sp>
        <p:nvSpPr>
          <p:cNvPr id="13" name="Title 1">
            <a:extLst>
              <a:ext uri="{FF2B5EF4-FFF2-40B4-BE49-F238E27FC236}">
                <a16:creationId xmlns:a16="http://schemas.microsoft.com/office/drawing/2014/main" id="{CFD9A479-D1F4-4F77-89FC-19ABAF1E74DA}"/>
              </a:ext>
            </a:extLst>
          </p:cNvPr>
          <p:cNvSpPr>
            <a:spLocks noGrp="1"/>
          </p:cNvSpPr>
          <p:nvPr>
            <p:ph type="title"/>
          </p:nvPr>
        </p:nvSpPr>
        <p:spPr>
          <a:xfrm>
            <a:off x="1620263" y="114982"/>
            <a:ext cx="9686365" cy="1143001"/>
          </a:xfrm>
        </p:spPr>
        <p:txBody>
          <a:bodyPr>
            <a:normAutofit/>
          </a:bodyPr>
          <a:lstStyle/>
          <a:p>
            <a:pPr algn="l"/>
            <a:r>
              <a:rPr lang="en-US" sz="2800" dirty="0">
                <a:latin typeface="Franklin Gothic Heavy" panose="020B0903020102020204" pitchFamily="34" charset="0"/>
              </a:rPr>
              <a:t>10. Double Check Your Selections</a:t>
            </a:r>
          </a:p>
        </p:txBody>
      </p:sp>
      <p:pic>
        <p:nvPicPr>
          <p:cNvPr id="1026" name="Picture 3" descr="image002">
            <a:extLst>
              <a:ext uri="{FF2B5EF4-FFF2-40B4-BE49-F238E27FC236}">
                <a16:creationId xmlns:a16="http://schemas.microsoft.com/office/drawing/2014/main" id="{923F6B57-19C1-45CF-9E91-2EB5C0463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377" y="1257983"/>
            <a:ext cx="5960102" cy="225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980630"/>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clipart&#10;&#10;Description automatically generated">
            <a:extLst>
              <a:ext uri="{FF2B5EF4-FFF2-40B4-BE49-F238E27FC236}">
                <a16:creationId xmlns:a16="http://schemas.microsoft.com/office/drawing/2014/main" id="{092481C9-A32F-4F9A-8B46-AC48BB75564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349795" y="1605516"/>
            <a:ext cx="7464056" cy="3646968"/>
          </a:xfrm>
        </p:spPr>
      </p:pic>
      <p:sp>
        <p:nvSpPr>
          <p:cNvPr id="4" name="Slide Number Placeholder 3">
            <a:extLst>
              <a:ext uri="{FF2B5EF4-FFF2-40B4-BE49-F238E27FC236}">
                <a16:creationId xmlns:a16="http://schemas.microsoft.com/office/drawing/2014/main" id="{7ADE9103-468E-4765-950D-FAC764FE8774}"/>
              </a:ext>
            </a:extLst>
          </p:cNvPr>
          <p:cNvSpPr>
            <a:spLocks noGrp="1"/>
          </p:cNvSpPr>
          <p:nvPr>
            <p:ph type="sldNum" sz="quarter" idx="12"/>
          </p:nvPr>
        </p:nvSpPr>
        <p:spPr/>
        <p:txBody>
          <a:bodyPr/>
          <a:lstStyle/>
          <a:p>
            <a:pPr>
              <a:defRPr/>
            </a:pPr>
            <a:fld id="{0AEA35CA-45A7-4ECD-B2BC-0226188805A8}" type="slidenum">
              <a:rPr lang="en-US" smtClean="0"/>
              <a:pPr>
                <a:defRPr/>
              </a:pPr>
              <a:t>22</a:t>
            </a:fld>
            <a:endParaRPr lang="en-US" dirty="0"/>
          </a:p>
        </p:txBody>
      </p:sp>
    </p:spTree>
    <p:extLst>
      <p:ext uri="{BB962C8B-B14F-4D97-AF65-F5344CB8AC3E}">
        <p14:creationId xmlns:p14="http://schemas.microsoft.com/office/powerpoint/2010/main" val="361510862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F5BA-8F37-419A-AF27-2B5946ED6C37}"/>
              </a:ext>
            </a:extLst>
          </p:cNvPr>
          <p:cNvSpPr>
            <a:spLocks noGrp="1"/>
          </p:cNvSpPr>
          <p:nvPr>
            <p:ph type="title"/>
          </p:nvPr>
        </p:nvSpPr>
        <p:spPr/>
        <p:txBody>
          <a:bodyPr/>
          <a:lstStyle/>
          <a:p>
            <a:pPr algn="ctr"/>
            <a:r>
              <a:rPr lang="en-US" dirty="0" err="1"/>
              <a:t>Ngms</a:t>
            </a:r>
            <a:r>
              <a:rPr lang="en-US" dirty="0"/>
              <a:t> counseling department website</a:t>
            </a:r>
          </a:p>
        </p:txBody>
      </p:sp>
      <p:sp>
        <p:nvSpPr>
          <p:cNvPr id="3" name="Content Placeholder 2">
            <a:extLst>
              <a:ext uri="{FF2B5EF4-FFF2-40B4-BE49-F238E27FC236}">
                <a16:creationId xmlns:a16="http://schemas.microsoft.com/office/drawing/2014/main" id="{862F99F9-C5FE-4CBB-8D54-944A18C488B4}"/>
              </a:ext>
            </a:extLst>
          </p:cNvPr>
          <p:cNvSpPr>
            <a:spLocks noGrp="1"/>
          </p:cNvSpPr>
          <p:nvPr>
            <p:ph idx="1"/>
          </p:nvPr>
        </p:nvSpPr>
        <p:spPr/>
        <p:txBody>
          <a:bodyPr>
            <a:normAutofit/>
          </a:bodyPr>
          <a:lstStyle/>
          <a:p>
            <a:pPr marL="0" indent="0" algn="ctr">
              <a:buNone/>
            </a:pPr>
            <a:r>
              <a:rPr lang="en-US" sz="3200" dirty="0"/>
              <a:t> </a:t>
            </a:r>
            <a:r>
              <a:rPr lang="en-US" sz="3200" dirty="0">
                <a:hlinkClick r:id="rId2"/>
              </a:rPr>
              <a:t>NGMS Counseling Department Website</a:t>
            </a:r>
            <a:r>
              <a:rPr lang="en-US" sz="3200" dirty="0"/>
              <a:t>  </a:t>
            </a:r>
          </a:p>
        </p:txBody>
      </p:sp>
    </p:spTree>
    <p:extLst>
      <p:ext uri="{BB962C8B-B14F-4D97-AF65-F5344CB8AC3E}">
        <p14:creationId xmlns:p14="http://schemas.microsoft.com/office/powerpoint/2010/main" val="192701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335E-62A3-4E60-B5FE-8352E4B1647A}"/>
              </a:ext>
            </a:extLst>
          </p:cNvPr>
          <p:cNvSpPr>
            <a:spLocks noGrp="1"/>
          </p:cNvSpPr>
          <p:nvPr>
            <p:ph type="title"/>
          </p:nvPr>
        </p:nvSpPr>
        <p:spPr>
          <a:xfrm>
            <a:off x="581192" y="702156"/>
            <a:ext cx="11029616" cy="977015"/>
          </a:xfrm>
        </p:spPr>
        <p:txBody>
          <a:bodyPr>
            <a:noAutofit/>
          </a:bodyPr>
          <a:lstStyle/>
          <a:p>
            <a:pPr algn="ctr"/>
            <a:r>
              <a:rPr lang="en-US" sz="3200" dirty="0"/>
              <a:t>Parent/student registration</a:t>
            </a:r>
            <a:br>
              <a:rPr lang="en-US" sz="3200" dirty="0"/>
            </a:br>
            <a:r>
              <a:rPr lang="en-US" sz="3200" dirty="0" err="1"/>
              <a:t>february</a:t>
            </a:r>
            <a:r>
              <a:rPr lang="en-US" sz="3200" dirty="0"/>
              <a:t> 14-23</a:t>
            </a:r>
          </a:p>
        </p:txBody>
      </p:sp>
      <p:sp>
        <p:nvSpPr>
          <p:cNvPr id="3" name="Content Placeholder 2">
            <a:extLst>
              <a:ext uri="{FF2B5EF4-FFF2-40B4-BE49-F238E27FC236}">
                <a16:creationId xmlns:a16="http://schemas.microsoft.com/office/drawing/2014/main" id="{306CAEE9-4222-474F-ACBF-4372ACE5D2AB}"/>
              </a:ext>
            </a:extLst>
          </p:cNvPr>
          <p:cNvSpPr>
            <a:spLocks noGrp="1"/>
          </p:cNvSpPr>
          <p:nvPr>
            <p:ph idx="1"/>
          </p:nvPr>
        </p:nvSpPr>
        <p:spPr/>
        <p:txBody>
          <a:bodyPr>
            <a:normAutofit/>
          </a:bodyPr>
          <a:lstStyle/>
          <a:p>
            <a:r>
              <a:rPr lang="en-US" sz="3200" dirty="0"/>
              <a:t>During this time frame you and your student are able to go in and select your classes for next school year</a:t>
            </a:r>
          </a:p>
          <a:p>
            <a:r>
              <a:rPr lang="en-US" sz="3200" dirty="0"/>
              <a:t>You are choosing a language arts level and math level</a:t>
            </a:r>
          </a:p>
          <a:p>
            <a:r>
              <a:rPr lang="en-US" sz="3200" dirty="0"/>
              <a:t>You are selecting encore choices</a:t>
            </a:r>
          </a:p>
          <a:p>
            <a:r>
              <a:rPr lang="en-US" sz="3200" dirty="0"/>
              <a:t>The portal will close at 5pm on February 23</a:t>
            </a:r>
            <a:r>
              <a:rPr lang="en-US" sz="3200" baseline="30000" dirty="0"/>
              <a:t>rd</a:t>
            </a:r>
            <a:r>
              <a:rPr lang="en-US" sz="3200" dirty="0"/>
              <a:t> </a:t>
            </a:r>
          </a:p>
        </p:txBody>
      </p:sp>
    </p:spTree>
    <p:extLst>
      <p:ext uri="{BB962C8B-B14F-4D97-AF65-F5344CB8AC3E}">
        <p14:creationId xmlns:p14="http://schemas.microsoft.com/office/powerpoint/2010/main" val="246006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6A48-0751-4D89-89EF-CFB6C638D469}"/>
              </a:ext>
            </a:extLst>
          </p:cNvPr>
          <p:cNvSpPr>
            <a:spLocks noGrp="1"/>
          </p:cNvSpPr>
          <p:nvPr>
            <p:ph type="title"/>
          </p:nvPr>
        </p:nvSpPr>
        <p:spPr/>
        <p:txBody>
          <a:bodyPr/>
          <a:lstStyle/>
          <a:p>
            <a:pPr algn="ctr"/>
            <a:r>
              <a:rPr lang="en-US" dirty="0"/>
              <a:t>Arts requirement</a:t>
            </a:r>
          </a:p>
        </p:txBody>
      </p:sp>
      <p:sp>
        <p:nvSpPr>
          <p:cNvPr id="3" name="Content Placeholder 2">
            <a:extLst>
              <a:ext uri="{FF2B5EF4-FFF2-40B4-BE49-F238E27FC236}">
                <a16:creationId xmlns:a16="http://schemas.microsoft.com/office/drawing/2014/main" id="{4CB42F4F-73CD-34F5-C4DA-20B40E65FC4E}"/>
              </a:ext>
            </a:extLst>
          </p:cNvPr>
          <p:cNvSpPr>
            <a:spLocks noGrp="1"/>
          </p:cNvSpPr>
          <p:nvPr>
            <p:ph idx="1"/>
          </p:nvPr>
        </p:nvSpPr>
        <p:spPr/>
        <p:txBody>
          <a:bodyPr/>
          <a:lstStyle/>
          <a:p>
            <a:r>
              <a:rPr lang="en-US" sz="2800" dirty="0">
                <a:solidFill>
                  <a:srgbClr val="000000"/>
                </a:solidFill>
                <a:effectLst/>
                <a:latin typeface="Aptos" panose="020B0004020202020204" pitchFamily="34" charset="0"/>
                <a:ea typeface="Aptos" panose="020B0004020202020204" pitchFamily="34" charset="0"/>
                <a:cs typeface="Aptos" panose="020B0004020202020204" pitchFamily="34" charset="0"/>
              </a:rPr>
              <a:t>Beginning in Fall 2022, students entering Grade 6 and subsequently entering Grade 9 for the first time in 2025-26 shall have at least one arts education course in grades 6-12 to meet graduation requirements.</a:t>
            </a:r>
            <a:endParaRPr lang="en-US" sz="2800" dirty="0">
              <a:solidFill>
                <a:srgbClr val="000000"/>
              </a:solidFill>
              <a:effectLst/>
              <a:latin typeface="Verdana" panose="020B060403050404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133653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43A2-37A2-8276-11DF-83673C7F0F49}"/>
              </a:ext>
            </a:extLst>
          </p:cNvPr>
          <p:cNvSpPr>
            <a:spLocks noGrp="1"/>
          </p:cNvSpPr>
          <p:nvPr>
            <p:ph type="title"/>
          </p:nvPr>
        </p:nvSpPr>
        <p:spPr/>
        <p:txBody>
          <a:bodyPr/>
          <a:lstStyle/>
          <a:p>
            <a:pPr algn="ctr"/>
            <a:r>
              <a:rPr lang="en-US" dirty="0"/>
              <a:t>Side note: </a:t>
            </a:r>
            <a:br>
              <a:rPr lang="en-US" dirty="0"/>
            </a:br>
            <a:r>
              <a:rPr lang="en-US" dirty="0"/>
              <a:t>Switching Levels</a:t>
            </a:r>
          </a:p>
        </p:txBody>
      </p:sp>
      <p:sp>
        <p:nvSpPr>
          <p:cNvPr id="3" name="Content Placeholder 2">
            <a:extLst>
              <a:ext uri="{FF2B5EF4-FFF2-40B4-BE49-F238E27FC236}">
                <a16:creationId xmlns:a16="http://schemas.microsoft.com/office/drawing/2014/main" id="{AA4FADAF-70FA-EF19-FC87-FA8C1D5316F3}"/>
              </a:ext>
            </a:extLst>
          </p:cNvPr>
          <p:cNvSpPr>
            <a:spLocks noGrp="1"/>
          </p:cNvSpPr>
          <p:nvPr>
            <p:ph idx="1"/>
          </p:nvPr>
        </p:nvSpPr>
        <p:spPr/>
        <p:txBody>
          <a:bodyPr>
            <a:normAutofit/>
          </a:bodyPr>
          <a:lstStyle/>
          <a:p>
            <a:r>
              <a:rPr lang="en-US" sz="2400" dirty="0"/>
              <a:t>If your student is switching levels (elementary to middle OR middle to high) and you do not live in our district you will have to reapply for reassignment.  The reassignment window opens on May 1</a:t>
            </a:r>
            <a:r>
              <a:rPr lang="en-US" sz="2400" baseline="30000" dirty="0"/>
              <a:t>st</a:t>
            </a:r>
            <a:r>
              <a:rPr lang="en-US" sz="2400" dirty="0"/>
              <a:t> at 8am and runs through May 31</a:t>
            </a:r>
            <a:r>
              <a:rPr lang="en-US" sz="2400" baseline="30000" dirty="0"/>
              <a:t>st</a:t>
            </a:r>
            <a:r>
              <a:rPr lang="en-US" sz="2400" dirty="0"/>
              <a:t> at 5pm.  If this applies to you, your school counselor will have your student fill out their registration requests on paper.</a:t>
            </a:r>
          </a:p>
        </p:txBody>
      </p:sp>
    </p:spTree>
    <p:extLst>
      <p:ext uri="{BB962C8B-B14F-4D97-AF65-F5344CB8AC3E}">
        <p14:creationId xmlns:p14="http://schemas.microsoft.com/office/powerpoint/2010/main" val="45586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1EFD-2F63-45D7-AA82-BDB9F5560694}"/>
              </a:ext>
            </a:extLst>
          </p:cNvPr>
          <p:cNvSpPr>
            <a:spLocks noGrp="1"/>
          </p:cNvSpPr>
          <p:nvPr>
            <p:ph type="title"/>
          </p:nvPr>
        </p:nvSpPr>
        <p:spPr/>
        <p:txBody>
          <a:bodyPr>
            <a:noAutofit/>
          </a:bodyPr>
          <a:lstStyle/>
          <a:p>
            <a:pPr algn="ctr"/>
            <a:r>
              <a:rPr lang="en-US" sz="3200" dirty="0"/>
              <a:t>ELA Levels</a:t>
            </a:r>
            <a:br>
              <a:rPr lang="en-US" sz="3200" dirty="0"/>
            </a:br>
            <a:r>
              <a:rPr lang="en-US" sz="3200" dirty="0"/>
              <a:t>choose one</a:t>
            </a:r>
          </a:p>
        </p:txBody>
      </p:sp>
      <p:sp>
        <p:nvSpPr>
          <p:cNvPr id="3" name="Content Placeholder 2">
            <a:extLst>
              <a:ext uri="{FF2B5EF4-FFF2-40B4-BE49-F238E27FC236}">
                <a16:creationId xmlns:a16="http://schemas.microsoft.com/office/drawing/2014/main" id="{663DE372-2AAF-4E2B-B1AD-330079982E2C}"/>
              </a:ext>
            </a:extLst>
          </p:cNvPr>
          <p:cNvSpPr>
            <a:spLocks noGrp="1"/>
          </p:cNvSpPr>
          <p:nvPr>
            <p:ph idx="1"/>
          </p:nvPr>
        </p:nvSpPr>
        <p:spPr/>
        <p:txBody>
          <a:bodyPr>
            <a:normAutofit/>
          </a:bodyPr>
          <a:lstStyle/>
          <a:p>
            <a:pPr marL="0" indent="0" algn="ctr">
              <a:buNone/>
            </a:pPr>
            <a:r>
              <a:rPr lang="en-US" sz="3600" dirty="0"/>
              <a:t>Advanced ELA-Level 4 or higher</a:t>
            </a:r>
          </a:p>
          <a:p>
            <a:pPr marL="0" indent="0" algn="ctr">
              <a:buNone/>
            </a:pPr>
            <a:r>
              <a:rPr lang="en-US" sz="3600" dirty="0"/>
              <a:t>ELA</a:t>
            </a:r>
          </a:p>
        </p:txBody>
      </p:sp>
    </p:spTree>
    <p:extLst>
      <p:ext uri="{BB962C8B-B14F-4D97-AF65-F5344CB8AC3E}">
        <p14:creationId xmlns:p14="http://schemas.microsoft.com/office/powerpoint/2010/main" val="263983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81B6-7050-4403-89F5-9A02033511DF}"/>
              </a:ext>
            </a:extLst>
          </p:cNvPr>
          <p:cNvSpPr>
            <a:spLocks noGrp="1"/>
          </p:cNvSpPr>
          <p:nvPr>
            <p:ph type="title"/>
          </p:nvPr>
        </p:nvSpPr>
        <p:spPr/>
        <p:txBody>
          <a:bodyPr/>
          <a:lstStyle/>
          <a:p>
            <a:pPr algn="ctr"/>
            <a:r>
              <a:rPr lang="en-US" dirty="0"/>
              <a:t>Math levels</a:t>
            </a:r>
          </a:p>
        </p:txBody>
      </p:sp>
      <p:graphicFrame>
        <p:nvGraphicFramePr>
          <p:cNvPr id="4" name="Table 4">
            <a:extLst>
              <a:ext uri="{FF2B5EF4-FFF2-40B4-BE49-F238E27FC236}">
                <a16:creationId xmlns:a16="http://schemas.microsoft.com/office/drawing/2014/main" id="{92864755-52EC-46A7-8C04-03006ADE1E50}"/>
              </a:ext>
            </a:extLst>
          </p:cNvPr>
          <p:cNvGraphicFramePr>
            <a:graphicFrameLocks noGrp="1"/>
          </p:cNvGraphicFramePr>
          <p:nvPr>
            <p:ph idx="1"/>
            <p:extLst>
              <p:ext uri="{D42A27DB-BD31-4B8C-83A1-F6EECF244321}">
                <p14:modId xmlns:p14="http://schemas.microsoft.com/office/powerpoint/2010/main" val="3644898042"/>
              </p:ext>
            </p:extLst>
          </p:nvPr>
        </p:nvGraphicFramePr>
        <p:xfrm>
          <a:off x="581025" y="2181225"/>
          <a:ext cx="11029950" cy="155448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552001538"/>
                    </a:ext>
                  </a:extLst>
                </a:gridCol>
                <a:gridCol w="3676650">
                  <a:extLst>
                    <a:ext uri="{9D8B030D-6E8A-4147-A177-3AD203B41FA5}">
                      <a16:colId xmlns:a16="http://schemas.microsoft.com/office/drawing/2014/main" val="4261919337"/>
                    </a:ext>
                  </a:extLst>
                </a:gridCol>
                <a:gridCol w="3676650">
                  <a:extLst>
                    <a:ext uri="{9D8B030D-6E8A-4147-A177-3AD203B41FA5}">
                      <a16:colId xmlns:a16="http://schemas.microsoft.com/office/drawing/2014/main" val="1983680849"/>
                    </a:ext>
                  </a:extLst>
                </a:gridCol>
              </a:tblGrid>
              <a:tr h="370840">
                <a:tc>
                  <a:txBody>
                    <a:bodyPr/>
                    <a:lstStyle/>
                    <a:p>
                      <a:pPr algn="ctr"/>
                      <a:r>
                        <a:rPr lang="en-US" sz="3600" dirty="0"/>
                        <a:t>6th</a:t>
                      </a:r>
                    </a:p>
                  </a:txBody>
                  <a:tcPr/>
                </a:tc>
                <a:tc>
                  <a:txBody>
                    <a:bodyPr/>
                    <a:lstStyle/>
                    <a:p>
                      <a:pPr algn="ctr"/>
                      <a:r>
                        <a:rPr lang="en-US" sz="3600" dirty="0"/>
                        <a:t>7th</a:t>
                      </a:r>
                    </a:p>
                  </a:txBody>
                  <a:tcPr/>
                </a:tc>
                <a:tc>
                  <a:txBody>
                    <a:bodyPr/>
                    <a:lstStyle/>
                    <a:p>
                      <a:pPr algn="ctr"/>
                      <a:r>
                        <a:rPr lang="en-US" sz="3600" dirty="0"/>
                        <a:t>8th</a:t>
                      </a:r>
                    </a:p>
                  </a:txBody>
                  <a:tcPr/>
                </a:tc>
                <a:extLst>
                  <a:ext uri="{0D108BD9-81ED-4DB2-BD59-A6C34878D82A}">
                    <a16:rowId xmlns:a16="http://schemas.microsoft.com/office/drawing/2014/main" val="3868883426"/>
                  </a:ext>
                </a:extLst>
              </a:tr>
              <a:tr h="370840">
                <a:tc>
                  <a:txBody>
                    <a:bodyPr/>
                    <a:lstStyle/>
                    <a:p>
                      <a:r>
                        <a:rPr lang="en-US" dirty="0"/>
                        <a:t>Math 6</a:t>
                      </a:r>
                    </a:p>
                    <a:p>
                      <a:r>
                        <a:rPr lang="en-US" dirty="0"/>
                        <a:t>Accelerated Math 6</a:t>
                      </a:r>
                    </a:p>
                    <a:p>
                      <a:r>
                        <a:rPr lang="en-US" dirty="0"/>
                        <a:t>AIMM</a:t>
                      </a:r>
                    </a:p>
                  </a:txBody>
                  <a:tcPr/>
                </a:tc>
                <a:tc>
                  <a:txBody>
                    <a:bodyPr/>
                    <a:lstStyle/>
                    <a:p>
                      <a:r>
                        <a:rPr lang="en-US" dirty="0"/>
                        <a:t>Math 7</a:t>
                      </a:r>
                    </a:p>
                    <a:p>
                      <a:r>
                        <a:rPr lang="en-US" dirty="0"/>
                        <a:t>Accelerated Math 7</a:t>
                      </a:r>
                    </a:p>
                    <a:p>
                      <a:r>
                        <a:rPr lang="en-US" dirty="0"/>
                        <a:t>Math 1</a:t>
                      </a:r>
                    </a:p>
                  </a:txBody>
                  <a:tcPr/>
                </a:tc>
                <a:tc>
                  <a:txBody>
                    <a:bodyPr/>
                    <a:lstStyle/>
                    <a:p>
                      <a:r>
                        <a:rPr lang="en-US" dirty="0"/>
                        <a:t>Math 8</a:t>
                      </a:r>
                    </a:p>
                    <a:p>
                      <a:r>
                        <a:rPr lang="en-US" dirty="0"/>
                        <a:t>Math 1</a:t>
                      </a:r>
                    </a:p>
                    <a:p>
                      <a:r>
                        <a:rPr lang="en-US" dirty="0"/>
                        <a:t>Math II</a:t>
                      </a:r>
                    </a:p>
                  </a:txBody>
                  <a:tcPr/>
                </a:tc>
                <a:extLst>
                  <a:ext uri="{0D108BD9-81ED-4DB2-BD59-A6C34878D82A}">
                    <a16:rowId xmlns:a16="http://schemas.microsoft.com/office/drawing/2014/main" val="2301642305"/>
                  </a:ext>
                </a:extLst>
              </a:tr>
            </a:tbl>
          </a:graphicData>
        </a:graphic>
      </p:graphicFrame>
    </p:spTree>
    <p:extLst>
      <p:ext uri="{BB962C8B-B14F-4D97-AF65-F5344CB8AC3E}">
        <p14:creationId xmlns:p14="http://schemas.microsoft.com/office/powerpoint/2010/main" val="86233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A28C-B87B-039C-BC7F-D684303B83B9}"/>
              </a:ext>
            </a:extLst>
          </p:cNvPr>
          <p:cNvSpPr>
            <a:spLocks noGrp="1"/>
          </p:cNvSpPr>
          <p:nvPr>
            <p:ph type="title"/>
          </p:nvPr>
        </p:nvSpPr>
        <p:spPr/>
        <p:txBody>
          <a:bodyPr/>
          <a:lstStyle/>
          <a:p>
            <a:pPr algn="ctr"/>
            <a:r>
              <a:rPr lang="en-US" dirty="0"/>
              <a:t>Where to find more math info:</a:t>
            </a:r>
          </a:p>
        </p:txBody>
      </p:sp>
      <p:sp>
        <p:nvSpPr>
          <p:cNvPr id="3" name="Content Placeholder 2">
            <a:extLst>
              <a:ext uri="{FF2B5EF4-FFF2-40B4-BE49-F238E27FC236}">
                <a16:creationId xmlns:a16="http://schemas.microsoft.com/office/drawing/2014/main" id="{BA87F60A-AC3F-45C5-9658-C2686C1F5654}"/>
              </a:ext>
            </a:extLst>
          </p:cNvPr>
          <p:cNvSpPr>
            <a:spLocks noGrp="1"/>
          </p:cNvSpPr>
          <p:nvPr>
            <p:ph idx="1"/>
          </p:nvPr>
        </p:nvSpPr>
        <p:spPr/>
        <p:txBody>
          <a:bodyPr>
            <a:normAutofit/>
          </a:bodyPr>
          <a:lstStyle/>
          <a:p>
            <a:pPr marL="0" indent="0" algn="ctr">
              <a:buNone/>
            </a:pPr>
            <a:r>
              <a:rPr lang="en-US" sz="3200" dirty="0">
                <a:hlinkClick r:id="rId2"/>
              </a:rPr>
              <a:t>https://www.gcsnc.com/Page/28021</a:t>
            </a:r>
            <a:r>
              <a:rPr lang="en-US" sz="3200" dirty="0"/>
              <a:t> </a:t>
            </a:r>
          </a:p>
        </p:txBody>
      </p:sp>
    </p:spTree>
    <p:extLst>
      <p:ext uri="{BB962C8B-B14F-4D97-AF65-F5344CB8AC3E}">
        <p14:creationId xmlns:p14="http://schemas.microsoft.com/office/powerpoint/2010/main" val="217453530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E7BDAE9C3044E9AB261AA45396C34" ma:contentTypeVersion="13" ma:contentTypeDescription="Create a new document." ma:contentTypeScope="" ma:versionID="1c71ecfd496387d7b037aba50e5ad73d">
  <xsd:schema xmlns:xsd="http://www.w3.org/2001/XMLSchema" xmlns:xs="http://www.w3.org/2001/XMLSchema" xmlns:p="http://schemas.microsoft.com/office/2006/metadata/properties" xmlns:ns3="de980f27-deb0-4f3b-a7a4-e03e2ce40964" xmlns:ns4="208c85a6-a83c-4e62-acdd-2ce4a2c56d70" targetNamespace="http://schemas.microsoft.com/office/2006/metadata/properties" ma:root="true" ma:fieldsID="9b19501e13135e0f07d1ae2cc3ef8dfc" ns3:_="" ns4:_="">
    <xsd:import namespace="de980f27-deb0-4f3b-a7a4-e03e2ce40964"/>
    <xsd:import namespace="208c85a6-a83c-4e62-acdd-2ce4a2c56d70"/>
    <xsd:element name="properties">
      <xsd:complexType>
        <xsd:sequence>
          <xsd:element name="documentManagement">
            <xsd:complexType>
              <xsd:all>
                <xsd:element ref="ns3:MediaServiceMetadata" minOccurs="0"/>
                <xsd:element ref="ns3:MediaServiceFastMetadata" minOccurs="0"/>
                <xsd:element ref="ns4:SharedWithUsers"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80f27-deb0-4f3b-a7a4-e03e2ce409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8c85a6-a83c-4e62-acdd-2ce4a2c56d7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94CC8E-7B37-49FF-9AC6-E86A05672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80f27-deb0-4f3b-a7a4-e03e2ce40964"/>
    <ds:schemaRef ds:uri="208c85a6-a83c-4e62-acdd-2ce4a2c56d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ACECC9-33FC-441B-B1B7-705263E46951}">
  <ds:schemaRefs>
    <ds:schemaRef ds:uri="http://www.w3.org/XML/1998/namespac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208c85a6-a83c-4e62-acdd-2ce4a2c56d70"/>
    <ds:schemaRef ds:uri="de980f27-deb0-4f3b-a7a4-e03e2ce40964"/>
  </ds:schemaRefs>
</ds:datastoreItem>
</file>

<file path=customXml/itemProps3.xml><?xml version="1.0" encoding="utf-8"?>
<ds:datastoreItem xmlns:ds="http://schemas.openxmlformats.org/officeDocument/2006/customXml" ds:itemID="{C62427B0-E471-4389-9312-5FF2A27E58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1620</TotalTime>
  <Words>721</Words>
  <Application>Microsoft Office PowerPoint</Application>
  <PresentationFormat>Widescreen</PresentationFormat>
  <Paragraphs>128</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Arial</vt:lpstr>
      <vt:lpstr>Franklin Gothic Heavy</vt:lpstr>
      <vt:lpstr>Gill Sans MT</vt:lpstr>
      <vt:lpstr>Permanent Marker</vt:lpstr>
      <vt:lpstr>Source Sans Pro</vt:lpstr>
      <vt:lpstr>Verdana</vt:lpstr>
      <vt:lpstr>Wingdings 2</vt:lpstr>
      <vt:lpstr>Dividend</vt:lpstr>
      <vt:lpstr>Timon template</vt:lpstr>
      <vt:lpstr>NGMS Registration 2025-26</vt:lpstr>
      <vt:lpstr>NGMS School counseling program</vt:lpstr>
      <vt:lpstr>Ngms counseling department website</vt:lpstr>
      <vt:lpstr>Parent/student registration february 14-23</vt:lpstr>
      <vt:lpstr>Arts requirement</vt:lpstr>
      <vt:lpstr>Side note:  Switching Levels</vt:lpstr>
      <vt:lpstr>ELA Levels choose one</vt:lpstr>
      <vt:lpstr>Math levels</vt:lpstr>
      <vt:lpstr>Where to find more math info:</vt:lpstr>
      <vt:lpstr>Online registration Handbook</vt:lpstr>
      <vt:lpstr>Encore choices-6th, 7th, and 8th  *All students need 4 points total *Everyone must take PE </vt:lpstr>
      <vt:lpstr>Counselor/student registration February 24-March 28 </vt:lpstr>
      <vt:lpstr>Course registration timeline</vt:lpstr>
      <vt:lpstr>    1.  Go to my.ncedcloud.org  </vt:lpstr>
      <vt:lpstr>PowerPoint Presentation</vt:lpstr>
      <vt:lpstr>4. Select Class Registration  </vt:lpstr>
      <vt:lpstr>5.  Read Instructions at Top of Screen  </vt:lpstr>
      <vt:lpstr> 7.  Selecting Courses</vt:lpstr>
      <vt:lpstr>PowerPoint Presentation</vt:lpstr>
      <vt:lpstr>8.  Select 4 Core Classes   9.  Select 4 points worth of Encores </vt:lpstr>
      <vt:lpstr>10. Double Check Your Selections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NGMS Registration 2021</dc:title>
  <dc:creator>Hunter, Theresa S</dc:creator>
  <cp:lastModifiedBy>Hunter, Theresa S</cp:lastModifiedBy>
  <cp:revision>20</cp:revision>
  <dcterms:created xsi:type="dcterms:W3CDTF">2021-02-23T14:52:00Z</dcterms:created>
  <dcterms:modified xsi:type="dcterms:W3CDTF">2025-02-10T17:18:41Z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0x010100397E7BDAE9C3044E9AB261AA45396C34</vt:lpwstr>
  </property>
</Properties>
</file>