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308" r:id="rId7"/>
    <p:sldId id="309" r:id="rId8"/>
    <p:sldId id="321" r:id="rId9"/>
    <p:sldId id="303" r:id="rId10"/>
    <p:sldId id="317" r:id="rId11"/>
    <p:sldId id="289" r:id="rId12"/>
    <p:sldId id="311" r:id="rId13"/>
    <p:sldId id="284" r:id="rId14"/>
    <p:sldId id="318" r:id="rId15"/>
    <p:sldId id="314" r:id="rId16"/>
    <p:sldId id="319" r:id="rId17"/>
    <p:sldId id="320" r:id="rId18"/>
    <p:sldId id="293" r:id="rId19"/>
    <p:sldId id="294" r:id="rId20"/>
    <p:sldId id="270" r:id="rId21"/>
    <p:sldId id="257" r:id="rId22"/>
    <p:sldId id="259" r:id="rId23"/>
    <p:sldId id="258" r:id="rId24"/>
    <p:sldId id="260" r:id="rId25"/>
    <p:sldId id="261" r:id="rId26"/>
    <p:sldId id="262" r:id="rId27"/>
    <p:sldId id="267" r:id="rId28"/>
    <p:sldId id="266" r:id="rId29"/>
    <p:sldId id="264" r:id="rId30"/>
    <p:sldId id="265"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29781-19E5-4B82-9716-E43CEABBA54B}" v="38" dt="2024-10-01T19:59:57.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0" d="100"/>
          <a:sy n="70" d="100"/>
        </p:scale>
        <p:origin x="4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am, Kelly A" userId="30236cb3-a0fd-4dd5-9497-c4275d0bca59" providerId="ADAL" clId="{16B85C67-9BC4-4D11-A26D-6798930939D2}"/>
    <pc:docChg chg="modSld sldOrd">
      <pc:chgData name="Ingram, Kelly A" userId="30236cb3-a0fd-4dd5-9497-c4275d0bca59" providerId="ADAL" clId="{16B85C67-9BC4-4D11-A26D-6798930939D2}" dt="2024-10-01T21:36:02.681" v="3"/>
      <pc:docMkLst>
        <pc:docMk/>
      </pc:docMkLst>
      <pc:sldChg chg="ord">
        <pc:chgData name="Ingram, Kelly A" userId="30236cb3-a0fd-4dd5-9497-c4275d0bca59" providerId="ADAL" clId="{16B85C67-9BC4-4D11-A26D-6798930939D2}" dt="2024-10-01T21:35:53.656" v="1"/>
        <pc:sldMkLst>
          <pc:docMk/>
          <pc:sldMk cId="3359087408" sldId="308"/>
        </pc:sldMkLst>
      </pc:sldChg>
      <pc:sldChg chg="ord">
        <pc:chgData name="Ingram, Kelly A" userId="30236cb3-a0fd-4dd5-9497-c4275d0bca59" providerId="ADAL" clId="{16B85C67-9BC4-4D11-A26D-6798930939D2}" dt="2024-10-01T21:36:02.681" v="3"/>
        <pc:sldMkLst>
          <pc:docMk/>
          <pc:sldMk cId="2644100934" sldId="309"/>
        </pc:sldMkLst>
      </pc:sldChg>
    </pc:docChg>
  </pc:docChgLst>
  <pc:docChgLst>
    <pc:chgData name="Ingram, Kelly A" userId="30236cb3-a0fd-4dd5-9497-c4275d0bca59" providerId="ADAL" clId="{1A082F62-9893-431C-BA05-AF0E03CF9FC0}"/>
    <pc:docChg chg="custSel modSld">
      <pc:chgData name="Ingram, Kelly A" userId="30236cb3-a0fd-4dd5-9497-c4275d0bca59" providerId="ADAL" clId="{1A082F62-9893-431C-BA05-AF0E03CF9FC0}" dt="2024-10-01T23:44:22.423" v="70" actId="20577"/>
      <pc:docMkLst>
        <pc:docMk/>
      </pc:docMkLst>
      <pc:sldChg chg="modSp mod">
        <pc:chgData name="Ingram, Kelly A" userId="30236cb3-a0fd-4dd5-9497-c4275d0bca59" providerId="ADAL" clId="{1A082F62-9893-431C-BA05-AF0E03CF9FC0}" dt="2024-10-01T23:44:22.423" v="70" actId="20577"/>
        <pc:sldMkLst>
          <pc:docMk/>
          <pc:sldMk cId="622491162" sldId="265"/>
        </pc:sldMkLst>
        <pc:spChg chg="mod">
          <ac:chgData name="Ingram, Kelly A" userId="30236cb3-a0fd-4dd5-9497-c4275d0bca59" providerId="ADAL" clId="{1A082F62-9893-431C-BA05-AF0E03CF9FC0}" dt="2024-10-01T23:44:22.423" v="70" actId="20577"/>
          <ac:spMkLst>
            <pc:docMk/>
            <pc:sldMk cId="622491162" sldId="265"/>
            <ac:spMk id="8" creationId="{A577E406-767C-4193-A128-F183C4A0EE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D784-784B-412E-8EF9-D045A70CAE8C}"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7F009FE5-F973-4593-A0EE-8755F70C303A}">
      <dgm:prSet/>
      <dgm:spPr/>
      <dgm:t>
        <a:bodyPr/>
        <a:lstStyle/>
        <a:p>
          <a:r>
            <a:rPr lang="en-US"/>
            <a:t>Step 1</a:t>
          </a:r>
        </a:p>
      </dgm:t>
    </dgm:pt>
    <dgm:pt modelId="{7F37116E-8073-47FD-888A-E16F636350C2}" type="parTrans" cxnId="{860F1086-544F-4A32-A790-2423BB5870B1}">
      <dgm:prSet/>
      <dgm:spPr/>
      <dgm:t>
        <a:bodyPr/>
        <a:lstStyle/>
        <a:p>
          <a:endParaRPr lang="en-US"/>
        </a:p>
      </dgm:t>
    </dgm:pt>
    <dgm:pt modelId="{9D40E24A-ED16-4979-B0AF-307E97AA675B}" type="sibTrans" cxnId="{860F1086-544F-4A32-A790-2423BB5870B1}">
      <dgm:prSet/>
      <dgm:spPr/>
      <dgm:t>
        <a:bodyPr/>
        <a:lstStyle/>
        <a:p>
          <a:endParaRPr lang="en-US"/>
        </a:p>
      </dgm:t>
    </dgm:pt>
    <dgm:pt modelId="{C4509F2E-6F47-4E9A-BD2B-4AE873B02607}">
      <dgm:prSet/>
      <dgm:spPr/>
      <dgm:t>
        <a:bodyPr/>
        <a:lstStyle/>
        <a:p>
          <a:r>
            <a:rPr lang="en-US"/>
            <a:t>visit https://gcsnc.schoolmint.net/</a:t>
          </a:r>
        </a:p>
      </dgm:t>
    </dgm:pt>
    <dgm:pt modelId="{17FC2701-7C36-4B1F-B38B-76E663D48144}" type="parTrans" cxnId="{623335DE-C42C-4932-A4CD-DB894BF4E2CB}">
      <dgm:prSet/>
      <dgm:spPr/>
      <dgm:t>
        <a:bodyPr/>
        <a:lstStyle/>
        <a:p>
          <a:endParaRPr lang="en-US"/>
        </a:p>
      </dgm:t>
    </dgm:pt>
    <dgm:pt modelId="{26E1F5A8-04B0-4E95-BA7F-96B907D2119E}" type="sibTrans" cxnId="{623335DE-C42C-4932-A4CD-DB894BF4E2CB}">
      <dgm:prSet/>
      <dgm:spPr/>
      <dgm:t>
        <a:bodyPr/>
        <a:lstStyle/>
        <a:p>
          <a:endParaRPr lang="en-US"/>
        </a:p>
      </dgm:t>
    </dgm:pt>
    <dgm:pt modelId="{6EA8A064-E55E-449A-9FEA-DEEAE215C35C}">
      <dgm:prSet/>
      <dgm:spPr/>
      <dgm:t>
        <a:bodyPr/>
        <a:lstStyle/>
        <a:p>
          <a:r>
            <a:rPr lang="en-US"/>
            <a:t>Step 2</a:t>
          </a:r>
        </a:p>
      </dgm:t>
    </dgm:pt>
    <dgm:pt modelId="{39B0AC84-2387-4854-B4B3-BD78ADE3D262}" type="parTrans" cxnId="{2FEA7F22-7DD5-4D07-ACD5-CA2905041C64}">
      <dgm:prSet/>
      <dgm:spPr/>
      <dgm:t>
        <a:bodyPr/>
        <a:lstStyle/>
        <a:p>
          <a:endParaRPr lang="en-US"/>
        </a:p>
      </dgm:t>
    </dgm:pt>
    <dgm:pt modelId="{9C3E2000-060E-452E-948F-D2397EAF2568}" type="sibTrans" cxnId="{2FEA7F22-7DD5-4D07-ACD5-CA2905041C64}">
      <dgm:prSet/>
      <dgm:spPr/>
      <dgm:t>
        <a:bodyPr/>
        <a:lstStyle/>
        <a:p>
          <a:endParaRPr lang="en-US"/>
        </a:p>
      </dgm:t>
    </dgm:pt>
    <dgm:pt modelId="{46DC06AF-8C53-4048-96B6-32C59F65F2C6}">
      <dgm:prSet/>
      <dgm:spPr/>
      <dgm:t>
        <a:bodyPr/>
        <a:lstStyle/>
        <a:p>
          <a:r>
            <a:rPr lang="en-US" dirty="0"/>
            <a:t>Create a ONE family account for all children </a:t>
          </a:r>
        </a:p>
      </dgm:t>
    </dgm:pt>
    <dgm:pt modelId="{48B569D0-40F5-4E42-A83F-A335F5663E89}" type="parTrans" cxnId="{57C595EB-6130-4D93-BFEE-BC6349E84162}">
      <dgm:prSet/>
      <dgm:spPr/>
      <dgm:t>
        <a:bodyPr/>
        <a:lstStyle/>
        <a:p>
          <a:endParaRPr lang="en-US"/>
        </a:p>
      </dgm:t>
    </dgm:pt>
    <dgm:pt modelId="{7CEEF116-537F-48A1-A451-3A4B9C28C49E}" type="sibTrans" cxnId="{57C595EB-6130-4D93-BFEE-BC6349E84162}">
      <dgm:prSet/>
      <dgm:spPr/>
      <dgm:t>
        <a:bodyPr/>
        <a:lstStyle/>
        <a:p>
          <a:endParaRPr lang="en-US"/>
        </a:p>
      </dgm:t>
    </dgm:pt>
    <dgm:pt modelId="{9CEAB48D-FC4C-4AFD-9CD3-E68C2B09537D}">
      <dgm:prSet/>
      <dgm:spPr/>
      <dgm:t>
        <a:bodyPr/>
        <a:lstStyle/>
        <a:p>
          <a:r>
            <a:rPr lang="en-US"/>
            <a:t>Step 3</a:t>
          </a:r>
        </a:p>
      </dgm:t>
    </dgm:pt>
    <dgm:pt modelId="{EEEFCCB4-F2FF-4D8C-8440-0651033138F2}" type="parTrans" cxnId="{6211D407-3093-4C80-A551-A8E93EC04AA8}">
      <dgm:prSet/>
      <dgm:spPr/>
      <dgm:t>
        <a:bodyPr/>
        <a:lstStyle/>
        <a:p>
          <a:endParaRPr lang="en-US"/>
        </a:p>
      </dgm:t>
    </dgm:pt>
    <dgm:pt modelId="{464737DE-0233-43A8-91F6-0FF2A7C82B69}" type="sibTrans" cxnId="{6211D407-3093-4C80-A551-A8E93EC04AA8}">
      <dgm:prSet/>
      <dgm:spPr/>
      <dgm:t>
        <a:bodyPr/>
        <a:lstStyle/>
        <a:p>
          <a:endParaRPr lang="en-US"/>
        </a:p>
      </dgm:t>
    </dgm:pt>
    <dgm:pt modelId="{BD52BD71-BB1C-4660-B15F-37DC20F21A8F}">
      <dgm:prSet/>
      <dgm:spPr/>
      <dgm:t>
        <a:bodyPr/>
        <a:lstStyle/>
        <a:p>
          <a:r>
            <a:rPr lang="en-US" dirty="0"/>
            <a:t>Choose up to 5 programs based on your attendance zone</a:t>
          </a:r>
        </a:p>
      </dgm:t>
    </dgm:pt>
    <dgm:pt modelId="{C4E83E50-FFC3-4A04-B525-B82B8CE08507}" type="parTrans" cxnId="{2A71A52C-8F59-4B16-849C-5E77BE1754D9}">
      <dgm:prSet/>
      <dgm:spPr/>
      <dgm:t>
        <a:bodyPr/>
        <a:lstStyle/>
        <a:p>
          <a:endParaRPr lang="en-US"/>
        </a:p>
      </dgm:t>
    </dgm:pt>
    <dgm:pt modelId="{75AD66BF-55DF-4172-93A2-CAAD66F0846D}" type="sibTrans" cxnId="{2A71A52C-8F59-4B16-849C-5E77BE1754D9}">
      <dgm:prSet/>
      <dgm:spPr/>
      <dgm:t>
        <a:bodyPr/>
        <a:lstStyle/>
        <a:p>
          <a:endParaRPr lang="en-US"/>
        </a:p>
      </dgm:t>
    </dgm:pt>
    <dgm:pt modelId="{D591BAC2-7285-4177-905A-85937FAB725A}">
      <dgm:prSet/>
      <dgm:spPr/>
      <dgm:t>
        <a:bodyPr/>
        <a:lstStyle/>
        <a:p>
          <a:r>
            <a:rPr lang="en-US"/>
            <a:t>Step 4</a:t>
          </a:r>
        </a:p>
      </dgm:t>
    </dgm:pt>
    <dgm:pt modelId="{FA30C686-94A6-463A-8D10-7E1237853002}" type="parTrans" cxnId="{0C1AADB2-AF56-478B-95C8-1B572BF1A20E}">
      <dgm:prSet/>
      <dgm:spPr/>
      <dgm:t>
        <a:bodyPr/>
        <a:lstStyle/>
        <a:p>
          <a:endParaRPr lang="en-US"/>
        </a:p>
      </dgm:t>
    </dgm:pt>
    <dgm:pt modelId="{CB7CFF80-F5AB-44A7-867D-5A67FFCDB334}" type="sibTrans" cxnId="{0C1AADB2-AF56-478B-95C8-1B572BF1A20E}">
      <dgm:prSet/>
      <dgm:spPr/>
      <dgm:t>
        <a:bodyPr/>
        <a:lstStyle/>
        <a:p>
          <a:endParaRPr lang="en-US"/>
        </a:p>
      </dgm:t>
    </dgm:pt>
    <dgm:pt modelId="{DC12CA46-CF1B-4C67-B594-5B5DBC93C75E}">
      <dgm:prSet/>
      <dgm:spPr/>
      <dgm:t>
        <a:bodyPr/>
        <a:lstStyle/>
        <a:p>
          <a:r>
            <a:rPr lang="en-US" dirty="0"/>
            <a:t>Complete background information, add recommender name/email, answer questions/essays</a:t>
          </a:r>
        </a:p>
      </dgm:t>
    </dgm:pt>
    <dgm:pt modelId="{3A85CA52-6537-4B77-91D0-94C8ED10D4D4}" type="parTrans" cxnId="{4168D62F-6078-43D5-989F-335C64064B40}">
      <dgm:prSet/>
      <dgm:spPr/>
      <dgm:t>
        <a:bodyPr/>
        <a:lstStyle/>
        <a:p>
          <a:endParaRPr lang="en-US"/>
        </a:p>
      </dgm:t>
    </dgm:pt>
    <dgm:pt modelId="{CC85B9B3-AAC1-4E6C-9D27-52618BA22A60}" type="sibTrans" cxnId="{4168D62F-6078-43D5-989F-335C64064B40}">
      <dgm:prSet/>
      <dgm:spPr/>
      <dgm:t>
        <a:bodyPr/>
        <a:lstStyle/>
        <a:p>
          <a:endParaRPr lang="en-US"/>
        </a:p>
      </dgm:t>
    </dgm:pt>
    <dgm:pt modelId="{3BBDE634-2045-4527-A725-F074B46F702C}">
      <dgm:prSet/>
      <dgm:spPr/>
      <dgm:t>
        <a:bodyPr/>
        <a:lstStyle/>
        <a:p>
          <a:r>
            <a:rPr lang="en-US"/>
            <a:t>Step 5</a:t>
          </a:r>
        </a:p>
      </dgm:t>
    </dgm:pt>
    <dgm:pt modelId="{AB0ACFEA-EA2E-46F1-80E6-6002FF8F3359}" type="parTrans" cxnId="{275B77DB-6750-4239-A880-1A2750106DCB}">
      <dgm:prSet/>
      <dgm:spPr/>
      <dgm:t>
        <a:bodyPr/>
        <a:lstStyle/>
        <a:p>
          <a:endParaRPr lang="en-US"/>
        </a:p>
      </dgm:t>
    </dgm:pt>
    <dgm:pt modelId="{647499DE-121B-4B5C-8A48-3B8EAF56D948}" type="sibTrans" cxnId="{275B77DB-6750-4239-A880-1A2750106DCB}">
      <dgm:prSet/>
      <dgm:spPr/>
      <dgm:t>
        <a:bodyPr/>
        <a:lstStyle/>
        <a:p>
          <a:endParaRPr lang="en-US"/>
        </a:p>
      </dgm:t>
    </dgm:pt>
    <dgm:pt modelId="{35B28216-0319-45BF-AC89-F80C0F5CB859}">
      <dgm:prSet/>
      <dgm:spPr/>
      <dgm:t>
        <a:bodyPr/>
        <a:lstStyle/>
        <a:p>
          <a:r>
            <a:rPr lang="en-US"/>
            <a:t>Submit Applications (changes can’t be made after submission)</a:t>
          </a:r>
        </a:p>
      </dgm:t>
    </dgm:pt>
    <dgm:pt modelId="{1CA8CB98-E895-483F-B510-B04B564F08F3}" type="parTrans" cxnId="{6B06517E-E22C-4AAA-91C3-59EA112E08C8}">
      <dgm:prSet/>
      <dgm:spPr/>
      <dgm:t>
        <a:bodyPr/>
        <a:lstStyle/>
        <a:p>
          <a:endParaRPr lang="en-US"/>
        </a:p>
      </dgm:t>
    </dgm:pt>
    <dgm:pt modelId="{279B85A5-5641-428A-A45C-67E8D3D50B6F}" type="sibTrans" cxnId="{6B06517E-E22C-4AAA-91C3-59EA112E08C8}">
      <dgm:prSet/>
      <dgm:spPr/>
      <dgm:t>
        <a:bodyPr/>
        <a:lstStyle/>
        <a:p>
          <a:endParaRPr lang="en-US"/>
        </a:p>
      </dgm:t>
    </dgm:pt>
    <dgm:pt modelId="{AB006639-1543-4A1B-A0CB-0B70B0B0BE32}" type="pres">
      <dgm:prSet presAssocID="{ED87D784-784B-412E-8EF9-D045A70CAE8C}" presName="Name0" presStyleCnt="0">
        <dgm:presLayoutVars>
          <dgm:dir/>
          <dgm:animLvl val="lvl"/>
          <dgm:resizeHandles val="exact"/>
        </dgm:presLayoutVars>
      </dgm:prSet>
      <dgm:spPr/>
    </dgm:pt>
    <dgm:pt modelId="{70C8D6FD-0813-4E35-8BB6-C253B2FD926C}" type="pres">
      <dgm:prSet presAssocID="{3BBDE634-2045-4527-A725-F074B46F702C}" presName="boxAndChildren" presStyleCnt="0"/>
      <dgm:spPr/>
    </dgm:pt>
    <dgm:pt modelId="{4CF63986-CB49-469C-AF62-1FCDC861D363}" type="pres">
      <dgm:prSet presAssocID="{3BBDE634-2045-4527-A725-F074B46F702C}" presName="parentTextBox" presStyleLbl="alignNode1" presStyleIdx="0" presStyleCnt="5"/>
      <dgm:spPr/>
    </dgm:pt>
    <dgm:pt modelId="{CD7B5F1C-8C36-405F-9A0E-A35E0D4BE1D8}" type="pres">
      <dgm:prSet presAssocID="{3BBDE634-2045-4527-A725-F074B46F702C}" presName="descendantBox" presStyleLbl="bgAccFollowNode1" presStyleIdx="0" presStyleCnt="5"/>
      <dgm:spPr/>
    </dgm:pt>
    <dgm:pt modelId="{34D91804-D7D8-4824-BF5C-8F3243FC9B21}" type="pres">
      <dgm:prSet presAssocID="{CB7CFF80-F5AB-44A7-867D-5A67FFCDB334}" presName="sp" presStyleCnt="0"/>
      <dgm:spPr/>
    </dgm:pt>
    <dgm:pt modelId="{C5183506-60DB-470A-A590-C4A0E5ADA806}" type="pres">
      <dgm:prSet presAssocID="{D591BAC2-7285-4177-905A-85937FAB725A}" presName="arrowAndChildren" presStyleCnt="0"/>
      <dgm:spPr/>
    </dgm:pt>
    <dgm:pt modelId="{C5A2FC31-4A14-4E5D-9359-D7759FC9916F}" type="pres">
      <dgm:prSet presAssocID="{D591BAC2-7285-4177-905A-85937FAB725A}" presName="parentTextArrow" presStyleLbl="node1" presStyleIdx="0" presStyleCnt="0"/>
      <dgm:spPr/>
    </dgm:pt>
    <dgm:pt modelId="{C733A052-3900-4E64-ACC4-24C7F81CBD4A}" type="pres">
      <dgm:prSet presAssocID="{D591BAC2-7285-4177-905A-85937FAB725A}" presName="arrow" presStyleLbl="alignNode1" presStyleIdx="1" presStyleCnt="5"/>
      <dgm:spPr/>
    </dgm:pt>
    <dgm:pt modelId="{1023504E-3CDA-4EBF-B914-F083083F4D9B}" type="pres">
      <dgm:prSet presAssocID="{D591BAC2-7285-4177-905A-85937FAB725A}" presName="descendantArrow" presStyleLbl="bgAccFollowNode1" presStyleIdx="1" presStyleCnt="5"/>
      <dgm:spPr/>
    </dgm:pt>
    <dgm:pt modelId="{2C33F000-6D59-495B-96E0-1438642D0BB6}" type="pres">
      <dgm:prSet presAssocID="{464737DE-0233-43A8-91F6-0FF2A7C82B69}" presName="sp" presStyleCnt="0"/>
      <dgm:spPr/>
    </dgm:pt>
    <dgm:pt modelId="{E0B53577-7091-41B1-92F5-D1D22622810D}" type="pres">
      <dgm:prSet presAssocID="{9CEAB48D-FC4C-4AFD-9CD3-E68C2B09537D}" presName="arrowAndChildren" presStyleCnt="0"/>
      <dgm:spPr/>
    </dgm:pt>
    <dgm:pt modelId="{702F608E-33F4-42F7-ABB1-039E5BB8D1DD}" type="pres">
      <dgm:prSet presAssocID="{9CEAB48D-FC4C-4AFD-9CD3-E68C2B09537D}" presName="parentTextArrow" presStyleLbl="node1" presStyleIdx="0" presStyleCnt="0"/>
      <dgm:spPr/>
    </dgm:pt>
    <dgm:pt modelId="{D6885E49-4A8B-4D41-A9FB-81D542E0B827}" type="pres">
      <dgm:prSet presAssocID="{9CEAB48D-FC4C-4AFD-9CD3-E68C2B09537D}" presName="arrow" presStyleLbl="alignNode1" presStyleIdx="2" presStyleCnt="5"/>
      <dgm:spPr/>
    </dgm:pt>
    <dgm:pt modelId="{68C75CF4-8407-42FF-8403-46F3306CB1AA}" type="pres">
      <dgm:prSet presAssocID="{9CEAB48D-FC4C-4AFD-9CD3-E68C2B09537D}" presName="descendantArrow" presStyleLbl="bgAccFollowNode1" presStyleIdx="2" presStyleCnt="5"/>
      <dgm:spPr/>
    </dgm:pt>
    <dgm:pt modelId="{43FDBB37-184D-4405-BC80-81009C9830D3}" type="pres">
      <dgm:prSet presAssocID="{9C3E2000-060E-452E-948F-D2397EAF2568}" presName="sp" presStyleCnt="0"/>
      <dgm:spPr/>
    </dgm:pt>
    <dgm:pt modelId="{DDA73482-060A-4915-AEEC-463595214B8F}" type="pres">
      <dgm:prSet presAssocID="{6EA8A064-E55E-449A-9FEA-DEEAE215C35C}" presName="arrowAndChildren" presStyleCnt="0"/>
      <dgm:spPr/>
    </dgm:pt>
    <dgm:pt modelId="{3BE02556-5FD4-487C-B39E-C463B4453ED0}" type="pres">
      <dgm:prSet presAssocID="{6EA8A064-E55E-449A-9FEA-DEEAE215C35C}" presName="parentTextArrow" presStyleLbl="node1" presStyleIdx="0" presStyleCnt="0"/>
      <dgm:spPr/>
    </dgm:pt>
    <dgm:pt modelId="{0AAF6816-E46C-43C3-A408-9686FEBCDCDF}" type="pres">
      <dgm:prSet presAssocID="{6EA8A064-E55E-449A-9FEA-DEEAE215C35C}" presName="arrow" presStyleLbl="alignNode1" presStyleIdx="3" presStyleCnt="5"/>
      <dgm:spPr/>
    </dgm:pt>
    <dgm:pt modelId="{49E1F0E7-0BD6-41B2-A4A3-E48CE175B73F}" type="pres">
      <dgm:prSet presAssocID="{6EA8A064-E55E-449A-9FEA-DEEAE215C35C}" presName="descendantArrow" presStyleLbl="bgAccFollowNode1" presStyleIdx="3" presStyleCnt="5"/>
      <dgm:spPr/>
    </dgm:pt>
    <dgm:pt modelId="{F26FFC10-F2D9-48E5-AFBC-1CDD0A48E681}" type="pres">
      <dgm:prSet presAssocID="{9D40E24A-ED16-4979-B0AF-307E97AA675B}" presName="sp" presStyleCnt="0"/>
      <dgm:spPr/>
    </dgm:pt>
    <dgm:pt modelId="{693EFFA7-6851-4AE4-A43B-DCD20A9DED0E}" type="pres">
      <dgm:prSet presAssocID="{7F009FE5-F973-4593-A0EE-8755F70C303A}" presName="arrowAndChildren" presStyleCnt="0"/>
      <dgm:spPr/>
    </dgm:pt>
    <dgm:pt modelId="{7C45191B-58CE-4FE7-85E1-2659E9631674}" type="pres">
      <dgm:prSet presAssocID="{7F009FE5-F973-4593-A0EE-8755F70C303A}" presName="parentTextArrow" presStyleLbl="node1" presStyleIdx="0" presStyleCnt="0"/>
      <dgm:spPr/>
    </dgm:pt>
    <dgm:pt modelId="{DCD2E513-398E-4906-9B4B-D5B0CB48C938}" type="pres">
      <dgm:prSet presAssocID="{7F009FE5-F973-4593-A0EE-8755F70C303A}" presName="arrow" presStyleLbl="alignNode1" presStyleIdx="4" presStyleCnt="5"/>
      <dgm:spPr/>
    </dgm:pt>
    <dgm:pt modelId="{47371CF3-AA2F-4156-838B-6347C355D2C2}" type="pres">
      <dgm:prSet presAssocID="{7F009FE5-F973-4593-A0EE-8755F70C303A}" presName="descendantArrow" presStyleLbl="bgAccFollowNode1" presStyleIdx="4" presStyleCnt="5"/>
      <dgm:spPr/>
    </dgm:pt>
  </dgm:ptLst>
  <dgm:cxnLst>
    <dgm:cxn modelId="{6211D407-3093-4C80-A551-A8E93EC04AA8}" srcId="{ED87D784-784B-412E-8EF9-D045A70CAE8C}" destId="{9CEAB48D-FC4C-4AFD-9CD3-E68C2B09537D}" srcOrd="2" destOrd="0" parTransId="{EEEFCCB4-F2FF-4D8C-8440-0651033138F2}" sibTransId="{464737DE-0233-43A8-91F6-0FF2A7C82B69}"/>
    <dgm:cxn modelId="{FD745609-7813-4288-90BA-6164CC9153CA}" type="presOf" srcId="{BD52BD71-BB1C-4660-B15F-37DC20F21A8F}" destId="{68C75CF4-8407-42FF-8403-46F3306CB1AA}" srcOrd="0" destOrd="0" presId="urn:microsoft.com/office/officeart/2016/7/layout/VerticalDownArrowProcess"/>
    <dgm:cxn modelId="{7A19BF16-5F79-468E-9005-051B1F3A0294}" type="presOf" srcId="{7F009FE5-F973-4593-A0EE-8755F70C303A}" destId="{7C45191B-58CE-4FE7-85E1-2659E9631674}" srcOrd="0" destOrd="0" presId="urn:microsoft.com/office/officeart/2016/7/layout/VerticalDownArrowProcess"/>
    <dgm:cxn modelId="{384F981E-4410-4162-AFA6-3C91CBD25051}" type="presOf" srcId="{46DC06AF-8C53-4048-96B6-32C59F65F2C6}" destId="{49E1F0E7-0BD6-41B2-A4A3-E48CE175B73F}" srcOrd="0" destOrd="0" presId="urn:microsoft.com/office/officeart/2016/7/layout/VerticalDownArrowProcess"/>
    <dgm:cxn modelId="{2FEA7F22-7DD5-4D07-ACD5-CA2905041C64}" srcId="{ED87D784-784B-412E-8EF9-D045A70CAE8C}" destId="{6EA8A064-E55E-449A-9FEA-DEEAE215C35C}" srcOrd="1" destOrd="0" parTransId="{39B0AC84-2387-4854-B4B3-BD78ADE3D262}" sibTransId="{9C3E2000-060E-452E-948F-D2397EAF2568}"/>
    <dgm:cxn modelId="{2A71A52C-8F59-4B16-849C-5E77BE1754D9}" srcId="{9CEAB48D-FC4C-4AFD-9CD3-E68C2B09537D}" destId="{BD52BD71-BB1C-4660-B15F-37DC20F21A8F}" srcOrd="0" destOrd="0" parTransId="{C4E83E50-FFC3-4A04-B525-B82B8CE08507}" sibTransId="{75AD66BF-55DF-4172-93A2-CAAD66F0846D}"/>
    <dgm:cxn modelId="{4168D62F-6078-43D5-989F-335C64064B40}" srcId="{D591BAC2-7285-4177-905A-85937FAB725A}" destId="{DC12CA46-CF1B-4C67-B594-5B5DBC93C75E}" srcOrd="0" destOrd="0" parTransId="{3A85CA52-6537-4B77-91D0-94C8ED10D4D4}" sibTransId="{CC85B9B3-AAC1-4E6C-9D27-52618BA22A60}"/>
    <dgm:cxn modelId="{E777993C-D375-468C-9CFA-5BF05234BE2B}" type="presOf" srcId="{D591BAC2-7285-4177-905A-85937FAB725A}" destId="{C5A2FC31-4A14-4E5D-9359-D7759FC9916F}" srcOrd="0" destOrd="0" presId="urn:microsoft.com/office/officeart/2016/7/layout/VerticalDownArrowProcess"/>
    <dgm:cxn modelId="{65E5733E-DF55-45AE-B6F6-8BAF7DAB12CD}" type="presOf" srcId="{9CEAB48D-FC4C-4AFD-9CD3-E68C2B09537D}" destId="{702F608E-33F4-42F7-ABB1-039E5BB8D1DD}" srcOrd="0" destOrd="0" presId="urn:microsoft.com/office/officeart/2016/7/layout/VerticalDownArrowProcess"/>
    <dgm:cxn modelId="{1190415F-ABB1-44BA-829B-3120D3C0BF6C}" type="presOf" srcId="{6EA8A064-E55E-449A-9FEA-DEEAE215C35C}" destId="{0AAF6816-E46C-43C3-A408-9686FEBCDCDF}" srcOrd="1" destOrd="0" presId="urn:microsoft.com/office/officeart/2016/7/layout/VerticalDownArrowProcess"/>
    <dgm:cxn modelId="{89B60862-6175-45BB-8DB4-39A1E4DD5610}" type="presOf" srcId="{6EA8A064-E55E-449A-9FEA-DEEAE215C35C}" destId="{3BE02556-5FD4-487C-B39E-C463B4453ED0}" srcOrd="0" destOrd="0" presId="urn:microsoft.com/office/officeart/2016/7/layout/VerticalDownArrowProcess"/>
    <dgm:cxn modelId="{12248058-0245-4FD3-BE37-816260E0A7FD}" type="presOf" srcId="{7F009FE5-F973-4593-A0EE-8755F70C303A}" destId="{DCD2E513-398E-4906-9B4B-D5B0CB48C938}" srcOrd="1" destOrd="0" presId="urn:microsoft.com/office/officeart/2016/7/layout/VerticalDownArrowProcess"/>
    <dgm:cxn modelId="{6B06517E-E22C-4AAA-91C3-59EA112E08C8}" srcId="{3BBDE634-2045-4527-A725-F074B46F702C}" destId="{35B28216-0319-45BF-AC89-F80C0F5CB859}" srcOrd="0" destOrd="0" parTransId="{1CA8CB98-E895-483F-B510-B04B564F08F3}" sibTransId="{279B85A5-5641-428A-A45C-67E8D3D50B6F}"/>
    <dgm:cxn modelId="{860F1086-544F-4A32-A790-2423BB5870B1}" srcId="{ED87D784-784B-412E-8EF9-D045A70CAE8C}" destId="{7F009FE5-F973-4593-A0EE-8755F70C303A}" srcOrd="0" destOrd="0" parTransId="{7F37116E-8073-47FD-888A-E16F636350C2}" sibTransId="{9D40E24A-ED16-4979-B0AF-307E97AA675B}"/>
    <dgm:cxn modelId="{CAE0D6AF-96F6-49FB-8429-3286371E6D94}" type="presOf" srcId="{9CEAB48D-FC4C-4AFD-9CD3-E68C2B09537D}" destId="{D6885E49-4A8B-4D41-A9FB-81D542E0B827}" srcOrd="1" destOrd="0" presId="urn:microsoft.com/office/officeart/2016/7/layout/VerticalDownArrowProcess"/>
    <dgm:cxn modelId="{0C1AADB2-AF56-478B-95C8-1B572BF1A20E}" srcId="{ED87D784-784B-412E-8EF9-D045A70CAE8C}" destId="{D591BAC2-7285-4177-905A-85937FAB725A}" srcOrd="3" destOrd="0" parTransId="{FA30C686-94A6-463A-8D10-7E1237853002}" sibTransId="{CB7CFF80-F5AB-44A7-867D-5A67FFCDB334}"/>
    <dgm:cxn modelId="{4364B7C5-4CA4-4E77-8B50-1969A3C50674}" type="presOf" srcId="{C4509F2E-6F47-4E9A-BD2B-4AE873B02607}" destId="{47371CF3-AA2F-4156-838B-6347C355D2C2}" srcOrd="0" destOrd="0" presId="urn:microsoft.com/office/officeart/2016/7/layout/VerticalDownArrowProcess"/>
    <dgm:cxn modelId="{29D95CD0-C2E2-4315-A0BF-081CA249CCA1}" type="presOf" srcId="{ED87D784-784B-412E-8EF9-D045A70CAE8C}" destId="{AB006639-1543-4A1B-A0CB-0B70B0B0BE32}" srcOrd="0" destOrd="0" presId="urn:microsoft.com/office/officeart/2016/7/layout/VerticalDownArrowProcess"/>
    <dgm:cxn modelId="{275B77DB-6750-4239-A880-1A2750106DCB}" srcId="{ED87D784-784B-412E-8EF9-D045A70CAE8C}" destId="{3BBDE634-2045-4527-A725-F074B46F702C}" srcOrd="4" destOrd="0" parTransId="{AB0ACFEA-EA2E-46F1-80E6-6002FF8F3359}" sibTransId="{647499DE-121B-4B5C-8A48-3B8EAF56D948}"/>
    <dgm:cxn modelId="{8A78F7DB-86FE-41A9-9B67-9A9BE3AE56A0}" type="presOf" srcId="{3BBDE634-2045-4527-A725-F074B46F702C}" destId="{4CF63986-CB49-469C-AF62-1FCDC861D363}" srcOrd="0" destOrd="0" presId="urn:microsoft.com/office/officeart/2016/7/layout/VerticalDownArrowProcess"/>
    <dgm:cxn modelId="{623335DE-C42C-4932-A4CD-DB894BF4E2CB}" srcId="{7F009FE5-F973-4593-A0EE-8755F70C303A}" destId="{C4509F2E-6F47-4E9A-BD2B-4AE873B02607}" srcOrd="0" destOrd="0" parTransId="{17FC2701-7C36-4B1F-B38B-76E663D48144}" sibTransId="{26E1F5A8-04B0-4E95-BA7F-96B907D2119E}"/>
    <dgm:cxn modelId="{335812EA-6C96-499F-8536-2D9014090603}" type="presOf" srcId="{D591BAC2-7285-4177-905A-85937FAB725A}" destId="{C733A052-3900-4E64-ACC4-24C7F81CBD4A}" srcOrd="1" destOrd="0" presId="urn:microsoft.com/office/officeart/2016/7/layout/VerticalDownArrowProcess"/>
    <dgm:cxn modelId="{57C595EB-6130-4D93-BFEE-BC6349E84162}" srcId="{6EA8A064-E55E-449A-9FEA-DEEAE215C35C}" destId="{46DC06AF-8C53-4048-96B6-32C59F65F2C6}" srcOrd="0" destOrd="0" parTransId="{48B569D0-40F5-4E42-A83F-A335F5663E89}" sibTransId="{7CEEF116-537F-48A1-A451-3A4B9C28C49E}"/>
    <dgm:cxn modelId="{1C7D82EF-8AF9-4AD1-9AD2-6A0684FF9CFB}" type="presOf" srcId="{DC12CA46-CF1B-4C67-B594-5B5DBC93C75E}" destId="{1023504E-3CDA-4EBF-B914-F083083F4D9B}" srcOrd="0" destOrd="0" presId="urn:microsoft.com/office/officeart/2016/7/layout/VerticalDownArrowProcess"/>
    <dgm:cxn modelId="{EEBCA8FB-F57E-42BD-9378-B9ACC068B4B0}" type="presOf" srcId="{35B28216-0319-45BF-AC89-F80C0F5CB859}" destId="{CD7B5F1C-8C36-405F-9A0E-A35E0D4BE1D8}" srcOrd="0" destOrd="0" presId="urn:microsoft.com/office/officeart/2016/7/layout/VerticalDownArrowProcess"/>
    <dgm:cxn modelId="{D2F9EFAE-667E-4F68-A395-58FD1BC75A3F}" type="presParOf" srcId="{AB006639-1543-4A1B-A0CB-0B70B0B0BE32}" destId="{70C8D6FD-0813-4E35-8BB6-C253B2FD926C}" srcOrd="0" destOrd="0" presId="urn:microsoft.com/office/officeart/2016/7/layout/VerticalDownArrowProcess"/>
    <dgm:cxn modelId="{F1B54602-AB43-44A4-8FD3-FB286FE0F396}" type="presParOf" srcId="{70C8D6FD-0813-4E35-8BB6-C253B2FD926C}" destId="{4CF63986-CB49-469C-AF62-1FCDC861D363}" srcOrd="0" destOrd="0" presId="urn:microsoft.com/office/officeart/2016/7/layout/VerticalDownArrowProcess"/>
    <dgm:cxn modelId="{9CEBA139-45E7-46BA-BAA0-69FC5907285B}" type="presParOf" srcId="{70C8D6FD-0813-4E35-8BB6-C253B2FD926C}" destId="{CD7B5F1C-8C36-405F-9A0E-A35E0D4BE1D8}" srcOrd="1" destOrd="0" presId="urn:microsoft.com/office/officeart/2016/7/layout/VerticalDownArrowProcess"/>
    <dgm:cxn modelId="{53F5C59F-BBE5-4890-A911-8619F7C6EE7B}" type="presParOf" srcId="{AB006639-1543-4A1B-A0CB-0B70B0B0BE32}" destId="{34D91804-D7D8-4824-BF5C-8F3243FC9B21}" srcOrd="1" destOrd="0" presId="urn:microsoft.com/office/officeart/2016/7/layout/VerticalDownArrowProcess"/>
    <dgm:cxn modelId="{F05BA332-91A3-4439-8274-4C4604C5CF6F}" type="presParOf" srcId="{AB006639-1543-4A1B-A0CB-0B70B0B0BE32}" destId="{C5183506-60DB-470A-A590-C4A0E5ADA806}" srcOrd="2" destOrd="0" presId="urn:microsoft.com/office/officeart/2016/7/layout/VerticalDownArrowProcess"/>
    <dgm:cxn modelId="{6DD64846-2731-4E8A-B258-416BD92FCBAF}" type="presParOf" srcId="{C5183506-60DB-470A-A590-C4A0E5ADA806}" destId="{C5A2FC31-4A14-4E5D-9359-D7759FC9916F}" srcOrd="0" destOrd="0" presId="urn:microsoft.com/office/officeart/2016/7/layout/VerticalDownArrowProcess"/>
    <dgm:cxn modelId="{5B7E1CB8-102A-4A16-9788-0C4D31DC2EC0}" type="presParOf" srcId="{C5183506-60DB-470A-A590-C4A0E5ADA806}" destId="{C733A052-3900-4E64-ACC4-24C7F81CBD4A}" srcOrd="1" destOrd="0" presId="urn:microsoft.com/office/officeart/2016/7/layout/VerticalDownArrowProcess"/>
    <dgm:cxn modelId="{025B83D4-25A1-433F-A963-45D4A86302BA}" type="presParOf" srcId="{C5183506-60DB-470A-A590-C4A0E5ADA806}" destId="{1023504E-3CDA-4EBF-B914-F083083F4D9B}" srcOrd="2" destOrd="0" presId="urn:microsoft.com/office/officeart/2016/7/layout/VerticalDownArrowProcess"/>
    <dgm:cxn modelId="{F1D71962-9CCA-4089-A796-BFCE34001E4F}" type="presParOf" srcId="{AB006639-1543-4A1B-A0CB-0B70B0B0BE32}" destId="{2C33F000-6D59-495B-96E0-1438642D0BB6}" srcOrd="3" destOrd="0" presId="urn:microsoft.com/office/officeart/2016/7/layout/VerticalDownArrowProcess"/>
    <dgm:cxn modelId="{AABC37EF-AE1B-4582-A5C9-1DDFE0E44FCE}" type="presParOf" srcId="{AB006639-1543-4A1B-A0CB-0B70B0B0BE32}" destId="{E0B53577-7091-41B1-92F5-D1D22622810D}" srcOrd="4" destOrd="0" presId="urn:microsoft.com/office/officeart/2016/7/layout/VerticalDownArrowProcess"/>
    <dgm:cxn modelId="{FF76720D-3AA5-4EFE-8C49-A79DBC418E47}" type="presParOf" srcId="{E0B53577-7091-41B1-92F5-D1D22622810D}" destId="{702F608E-33F4-42F7-ABB1-039E5BB8D1DD}" srcOrd="0" destOrd="0" presId="urn:microsoft.com/office/officeart/2016/7/layout/VerticalDownArrowProcess"/>
    <dgm:cxn modelId="{5C885EC1-2356-44C5-A0A4-175710460CC8}" type="presParOf" srcId="{E0B53577-7091-41B1-92F5-D1D22622810D}" destId="{D6885E49-4A8B-4D41-A9FB-81D542E0B827}" srcOrd="1" destOrd="0" presId="urn:microsoft.com/office/officeart/2016/7/layout/VerticalDownArrowProcess"/>
    <dgm:cxn modelId="{6649CD9D-1025-471E-B210-CBC1DBF50D6C}" type="presParOf" srcId="{E0B53577-7091-41B1-92F5-D1D22622810D}" destId="{68C75CF4-8407-42FF-8403-46F3306CB1AA}" srcOrd="2" destOrd="0" presId="urn:microsoft.com/office/officeart/2016/7/layout/VerticalDownArrowProcess"/>
    <dgm:cxn modelId="{A4C97565-8F4C-43C1-A4F9-3BDF386CCAC7}" type="presParOf" srcId="{AB006639-1543-4A1B-A0CB-0B70B0B0BE32}" destId="{43FDBB37-184D-4405-BC80-81009C9830D3}" srcOrd="5" destOrd="0" presId="urn:microsoft.com/office/officeart/2016/7/layout/VerticalDownArrowProcess"/>
    <dgm:cxn modelId="{711CCFFC-74F6-4931-A6AF-347A976F71DF}" type="presParOf" srcId="{AB006639-1543-4A1B-A0CB-0B70B0B0BE32}" destId="{DDA73482-060A-4915-AEEC-463595214B8F}" srcOrd="6" destOrd="0" presId="urn:microsoft.com/office/officeart/2016/7/layout/VerticalDownArrowProcess"/>
    <dgm:cxn modelId="{B15C870D-6A51-452B-A9B4-091BAFE76292}" type="presParOf" srcId="{DDA73482-060A-4915-AEEC-463595214B8F}" destId="{3BE02556-5FD4-487C-B39E-C463B4453ED0}" srcOrd="0" destOrd="0" presId="urn:microsoft.com/office/officeart/2016/7/layout/VerticalDownArrowProcess"/>
    <dgm:cxn modelId="{540F9A98-9077-4F9C-8CB2-2A149171E7A8}" type="presParOf" srcId="{DDA73482-060A-4915-AEEC-463595214B8F}" destId="{0AAF6816-E46C-43C3-A408-9686FEBCDCDF}" srcOrd="1" destOrd="0" presId="urn:microsoft.com/office/officeart/2016/7/layout/VerticalDownArrowProcess"/>
    <dgm:cxn modelId="{9E5E455F-6463-4134-A534-36E09155DA9C}" type="presParOf" srcId="{DDA73482-060A-4915-AEEC-463595214B8F}" destId="{49E1F0E7-0BD6-41B2-A4A3-E48CE175B73F}" srcOrd="2" destOrd="0" presId="urn:microsoft.com/office/officeart/2016/7/layout/VerticalDownArrowProcess"/>
    <dgm:cxn modelId="{AE22F001-A0E9-4022-9382-BDB8F69261E7}" type="presParOf" srcId="{AB006639-1543-4A1B-A0CB-0B70B0B0BE32}" destId="{F26FFC10-F2D9-48E5-AFBC-1CDD0A48E681}" srcOrd="7" destOrd="0" presId="urn:microsoft.com/office/officeart/2016/7/layout/VerticalDownArrowProcess"/>
    <dgm:cxn modelId="{B9DF367A-97B1-45EF-BD61-E685AF967E53}" type="presParOf" srcId="{AB006639-1543-4A1B-A0CB-0B70B0B0BE32}" destId="{693EFFA7-6851-4AE4-A43B-DCD20A9DED0E}" srcOrd="8" destOrd="0" presId="urn:microsoft.com/office/officeart/2016/7/layout/VerticalDownArrowProcess"/>
    <dgm:cxn modelId="{B28CB823-BF6D-4DEB-AFBA-BBBC4F1AB0F5}" type="presParOf" srcId="{693EFFA7-6851-4AE4-A43B-DCD20A9DED0E}" destId="{7C45191B-58CE-4FE7-85E1-2659E9631674}" srcOrd="0" destOrd="0" presId="urn:microsoft.com/office/officeart/2016/7/layout/VerticalDownArrowProcess"/>
    <dgm:cxn modelId="{BCB63005-D1E1-44EB-B8A1-5D0C981699C5}" type="presParOf" srcId="{693EFFA7-6851-4AE4-A43B-DCD20A9DED0E}" destId="{DCD2E513-398E-4906-9B4B-D5B0CB48C938}" srcOrd="1" destOrd="0" presId="urn:microsoft.com/office/officeart/2016/7/layout/VerticalDownArrowProcess"/>
    <dgm:cxn modelId="{42904B4D-FDE4-4737-9B9B-0E593173818D}" type="presParOf" srcId="{693EFFA7-6851-4AE4-A43B-DCD20A9DED0E}" destId="{47371CF3-AA2F-4156-838B-6347C355D2C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47833-9628-46D3-A7A0-DEC5D007252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E3E518-276D-492F-99AF-CDA6E7FEC810}">
      <dgm:prSet/>
      <dgm:spPr/>
      <dgm:t>
        <a:bodyPr/>
        <a:lstStyle/>
        <a:p>
          <a:r>
            <a:rPr lang="en-US" dirty="0"/>
            <a:t>Early College at Guilford &amp; STEM Early College at A&amp;T – require at least Math 1 in 8</a:t>
          </a:r>
          <a:r>
            <a:rPr lang="en-US" baseline="30000" dirty="0"/>
            <a:t>th</a:t>
          </a:r>
          <a:r>
            <a:rPr lang="en-US" dirty="0"/>
            <a:t> grade</a:t>
          </a:r>
        </a:p>
      </dgm:t>
    </dgm:pt>
    <dgm:pt modelId="{69D7A98F-CFFA-4106-8E67-FA85C622D27A}" type="parTrans" cxnId="{84921154-057A-4E7B-BB91-669FA0DE8F46}">
      <dgm:prSet/>
      <dgm:spPr/>
      <dgm:t>
        <a:bodyPr/>
        <a:lstStyle/>
        <a:p>
          <a:endParaRPr lang="en-US"/>
        </a:p>
      </dgm:t>
    </dgm:pt>
    <dgm:pt modelId="{79B2AB05-D9DD-4A8B-BAE2-8C1E929D1D48}" type="sibTrans" cxnId="{84921154-057A-4E7B-BB91-669FA0DE8F46}">
      <dgm:prSet/>
      <dgm:spPr/>
      <dgm:t>
        <a:bodyPr/>
        <a:lstStyle/>
        <a:p>
          <a:endParaRPr lang="en-US"/>
        </a:p>
      </dgm:t>
    </dgm:pt>
    <dgm:pt modelId="{B657AFA0-1127-4944-9F67-04155AF52468}">
      <dgm:prSet/>
      <dgm:spPr/>
      <dgm:t>
        <a:bodyPr/>
        <a:lstStyle/>
        <a:p>
          <a:r>
            <a:rPr lang="en-US" dirty="0"/>
            <a:t>Middle College at UNCG (focus on Health Careers)</a:t>
          </a:r>
        </a:p>
      </dgm:t>
    </dgm:pt>
    <dgm:pt modelId="{220A8043-D3B5-4420-AF54-DFFE9C190E98}" type="parTrans" cxnId="{061F0284-728A-4C77-A720-92302108CAC8}">
      <dgm:prSet/>
      <dgm:spPr/>
      <dgm:t>
        <a:bodyPr/>
        <a:lstStyle/>
        <a:p>
          <a:endParaRPr lang="en-US"/>
        </a:p>
      </dgm:t>
    </dgm:pt>
    <dgm:pt modelId="{CBE6DA27-89E4-4B3C-B438-AB9174F98855}" type="sibTrans" cxnId="{061F0284-728A-4C77-A720-92302108CAC8}">
      <dgm:prSet/>
      <dgm:spPr/>
      <dgm:t>
        <a:bodyPr/>
        <a:lstStyle/>
        <a:p>
          <a:endParaRPr lang="en-US"/>
        </a:p>
      </dgm:t>
    </dgm:pt>
    <dgm:pt modelId="{007C3582-2F8E-4B88-B2D0-E1990A34DE06}">
      <dgm:prSet/>
      <dgm:spPr/>
      <dgm:t>
        <a:bodyPr/>
        <a:lstStyle/>
        <a:p>
          <a:r>
            <a:rPr lang="en-US"/>
            <a:t>Middle College at GTCC (Jamestown, Greensboro, High Point)</a:t>
          </a:r>
        </a:p>
      </dgm:t>
    </dgm:pt>
    <dgm:pt modelId="{0ED66944-76B3-4B81-96BF-62C1A89E7611}" type="parTrans" cxnId="{A477C7B8-77E9-4DB1-A4BC-7EE6ABF9371F}">
      <dgm:prSet/>
      <dgm:spPr/>
      <dgm:t>
        <a:bodyPr/>
        <a:lstStyle/>
        <a:p>
          <a:endParaRPr lang="en-US"/>
        </a:p>
      </dgm:t>
    </dgm:pt>
    <dgm:pt modelId="{E778148F-8651-4993-B308-32F35812BF21}" type="sibTrans" cxnId="{A477C7B8-77E9-4DB1-A4BC-7EE6ABF9371F}">
      <dgm:prSet/>
      <dgm:spPr/>
      <dgm:t>
        <a:bodyPr/>
        <a:lstStyle/>
        <a:p>
          <a:endParaRPr lang="en-US"/>
        </a:p>
      </dgm:t>
    </dgm:pt>
    <dgm:pt modelId="{03C7FB6D-0DEF-4477-8A10-34D2518AEE75}">
      <dgm:prSet/>
      <dgm:spPr/>
      <dgm:t>
        <a:bodyPr/>
        <a:lstStyle/>
        <a:p>
          <a:r>
            <a:rPr lang="en-US" dirty="0"/>
            <a:t>Middle College at A&amp;T (all male) </a:t>
          </a:r>
        </a:p>
      </dgm:t>
    </dgm:pt>
    <dgm:pt modelId="{C577F24B-63FE-4499-B8FE-0C9EAA713020}" type="parTrans" cxnId="{7B243B91-7087-4254-BFFA-C9AD147C5003}">
      <dgm:prSet/>
      <dgm:spPr/>
      <dgm:t>
        <a:bodyPr/>
        <a:lstStyle/>
        <a:p>
          <a:endParaRPr lang="en-US"/>
        </a:p>
      </dgm:t>
    </dgm:pt>
    <dgm:pt modelId="{0DA5613F-12DC-435D-A4CD-254C584D5F58}" type="sibTrans" cxnId="{7B243B91-7087-4254-BFFA-C9AD147C5003}">
      <dgm:prSet/>
      <dgm:spPr/>
      <dgm:t>
        <a:bodyPr/>
        <a:lstStyle/>
        <a:p>
          <a:endParaRPr lang="en-US"/>
        </a:p>
      </dgm:t>
    </dgm:pt>
    <dgm:pt modelId="{74C0AC5D-81C0-487E-8EE0-180323E772BE}">
      <dgm:prSet/>
      <dgm:spPr/>
      <dgm:t>
        <a:bodyPr/>
        <a:lstStyle/>
        <a:p>
          <a:r>
            <a:rPr lang="en-US"/>
            <a:t>Weaver Academy (Greensboro) &amp; Penn Griffin (High Point) – Performing Arts</a:t>
          </a:r>
        </a:p>
      </dgm:t>
    </dgm:pt>
    <dgm:pt modelId="{3D7F16EC-6AF6-40B4-AE3A-2544D4B1CD41}" type="parTrans" cxnId="{B65CA432-DF89-4131-AE27-7C02A4752903}">
      <dgm:prSet/>
      <dgm:spPr/>
      <dgm:t>
        <a:bodyPr/>
        <a:lstStyle/>
        <a:p>
          <a:endParaRPr lang="en-US"/>
        </a:p>
      </dgm:t>
    </dgm:pt>
    <dgm:pt modelId="{5AD9D8C5-A16D-49AB-B8E8-254E88CDD572}" type="sibTrans" cxnId="{B65CA432-DF89-4131-AE27-7C02A4752903}">
      <dgm:prSet/>
      <dgm:spPr/>
      <dgm:t>
        <a:bodyPr/>
        <a:lstStyle/>
        <a:p>
          <a:endParaRPr lang="en-US"/>
        </a:p>
      </dgm:t>
    </dgm:pt>
    <dgm:pt modelId="{7BD1A777-D595-42FE-A1D5-B4084C5A0A1E}">
      <dgm:prSet/>
      <dgm:spPr/>
      <dgm:t>
        <a:bodyPr/>
        <a:lstStyle/>
        <a:p>
          <a:r>
            <a:rPr lang="en-US"/>
            <a:t>Advanced Placement Academy at Western Guilford</a:t>
          </a:r>
        </a:p>
      </dgm:t>
    </dgm:pt>
    <dgm:pt modelId="{2FD676D9-C47F-4F62-8E1B-97C6AA6B23C8}" type="parTrans" cxnId="{D438D013-C56F-4B4F-B001-EB4BA5DC637C}">
      <dgm:prSet/>
      <dgm:spPr/>
      <dgm:t>
        <a:bodyPr/>
        <a:lstStyle/>
        <a:p>
          <a:endParaRPr lang="en-US"/>
        </a:p>
      </dgm:t>
    </dgm:pt>
    <dgm:pt modelId="{11838A0C-982B-42BE-BC7F-503A33E9ECC8}" type="sibTrans" cxnId="{D438D013-C56F-4B4F-B001-EB4BA5DC637C}">
      <dgm:prSet/>
      <dgm:spPr/>
      <dgm:t>
        <a:bodyPr/>
        <a:lstStyle/>
        <a:p>
          <a:endParaRPr lang="en-US"/>
        </a:p>
      </dgm:t>
    </dgm:pt>
    <dgm:pt modelId="{4675D8D0-6CAA-49EA-A035-ED49DDA048B2}">
      <dgm:prSet/>
      <dgm:spPr/>
      <dgm:t>
        <a:bodyPr/>
        <a:lstStyle/>
        <a:p>
          <a:r>
            <a:rPr lang="en-US"/>
            <a:t>IB Program (Grimsley, Page, Smith, High Point Central)</a:t>
          </a:r>
        </a:p>
      </dgm:t>
    </dgm:pt>
    <dgm:pt modelId="{EF2165AB-EFD1-41FA-B431-5FC49FE7A52B}" type="parTrans" cxnId="{4E45A648-2AC9-4E11-971A-07CA3B3F8E3C}">
      <dgm:prSet/>
      <dgm:spPr/>
      <dgm:t>
        <a:bodyPr/>
        <a:lstStyle/>
        <a:p>
          <a:endParaRPr lang="en-US"/>
        </a:p>
      </dgm:t>
    </dgm:pt>
    <dgm:pt modelId="{7A11D046-2F3D-46D9-A1B9-891B40561D5B}" type="sibTrans" cxnId="{4E45A648-2AC9-4E11-971A-07CA3B3F8E3C}">
      <dgm:prSet/>
      <dgm:spPr/>
      <dgm:t>
        <a:bodyPr/>
        <a:lstStyle/>
        <a:p>
          <a:endParaRPr lang="en-US"/>
        </a:p>
      </dgm:t>
    </dgm:pt>
    <dgm:pt modelId="{29943F96-AED6-4523-A79D-8C042CB276CE}">
      <dgm:prSet/>
      <dgm:spPr/>
      <dgm:t>
        <a:bodyPr/>
        <a:lstStyle/>
        <a:p>
          <a:r>
            <a:rPr lang="en-US"/>
            <a:t>JROTC (Grimsley, Page, Smith, High Point Central, Northeast, Southeast, Ragsdale, Dudley, Smith)</a:t>
          </a:r>
        </a:p>
      </dgm:t>
    </dgm:pt>
    <dgm:pt modelId="{02FF573C-FE38-495B-BC78-2DA56B66F304}" type="parTrans" cxnId="{6688196A-67CD-4634-91E3-4FF5D65783C4}">
      <dgm:prSet/>
      <dgm:spPr/>
      <dgm:t>
        <a:bodyPr/>
        <a:lstStyle/>
        <a:p>
          <a:endParaRPr lang="en-US"/>
        </a:p>
      </dgm:t>
    </dgm:pt>
    <dgm:pt modelId="{C7BD61ED-C995-43E1-88AC-5C6FD6C99BF1}" type="sibTrans" cxnId="{6688196A-67CD-4634-91E3-4FF5D65783C4}">
      <dgm:prSet/>
      <dgm:spPr/>
      <dgm:t>
        <a:bodyPr/>
        <a:lstStyle/>
        <a:p>
          <a:endParaRPr lang="en-US"/>
        </a:p>
      </dgm:t>
    </dgm:pt>
    <dgm:pt modelId="{55F92D58-3852-47C4-AAD5-93A5DFC7D9F9}" type="pres">
      <dgm:prSet presAssocID="{CBF47833-9628-46D3-A7A0-DEC5D007252C}" presName="diagram" presStyleCnt="0">
        <dgm:presLayoutVars>
          <dgm:dir/>
          <dgm:resizeHandles val="exact"/>
        </dgm:presLayoutVars>
      </dgm:prSet>
      <dgm:spPr/>
    </dgm:pt>
    <dgm:pt modelId="{E571416B-0CBE-4590-993E-7363F0AC59F6}" type="pres">
      <dgm:prSet presAssocID="{B9E3E518-276D-492F-99AF-CDA6E7FEC810}" presName="node" presStyleLbl="node1" presStyleIdx="0" presStyleCnt="8">
        <dgm:presLayoutVars>
          <dgm:bulletEnabled val="1"/>
        </dgm:presLayoutVars>
      </dgm:prSet>
      <dgm:spPr/>
    </dgm:pt>
    <dgm:pt modelId="{ABBF86E1-32D5-430A-9421-8E49E3DAD958}" type="pres">
      <dgm:prSet presAssocID="{79B2AB05-D9DD-4A8B-BAE2-8C1E929D1D48}" presName="sibTrans" presStyleCnt="0"/>
      <dgm:spPr/>
    </dgm:pt>
    <dgm:pt modelId="{DF49C995-AAD0-43EF-8D7C-47CC1CD4F263}" type="pres">
      <dgm:prSet presAssocID="{B657AFA0-1127-4944-9F67-04155AF52468}" presName="node" presStyleLbl="node1" presStyleIdx="1" presStyleCnt="8">
        <dgm:presLayoutVars>
          <dgm:bulletEnabled val="1"/>
        </dgm:presLayoutVars>
      </dgm:prSet>
      <dgm:spPr/>
    </dgm:pt>
    <dgm:pt modelId="{E2B4211E-E8B8-4A6E-A88A-750300773DF3}" type="pres">
      <dgm:prSet presAssocID="{CBE6DA27-89E4-4B3C-B438-AB9174F98855}" presName="sibTrans" presStyleCnt="0"/>
      <dgm:spPr/>
    </dgm:pt>
    <dgm:pt modelId="{861F1058-B0C0-4AEB-8F21-E857B8241789}" type="pres">
      <dgm:prSet presAssocID="{007C3582-2F8E-4B88-B2D0-E1990A34DE06}" presName="node" presStyleLbl="node1" presStyleIdx="2" presStyleCnt="8">
        <dgm:presLayoutVars>
          <dgm:bulletEnabled val="1"/>
        </dgm:presLayoutVars>
      </dgm:prSet>
      <dgm:spPr/>
    </dgm:pt>
    <dgm:pt modelId="{5CCF14FA-E778-49B2-AD04-A681A08FB6CA}" type="pres">
      <dgm:prSet presAssocID="{E778148F-8651-4993-B308-32F35812BF21}" presName="sibTrans" presStyleCnt="0"/>
      <dgm:spPr/>
    </dgm:pt>
    <dgm:pt modelId="{9110A967-BB5D-4222-BA33-78F67ECE6BFC}" type="pres">
      <dgm:prSet presAssocID="{03C7FB6D-0DEF-4477-8A10-34D2518AEE75}" presName="node" presStyleLbl="node1" presStyleIdx="3" presStyleCnt="8">
        <dgm:presLayoutVars>
          <dgm:bulletEnabled val="1"/>
        </dgm:presLayoutVars>
      </dgm:prSet>
      <dgm:spPr/>
    </dgm:pt>
    <dgm:pt modelId="{001E408E-10A7-4661-A214-39EB5A6D3B24}" type="pres">
      <dgm:prSet presAssocID="{0DA5613F-12DC-435D-A4CD-254C584D5F58}" presName="sibTrans" presStyleCnt="0"/>
      <dgm:spPr/>
    </dgm:pt>
    <dgm:pt modelId="{57538808-39D0-477C-A7E6-6708E7738007}" type="pres">
      <dgm:prSet presAssocID="{74C0AC5D-81C0-487E-8EE0-180323E772BE}" presName="node" presStyleLbl="node1" presStyleIdx="4" presStyleCnt="8">
        <dgm:presLayoutVars>
          <dgm:bulletEnabled val="1"/>
        </dgm:presLayoutVars>
      </dgm:prSet>
      <dgm:spPr/>
    </dgm:pt>
    <dgm:pt modelId="{36DB5A19-068C-499F-8661-40EEB32664AC}" type="pres">
      <dgm:prSet presAssocID="{5AD9D8C5-A16D-49AB-B8E8-254E88CDD572}" presName="sibTrans" presStyleCnt="0"/>
      <dgm:spPr/>
    </dgm:pt>
    <dgm:pt modelId="{EC7F8994-7A9B-485C-8002-60E1BA1AC4FF}" type="pres">
      <dgm:prSet presAssocID="{7BD1A777-D595-42FE-A1D5-B4084C5A0A1E}" presName="node" presStyleLbl="node1" presStyleIdx="5" presStyleCnt="8">
        <dgm:presLayoutVars>
          <dgm:bulletEnabled val="1"/>
        </dgm:presLayoutVars>
      </dgm:prSet>
      <dgm:spPr/>
    </dgm:pt>
    <dgm:pt modelId="{8EF53625-8CEE-4A65-AC22-F2F4BA2C38A1}" type="pres">
      <dgm:prSet presAssocID="{11838A0C-982B-42BE-BC7F-503A33E9ECC8}" presName="sibTrans" presStyleCnt="0"/>
      <dgm:spPr/>
    </dgm:pt>
    <dgm:pt modelId="{6AA02741-DEA8-42DD-A6D8-E673462DF74D}" type="pres">
      <dgm:prSet presAssocID="{4675D8D0-6CAA-49EA-A035-ED49DDA048B2}" presName="node" presStyleLbl="node1" presStyleIdx="6" presStyleCnt="8">
        <dgm:presLayoutVars>
          <dgm:bulletEnabled val="1"/>
        </dgm:presLayoutVars>
      </dgm:prSet>
      <dgm:spPr/>
    </dgm:pt>
    <dgm:pt modelId="{CB1B4BDD-E306-4370-A593-E459A5B8638E}" type="pres">
      <dgm:prSet presAssocID="{7A11D046-2F3D-46D9-A1B9-891B40561D5B}" presName="sibTrans" presStyleCnt="0"/>
      <dgm:spPr/>
    </dgm:pt>
    <dgm:pt modelId="{B2044EAC-2498-4A53-8267-8D5B87231D94}" type="pres">
      <dgm:prSet presAssocID="{29943F96-AED6-4523-A79D-8C042CB276CE}" presName="node" presStyleLbl="node1" presStyleIdx="7" presStyleCnt="8">
        <dgm:presLayoutVars>
          <dgm:bulletEnabled val="1"/>
        </dgm:presLayoutVars>
      </dgm:prSet>
      <dgm:spPr/>
    </dgm:pt>
  </dgm:ptLst>
  <dgm:cxnLst>
    <dgm:cxn modelId="{E86BD602-9696-492D-AA06-53E6B4DDBF6C}" type="presOf" srcId="{74C0AC5D-81C0-487E-8EE0-180323E772BE}" destId="{57538808-39D0-477C-A7E6-6708E7738007}" srcOrd="0" destOrd="0" presId="urn:microsoft.com/office/officeart/2005/8/layout/default"/>
    <dgm:cxn modelId="{D438D013-C56F-4B4F-B001-EB4BA5DC637C}" srcId="{CBF47833-9628-46D3-A7A0-DEC5D007252C}" destId="{7BD1A777-D595-42FE-A1D5-B4084C5A0A1E}" srcOrd="5" destOrd="0" parTransId="{2FD676D9-C47F-4F62-8E1B-97C6AA6B23C8}" sibTransId="{11838A0C-982B-42BE-BC7F-503A33E9ECC8}"/>
    <dgm:cxn modelId="{76DE1714-11AB-4D06-8B02-00B26C7698FA}" type="presOf" srcId="{B9E3E518-276D-492F-99AF-CDA6E7FEC810}" destId="{E571416B-0CBE-4590-993E-7363F0AC59F6}" srcOrd="0" destOrd="0" presId="urn:microsoft.com/office/officeart/2005/8/layout/default"/>
    <dgm:cxn modelId="{B65CA432-DF89-4131-AE27-7C02A4752903}" srcId="{CBF47833-9628-46D3-A7A0-DEC5D007252C}" destId="{74C0AC5D-81C0-487E-8EE0-180323E772BE}" srcOrd="4" destOrd="0" parTransId="{3D7F16EC-6AF6-40B4-AE3A-2544D4B1CD41}" sibTransId="{5AD9D8C5-A16D-49AB-B8E8-254E88CDD572}"/>
    <dgm:cxn modelId="{FD3F2342-2069-4AAA-8227-D5AA96C364C8}" type="presOf" srcId="{03C7FB6D-0DEF-4477-8A10-34D2518AEE75}" destId="{9110A967-BB5D-4222-BA33-78F67ECE6BFC}" srcOrd="0" destOrd="0" presId="urn:microsoft.com/office/officeart/2005/8/layout/default"/>
    <dgm:cxn modelId="{4E45A648-2AC9-4E11-971A-07CA3B3F8E3C}" srcId="{CBF47833-9628-46D3-A7A0-DEC5D007252C}" destId="{4675D8D0-6CAA-49EA-A035-ED49DDA048B2}" srcOrd="6" destOrd="0" parTransId="{EF2165AB-EFD1-41FA-B431-5FC49FE7A52B}" sibTransId="{7A11D046-2F3D-46D9-A1B9-891B40561D5B}"/>
    <dgm:cxn modelId="{6688196A-67CD-4634-91E3-4FF5D65783C4}" srcId="{CBF47833-9628-46D3-A7A0-DEC5D007252C}" destId="{29943F96-AED6-4523-A79D-8C042CB276CE}" srcOrd="7" destOrd="0" parTransId="{02FF573C-FE38-495B-BC78-2DA56B66F304}" sibTransId="{C7BD61ED-C995-43E1-88AC-5C6FD6C99BF1}"/>
    <dgm:cxn modelId="{DD1FA94A-7AA5-44F3-9232-7DDA4C2DC6A3}" type="presOf" srcId="{29943F96-AED6-4523-A79D-8C042CB276CE}" destId="{B2044EAC-2498-4A53-8267-8D5B87231D94}" srcOrd="0" destOrd="0" presId="urn:microsoft.com/office/officeart/2005/8/layout/default"/>
    <dgm:cxn modelId="{84921154-057A-4E7B-BB91-669FA0DE8F46}" srcId="{CBF47833-9628-46D3-A7A0-DEC5D007252C}" destId="{B9E3E518-276D-492F-99AF-CDA6E7FEC810}" srcOrd="0" destOrd="0" parTransId="{69D7A98F-CFFA-4106-8E67-FA85C622D27A}" sibTransId="{79B2AB05-D9DD-4A8B-BAE2-8C1E929D1D48}"/>
    <dgm:cxn modelId="{A281A180-2AF9-49E7-BDEE-D5960E9E0FD9}" type="presOf" srcId="{007C3582-2F8E-4B88-B2D0-E1990A34DE06}" destId="{861F1058-B0C0-4AEB-8F21-E857B8241789}" srcOrd="0" destOrd="0" presId="urn:microsoft.com/office/officeart/2005/8/layout/default"/>
    <dgm:cxn modelId="{061F0284-728A-4C77-A720-92302108CAC8}" srcId="{CBF47833-9628-46D3-A7A0-DEC5D007252C}" destId="{B657AFA0-1127-4944-9F67-04155AF52468}" srcOrd="1" destOrd="0" parTransId="{220A8043-D3B5-4420-AF54-DFFE9C190E98}" sibTransId="{CBE6DA27-89E4-4B3C-B438-AB9174F98855}"/>
    <dgm:cxn modelId="{CD413287-6D37-4B35-BA27-9EFF4A57251B}" type="presOf" srcId="{CBF47833-9628-46D3-A7A0-DEC5D007252C}" destId="{55F92D58-3852-47C4-AAD5-93A5DFC7D9F9}" srcOrd="0" destOrd="0" presId="urn:microsoft.com/office/officeart/2005/8/layout/default"/>
    <dgm:cxn modelId="{BA4D158A-D6EB-4835-B671-1B6F2C98708B}" type="presOf" srcId="{7BD1A777-D595-42FE-A1D5-B4084C5A0A1E}" destId="{EC7F8994-7A9B-485C-8002-60E1BA1AC4FF}" srcOrd="0" destOrd="0" presId="urn:microsoft.com/office/officeart/2005/8/layout/default"/>
    <dgm:cxn modelId="{7B243B91-7087-4254-BFFA-C9AD147C5003}" srcId="{CBF47833-9628-46D3-A7A0-DEC5D007252C}" destId="{03C7FB6D-0DEF-4477-8A10-34D2518AEE75}" srcOrd="3" destOrd="0" parTransId="{C577F24B-63FE-4499-B8FE-0C9EAA713020}" sibTransId="{0DA5613F-12DC-435D-A4CD-254C584D5F58}"/>
    <dgm:cxn modelId="{861EF095-20AB-43C6-AFAA-0667810CFC1F}" type="presOf" srcId="{4675D8D0-6CAA-49EA-A035-ED49DDA048B2}" destId="{6AA02741-DEA8-42DD-A6D8-E673462DF74D}" srcOrd="0" destOrd="0" presId="urn:microsoft.com/office/officeart/2005/8/layout/default"/>
    <dgm:cxn modelId="{A477C7B8-77E9-4DB1-A4BC-7EE6ABF9371F}" srcId="{CBF47833-9628-46D3-A7A0-DEC5D007252C}" destId="{007C3582-2F8E-4B88-B2D0-E1990A34DE06}" srcOrd="2" destOrd="0" parTransId="{0ED66944-76B3-4B81-96BF-62C1A89E7611}" sibTransId="{E778148F-8651-4993-B308-32F35812BF21}"/>
    <dgm:cxn modelId="{8B2193EE-0FD7-4193-9EBF-D8F7A9414570}" type="presOf" srcId="{B657AFA0-1127-4944-9F67-04155AF52468}" destId="{DF49C995-AAD0-43EF-8D7C-47CC1CD4F263}" srcOrd="0" destOrd="0" presId="urn:microsoft.com/office/officeart/2005/8/layout/default"/>
    <dgm:cxn modelId="{9605DCD7-A141-4E85-9ED2-18CA782FD938}" type="presParOf" srcId="{55F92D58-3852-47C4-AAD5-93A5DFC7D9F9}" destId="{E571416B-0CBE-4590-993E-7363F0AC59F6}" srcOrd="0" destOrd="0" presId="urn:microsoft.com/office/officeart/2005/8/layout/default"/>
    <dgm:cxn modelId="{C905859D-19E4-4427-B4AB-C1D597F75C2E}" type="presParOf" srcId="{55F92D58-3852-47C4-AAD5-93A5DFC7D9F9}" destId="{ABBF86E1-32D5-430A-9421-8E49E3DAD958}" srcOrd="1" destOrd="0" presId="urn:microsoft.com/office/officeart/2005/8/layout/default"/>
    <dgm:cxn modelId="{CB1EE7A1-A4FD-4CC5-84FB-BBBD3F443209}" type="presParOf" srcId="{55F92D58-3852-47C4-AAD5-93A5DFC7D9F9}" destId="{DF49C995-AAD0-43EF-8D7C-47CC1CD4F263}" srcOrd="2" destOrd="0" presId="urn:microsoft.com/office/officeart/2005/8/layout/default"/>
    <dgm:cxn modelId="{D67CE05C-FBE1-4C36-9A2E-5062E6633447}" type="presParOf" srcId="{55F92D58-3852-47C4-AAD5-93A5DFC7D9F9}" destId="{E2B4211E-E8B8-4A6E-A88A-750300773DF3}" srcOrd="3" destOrd="0" presId="urn:microsoft.com/office/officeart/2005/8/layout/default"/>
    <dgm:cxn modelId="{18324024-9E0E-40B7-86A4-01BF85427F91}" type="presParOf" srcId="{55F92D58-3852-47C4-AAD5-93A5DFC7D9F9}" destId="{861F1058-B0C0-4AEB-8F21-E857B8241789}" srcOrd="4" destOrd="0" presId="urn:microsoft.com/office/officeart/2005/8/layout/default"/>
    <dgm:cxn modelId="{89721B4F-C059-4B5F-A625-E7BF777B840F}" type="presParOf" srcId="{55F92D58-3852-47C4-AAD5-93A5DFC7D9F9}" destId="{5CCF14FA-E778-49B2-AD04-A681A08FB6CA}" srcOrd="5" destOrd="0" presId="urn:microsoft.com/office/officeart/2005/8/layout/default"/>
    <dgm:cxn modelId="{AF88489B-3FDC-4D4B-B0DD-46F2BB0E39B7}" type="presParOf" srcId="{55F92D58-3852-47C4-AAD5-93A5DFC7D9F9}" destId="{9110A967-BB5D-4222-BA33-78F67ECE6BFC}" srcOrd="6" destOrd="0" presId="urn:microsoft.com/office/officeart/2005/8/layout/default"/>
    <dgm:cxn modelId="{EBDCA673-DD91-4021-9E4F-DEE34C7B5D41}" type="presParOf" srcId="{55F92D58-3852-47C4-AAD5-93A5DFC7D9F9}" destId="{001E408E-10A7-4661-A214-39EB5A6D3B24}" srcOrd="7" destOrd="0" presId="urn:microsoft.com/office/officeart/2005/8/layout/default"/>
    <dgm:cxn modelId="{71B4A077-0431-4BBC-B7FC-8F52380D9EA8}" type="presParOf" srcId="{55F92D58-3852-47C4-AAD5-93A5DFC7D9F9}" destId="{57538808-39D0-477C-A7E6-6708E7738007}" srcOrd="8" destOrd="0" presId="urn:microsoft.com/office/officeart/2005/8/layout/default"/>
    <dgm:cxn modelId="{9226651B-A4FC-4B4C-A7B4-04DE58A36342}" type="presParOf" srcId="{55F92D58-3852-47C4-AAD5-93A5DFC7D9F9}" destId="{36DB5A19-068C-499F-8661-40EEB32664AC}" srcOrd="9" destOrd="0" presId="urn:microsoft.com/office/officeart/2005/8/layout/default"/>
    <dgm:cxn modelId="{C587773C-BD80-465F-93E9-5313E4C87F91}" type="presParOf" srcId="{55F92D58-3852-47C4-AAD5-93A5DFC7D9F9}" destId="{EC7F8994-7A9B-485C-8002-60E1BA1AC4FF}" srcOrd="10" destOrd="0" presId="urn:microsoft.com/office/officeart/2005/8/layout/default"/>
    <dgm:cxn modelId="{E86038A0-51F6-4C6E-A730-A29EC80A2376}" type="presParOf" srcId="{55F92D58-3852-47C4-AAD5-93A5DFC7D9F9}" destId="{8EF53625-8CEE-4A65-AC22-F2F4BA2C38A1}" srcOrd="11" destOrd="0" presId="urn:microsoft.com/office/officeart/2005/8/layout/default"/>
    <dgm:cxn modelId="{15EFC0A1-D962-4165-962B-70587053ADFF}" type="presParOf" srcId="{55F92D58-3852-47C4-AAD5-93A5DFC7D9F9}" destId="{6AA02741-DEA8-42DD-A6D8-E673462DF74D}" srcOrd="12" destOrd="0" presId="urn:microsoft.com/office/officeart/2005/8/layout/default"/>
    <dgm:cxn modelId="{78BD0A1C-69C3-410E-BA52-7283404FD781}" type="presParOf" srcId="{55F92D58-3852-47C4-AAD5-93A5DFC7D9F9}" destId="{CB1B4BDD-E306-4370-A593-E459A5B8638E}" srcOrd="13" destOrd="0" presId="urn:microsoft.com/office/officeart/2005/8/layout/default"/>
    <dgm:cxn modelId="{972721BC-1590-4566-A544-B92B4D81CAA3}" type="presParOf" srcId="{55F92D58-3852-47C4-AAD5-93A5DFC7D9F9}" destId="{B2044EAC-2498-4A53-8267-8D5B87231D9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9718A-0068-4B2C-83DC-AFC34414A95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EF769B4-26BD-4FB7-B640-8E2162CE37FD}">
      <dgm:prSet/>
      <dgm:spPr/>
      <dgm:t>
        <a:bodyPr/>
        <a:lstStyle/>
        <a:p>
          <a:r>
            <a:rPr lang="en-US"/>
            <a:t>Greensboro College Middle College (11</a:t>
          </a:r>
          <a:r>
            <a:rPr lang="en-US" baseline="30000"/>
            <a:t>th</a:t>
          </a:r>
          <a:r>
            <a:rPr lang="en-US"/>
            <a:t> &amp; 12</a:t>
          </a:r>
          <a:r>
            <a:rPr lang="en-US" baseline="30000"/>
            <a:t>th</a:t>
          </a:r>
          <a:r>
            <a:rPr lang="en-US"/>
            <a:t> grade only)</a:t>
          </a:r>
        </a:p>
      </dgm:t>
    </dgm:pt>
    <dgm:pt modelId="{83F34345-DAAA-4E64-8A0F-AFA480A4F758}" type="parTrans" cxnId="{734BADEB-C074-4087-B8E8-8417470923F0}">
      <dgm:prSet/>
      <dgm:spPr/>
      <dgm:t>
        <a:bodyPr/>
        <a:lstStyle/>
        <a:p>
          <a:endParaRPr lang="en-US"/>
        </a:p>
      </dgm:t>
    </dgm:pt>
    <dgm:pt modelId="{D1FA1A45-9F01-4FDE-9065-5F7F37245102}" type="sibTrans" cxnId="{734BADEB-C074-4087-B8E8-8417470923F0}">
      <dgm:prSet/>
      <dgm:spPr/>
      <dgm:t>
        <a:bodyPr/>
        <a:lstStyle/>
        <a:p>
          <a:endParaRPr lang="en-US"/>
        </a:p>
      </dgm:t>
    </dgm:pt>
    <dgm:pt modelId="{7275B639-79FB-45A6-99F2-F7DAFCC21716}">
      <dgm:prSet/>
      <dgm:spPr/>
      <dgm:t>
        <a:bodyPr/>
        <a:lstStyle/>
        <a:p>
          <a:r>
            <a:rPr lang="en-US"/>
            <a:t>Aviation Academy at Andrews High School</a:t>
          </a:r>
        </a:p>
      </dgm:t>
    </dgm:pt>
    <dgm:pt modelId="{8F57D671-B634-4B7B-9D2A-7D6045E60144}" type="parTrans" cxnId="{E1F86B30-5B53-451E-AF34-3507837D9A62}">
      <dgm:prSet/>
      <dgm:spPr/>
      <dgm:t>
        <a:bodyPr/>
        <a:lstStyle/>
        <a:p>
          <a:endParaRPr lang="en-US"/>
        </a:p>
      </dgm:t>
    </dgm:pt>
    <dgm:pt modelId="{4CE446B7-C2BA-4D12-B3BB-08B4E051E7A8}" type="sibTrans" cxnId="{E1F86B30-5B53-451E-AF34-3507837D9A62}">
      <dgm:prSet/>
      <dgm:spPr/>
      <dgm:t>
        <a:bodyPr/>
        <a:lstStyle/>
        <a:p>
          <a:endParaRPr lang="en-US"/>
        </a:p>
      </dgm:t>
    </dgm:pt>
    <dgm:pt modelId="{D51483B7-399A-4F7C-BBEC-E02B0A8EBFDE}">
      <dgm:prSet/>
      <dgm:spPr/>
      <dgm:t>
        <a:bodyPr/>
        <a:lstStyle/>
        <a:p>
          <a:r>
            <a:rPr lang="en-US"/>
            <a:t>Southern High Academy of Education and Advanced Sciences</a:t>
          </a:r>
        </a:p>
      </dgm:t>
    </dgm:pt>
    <dgm:pt modelId="{1D615454-95EA-439B-B2B8-14CD0F8ECD8B}" type="parTrans" cxnId="{CBDFD2A2-8088-45B1-9E38-13B7F1A49A76}">
      <dgm:prSet/>
      <dgm:spPr/>
      <dgm:t>
        <a:bodyPr/>
        <a:lstStyle/>
        <a:p>
          <a:endParaRPr lang="en-US"/>
        </a:p>
      </dgm:t>
    </dgm:pt>
    <dgm:pt modelId="{73873444-44E1-4F0B-A5F2-ACE49F0F768D}" type="sibTrans" cxnId="{CBDFD2A2-8088-45B1-9E38-13B7F1A49A76}">
      <dgm:prSet/>
      <dgm:spPr/>
      <dgm:t>
        <a:bodyPr/>
        <a:lstStyle/>
        <a:p>
          <a:endParaRPr lang="en-US"/>
        </a:p>
      </dgm:t>
    </dgm:pt>
    <dgm:pt modelId="{E80FDB81-193A-43BB-94C4-F26397B181A5}">
      <dgm:prSet/>
      <dgm:spPr/>
      <dgm:t>
        <a:bodyPr/>
        <a:lstStyle/>
        <a:p>
          <a:r>
            <a:rPr lang="en-US"/>
            <a:t>Dudley Academy of Engineering, Education and Health Sciences</a:t>
          </a:r>
        </a:p>
      </dgm:t>
    </dgm:pt>
    <dgm:pt modelId="{1C94C483-37A9-441B-8CA8-B2FF6999C2CC}" type="parTrans" cxnId="{FAA5F67F-62E1-49FE-A71F-72F2397683CF}">
      <dgm:prSet/>
      <dgm:spPr/>
      <dgm:t>
        <a:bodyPr/>
        <a:lstStyle/>
        <a:p>
          <a:endParaRPr lang="en-US"/>
        </a:p>
      </dgm:t>
    </dgm:pt>
    <dgm:pt modelId="{E7308288-7108-4AE2-BF31-CE5D967D2BA4}" type="sibTrans" cxnId="{FAA5F67F-62E1-49FE-A71F-72F2397683CF}">
      <dgm:prSet/>
      <dgm:spPr/>
      <dgm:t>
        <a:bodyPr/>
        <a:lstStyle/>
        <a:p>
          <a:endParaRPr lang="en-US"/>
        </a:p>
      </dgm:t>
    </dgm:pt>
    <dgm:pt modelId="{D6AB507A-C957-4A87-B089-924DB27EB4F7}">
      <dgm:prSet/>
      <dgm:spPr/>
      <dgm:t>
        <a:bodyPr/>
        <a:lstStyle/>
        <a:p>
          <a:r>
            <a:rPr lang="en-US"/>
            <a:t>Smith High Academy of Advanced Manufacturing and Engineering</a:t>
          </a:r>
        </a:p>
      </dgm:t>
    </dgm:pt>
    <dgm:pt modelId="{65BDE7CE-152E-40B8-9185-FCEA01162AAF}" type="parTrans" cxnId="{6B0951BF-90B9-4234-B953-D7A606A86D62}">
      <dgm:prSet/>
      <dgm:spPr/>
      <dgm:t>
        <a:bodyPr/>
        <a:lstStyle/>
        <a:p>
          <a:endParaRPr lang="en-US"/>
        </a:p>
      </dgm:t>
    </dgm:pt>
    <dgm:pt modelId="{14CC1E70-D483-4664-8A4C-C51831CA5557}" type="sibTrans" cxnId="{6B0951BF-90B9-4234-B953-D7A606A86D62}">
      <dgm:prSet/>
      <dgm:spPr/>
      <dgm:t>
        <a:bodyPr/>
        <a:lstStyle/>
        <a:p>
          <a:endParaRPr lang="en-US"/>
        </a:p>
      </dgm:t>
    </dgm:pt>
    <dgm:pt modelId="{0AA769F2-FAFD-45A4-A67D-AA428F7536D5}">
      <dgm:prSet/>
      <dgm:spPr/>
      <dgm:t>
        <a:bodyPr/>
        <a:lstStyle/>
        <a:p>
          <a:r>
            <a:rPr lang="en-US"/>
            <a:t>The Academy at Smith Academy of Biomedical Technology and Specialized Health Sciences</a:t>
          </a:r>
        </a:p>
      </dgm:t>
    </dgm:pt>
    <dgm:pt modelId="{5863BFFE-4174-4FA3-8ED9-602A1B0EB844}" type="parTrans" cxnId="{9A181F88-1CF7-47E9-87B5-336308682E6C}">
      <dgm:prSet/>
      <dgm:spPr/>
      <dgm:t>
        <a:bodyPr/>
        <a:lstStyle/>
        <a:p>
          <a:endParaRPr lang="en-US"/>
        </a:p>
      </dgm:t>
    </dgm:pt>
    <dgm:pt modelId="{08762C20-947D-467E-B772-3E85C5895241}" type="sibTrans" cxnId="{9A181F88-1CF7-47E9-87B5-336308682E6C}">
      <dgm:prSet/>
      <dgm:spPr/>
      <dgm:t>
        <a:bodyPr/>
        <a:lstStyle/>
        <a:p>
          <a:endParaRPr lang="en-US"/>
        </a:p>
      </dgm:t>
    </dgm:pt>
    <dgm:pt modelId="{8A75326F-22D6-4AC4-A9FB-C4FF24E0F704}">
      <dgm:prSet/>
      <dgm:spPr/>
      <dgm:t>
        <a:bodyPr/>
        <a:lstStyle/>
        <a:p>
          <a:r>
            <a:rPr lang="en-US"/>
            <a:t>Western High Academy of Transportation, Distribution and Logistics</a:t>
          </a:r>
        </a:p>
      </dgm:t>
    </dgm:pt>
    <dgm:pt modelId="{03BD2E16-7473-477C-9F5C-17A56D1AA390}" type="parTrans" cxnId="{42DA2BCD-A24C-463C-B3C6-866A943DF8B7}">
      <dgm:prSet/>
      <dgm:spPr/>
      <dgm:t>
        <a:bodyPr/>
        <a:lstStyle/>
        <a:p>
          <a:endParaRPr lang="en-US"/>
        </a:p>
      </dgm:t>
    </dgm:pt>
    <dgm:pt modelId="{1BE7EAA3-5F8A-4D70-94BA-D6522E3B6284}" type="sibTrans" cxnId="{42DA2BCD-A24C-463C-B3C6-866A943DF8B7}">
      <dgm:prSet/>
      <dgm:spPr/>
      <dgm:t>
        <a:bodyPr/>
        <a:lstStyle/>
        <a:p>
          <a:endParaRPr lang="en-US"/>
        </a:p>
      </dgm:t>
    </dgm:pt>
    <dgm:pt modelId="{51B1A8C4-E19E-49AF-9200-EF39FD750E1C}">
      <dgm:prSet/>
      <dgm:spPr/>
      <dgm:t>
        <a:bodyPr/>
        <a:lstStyle/>
        <a:p>
          <a:r>
            <a:rPr lang="en-US"/>
            <a:t>Northeast High Academy of Computer and Information Science</a:t>
          </a:r>
        </a:p>
      </dgm:t>
    </dgm:pt>
    <dgm:pt modelId="{CCEE5E7D-FEAD-4E0C-BFD7-7427FD8E72E9}" type="parTrans" cxnId="{F28DB9C2-8535-43B9-A830-87921657AA73}">
      <dgm:prSet/>
      <dgm:spPr/>
      <dgm:t>
        <a:bodyPr/>
        <a:lstStyle/>
        <a:p>
          <a:endParaRPr lang="en-US"/>
        </a:p>
      </dgm:t>
    </dgm:pt>
    <dgm:pt modelId="{6DCB2F84-4CD7-486D-A2BF-CEA11B50EFE7}" type="sibTrans" cxnId="{F28DB9C2-8535-43B9-A830-87921657AA73}">
      <dgm:prSet/>
      <dgm:spPr/>
      <dgm:t>
        <a:bodyPr/>
        <a:lstStyle/>
        <a:p>
          <a:endParaRPr lang="en-US"/>
        </a:p>
      </dgm:t>
    </dgm:pt>
    <dgm:pt modelId="{9126160C-404A-4A8C-AA43-8328F08D0333}">
      <dgm:prSet/>
      <dgm:spPr/>
      <dgm:t>
        <a:bodyPr/>
        <a:lstStyle/>
        <a:p>
          <a:r>
            <a:rPr lang="en-US"/>
            <a:t>The Andrews Early College Academy of Health Science</a:t>
          </a:r>
        </a:p>
      </dgm:t>
    </dgm:pt>
    <dgm:pt modelId="{6541F8A6-FFC6-4ED0-8175-6232C81DB1EB}" type="parTrans" cxnId="{70E82720-F445-44FF-8C6F-5770E90C10B8}">
      <dgm:prSet/>
      <dgm:spPr/>
      <dgm:t>
        <a:bodyPr/>
        <a:lstStyle/>
        <a:p>
          <a:endParaRPr lang="en-US"/>
        </a:p>
      </dgm:t>
    </dgm:pt>
    <dgm:pt modelId="{1550E659-4F36-453A-AE40-BC5CFE2D7F82}" type="sibTrans" cxnId="{70E82720-F445-44FF-8C6F-5770E90C10B8}">
      <dgm:prSet/>
      <dgm:spPr/>
      <dgm:t>
        <a:bodyPr/>
        <a:lstStyle/>
        <a:p>
          <a:endParaRPr lang="en-US"/>
        </a:p>
      </dgm:t>
    </dgm:pt>
    <dgm:pt modelId="{7F5F7BCE-CB58-48FE-8AEE-402BF29D14FA}" type="pres">
      <dgm:prSet presAssocID="{BBA9718A-0068-4B2C-83DC-AFC34414A955}" presName="diagram" presStyleCnt="0">
        <dgm:presLayoutVars>
          <dgm:dir/>
          <dgm:resizeHandles val="exact"/>
        </dgm:presLayoutVars>
      </dgm:prSet>
      <dgm:spPr/>
    </dgm:pt>
    <dgm:pt modelId="{414D84AC-C139-4612-9F8C-F432093E5D97}" type="pres">
      <dgm:prSet presAssocID="{9EF769B4-26BD-4FB7-B640-8E2162CE37FD}" presName="node" presStyleLbl="node1" presStyleIdx="0" presStyleCnt="9">
        <dgm:presLayoutVars>
          <dgm:bulletEnabled val="1"/>
        </dgm:presLayoutVars>
      </dgm:prSet>
      <dgm:spPr/>
    </dgm:pt>
    <dgm:pt modelId="{81B24FFD-8AE6-4500-A288-653F3B76A31F}" type="pres">
      <dgm:prSet presAssocID="{D1FA1A45-9F01-4FDE-9065-5F7F37245102}" presName="sibTrans" presStyleCnt="0"/>
      <dgm:spPr/>
    </dgm:pt>
    <dgm:pt modelId="{00BAF1A0-429B-4A03-9C0C-8A069F51B4F6}" type="pres">
      <dgm:prSet presAssocID="{7275B639-79FB-45A6-99F2-F7DAFCC21716}" presName="node" presStyleLbl="node1" presStyleIdx="1" presStyleCnt="9">
        <dgm:presLayoutVars>
          <dgm:bulletEnabled val="1"/>
        </dgm:presLayoutVars>
      </dgm:prSet>
      <dgm:spPr/>
    </dgm:pt>
    <dgm:pt modelId="{FCA643B7-58AF-4532-A425-4EABF33DA2D4}" type="pres">
      <dgm:prSet presAssocID="{4CE446B7-C2BA-4D12-B3BB-08B4E051E7A8}" presName="sibTrans" presStyleCnt="0"/>
      <dgm:spPr/>
    </dgm:pt>
    <dgm:pt modelId="{302E9CC3-4823-49D0-860E-78F5434F1D86}" type="pres">
      <dgm:prSet presAssocID="{D51483B7-399A-4F7C-BBEC-E02B0A8EBFDE}" presName="node" presStyleLbl="node1" presStyleIdx="2" presStyleCnt="9">
        <dgm:presLayoutVars>
          <dgm:bulletEnabled val="1"/>
        </dgm:presLayoutVars>
      </dgm:prSet>
      <dgm:spPr/>
    </dgm:pt>
    <dgm:pt modelId="{792C5B5A-A4CB-455D-BAEB-D85406541C66}" type="pres">
      <dgm:prSet presAssocID="{73873444-44E1-4F0B-A5F2-ACE49F0F768D}" presName="sibTrans" presStyleCnt="0"/>
      <dgm:spPr/>
    </dgm:pt>
    <dgm:pt modelId="{96B53363-D472-4567-B303-768355C16163}" type="pres">
      <dgm:prSet presAssocID="{E80FDB81-193A-43BB-94C4-F26397B181A5}" presName="node" presStyleLbl="node1" presStyleIdx="3" presStyleCnt="9">
        <dgm:presLayoutVars>
          <dgm:bulletEnabled val="1"/>
        </dgm:presLayoutVars>
      </dgm:prSet>
      <dgm:spPr/>
    </dgm:pt>
    <dgm:pt modelId="{4278EE5F-9FD6-41B6-A6C2-0CB6A14463EB}" type="pres">
      <dgm:prSet presAssocID="{E7308288-7108-4AE2-BF31-CE5D967D2BA4}" presName="sibTrans" presStyleCnt="0"/>
      <dgm:spPr/>
    </dgm:pt>
    <dgm:pt modelId="{19CAA1E6-7A6C-48E9-9011-A89BD5872528}" type="pres">
      <dgm:prSet presAssocID="{D6AB507A-C957-4A87-B089-924DB27EB4F7}" presName="node" presStyleLbl="node1" presStyleIdx="4" presStyleCnt="9">
        <dgm:presLayoutVars>
          <dgm:bulletEnabled val="1"/>
        </dgm:presLayoutVars>
      </dgm:prSet>
      <dgm:spPr/>
    </dgm:pt>
    <dgm:pt modelId="{B9D18FFA-3564-4A74-897F-B9B3E99E368F}" type="pres">
      <dgm:prSet presAssocID="{14CC1E70-D483-4664-8A4C-C51831CA5557}" presName="sibTrans" presStyleCnt="0"/>
      <dgm:spPr/>
    </dgm:pt>
    <dgm:pt modelId="{461D7D3E-C80D-4B22-B79D-0965518CCB23}" type="pres">
      <dgm:prSet presAssocID="{0AA769F2-FAFD-45A4-A67D-AA428F7536D5}" presName="node" presStyleLbl="node1" presStyleIdx="5" presStyleCnt="9">
        <dgm:presLayoutVars>
          <dgm:bulletEnabled val="1"/>
        </dgm:presLayoutVars>
      </dgm:prSet>
      <dgm:spPr/>
    </dgm:pt>
    <dgm:pt modelId="{129EA8F2-92F6-4894-B66C-5D88308BBB35}" type="pres">
      <dgm:prSet presAssocID="{08762C20-947D-467E-B772-3E85C5895241}" presName="sibTrans" presStyleCnt="0"/>
      <dgm:spPr/>
    </dgm:pt>
    <dgm:pt modelId="{64D688E5-C4DA-4CEF-B717-514FF0845DF4}" type="pres">
      <dgm:prSet presAssocID="{8A75326F-22D6-4AC4-A9FB-C4FF24E0F704}" presName="node" presStyleLbl="node1" presStyleIdx="6" presStyleCnt="9">
        <dgm:presLayoutVars>
          <dgm:bulletEnabled val="1"/>
        </dgm:presLayoutVars>
      </dgm:prSet>
      <dgm:spPr/>
    </dgm:pt>
    <dgm:pt modelId="{9BBEDAD0-3FD8-420D-9725-DB8B0475CFBE}" type="pres">
      <dgm:prSet presAssocID="{1BE7EAA3-5F8A-4D70-94BA-D6522E3B6284}" presName="sibTrans" presStyleCnt="0"/>
      <dgm:spPr/>
    </dgm:pt>
    <dgm:pt modelId="{571827A0-D271-41A6-8E15-6479EA037ED5}" type="pres">
      <dgm:prSet presAssocID="{51B1A8C4-E19E-49AF-9200-EF39FD750E1C}" presName="node" presStyleLbl="node1" presStyleIdx="7" presStyleCnt="9">
        <dgm:presLayoutVars>
          <dgm:bulletEnabled val="1"/>
        </dgm:presLayoutVars>
      </dgm:prSet>
      <dgm:spPr/>
    </dgm:pt>
    <dgm:pt modelId="{A03FFE1F-86BC-4C4F-91AD-7254C081DEFB}" type="pres">
      <dgm:prSet presAssocID="{6DCB2F84-4CD7-486D-A2BF-CEA11B50EFE7}" presName="sibTrans" presStyleCnt="0"/>
      <dgm:spPr/>
    </dgm:pt>
    <dgm:pt modelId="{BE93B1BB-1589-400C-9B48-E27FBEC9BD78}" type="pres">
      <dgm:prSet presAssocID="{9126160C-404A-4A8C-AA43-8328F08D0333}" presName="node" presStyleLbl="node1" presStyleIdx="8" presStyleCnt="9">
        <dgm:presLayoutVars>
          <dgm:bulletEnabled val="1"/>
        </dgm:presLayoutVars>
      </dgm:prSet>
      <dgm:spPr/>
    </dgm:pt>
  </dgm:ptLst>
  <dgm:cxnLst>
    <dgm:cxn modelId="{434A170F-7AE7-4A12-ADF1-CB041809E8D7}" type="presOf" srcId="{0AA769F2-FAFD-45A4-A67D-AA428F7536D5}" destId="{461D7D3E-C80D-4B22-B79D-0965518CCB23}" srcOrd="0" destOrd="0" presId="urn:microsoft.com/office/officeart/2005/8/layout/default"/>
    <dgm:cxn modelId="{70E82720-F445-44FF-8C6F-5770E90C10B8}" srcId="{BBA9718A-0068-4B2C-83DC-AFC34414A955}" destId="{9126160C-404A-4A8C-AA43-8328F08D0333}" srcOrd="8" destOrd="0" parTransId="{6541F8A6-FFC6-4ED0-8175-6232C81DB1EB}" sibTransId="{1550E659-4F36-453A-AE40-BC5CFE2D7F82}"/>
    <dgm:cxn modelId="{133B2F2F-32A3-40C5-9B7D-E793C4A6D067}" type="presOf" srcId="{9126160C-404A-4A8C-AA43-8328F08D0333}" destId="{BE93B1BB-1589-400C-9B48-E27FBEC9BD78}" srcOrd="0" destOrd="0" presId="urn:microsoft.com/office/officeart/2005/8/layout/default"/>
    <dgm:cxn modelId="{E1F86B30-5B53-451E-AF34-3507837D9A62}" srcId="{BBA9718A-0068-4B2C-83DC-AFC34414A955}" destId="{7275B639-79FB-45A6-99F2-F7DAFCC21716}" srcOrd="1" destOrd="0" parTransId="{8F57D671-B634-4B7B-9D2A-7D6045E60144}" sibTransId="{4CE446B7-C2BA-4D12-B3BB-08B4E051E7A8}"/>
    <dgm:cxn modelId="{6EFE6875-99B0-4387-8C79-CAE1CE245A97}" type="presOf" srcId="{8A75326F-22D6-4AC4-A9FB-C4FF24E0F704}" destId="{64D688E5-C4DA-4CEF-B717-514FF0845DF4}" srcOrd="0" destOrd="0" presId="urn:microsoft.com/office/officeart/2005/8/layout/default"/>
    <dgm:cxn modelId="{785DC378-29A9-4F94-98D7-20D67950E50A}" type="presOf" srcId="{51B1A8C4-E19E-49AF-9200-EF39FD750E1C}" destId="{571827A0-D271-41A6-8E15-6479EA037ED5}" srcOrd="0" destOrd="0" presId="urn:microsoft.com/office/officeart/2005/8/layout/default"/>
    <dgm:cxn modelId="{FAA5F67F-62E1-49FE-A71F-72F2397683CF}" srcId="{BBA9718A-0068-4B2C-83DC-AFC34414A955}" destId="{E80FDB81-193A-43BB-94C4-F26397B181A5}" srcOrd="3" destOrd="0" parTransId="{1C94C483-37A9-441B-8CA8-B2FF6999C2CC}" sibTransId="{E7308288-7108-4AE2-BF31-CE5D967D2BA4}"/>
    <dgm:cxn modelId="{9A181F88-1CF7-47E9-87B5-336308682E6C}" srcId="{BBA9718A-0068-4B2C-83DC-AFC34414A955}" destId="{0AA769F2-FAFD-45A4-A67D-AA428F7536D5}" srcOrd="5" destOrd="0" parTransId="{5863BFFE-4174-4FA3-8ED9-602A1B0EB844}" sibTransId="{08762C20-947D-467E-B772-3E85C5895241}"/>
    <dgm:cxn modelId="{87455097-CE5F-4010-99F9-BDDD5B3D56AB}" type="presOf" srcId="{D51483B7-399A-4F7C-BBEC-E02B0A8EBFDE}" destId="{302E9CC3-4823-49D0-860E-78F5434F1D86}" srcOrd="0" destOrd="0" presId="urn:microsoft.com/office/officeart/2005/8/layout/default"/>
    <dgm:cxn modelId="{CBDFD2A2-8088-45B1-9E38-13B7F1A49A76}" srcId="{BBA9718A-0068-4B2C-83DC-AFC34414A955}" destId="{D51483B7-399A-4F7C-BBEC-E02B0A8EBFDE}" srcOrd="2" destOrd="0" parTransId="{1D615454-95EA-439B-B2B8-14CD0F8ECD8B}" sibTransId="{73873444-44E1-4F0B-A5F2-ACE49F0F768D}"/>
    <dgm:cxn modelId="{8D5472AC-B246-47CA-896E-1761D41B4881}" type="presOf" srcId="{9EF769B4-26BD-4FB7-B640-8E2162CE37FD}" destId="{414D84AC-C139-4612-9F8C-F432093E5D97}" srcOrd="0" destOrd="0" presId="urn:microsoft.com/office/officeart/2005/8/layout/default"/>
    <dgm:cxn modelId="{EB922CAD-464B-422D-B462-9DB8E5FAB0F0}" type="presOf" srcId="{7275B639-79FB-45A6-99F2-F7DAFCC21716}" destId="{00BAF1A0-429B-4A03-9C0C-8A069F51B4F6}" srcOrd="0" destOrd="0" presId="urn:microsoft.com/office/officeart/2005/8/layout/default"/>
    <dgm:cxn modelId="{6B0951BF-90B9-4234-B953-D7A606A86D62}" srcId="{BBA9718A-0068-4B2C-83DC-AFC34414A955}" destId="{D6AB507A-C957-4A87-B089-924DB27EB4F7}" srcOrd="4" destOrd="0" parTransId="{65BDE7CE-152E-40B8-9185-FCEA01162AAF}" sibTransId="{14CC1E70-D483-4664-8A4C-C51831CA5557}"/>
    <dgm:cxn modelId="{F28DB9C2-8535-43B9-A830-87921657AA73}" srcId="{BBA9718A-0068-4B2C-83DC-AFC34414A955}" destId="{51B1A8C4-E19E-49AF-9200-EF39FD750E1C}" srcOrd="7" destOrd="0" parTransId="{CCEE5E7D-FEAD-4E0C-BFD7-7427FD8E72E9}" sibTransId="{6DCB2F84-4CD7-486D-A2BF-CEA11B50EFE7}"/>
    <dgm:cxn modelId="{42DA2BCD-A24C-463C-B3C6-866A943DF8B7}" srcId="{BBA9718A-0068-4B2C-83DC-AFC34414A955}" destId="{8A75326F-22D6-4AC4-A9FB-C4FF24E0F704}" srcOrd="6" destOrd="0" parTransId="{03BD2E16-7473-477C-9F5C-17A56D1AA390}" sibTransId="{1BE7EAA3-5F8A-4D70-94BA-D6522E3B6284}"/>
    <dgm:cxn modelId="{C7F87AD0-12E9-4DAF-9302-0C296CDE2AB5}" type="presOf" srcId="{D6AB507A-C957-4A87-B089-924DB27EB4F7}" destId="{19CAA1E6-7A6C-48E9-9011-A89BD5872528}" srcOrd="0" destOrd="0" presId="urn:microsoft.com/office/officeart/2005/8/layout/default"/>
    <dgm:cxn modelId="{64FCECE3-EF20-406C-894C-93ED85850214}" type="presOf" srcId="{BBA9718A-0068-4B2C-83DC-AFC34414A955}" destId="{7F5F7BCE-CB58-48FE-8AEE-402BF29D14FA}" srcOrd="0" destOrd="0" presId="urn:microsoft.com/office/officeart/2005/8/layout/default"/>
    <dgm:cxn modelId="{734BADEB-C074-4087-B8E8-8417470923F0}" srcId="{BBA9718A-0068-4B2C-83DC-AFC34414A955}" destId="{9EF769B4-26BD-4FB7-B640-8E2162CE37FD}" srcOrd="0" destOrd="0" parTransId="{83F34345-DAAA-4E64-8A0F-AFA480A4F758}" sibTransId="{D1FA1A45-9F01-4FDE-9065-5F7F37245102}"/>
    <dgm:cxn modelId="{038CDCF4-275E-4362-AA35-D8BB3A26AD36}" type="presOf" srcId="{E80FDB81-193A-43BB-94C4-F26397B181A5}" destId="{96B53363-D472-4567-B303-768355C16163}" srcOrd="0" destOrd="0" presId="urn:microsoft.com/office/officeart/2005/8/layout/default"/>
    <dgm:cxn modelId="{19EAB609-388E-4F08-9F76-F04FA8A1C619}" type="presParOf" srcId="{7F5F7BCE-CB58-48FE-8AEE-402BF29D14FA}" destId="{414D84AC-C139-4612-9F8C-F432093E5D97}" srcOrd="0" destOrd="0" presId="urn:microsoft.com/office/officeart/2005/8/layout/default"/>
    <dgm:cxn modelId="{4F4A8240-95CB-4F56-99DA-5774BB8D8DDD}" type="presParOf" srcId="{7F5F7BCE-CB58-48FE-8AEE-402BF29D14FA}" destId="{81B24FFD-8AE6-4500-A288-653F3B76A31F}" srcOrd="1" destOrd="0" presId="urn:microsoft.com/office/officeart/2005/8/layout/default"/>
    <dgm:cxn modelId="{6DA555B8-5C1F-47A6-ADDD-92A91A0EC287}" type="presParOf" srcId="{7F5F7BCE-CB58-48FE-8AEE-402BF29D14FA}" destId="{00BAF1A0-429B-4A03-9C0C-8A069F51B4F6}" srcOrd="2" destOrd="0" presId="urn:microsoft.com/office/officeart/2005/8/layout/default"/>
    <dgm:cxn modelId="{CDB34FC9-33D9-4BEE-9FC6-6FDE123B4DB1}" type="presParOf" srcId="{7F5F7BCE-CB58-48FE-8AEE-402BF29D14FA}" destId="{FCA643B7-58AF-4532-A425-4EABF33DA2D4}" srcOrd="3" destOrd="0" presId="urn:microsoft.com/office/officeart/2005/8/layout/default"/>
    <dgm:cxn modelId="{2FB7965C-BA75-49E9-A2C6-C0CA03980E66}" type="presParOf" srcId="{7F5F7BCE-CB58-48FE-8AEE-402BF29D14FA}" destId="{302E9CC3-4823-49D0-860E-78F5434F1D86}" srcOrd="4" destOrd="0" presId="urn:microsoft.com/office/officeart/2005/8/layout/default"/>
    <dgm:cxn modelId="{369BFD44-C087-4765-BED3-ED833C34B1AF}" type="presParOf" srcId="{7F5F7BCE-CB58-48FE-8AEE-402BF29D14FA}" destId="{792C5B5A-A4CB-455D-BAEB-D85406541C66}" srcOrd="5" destOrd="0" presId="urn:microsoft.com/office/officeart/2005/8/layout/default"/>
    <dgm:cxn modelId="{3F74EC12-B7A1-4A78-A381-DC1E0A8C49D1}" type="presParOf" srcId="{7F5F7BCE-CB58-48FE-8AEE-402BF29D14FA}" destId="{96B53363-D472-4567-B303-768355C16163}" srcOrd="6" destOrd="0" presId="urn:microsoft.com/office/officeart/2005/8/layout/default"/>
    <dgm:cxn modelId="{E7D3E893-9B8B-45C9-8503-F13A436DDEB8}" type="presParOf" srcId="{7F5F7BCE-CB58-48FE-8AEE-402BF29D14FA}" destId="{4278EE5F-9FD6-41B6-A6C2-0CB6A14463EB}" srcOrd="7" destOrd="0" presId="urn:microsoft.com/office/officeart/2005/8/layout/default"/>
    <dgm:cxn modelId="{B6CDCD15-29E9-427A-BC74-3CF3F090DC67}" type="presParOf" srcId="{7F5F7BCE-CB58-48FE-8AEE-402BF29D14FA}" destId="{19CAA1E6-7A6C-48E9-9011-A89BD5872528}" srcOrd="8" destOrd="0" presId="urn:microsoft.com/office/officeart/2005/8/layout/default"/>
    <dgm:cxn modelId="{6D3B9814-34B2-42A7-A4D4-8920F91B9A43}" type="presParOf" srcId="{7F5F7BCE-CB58-48FE-8AEE-402BF29D14FA}" destId="{B9D18FFA-3564-4A74-897F-B9B3E99E368F}" srcOrd="9" destOrd="0" presId="urn:microsoft.com/office/officeart/2005/8/layout/default"/>
    <dgm:cxn modelId="{C8D1774E-1B89-4062-AADA-7662EDEBB3A6}" type="presParOf" srcId="{7F5F7BCE-CB58-48FE-8AEE-402BF29D14FA}" destId="{461D7D3E-C80D-4B22-B79D-0965518CCB23}" srcOrd="10" destOrd="0" presId="urn:microsoft.com/office/officeart/2005/8/layout/default"/>
    <dgm:cxn modelId="{AB961D65-614A-444D-9C9F-27C6CC395C21}" type="presParOf" srcId="{7F5F7BCE-CB58-48FE-8AEE-402BF29D14FA}" destId="{129EA8F2-92F6-4894-B66C-5D88308BBB35}" srcOrd="11" destOrd="0" presId="urn:microsoft.com/office/officeart/2005/8/layout/default"/>
    <dgm:cxn modelId="{0A396A9D-825F-4343-A2FC-D6E0199D2340}" type="presParOf" srcId="{7F5F7BCE-CB58-48FE-8AEE-402BF29D14FA}" destId="{64D688E5-C4DA-4CEF-B717-514FF0845DF4}" srcOrd="12" destOrd="0" presId="urn:microsoft.com/office/officeart/2005/8/layout/default"/>
    <dgm:cxn modelId="{7D1B8E3B-59F5-4632-A886-CC0894603669}" type="presParOf" srcId="{7F5F7BCE-CB58-48FE-8AEE-402BF29D14FA}" destId="{9BBEDAD0-3FD8-420D-9725-DB8B0475CFBE}" srcOrd="13" destOrd="0" presId="urn:microsoft.com/office/officeart/2005/8/layout/default"/>
    <dgm:cxn modelId="{E53D65EB-98A5-42A0-BBD4-3720157F2077}" type="presParOf" srcId="{7F5F7BCE-CB58-48FE-8AEE-402BF29D14FA}" destId="{571827A0-D271-41A6-8E15-6479EA037ED5}" srcOrd="14" destOrd="0" presId="urn:microsoft.com/office/officeart/2005/8/layout/default"/>
    <dgm:cxn modelId="{DD5AF2AE-00C5-409C-A12C-32E3785D4123}" type="presParOf" srcId="{7F5F7BCE-CB58-48FE-8AEE-402BF29D14FA}" destId="{A03FFE1F-86BC-4C4F-91AD-7254C081DEFB}" srcOrd="15" destOrd="0" presId="urn:microsoft.com/office/officeart/2005/8/layout/default"/>
    <dgm:cxn modelId="{6C2ED989-5ECC-4152-9387-4D4401043CDC}" type="presParOf" srcId="{7F5F7BCE-CB58-48FE-8AEE-402BF29D14FA}" destId="{BE93B1BB-1589-400C-9B48-E27FBEC9BD7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63986-CB49-469C-AF62-1FCDC861D363}">
      <dsp:nvSpPr>
        <dsp:cNvPr id="0" name=""/>
        <dsp:cNvSpPr/>
      </dsp:nvSpPr>
      <dsp:spPr>
        <a:xfrm>
          <a:off x="0" y="3736288"/>
          <a:ext cx="2628900" cy="61296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Step 5</a:t>
          </a:r>
        </a:p>
      </dsp:txBody>
      <dsp:txXfrm>
        <a:off x="0" y="3736288"/>
        <a:ext cx="2628900" cy="612969"/>
      </dsp:txXfrm>
    </dsp:sp>
    <dsp:sp modelId="{CD7B5F1C-8C36-405F-9A0E-A35E0D4BE1D8}">
      <dsp:nvSpPr>
        <dsp:cNvPr id="0" name=""/>
        <dsp:cNvSpPr/>
      </dsp:nvSpPr>
      <dsp:spPr>
        <a:xfrm>
          <a:off x="2628900" y="3736288"/>
          <a:ext cx="7886700" cy="6129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a:t>Submit Applications (changes can’t be made after submission)</a:t>
          </a:r>
        </a:p>
      </dsp:txBody>
      <dsp:txXfrm>
        <a:off x="2628900" y="3736288"/>
        <a:ext cx="7886700" cy="612969"/>
      </dsp:txXfrm>
    </dsp:sp>
    <dsp:sp modelId="{C733A052-3900-4E64-ACC4-24C7F81CBD4A}">
      <dsp:nvSpPr>
        <dsp:cNvPr id="0" name=""/>
        <dsp:cNvSpPr/>
      </dsp:nvSpPr>
      <dsp:spPr>
        <a:xfrm rot="10800000">
          <a:off x="0" y="2802736"/>
          <a:ext cx="2628900" cy="942746"/>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Step 4</a:t>
          </a:r>
        </a:p>
      </dsp:txBody>
      <dsp:txXfrm rot="-10800000">
        <a:off x="0" y="2802736"/>
        <a:ext cx="2628900" cy="612785"/>
      </dsp:txXfrm>
    </dsp:sp>
    <dsp:sp modelId="{1023504E-3CDA-4EBF-B914-F083083F4D9B}">
      <dsp:nvSpPr>
        <dsp:cNvPr id="0" name=""/>
        <dsp:cNvSpPr/>
      </dsp:nvSpPr>
      <dsp:spPr>
        <a:xfrm>
          <a:off x="2628900" y="2802736"/>
          <a:ext cx="7886700" cy="612785"/>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Complete background information, add recommender name/email, answer questions/essays</a:t>
          </a:r>
        </a:p>
      </dsp:txBody>
      <dsp:txXfrm>
        <a:off x="2628900" y="2802736"/>
        <a:ext cx="7886700" cy="612785"/>
      </dsp:txXfrm>
    </dsp:sp>
    <dsp:sp modelId="{D6885E49-4A8B-4D41-A9FB-81D542E0B827}">
      <dsp:nvSpPr>
        <dsp:cNvPr id="0" name=""/>
        <dsp:cNvSpPr/>
      </dsp:nvSpPr>
      <dsp:spPr>
        <a:xfrm rot="10800000">
          <a:off x="0" y="1869184"/>
          <a:ext cx="2628900" cy="942746"/>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Step 3</a:t>
          </a:r>
        </a:p>
      </dsp:txBody>
      <dsp:txXfrm rot="-10800000">
        <a:off x="0" y="1869184"/>
        <a:ext cx="2628900" cy="612785"/>
      </dsp:txXfrm>
    </dsp:sp>
    <dsp:sp modelId="{68C75CF4-8407-42FF-8403-46F3306CB1AA}">
      <dsp:nvSpPr>
        <dsp:cNvPr id="0" name=""/>
        <dsp:cNvSpPr/>
      </dsp:nvSpPr>
      <dsp:spPr>
        <a:xfrm>
          <a:off x="2628900" y="1869184"/>
          <a:ext cx="7886700" cy="61278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Choose up to 5 programs based on your attendance zone</a:t>
          </a:r>
        </a:p>
      </dsp:txBody>
      <dsp:txXfrm>
        <a:off x="2628900" y="1869184"/>
        <a:ext cx="7886700" cy="612785"/>
      </dsp:txXfrm>
    </dsp:sp>
    <dsp:sp modelId="{0AAF6816-E46C-43C3-A408-9686FEBCDCDF}">
      <dsp:nvSpPr>
        <dsp:cNvPr id="0" name=""/>
        <dsp:cNvSpPr/>
      </dsp:nvSpPr>
      <dsp:spPr>
        <a:xfrm rot="10800000">
          <a:off x="0" y="935632"/>
          <a:ext cx="2628900" cy="942746"/>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Step 2</a:t>
          </a:r>
        </a:p>
      </dsp:txBody>
      <dsp:txXfrm rot="-10800000">
        <a:off x="0" y="935632"/>
        <a:ext cx="2628900" cy="612785"/>
      </dsp:txXfrm>
    </dsp:sp>
    <dsp:sp modelId="{49E1F0E7-0BD6-41B2-A4A3-E48CE175B73F}">
      <dsp:nvSpPr>
        <dsp:cNvPr id="0" name=""/>
        <dsp:cNvSpPr/>
      </dsp:nvSpPr>
      <dsp:spPr>
        <a:xfrm>
          <a:off x="2628900" y="935632"/>
          <a:ext cx="7886700" cy="612785"/>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dirty="0"/>
            <a:t>Create a ONE family account for all children </a:t>
          </a:r>
        </a:p>
      </dsp:txBody>
      <dsp:txXfrm>
        <a:off x="2628900" y="935632"/>
        <a:ext cx="7886700" cy="612785"/>
      </dsp:txXfrm>
    </dsp:sp>
    <dsp:sp modelId="{DCD2E513-398E-4906-9B4B-D5B0CB48C938}">
      <dsp:nvSpPr>
        <dsp:cNvPr id="0" name=""/>
        <dsp:cNvSpPr/>
      </dsp:nvSpPr>
      <dsp:spPr>
        <a:xfrm rot="10800000">
          <a:off x="0" y="2080"/>
          <a:ext cx="2628900" cy="942746"/>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49352" rIns="186967" bIns="149352" numCol="1" spcCol="1270" anchor="ctr" anchorCtr="0">
          <a:noAutofit/>
        </a:bodyPr>
        <a:lstStyle/>
        <a:p>
          <a:pPr marL="0" lvl="0" indent="0" algn="ctr" defTabSz="933450">
            <a:lnSpc>
              <a:spcPct val="90000"/>
            </a:lnSpc>
            <a:spcBef>
              <a:spcPct val="0"/>
            </a:spcBef>
            <a:spcAft>
              <a:spcPct val="35000"/>
            </a:spcAft>
            <a:buNone/>
          </a:pPr>
          <a:r>
            <a:rPr lang="en-US" sz="2100" kern="1200"/>
            <a:t>Step 1</a:t>
          </a:r>
        </a:p>
      </dsp:txBody>
      <dsp:txXfrm rot="-10800000">
        <a:off x="0" y="2080"/>
        <a:ext cx="2628900" cy="612785"/>
      </dsp:txXfrm>
    </dsp:sp>
    <dsp:sp modelId="{47371CF3-AA2F-4156-838B-6347C355D2C2}">
      <dsp:nvSpPr>
        <dsp:cNvPr id="0" name=""/>
        <dsp:cNvSpPr/>
      </dsp:nvSpPr>
      <dsp:spPr>
        <a:xfrm>
          <a:off x="2628900" y="2080"/>
          <a:ext cx="7886700" cy="6127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190500" rIns="159980" bIns="190500" numCol="1" spcCol="1270" anchor="ctr" anchorCtr="0">
          <a:noAutofit/>
        </a:bodyPr>
        <a:lstStyle/>
        <a:p>
          <a:pPr marL="0" lvl="0" indent="0" algn="l" defTabSz="666750">
            <a:lnSpc>
              <a:spcPct val="90000"/>
            </a:lnSpc>
            <a:spcBef>
              <a:spcPct val="0"/>
            </a:spcBef>
            <a:spcAft>
              <a:spcPct val="35000"/>
            </a:spcAft>
            <a:buNone/>
          </a:pPr>
          <a:r>
            <a:rPr lang="en-US" sz="1500" kern="1200"/>
            <a:t>visit https://gcsnc.schoolmint.net/</a:t>
          </a:r>
        </a:p>
      </dsp:txBody>
      <dsp:txXfrm>
        <a:off x="2628900" y="2080"/>
        <a:ext cx="7886700" cy="61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1416B-0CBE-4590-993E-7363F0AC59F6}">
      <dsp:nvSpPr>
        <dsp:cNvPr id="0" name=""/>
        <dsp:cNvSpPr/>
      </dsp:nvSpPr>
      <dsp:spPr>
        <a:xfrm>
          <a:off x="401451" y="2544"/>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Early College at Guilford &amp; STEM Early College at A&amp;T – require at least Math 1 in 8</a:t>
          </a:r>
          <a:r>
            <a:rPr lang="en-US" sz="1400" kern="1200" baseline="30000" dirty="0"/>
            <a:t>th</a:t>
          </a:r>
          <a:r>
            <a:rPr lang="en-US" sz="1400" kern="1200" dirty="0"/>
            <a:t> grade</a:t>
          </a:r>
        </a:p>
      </dsp:txBody>
      <dsp:txXfrm>
        <a:off x="401451" y="2544"/>
        <a:ext cx="1890165" cy="1134099"/>
      </dsp:txXfrm>
    </dsp:sp>
    <dsp:sp modelId="{DF49C995-AAD0-43EF-8D7C-47CC1CD4F263}">
      <dsp:nvSpPr>
        <dsp:cNvPr id="0" name=""/>
        <dsp:cNvSpPr/>
      </dsp:nvSpPr>
      <dsp:spPr>
        <a:xfrm>
          <a:off x="2480632" y="2544"/>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Middle College at UNCG (focus on Health Careers)</a:t>
          </a:r>
        </a:p>
      </dsp:txBody>
      <dsp:txXfrm>
        <a:off x="2480632" y="2544"/>
        <a:ext cx="1890165" cy="1134099"/>
      </dsp:txXfrm>
    </dsp:sp>
    <dsp:sp modelId="{861F1058-B0C0-4AEB-8F21-E857B8241789}">
      <dsp:nvSpPr>
        <dsp:cNvPr id="0" name=""/>
        <dsp:cNvSpPr/>
      </dsp:nvSpPr>
      <dsp:spPr>
        <a:xfrm>
          <a:off x="4559814" y="2544"/>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Middle College at GTCC (Jamestown, Greensboro, High Point)</a:t>
          </a:r>
        </a:p>
      </dsp:txBody>
      <dsp:txXfrm>
        <a:off x="4559814" y="2544"/>
        <a:ext cx="1890165" cy="1134099"/>
      </dsp:txXfrm>
    </dsp:sp>
    <dsp:sp modelId="{9110A967-BB5D-4222-BA33-78F67ECE6BFC}">
      <dsp:nvSpPr>
        <dsp:cNvPr id="0" name=""/>
        <dsp:cNvSpPr/>
      </dsp:nvSpPr>
      <dsp:spPr>
        <a:xfrm>
          <a:off x="401451" y="1325659"/>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Middle College at A&amp;T (all male) </a:t>
          </a:r>
        </a:p>
      </dsp:txBody>
      <dsp:txXfrm>
        <a:off x="401451" y="1325659"/>
        <a:ext cx="1890165" cy="1134099"/>
      </dsp:txXfrm>
    </dsp:sp>
    <dsp:sp modelId="{57538808-39D0-477C-A7E6-6708E7738007}">
      <dsp:nvSpPr>
        <dsp:cNvPr id="0" name=""/>
        <dsp:cNvSpPr/>
      </dsp:nvSpPr>
      <dsp:spPr>
        <a:xfrm>
          <a:off x="2480632" y="1325659"/>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Weaver Academy (Greensboro) &amp; Penn Griffin (High Point) – Performing Arts</a:t>
          </a:r>
        </a:p>
      </dsp:txBody>
      <dsp:txXfrm>
        <a:off x="2480632" y="1325659"/>
        <a:ext cx="1890165" cy="1134099"/>
      </dsp:txXfrm>
    </dsp:sp>
    <dsp:sp modelId="{EC7F8994-7A9B-485C-8002-60E1BA1AC4FF}">
      <dsp:nvSpPr>
        <dsp:cNvPr id="0" name=""/>
        <dsp:cNvSpPr/>
      </dsp:nvSpPr>
      <dsp:spPr>
        <a:xfrm>
          <a:off x="4559814" y="1325659"/>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Advanced Placement Academy at Western Guilford</a:t>
          </a:r>
        </a:p>
      </dsp:txBody>
      <dsp:txXfrm>
        <a:off x="4559814" y="1325659"/>
        <a:ext cx="1890165" cy="1134099"/>
      </dsp:txXfrm>
    </dsp:sp>
    <dsp:sp modelId="{6AA02741-DEA8-42DD-A6D8-E673462DF74D}">
      <dsp:nvSpPr>
        <dsp:cNvPr id="0" name=""/>
        <dsp:cNvSpPr/>
      </dsp:nvSpPr>
      <dsp:spPr>
        <a:xfrm>
          <a:off x="1441041" y="2648775"/>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IB Program (Grimsley, Page, Smith, High Point Central)</a:t>
          </a:r>
        </a:p>
      </dsp:txBody>
      <dsp:txXfrm>
        <a:off x="1441041" y="2648775"/>
        <a:ext cx="1890165" cy="1134099"/>
      </dsp:txXfrm>
    </dsp:sp>
    <dsp:sp modelId="{B2044EAC-2498-4A53-8267-8D5B87231D94}">
      <dsp:nvSpPr>
        <dsp:cNvPr id="0" name=""/>
        <dsp:cNvSpPr/>
      </dsp:nvSpPr>
      <dsp:spPr>
        <a:xfrm>
          <a:off x="3520223" y="2648775"/>
          <a:ext cx="1890165" cy="1134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JROTC (Grimsley, Page, Smith, High Point Central, Northeast, Southeast, Ragsdale, Dudley, Smith)</a:t>
          </a:r>
        </a:p>
      </dsp:txBody>
      <dsp:txXfrm>
        <a:off x="3520223" y="2648775"/>
        <a:ext cx="1890165" cy="1134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84AC-C139-4612-9F8C-F432093E5D97}">
      <dsp:nvSpPr>
        <dsp:cNvPr id="0" name=""/>
        <dsp:cNvSpPr/>
      </dsp:nvSpPr>
      <dsp:spPr>
        <a:xfrm>
          <a:off x="582645"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Greensboro College Middle College (11</a:t>
          </a:r>
          <a:r>
            <a:rPr lang="en-US" sz="1600" kern="1200" baseline="30000"/>
            <a:t>th</a:t>
          </a:r>
          <a:r>
            <a:rPr lang="en-US" sz="1600" kern="1200"/>
            <a:t> &amp; 12</a:t>
          </a:r>
          <a:r>
            <a:rPr lang="en-US" sz="1600" kern="1200" baseline="30000"/>
            <a:t>th</a:t>
          </a:r>
          <a:r>
            <a:rPr lang="en-US" sz="1600" kern="1200"/>
            <a:t> grade only)</a:t>
          </a:r>
        </a:p>
      </dsp:txBody>
      <dsp:txXfrm>
        <a:off x="582645" y="1178"/>
        <a:ext cx="2174490" cy="1304694"/>
      </dsp:txXfrm>
    </dsp:sp>
    <dsp:sp modelId="{00BAF1A0-429B-4A03-9C0C-8A069F51B4F6}">
      <dsp:nvSpPr>
        <dsp:cNvPr id="0" name=""/>
        <dsp:cNvSpPr/>
      </dsp:nvSpPr>
      <dsp:spPr>
        <a:xfrm>
          <a:off x="297458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Aviation Academy at Andrews High School</a:t>
          </a:r>
        </a:p>
      </dsp:txBody>
      <dsp:txXfrm>
        <a:off x="2974584" y="1178"/>
        <a:ext cx="2174490" cy="1304694"/>
      </dsp:txXfrm>
    </dsp:sp>
    <dsp:sp modelId="{302E9CC3-4823-49D0-860E-78F5434F1D86}">
      <dsp:nvSpPr>
        <dsp:cNvPr id="0" name=""/>
        <dsp:cNvSpPr/>
      </dsp:nvSpPr>
      <dsp:spPr>
        <a:xfrm>
          <a:off x="536652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Southern High Academy of Education and Advanced Sciences</a:t>
          </a:r>
        </a:p>
      </dsp:txBody>
      <dsp:txXfrm>
        <a:off x="5366524" y="1178"/>
        <a:ext cx="2174490" cy="1304694"/>
      </dsp:txXfrm>
    </dsp:sp>
    <dsp:sp modelId="{96B53363-D472-4567-B303-768355C16163}">
      <dsp:nvSpPr>
        <dsp:cNvPr id="0" name=""/>
        <dsp:cNvSpPr/>
      </dsp:nvSpPr>
      <dsp:spPr>
        <a:xfrm>
          <a:off x="7758464" y="1178"/>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Dudley Academy of Engineering, Education and Health Sciences</a:t>
          </a:r>
        </a:p>
      </dsp:txBody>
      <dsp:txXfrm>
        <a:off x="7758464" y="1178"/>
        <a:ext cx="2174490" cy="1304694"/>
      </dsp:txXfrm>
    </dsp:sp>
    <dsp:sp modelId="{19CAA1E6-7A6C-48E9-9011-A89BD5872528}">
      <dsp:nvSpPr>
        <dsp:cNvPr id="0" name=""/>
        <dsp:cNvSpPr/>
      </dsp:nvSpPr>
      <dsp:spPr>
        <a:xfrm>
          <a:off x="582645"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Smith High Academy of Advanced Manufacturing and Engineering</a:t>
          </a:r>
        </a:p>
      </dsp:txBody>
      <dsp:txXfrm>
        <a:off x="582645" y="1523321"/>
        <a:ext cx="2174490" cy="1304694"/>
      </dsp:txXfrm>
    </dsp:sp>
    <dsp:sp modelId="{461D7D3E-C80D-4B22-B79D-0965518CCB23}">
      <dsp:nvSpPr>
        <dsp:cNvPr id="0" name=""/>
        <dsp:cNvSpPr/>
      </dsp:nvSpPr>
      <dsp:spPr>
        <a:xfrm>
          <a:off x="297458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Academy at Smith Academy of Biomedical Technology and Specialized Health Sciences</a:t>
          </a:r>
        </a:p>
      </dsp:txBody>
      <dsp:txXfrm>
        <a:off x="2974584" y="1523321"/>
        <a:ext cx="2174490" cy="1304694"/>
      </dsp:txXfrm>
    </dsp:sp>
    <dsp:sp modelId="{64D688E5-C4DA-4CEF-B717-514FF0845DF4}">
      <dsp:nvSpPr>
        <dsp:cNvPr id="0" name=""/>
        <dsp:cNvSpPr/>
      </dsp:nvSpPr>
      <dsp:spPr>
        <a:xfrm>
          <a:off x="536652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Western High Academy of Transportation, Distribution and Logistics</a:t>
          </a:r>
        </a:p>
      </dsp:txBody>
      <dsp:txXfrm>
        <a:off x="5366524" y="1523321"/>
        <a:ext cx="2174490" cy="1304694"/>
      </dsp:txXfrm>
    </dsp:sp>
    <dsp:sp modelId="{571827A0-D271-41A6-8E15-6479EA037ED5}">
      <dsp:nvSpPr>
        <dsp:cNvPr id="0" name=""/>
        <dsp:cNvSpPr/>
      </dsp:nvSpPr>
      <dsp:spPr>
        <a:xfrm>
          <a:off x="7758464" y="1523321"/>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Northeast High Academy of Computer and Information Science</a:t>
          </a:r>
        </a:p>
      </dsp:txBody>
      <dsp:txXfrm>
        <a:off x="7758464" y="1523321"/>
        <a:ext cx="2174490" cy="1304694"/>
      </dsp:txXfrm>
    </dsp:sp>
    <dsp:sp modelId="{BE93B1BB-1589-400C-9B48-E27FBEC9BD78}">
      <dsp:nvSpPr>
        <dsp:cNvPr id="0" name=""/>
        <dsp:cNvSpPr/>
      </dsp:nvSpPr>
      <dsp:spPr>
        <a:xfrm>
          <a:off x="4170554" y="3045465"/>
          <a:ext cx="2174490" cy="13046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Andrews Early College Academy of Health Science</a:t>
          </a:r>
        </a:p>
      </dsp:txBody>
      <dsp:txXfrm>
        <a:off x="417055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B193-A247-411C-8D1F-270145E27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426E0-EADF-40AB-ADDA-4F440F430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F0645F-FDE2-4F0A-A407-50DA892E49B9}"/>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6604CF23-C235-4558-9558-8981C3F3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B9CF1-E8FB-4BF1-BB87-1974E73FB3BF}"/>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185174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2B9F-8669-4725-B6B7-304F322A8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C9DAED-F111-418E-BAE5-965D4650ED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B7297-4419-42B4-A10E-C2F1D7CDDB49}"/>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0EDF522E-6CD7-402D-83FF-789C34176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FBAA3-CFA7-4084-82DE-E860DA4E6593}"/>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310960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32557-D955-4632-90D9-717C61DA5B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D647D-EE67-41EC-B655-D710379C5A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25B65-6F9B-4F98-B493-C387789D4D8A}"/>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DCF3714F-85C7-4660-BB24-8B78D5983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E3455-9EFB-4C7B-BA8C-CE988BF8B5F0}"/>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411112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9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616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29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6806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7033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56617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6540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60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9F38-8A4A-4211-A89D-1B2EC8B4F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2442F-7FCE-4845-9EB6-32B1FA55F9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3E281-1339-4AF2-BA50-DD1713817F38}"/>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A701668B-CE18-42C8-A393-9304AF323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5909E-A8D5-40BD-8A4B-A7D0685741EE}"/>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3443817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5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7066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5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35C5-54E7-4379-AEB7-3585838111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A08217-2D1C-4276-9A43-A62921B3F4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3D173-0CDB-4939-8D86-D2286D01CEF1}"/>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0A8F56F3-2A88-481C-9863-B3326B4C2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8752-625D-4129-B0F7-8F2DD52E34D4}"/>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377223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F23A-73EA-4404-AC4E-0C75318CF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AA9D9-F313-4C23-9333-0EE5A3D2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593375-7D31-4F56-B436-BCF9F0180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B9F45-83F7-4EB4-B956-AC99542B6326}"/>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6" name="Footer Placeholder 5">
            <a:extLst>
              <a:ext uri="{FF2B5EF4-FFF2-40B4-BE49-F238E27FC236}">
                <a16:creationId xmlns:a16="http://schemas.microsoft.com/office/drawing/2014/main" id="{056B8075-BDA4-4526-8FC4-D9BBFA889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CBEBF-8DBE-472F-A2BA-EAA6A6C206AE}"/>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242121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649A-EA15-45B9-926F-2979A140A9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BD3F1-6ED5-4792-B2EC-7AF503A89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19433-89D5-4F4F-BB23-5899C7504C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76A13D-6BC3-492D-876A-5AB7757FF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BF684-572C-40CC-BC34-EF68AB8C4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1A51B-1C99-4924-87F7-C54C72130F1E}"/>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8" name="Footer Placeholder 7">
            <a:extLst>
              <a:ext uri="{FF2B5EF4-FFF2-40B4-BE49-F238E27FC236}">
                <a16:creationId xmlns:a16="http://schemas.microsoft.com/office/drawing/2014/main" id="{292C6F97-4BE1-41C6-A272-3680B3E25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75D797-512D-4AE8-9239-8F978AB41219}"/>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196106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44AB-178F-4CE4-B027-205F53455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9F7376-17A5-478F-8BD4-3DD556E4CC9F}"/>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4" name="Footer Placeholder 3">
            <a:extLst>
              <a:ext uri="{FF2B5EF4-FFF2-40B4-BE49-F238E27FC236}">
                <a16:creationId xmlns:a16="http://schemas.microsoft.com/office/drawing/2014/main" id="{9920B84C-C2CA-4945-B638-3562569C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4B750-02FA-4B16-8091-E1AEA0B0ABA9}"/>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326713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9B7B3-7C24-40AC-899F-E85063B23AD2}"/>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3" name="Footer Placeholder 2">
            <a:extLst>
              <a:ext uri="{FF2B5EF4-FFF2-40B4-BE49-F238E27FC236}">
                <a16:creationId xmlns:a16="http://schemas.microsoft.com/office/drawing/2014/main" id="{C767AD49-1FD5-45C8-A3DD-17B1FB9C77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3362BD-4472-4F4A-85AF-0A710C69A063}"/>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4694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57CE-0379-4FED-8E7F-8ACD7C373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1336C2-6CE0-4FAE-B754-5B070B93F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B744B-8E91-44F4-BDA0-3E81E1C36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88ECC-EFEF-43A9-9CDB-90080BB1BCBC}"/>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6" name="Footer Placeholder 5">
            <a:extLst>
              <a:ext uri="{FF2B5EF4-FFF2-40B4-BE49-F238E27FC236}">
                <a16:creationId xmlns:a16="http://schemas.microsoft.com/office/drawing/2014/main" id="{3F6E8A93-5EA1-43BD-8A97-200995032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3D135-E09D-4692-88BB-4302A8C6522A}"/>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8342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2E02-75F5-48CF-9218-4CEE6BDC9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131791-4668-4C53-9680-9571F522B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9313E-63EE-4B2A-B677-85A646BC1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800DF-AE1B-494C-84D6-848C44A84B4B}"/>
              </a:ext>
            </a:extLst>
          </p:cNvPr>
          <p:cNvSpPr>
            <a:spLocks noGrp="1"/>
          </p:cNvSpPr>
          <p:nvPr>
            <p:ph type="dt" sz="half" idx="10"/>
          </p:nvPr>
        </p:nvSpPr>
        <p:spPr/>
        <p:txBody>
          <a:bodyPr/>
          <a:lstStyle/>
          <a:p>
            <a:fld id="{9C867125-83D6-4B3C-96FF-2F5BBEEC5607}" type="datetimeFigureOut">
              <a:rPr lang="en-US" smtClean="0"/>
              <a:t>10/1/2024</a:t>
            </a:fld>
            <a:endParaRPr lang="en-US"/>
          </a:p>
        </p:txBody>
      </p:sp>
      <p:sp>
        <p:nvSpPr>
          <p:cNvPr id="6" name="Footer Placeholder 5">
            <a:extLst>
              <a:ext uri="{FF2B5EF4-FFF2-40B4-BE49-F238E27FC236}">
                <a16:creationId xmlns:a16="http://schemas.microsoft.com/office/drawing/2014/main" id="{0AEA4AF4-33BC-45A8-B88A-9B5A55BCE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4910D-2693-4727-88AA-1ED31B87FB7F}"/>
              </a:ext>
            </a:extLst>
          </p:cNvPr>
          <p:cNvSpPr>
            <a:spLocks noGrp="1"/>
          </p:cNvSpPr>
          <p:nvPr>
            <p:ph type="sldNum" sz="quarter" idx="12"/>
          </p:nvPr>
        </p:nvSpPr>
        <p:spPr/>
        <p:txBody>
          <a:bodyPr/>
          <a:lstStyle/>
          <a:p>
            <a:fld id="{6A329087-B8B7-43DB-9049-A359AB9F63B6}" type="slidenum">
              <a:rPr lang="en-US" smtClean="0"/>
              <a:t>‹#›</a:t>
            </a:fld>
            <a:endParaRPr lang="en-US"/>
          </a:p>
        </p:txBody>
      </p:sp>
    </p:spTree>
    <p:extLst>
      <p:ext uri="{BB962C8B-B14F-4D97-AF65-F5344CB8AC3E}">
        <p14:creationId xmlns:p14="http://schemas.microsoft.com/office/powerpoint/2010/main" val="25474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9ADF6-D9BB-496C-BA1A-7E74563ED3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E6B5E0-27B0-4AC3-96BA-A23DCCFCC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5C702-EE6D-46D6-B3AF-C76980E8C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67125-83D6-4B3C-96FF-2F5BBEEC5607}" type="datetimeFigureOut">
              <a:rPr lang="en-US" smtClean="0"/>
              <a:t>10/1/2024</a:t>
            </a:fld>
            <a:endParaRPr lang="en-US"/>
          </a:p>
        </p:txBody>
      </p:sp>
      <p:sp>
        <p:nvSpPr>
          <p:cNvPr id="5" name="Footer Placeholder 4">
            <a:extLst>
              <a:ext uri="{FF2B5EF4-FFF2-40B4-BE49-F238E27FC236}">
                <a16:creationId xmlns:a16="http://schemas.microsoft.com/office/drawing/2014/main" id="{D99098A0-A59C-4D8F-BCB6-BB349E9A7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E8A25A-804F-4714-82E7-4CDFAC1AB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29087-B8B7-43DB-9049-A359AB9F63B6}" type="slidenum">
              <a:rPr lang="en-US" smtClean="0"/>
              <a:t>‹#›</a:t>
            </a:fld>
            <a:endParaRPr lang="en-US"/>
          </a:p>
        </p:txBody>
      </p:sp>
    </p:spTree>
    <p:extLst>
      <p:ext uri="{BB962C8B-B14F-4D97-AF65-F5344CB8AC3E}">
        <p14:creationId xmlns:p14="http://schemas.microsoft.com/office/powerpoint/2010/main" val="318194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51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arnarr@gcsnc.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southes2@gcsnc.com" TargetMode="External"/><Relationship Id="rId2" Type="http://schemas.openxmlformats.org/officeDocument/2006/relationships/hyperlink" Target="mailto:BARNArR@gcsnc.com"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hoolassignmentlocator.gcsnc.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hyperlink" Target="https://lebaobabbleu.com/2019/03/14/1o-lexique-les-activites-culturelle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csnc.com/Domain/16981" TargetMode="External"/><Relationship Id="rId13" Type="http://schemas.openxmlformats.org/officeDocument/2006/relationships/hyperlink" Target="https://www.gcsnc.com/Domain/13845" TargetMode="External"/><Relationship Id="rId18" Type="http://schemas.openxmlformats.org/officeDocument/2006/relationships/hyperlink" Target="https://creativecommons.org/licenses/by-nc-nd/3.0/" TargetMode="External"/><Relationship Id="rId3" Type="http://schemas.openxmlformats.org/officeDocument/2006/relationships/hyperlink" Target="http://www.re-integrate.org/work-calling/" TargetMode="External"/><Relationship Id="rId7" Type="http://schemas.openxmlformats.org/officeDocument/2006/relationships/hyperlink" Target="https://www.gcsnc.com/Domain/13839" TargetMode="External"/><Relationship Id="rId12" Type="http://schemas.openxmlformats.org/officeDocument/2006/relationships/hyperlink" Target="https://www.gcsnc.com/Domain/13843" TargetMode="External"/><Relationship Id="rId17" Type="http://schemas.openxmlformats.org/officeDocument/2006/relationships/hyperlink" Target="https://www.gcsnc.com/Domain/16986" TargetMode="External"/><Relationship Id="rId2" Type="http://schemas.openxmlformats.org/officeDocument/2006/relationships/image" Target="../media/image13.jpg"/><Relationship Id="rId16" Type="http://schemas.openxmlformats.org/officeDocument/2006/relationships/hyperlink" Target="https://www.gcsnc.com/Domain/16985" TargetMode="External"/><Relationship Id="rId1" Type="http://schemas.openxmlformats.org/officeDocument/2006/relationships/slideLayout" Target="../slideLayouts/slideLayout2.xml"/><Relationship Id="rId6" Type="http://schemas.openxmlformats.org/officeDocument/2006/relationships/hyperlink" Target="https://www.gcsnc.com/Domain/13838" TargetMode="External"/><Relationship Id="rId11" Type="http://schemas.openxmlformats.org/officeDocument/2006/relationships/hyperlink" Target="https://www.gcsnc.com/Domain/16982" TargetMode="External"/><Relationship Id="rId5" Type="http://schemas.openxmlformats.org/officeDocument/2006/relationships/hyperlink" Target="https://www.gcsnc.com/Domain/16980" TargetMode="External"/><Relationship Id="rId15" Type="http://schemas.openxmlformats.org/officeDocument/2006/relationships/hyperlink" Target="https://www.gcsnc.com/Domain/16984" TargetMode="External"/><Relationship Id="rId10" Type="http://schemas.openxmlformats.org/officeDocument/2006/relationships/hyperlink" Target="https://www.gcsnc.com/Domain/13842" TargetMode="External"/><Relationship Id="rId4" Type="http://schemas.openxmlformats.org/officeDocument/2006/relationships/hyperlink" Target="https://www.gcsnc.com/Domain/13836" TargetMode="External"/><Relationship Id="rId9" Type="http://schemas.openxmlformats.org/officeDocument/2006/relationships/hyperlink" Target="https://www.gcsnc.com/Domain/13841" TargetMode="External"/><Relationship Id="rId14" Type="http://schemas.openxmlformats.org/officeDocument/2006/relationships/hyperlink" Target="https://www.gcsnc.com/Domain/1698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csnc.com/Page/73265" TargetMode="External"/><Relationship Id="rId2" Type="http://schemas.openxmlformats.org/officeDocument/2006/relationships/hyperlink" Target="https://www.gcsnc.com/Page/1140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137713708@N03/23778637103/"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mailto:ingramk2@gcsnc.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robinsd2@gcsnc.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3D9F12-4063-446C-B2D5-0E2240EE3839}"/>
              </a:ext>
            </a:extLst>
          </p:cNvPr>
          <p:cNvSpPr>
            <a:spLocks noGrp="1"/>
          </p:cNvSpPr>
          <p:nvPr>
            <p:ph type="ctrTitle"/>
          </p:nvPr>
        </p:nvSpPr>
        <p:spPr>
          <a:xfrm>
            <a:off x="1293026" y="344558"/>
            <a:ext cx="9605948" cy="1620720"/>
          </a:xfrm>
        </p:spPr>
        <p:txBody>
          <a:bodyPr>
            <a:normAutofit/>
          </a:bodyPr>
          <a:lstStyle/>
          <a:p>
            <a:r>
              <a:rPr lang="en-US" sz="5400" dirty="0">
                <a:solidFill>
                  <a:srgbClr val="FFFFFF"/>
                </a:solidFill>
              </a:rPr>
              <a:t>Choice Schools – </a:t>
            </a:r>
            <a:br>
              <a:rPr lang="en-US" sz="5400" dirty="0">
                <a:solidFill>
                  <a:srgbClr val="FFFFFF"/>
                </a:solidFill>
              </a:rPr>
            </a:br>
            <a:r>
              <a:rPr lang="en-US" sz="5400" dirty="0">
                <a:solidFill>
                  <a:srgbClr val="FFFFFF"/>
                </a:solidFill>
              </a:rPr>
              <a:t>High School Options</a:t>
            </a:r>
          </a:p>
        </p:txBody>
      </p:sp>
      <p:sp>
        <p:nvSpPr>
          <p:cNvPr id="3" name="Subtitle 2">
            <a:extLst>
              <a:ext uri="{FF2B5EF4-FFF2-40B4-BE49-F238E27FC236}">
                <a16:creationId xmlns:a16="http://schemas.microsoft.com/office/drawing/2014/main" id="{BFB29BE7-EB65-4252-8440-34FB8CDB1F54}"/>
              </a:ext>
            </a:extLst>
          </p:cNvPr>
          <p:cNvSpPr>
            <a:spLocks noGrp="1"/>
          </p:cNvSpPr>
          <p:nvPr>
            <p:ph type="subTitle" idx="1"/>
          </p:nvPr>
        </p:nvSpPr>
        <p:spPr>
          <a:xfrm>
            <a:off x="1627240" y="2183642"/>
            <a:ext cx="8937522" cy="1924334"/>
          </a:xfrm>
        </p:spPr>
        <p:txBody>
          <a:bodyPr>
            <a:normAutofit lnSpcReduction="10000"/>
          </a:bodyPr>
          <a:lstStyle/>
          <a:p>
            <a:r>
              <a:rPr lang="en-US" sz="2000" dirty="0">
                <a:solidFill>
                  <a:srgbClr val="FFFFFF"/>
                </a:solidFill>
              </a:rPr>
              <a:t>Kiser Middle School</a:t>
            </a:r>
          </a:p>
          <a:p>
            <a:r>
              <a:rPr lang="en-US" sz="2000" dirty="0">
                <a:solidFill>
                  <a:srgbClr val="FFFFFF"/>
                </a:solidFill>
              </a:rPr>
              <a:t>Mrs. Ingram – 8</a:t>
            </a:r>
            <a:r>
              <a:rPr lang="en-US" sz="2000" baseline="30000" dirty="0">
                <a:solidFill>
                  <a:srgbClr val="FFFFFF"/>
                </a:solidFill>
              </a:rPr>
              <a:t>th</a:t>
            </a:r>
            <a:r>
              <a:rPr lang="en-US" sz="2000" dirty="0">
                <a:solidFill>
                  <a:srgbClr val="FFFFFF"/>
                </a:solidFill>
              </a:rPr>
              <a:t> grade Counselor </a:t>
            </a:r>
          </a:p>
          <a:p>
            <a:r>
              <a:rPr lang="en-US" sz="2000" dirty="0">
                <a:solidFill>
                  <a:srgbClr val="FFFFFF"/>
                </a:solidFill>
              </a:rPr>
              <a:t>Mr. Barnard – Grimsley IB Coordinator</a:t>
            </a:r>
          </a:p>
          <a:p>
            <a:r>
              <a:rPr lang="en-US" sz="2000" dirty="0">
                <a:solidFill>
                  <a:srgbClr val="FFFFFF"/>
                </a:solidFill>
              </a:rPr>
              <a:t>SFC (R) Robinson, D.L. – Grimsley ROTC</a:t>
            </a:r>
          </a:p>
          <a:p>
            <a:r>
              <a:rPr lang="en-US" sz="2000" dirty="0">
                <a:solidFill>
                  <a:srgbClr val="FFFFFF"/>
                </a:solidFill>
              </a:rPr>
              <a:t>October 1, 2024</a:t>
            </a:r>
          </a:p>
          <a:p>
            <a:endParaRPr lang="en-US" sz="1700" dirty="0">
              <a:solidFill>
                <a:srgbClr val="FFFFFF"/>
              </a:solidFill>
            </a:endParaRPr>
          </a:p>
        </p:txBody>
      </p:sp>
      <p:pic>
        <p:nvPicPr>
          <p:cNvPr id="12" name="Graphic 6" descr="Schoolhouse">
            <a:extLst>
              <a:ext uri="{FF2B5EF4-FFF2-40B4-BE49-F238E27FC236}">
                <a16:creationId xmlns:a16="http://schemas.microsoft.com/office/drawing/2014/main" id="{A396B046-DC76-4F20-B70D-F22A6D58E2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089" y="4805363"/>
            <a:ext cx="1179824" cy="1179824"/>
          </a:xfrm>
          <a:prstGeom prst="rect">
            <a:avLst/>
          </a:prstGeom>
        </p:spPr>
      </p:pic>
    </p:spTree>
    <p:extLst>
      <p:ext uri="{BB962C8B-B14F-4D97-AF65-F5344CB8AC3E}">
        <p14:creationId xmlns:p14="http://schemas.microsoft.com/office/powerpoint/2010/main" val="11593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 Grimsley IB Students</a:t>
            </a:r>
          </a:p>
        </p:txBody>
      </p:sp>
      <p:sp>
        <p:nvSpPr>
          <p:cNvPr id="3" name="Content Placeholder 2"/>
          <p:cNvSpPr>
            <a:spLocks noGrp="1"/>
          </p:cNvSpPr>
          <p:nvPr>
            <p:ph idx="1"/>
          </p:nvPr>
        </p:nvSpPr>
        <p:spPr>
          <a:xfrm>
            <a:off x="4951048" y="804333"/>
            <a:ext cx="7010493" cy="5824428"/>
          </a:xfrm>
        </p:spPr>
        <p:txBody>
          <a:bodyPr vert="horz" lIns="45720" tIns="45720" rIns="45720" bIns="45720" rtlCol="0" anchor="ctr">
            <a:noAutofit/>
          </a:bodyPr>
          <a:lstStyle/>
          <a:p>
            <a:endParaRPr lang="en-US" sz="2000" b="1"/>
          </a:p>
          <a:p>
            <a:endParaRPr lang="en-US" sz="2000" b="1"/>
          </a:p>
          <a:p>
            <a:r>
              <a:rPr lang="en-US" sz="2000" b="1"/>
              <a:t>-Diverse</a:t>
            </a:r>
            <a:endParaRPr lang="en-US"/>
          </a:p>
          <a:p>
            <a:r>
              <a:rPr lang="en-US" sz="2000" b="1"/>
              <a:t>-World Travelers—many study abroad</a:t>
            </a:r>
          </a:p>
          <a:p>
            <a:r>
              <a:rPr lang="en-US" sz="2000" b="1"/>
              <a:t>-Attend universities in North Carolina, out of state (including Ivy League universities), and out of the country</a:t>
            </a:r>
          </a:p>
          <a:p>
            <a:r>
              <a:rPr lang="en-US" sz="2000" b="1"/>
              <a:t>-Some of the current colleges: Duke, Brown, Yale, NYU, UVA, Emory University, Lehigh University, NC A&amp;T, UNC-CH, NC State, Wake Forest, Davidson College, Temple University </a:t>
            </a:r>
          </a:p>
          <a:p>
            <a:r>
              <a:rPr lang="en-US" sz="2000" b="1"/>
              <a:t>-Have received the Morehead Scholarship, the Robertson Scholarship, the BN Duke Scholarship, the Park Scholarship, the Jefferson Scholarship, and many others</a:t>
            </a:r>
          </a:p>
          <a:p>
            <a:r>
              <a:rPr lang="en-US" sz="2000" b="1"/>
              <a:t>-Are involved in their communities and campuses</a:t>
            </a:r>
          </a:p>
          <a:p>
            <a:r>
              <a:rPr lang="en-US" sz="2000" b="1"/>
              <a:t>-Are varsity, junior varsity, and club athletes</a:t>
            </a:r>
          </a:p>
          <a:p>
            <a:r>
              <a:rPr lang="en-US" sz="2000" b="1"/>
              <a:t>-Participate in the visual and performing arts on their campuses</a:t>
            </a:r>
          </a:p>
          <a:p>
            <a:r>
              <a:rPr lang="en-US" sz="2000" b="1"/>
              <a:t>-Participate in student government</a:t>
            </a:r>
          </a:p>
          <a:p>
            <a:r>
              <a:rPr lang="en-US" sz="2000" b="1"/>
              <a:t>-Receive global internships</a:t>
            </a:r>
          </a:p>
          <a:p>
            <a:endParaRPr lang="en-US" sz="1700"/>
          </a:p>
          <a:p>
            <a:endParaRPr lang="en-US" sz="1700"/>
          </a:p>
          <a:p>
            <a:endParaRPr lang="en-US" sz="1700"/>
          </a:p>
        </p:txBody>
      </p:sp>
    </p:spTree>
    <p:extLst>
      <p:ext uri="{BB962C8B-B14F-4D97-AF65-F5344CB8AC3E}">
        <p14:creationId xmlns:p14="http://schemas.microsoft.com/office/powerpoint/2010/main" val="109911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96A6-D8D2-4CC3-8669-7B34682858F9}"/>
              </a:ext>
            </a:extLst>
          </p:cNvPr>
          <p:cNvSpPr>
            <a:spLocks noGrp="1"/>
          </p:cNvSpPr>
          <p:nvPr>
            <p:ph type="title"/>
          </p:nvPr>
        </p:nvSpPr>
        <p:spPr>
          <a:xfrm>
            <a:off x="1024129" y="585216"/>
            <a:ext cx="3779085" cy="1499616"/>
          </a:xfrm>
        </p:spPr>
        <p:txBody>
          <a:bodyPr>
            <a:normAutofit/>
          </a:bodyPr>
          <a:lstStyle/>
          <a:p>
            <a:r>
              <a:rPr lang="en-US" dirty="0">
                <a:solidFill>
                  <a:srgbClr val="0070C0"/>
                </a:solidFill>
              </a:rPr>
              <a:t>2024 IB Diploma </a:t>
            </a:r>
            <a:r>
              <a:rPr lang="en-US" dirty="0" err="1">
                <a:solidFill>
                  <a:srgbClr val="0070C0"/>
                </a:solidFill>
              </a:rPr>
              <a:t>CEremony</a:t>
            </a:r>
            <a:endParaRPr lang="en-US">
              <a:solidFill>
                <a:srgbClr val="0070C0"/>
              </a:solidFill>
            </a:endParaRPr>
          </a:p>
        </p:txBody>
      </p:sp>
      <p:sp>
        <p:nvSpPr>
          <p:cNvPr id="3" name="Content Placeholder 2">
            <a:extLst>
              <a:ext uri="{FF2B5EF4-FFF2-40B4-BE49-F238E27FC236}">
                <a16:creationId xmlns:a16="http://schemas.microsoft.com/office/drawing/2014/main" id="{9D6E28B6-C3CD-4DEA-A4B0-29009C06BFE8}"/>
              </a:ext>
            </a:extLst>
          </p:cNvPr>
          <p:cNvSpPr>
            <a:spLocks noGrp="1"/>
          </p:cNvSpPr>
          <p:nvPr>
            <p:ph idx="1"/>
          </p:nvPr>
        </p:nvSpPr>
        <p:spPr>
          <a:xfrm>
            <a:off x="621563" y="2286000"/>
            <a:ext cx="4409937" cy="4219467"/>
          </a:xfrm>
        </p:spPr>
        <p:txBody>
          <a:bodyPr vert="horz" lIns="45720" tIns="45720" rIns="45720" bIns="45720" rtlCol="0" anchor="t">
            <a:normAutofit/>
          </a:bodyPr>
          <a:lstStyle/>
          <a:p>
            <a:pPr>
              <a:buFont typeface="Wingdings" panose="020B0602020104020603" pitchFamily="34" charset="0"/>
              <a:buChar char="v"/>
            </a:pPr>
            <a:r>
              <a:rPr lang="en-US" sz="1800" b="1" dirty="0">
                <a:solidFill>
                  <a:srgbClr val="0070C0"/>
                </a:solidFill>
              </a:rPr>
              <a:t> Is not just a Diploma Ceremony.</a:t>
            </a:r>
          </a:p>
          <a:p>
            <a:pPr>
              <a:buFont typeface="Wingdings" panose="020B0602020104020603" pitchFamily="34" charset="0"/>
              <a:buChar char="v"/>
            </a:pPr>
            <a:r>
              <a:rPr lang="en-US" sz="1800" b="1" dirty="0">
                <a:solidFill>
                  <a:srgbClr val="0070C0"/>
                </a:solidFill>
              </a:rPr>
              <a:t> It is a chance to hear where our class of 2024 went to school and what they are doing.</a:t>
            </a:r>
          </a:p>
          <a:p>
            <a:pPr>
              <a:buFont typeface="Wingdings" panose="020B0602020104020603" pitchFamily="34" charset="0"/>
              <a:buChar char="v"/>
            </a:pPr>
            <a:r>
              <a:rPr lang="en-US" sz="1800" b="1" dirty="0">
                <a:solidFill>
                  <a:srgbClr val="0070C0"/>
                </a:solidFill>
              </a:rPr>
              <a:t> It is a chance to celebrate all the hard work that our current IB Diploma Candidates have undertaken and all that they have accomplished.</a:t>
            </a:r>
          </a:p>
          <a:p>
            <a:pPr>
              <a:buFont typeface="Wingdings" panose="020B0602020104020603" pitchFamily="34" charset="0"/>
              <a:buChar char="v"/>
            </a:pPr>
            <a:r>
              <a:rPr lang="en-US" sz="1800" b="1" dirty="0">
                <a:solidFill>
                  <a:srgbClr val="0070C0"/>
                </a:solidFill>
              </a:rPr>
              <a:t> IB Seniors will receive their IB Honor Cords for graduation.</a:t>
            </a:r>
          </a:p>
          <a:p>
            <a:pPr>
              <a:buFont typeface="Wingdings" panose="020B0602020104020603" pitchFamily="34" charset="0"/>
              <a:buChar char="v"/>
            </a:pPr>
            <a:r>
              <a:rPr lang="en-US" sz="1800" b="1" dirty="0">
                <a:solidFill>
                  <a:srgbClr val="0070C0"/>
                </a:solidFill>
              </a:rPr>
              <a:t> IB Juniors will receive their IB Pins as official IB Diploma Candidates.</a:t>
            </a:r>
          </a:p>
          <a:p>
            <a:pPr marL="0" indent="0">
              <a:buNone/>
            </a:pPr>
            <a:r>
              <a:rPr lang="en-US" sz="1800" b="1" dirty="0">
                <a:solidFill>
                  <a:srgbClr val="FF0000"/>
                </a:solidFill>
              </a:rPr>
              <a:t>Monday, December 16, 2024 6-7:30 PM</a:t>
            </a:r>
          </a:p>
          <a:p>
            <a:pPr>
              <a:buFont typeface="Wingdings" panose="020B0602020104020603" pitchFamily="34" charset="0"/>
              <a:buChar char="v"/>
            </a:pPr>
            <a:endParaRPr lang="en-US" sz="1500">
              <a:solidFill>
                <a:srgbClr val="FFFFFF"/>
              </a:solidFill>
            </a:endParaRPr>
          </a:p>
          <a:p>
            <a:endParaRPr lang="en-US" sz="1500">
              <a:solidFill>
                <a:srgbClr val="FFFFFF"/>
              </a:solidFill>
            </a:endParaRPr>
          </a:p>
          <a:p>
            <a:endParaRPr lang="en-US" sz="1500">
              <a:solidFill>
                <a:srgbClr val="FFFFFF"/>
              </a:solidFill>
            </a:endParaRPr>
          </a:p>
        </p:txBody>
      </p:sp>
      <p:pic>
        <p:nvPicPr>
          <p:cNvPr id="5" name="Picture 4" descr="Back view of graduates in an outdoor graduation">
            <a:extLst>
              <a:ext uri="{FF2B5EF4-FFF2-40B4-BE49-F238E27FC236}">
                <a16:creationId xmlns:a16="http://schemas.microsoft.com/office/drawing/2014/main" id="{A8395DDF-47C3-FFBF-9B58-0DDDE0DC44EB}"/>
              </a:ext>
            </a:extLst>
          </p:cNvPr>
          <p:cNvPicPr>
            <a:picLocks noChangeAspect="1"/>
          </p:cNvPicPr>
          <p:nvPr/>
        </p:nvPicPr>
        <p:blipFill rotWithShape="1">
          <a:blip r:embed="rId2"/>
          <a:srcRect l="7957" r="26698" b="-3"/>
          <a:stretch/>
        </p:blipFill>
        <p:spPr>
          <a:xfrm>
            <a:off x="5468548" y="10"/>
            <a:ext cx="6723452" cy="6857990"/>
          </a:xfrm>
          <a:prstGeom prst="rect">
            <a:avLst/>
          </a:prstGeom>
        </p:spPr>
      </p:pic>
    </p:spTree>
    <p:extLst>
      <p:ext uri="{BB962C8B-B14F-4D97-AF65-F5344CB8AC3E}">
        <p14:creationId xmlns:p14="http://schemas.microsoft.com/office/powerpoint/2010/main" val="217247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2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152E708-8470-2786-6D9A-EB4E17F2B58B}"/>
              </a:ext>
            </a:extLst>
          </p:cNvPr>
          <p:cNvSpPr>
            <a:spLocks noGrp="1"/>
          </p:cNvSpPr>
          <p:nvPr>
            <p:ph type="title"/>
          </p:nvPr>
        </p:nvSpPr>
        <p:spPr>
          <a:xfrm>
            <a:off x="1024129" y="585216"/>
            <a:ext cx="3779085" cy="1499616"/>
          </a:xfrm>
        </p:spPr>
        <p:txBody>
          <a:bodyPr>
            <a:normAutofit/>
          </a:bodyPr>
          <a:lstStyle/>
          <a:p>
            <a:r>
              <a:rPr lang="en-US">
                <a:solidFill>
                  <a:srgbClr val="FFFFFF"/>
                </a:solidFill>
              </a:rPr>
              <a:t>2024 Tuesday Tours</a:t>
            </a:r>
          </a:p>
        </p:txBody>
      </p:sp>
      <p:cxnSp>
        <p:nvCxnSpPr>
          <p:cNvPr id="12" name="Straight Connector 11">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199EB3-FB7A-F251-A796-AFB25DCE1537}"/>
              </a:ext>
            </a:extLst>
          </p:cNvPr>
          <p:cNvSpPr>
            <a:spLocks noGrp="1"/>
          </p:cNvSpPr>
          <p:nvPr>
            <p:ph idx="1"/>
          </p:nvPr>
        </p:nvSpPr>
        <p:spPr>
          <a:xfrm>
            <a:off x="1024129" y="2286000"/>
            <a:ext cx="3791711" cy="3931920"/>
          </a:xfrm>
        </p:spPr>
        <p:txBody>
          <a:bodyPr vert="horz" lIns="45720" tIns="45720" rIns="45720" bIns="45720" rtlCol="0" anchor="t">
            <a:normAutofit/>
          </a:bodyPr>
          <a:lstStyle/>
          <a:p>
            <a:pPr marL="0" indent="0">
              <a:buNone/>
            </a:pPr>
            <a:r>
              <a:rPr lang="en-US" b="1" dirty="0">
                <a:solidFill>
                  <a:srgbClr val="FFFFFF"/>
                </a:solidFill>
              </a:rPr>
              <a:t>Oct. 22nd 11 AM &amp; 2:30 PM</a:t>
            </a:r>
            <a:endParaRPr lang="en-US" dirty="0"/>
          </a:p>
          <a:p>
            <a:pPr marL="0" indent="0">
              <a:buNone/>
            </a:pPr>
            <a:r>
              <a:rPr lang="en-US" b="1" dirty="0">
                <a:solidFill>
                  <a:srgbClr val="FFFFFF"/>
                </a:solidFill>
              </a:rPr>
              <a:t>Oct. 29th 11 AM &amp; 2:30 PM</a:t>
            </a:r>
          </a:p>
          <a:p>
            <a:pPr marL="0" indent="0">
              <a:buNone/>
            </a:pPr>
            <a:r>
              <a:rPr lang="en-US" b="1" dirty="0">
                <a:solidFill>
                  <a:srgbClr val="FFFFFF"/>
                </a:solidFill>
              </a:rPr>
              <a:t>Nov. 12th 11 AM &amp; 2:30 PM</a:t>
            </a:r>
          </a:p>
          <a:p>
            <a:pPr marL="0" indent="0">
              <a:buNone/>
            </a:pPr>
            <a:endParaRPr lang="en-US">
              <a:solidFill>
                <a:srgbClr val="FFFFFF"/>
              </a:solidFill>
            </a:endParaRPr>
          </a:p>
          <a:p>
            <a:pPr marL="0" indent="0">
              <a:buNone/>
            </a:pPr>
            <a:r>
              <a:rPr lang="en-US" dirty="0">
                <a:solidFill>
                  <a:srgbClr val="FFFFFF"/>
                </a:solidFill>
              </a:rPr>
              <a:t>Please email Mr. Barnard to reserve a spot – </a:t>
            </a:r>
            <a:r>
              <a:rPr lang="en-US" dirty="0">
                <a:solidFill>
                  <a:srgbClr val="FFFFFF"/>
                </a:solidFill>
                <a:hlinkClick r:id="rId2"/>
              </a:rPr>
              <a:t>barnarr@gcsnc.com</a:t>
            </a:r>
            <a:endParaRPr lang="en-US" dirty="0">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pic>
        <p:nvPicPr>
          <p:cNvPr id="5" name="Picture 4" descr="A blue and white logo&#10;&#10;Description automatically generated">
            <a:extLst>
              <a:ext uri="{FF2B5EF4-FFF2-40B4-BE49-F238E27FC236}">
                <a16:creationId xmlns:a16="http://schemas.microsoft.com/office/drawing/2014/main" id="{C1A82B36-792E-42EB-2822-F11A6F2E904B}"/>
              </a:ext>
            </a:extLst>
          </p:cNvPr>
          <p:cNvPicPr>
            <a:picLocks noChangeAspect="1"/>
          </p:cNvPicPr>
          <p:nvPr/>
        </p:nvPicPr>
        <p:blipFill rotWithShape="1">
          <a:blip r:embed="rId3">
            <a:extLst>
              <a:ext uri="{28A0092B-C50C-407E-A947-70E740481C1C}">
                <a14:useLocalDpi xmlns:a14="http://schemas.microsoft.com/office/drawing/2010/main" val="0"/>
              </a:ext>
            </a:extLst>
          </a:blip>
          <a:srcRect l="4340" r="-2" b="-2"/>
          <a:stretch/>
        </p:blipFill>
        <p:spPr>
          <a:xfrm>
            <a:off x="6096000" y="640080"/>
            <a:ext cx="5455921" cy="5577840"/>
          </a:xfrm>
          <a:prstGeom prst="rect">
            <a:avLst/>
          </a:prstGeom>
        </p:spPr>
      </p:pic>
    </p:spTree>
    <p:extLst>
      <p:ext uri="{BB962C8B-B14F-4D97-AF65-F5344CB8AC3E}">
        <p14:creationId xmlns:p14="http://schemas.microsoft.com/office/powerpoint/2010/main" val="156428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3DD9575-A92E-76DA-7681-204DD2448170}"/>
              </a:ext>
            </a:extLst>
          </p:cNvPr>
          <p:cNvSpPr>
            <a:spLocks noGrp="1"/>
          </p:cNvSpPr>
          <p:nvPr>
            <p:ph type="title"/>
          </p:nvPr>
        </p:nvSpPr>
        <p:spPr>
          <a:xfrm>
            <a:off x="1024129" y="585216"/>
            <a:ext cx="3779085" cy="1499616"/>
          </a:xfrm>
        </p:spPr>
        <p:txBody>
          <a:bodyPr>
            <a:normAutofit/>
          </a:bodyPr>
          <a:lstStyle/>
          <a:p>
            <a:r>
              <a:rPr lang="en-US">
                <a:solidFill>
                  <a:srgbClr val="FFFFFF"/>
                </a:solidFill>
              </a:rPr>
              <a:t>IB Open House</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042481-AC10-DC74-68ED-E5849DA3A164}"/>
              </a:ext>
            </a:extLst>
          </p:cNvPr>
          <p:cNvSpPr>
            <a:spLocks noGrp="1"/>
          </p:cNvSpPr>
          <p:nvPr>
            <p:ph idx="1"/>
          </p:nvPr>
        </p:nvSpPr>
        <p:spPr>
          <a:xfrm>
            <a:off x="1024129" y="2286000"/>
            <a:ext cx="3791711" cy="3931920"/>
          </a:xfrm>
        </p:spPr>
        <p:txBody>
          <a:bodyPr vert="horz" lIns="45720" tIns="45720" rIns="45720" bIns="45720" rtlCol="0" anchor="t">
            <a:normAutofit/>
          </a:bodyPr>
          <a:lstStyle/>
          <a:p>
            <a:pPr algn="ctr"/>
            <a:r>
              <a:rPr lang="en-US" sz="3200" b="1" dirty="0">
                <a:solidFill>
                  <a:srgbClr val="FFFFFF"/>
                </a:solidFill>
              </a:rPr>
              <a:t>Thursday, October 24th in the Grimsley Media Center</a:t>
            </a:r>
            <a:endParaRPr lang="en-US" sz="3200"/>
          </a:p>
          <a:p>
            <a:pPr algn="ctr"/>
            <a:r>
              <a:rPr lang="en-US" sz="3200" b="1" dirty="0">
                <a:solidFill>
                  <a:srgbClr val="FFFFFF"/>
                </a:solidFill>
              </a:rPr>
              <a:t>6-7 PM</a:t>
            </a:r>
          </a:p>
          <a:p>
            <a:endParaRPr lang="en-US" b="1">
              <a:solidFill>
                <a:srgbClr val="FFFFFF"/>
              </a:solidFill>
            </a:endParaRPr>
          </a:p>
          <a:p>
            <a:endParaRPr lang="en-US" b="1">
              <a:solidFill>
                <a:srgbClr val="FFFFFF"/>
              </a:solidFill>
            </a:endParaRPr>
          </a:p>
          <a:p>
            <a:endParaRPr lang="en-US" b="1">
              <a:solidFill>
                <a:srgbClr val="FFFFFF"/>
              </a:solidFill>
            </a:endParaRPr>
          </a:p>
        </p:txBody>
      </p:sp>
      <p:pic>
        <p:nvPicPr>
          <p:cNvPr id="5" name="Picture 4" descr="A blue and white logo&#10;&#10;Description automatically generated">
            <a:extLst>
              <a:ext uri="{FF2B5EF4-FFF2-40B4-BE49-F238E27FC236}">
                <a16:creationId xmlns:a16="http://schemas.microsoft.com/office/drawing/2014/main" id="{3505AEA8-7FDB-9050-FE13-5B94F727A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61127"/>
            <a:ext cx="5455921" cy="5335746"/>
          </a:xfrm>
          <a:prstGeom prst="rect">
            <a:avLst/>
          </a:prstGeom>
        </p:spPr>
      </p:pic>
    </p:spTree>
    <p:extLst>
      <p:ext uri="{BB962C8B-B14F-4D97-AF65-F5344CB8AC3E}">
        <p14:creationId xmlns:p14="http://schemas.microsoft.com/office/powerpoint/2010/main" val="26578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1970-3FCC-55DC-16A0-65BB50E6315F}"/>
              </a:ext>
            </a:extLst>
          </p:cNvPr>
          <p:cNvSpPr>
            <a:spLocks noGrp="1"/>
          </p:cNvSpPr>
          <p:nvPr>
            <p:ph type="title"/>
          </p:nvPr>
        </p:nvSpPr>
        <p:spPr/>
        <p:txBody>
          <a:bodyPr/>
          <a:lstStyle/>
          <a:p>
            <a:r>
              <a:rPr lang="en-US" dirty="0"/>
              <a:t>Application </a:t>
            </a:r>
          </a:p>
        </p:txBody>
      </p:sp>
      <p:pic>
        <p:nvPicPr>
          <p:cNvPr id="4" name="Content Placeholder 3" descr="A screenshot of a website&#10;&#10;Description automatically generated">
            <a:extLst>
              <a:ext uri="{FF2B5EF4-FFF2-40B4-BE49-F238E27FC236}">
                <a16:creationId xmlns:a16="http://schemas.microsoft.com/office/drawing/2014/main" id="{914963B9-245C-E853-B32A-DF092F474564}"/>
              </a:ext>
            </a:extLst>
          </p:cNvPr>
          <p:cNvPicPr>
            <a:picLocks noGrp="1" noChangeAspect="1"/>
          </p:cNvPicPr>
          <p:nvPr>
            <p:ph idx="1"/>
          </p:nvPr>
        </p:nvPicPr>
        <p:blipFill>
          <a:blip r:embed="rId2"/>
          <a:stretch>
            <a:fillRect/>
          </a:stretch>
        </p:blipFill>
        <p:spPr>
          <a:xfrm>
            <a:off x="2614" y="1854680"/>
            <a:ext cx="6860420" cy="5015397"/>
          </a:xfrm>
        </p:spPr>
      </p:pic>
      <p:pic>
        <p:nvPicPr>
          <p:cNvPr id="5" name="Picture 4" descr="A screenshot of a website&#10;&#10;Description automatically generated">
            <a:extLst>
              <a:ext uri="{FF2B5EF4-FFF2-40B4-BE49-F238E27FC236}">
                <a16:creationId xmlns:a16="http://schemas.microsoft.com/office/drawing/2014/main" id="{99D3E4E8-0222-7A24-BA5F-E3E4A91A2748}"/>
              </a:ext>
            </a:extLst>
          </p:cNvPr>
          <p:cNvPicPr>
            <a:picLocks noChangeAspect="1"/>
          </p:cNvPicPr>
          <p:nvPr/>
        </p:nvPicPr>
        <p:blipFill>
          <a:blip r:embed="rId3"/>
          <a:stretch>
            <a:fillRect/>
          </a:stretch>
        </p:blipFill>
        <p:spPr>
          <a:xfrm>
            <a:off x="5099559" y="6022"/>
            <a:ext cx="7096844" cy="5005657"/>
          </a:xfrm>
          <a:prstGeom prst="rect">
            <a:avLst/>
          </a:prstGeom>
        </p:spPr>
      </p:pic>
    </p:spTree>
    <p:extLst>
      <p:ext uri="{BB962C8B-B14F-4D97-AF65-F5344CB8AC3E}">
        <p14:creationId xmlns:p14="http://schemas.microsoft.com/office/powerpoint/2010/main" val="18131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3DD2-1360-7228-436D-C1F1411FA7C9}"/>
              </a:ext>
            </a:extLst>
          </p:cNvPr>
          <p:cNvSpPr>
            <a:spLocks noGrp="1"/>
          </p:cNvSpPr>
          <p:nvPr>
            <p:ph type="title"/>
          </p:nvPr>
        </p:nvSpPr>
        <p:spPr/>
        <p:txBody>
          <a:bodyPr/>
          <a:lstStyle/>
          <a:p>
            <a:r>
              <a:rPr lang="en-US" dirty="0"/>
              <a:t>School mint</a:t>
            </a:r>
          </a:p>
        </p:txBody>
      </p:sp>
      <p:pic>
        <p:nvPicPr>
          <p:cNvPr id="4" name="Content Placeholder 3" descr="A screenshot of a school application&#10;&#10;Description automatically generated">
            <a:extLst>
              <a:ext uri="{FF2B5EF4-FFF2-40B4-BE49-F238E27FC236}">
                <a16:creationId xmlns:a16="http://schemas.microsoft.com/office/drawing/2014/main" id="{1629975A-3C1D-862C-E776-6304D7D6477E}"/>
              </a:ext>
            </a:extLst>
          </p:cNvPr>
          <p:cNvPicPr>
            <a:picLocks noGrp="1" noChangeAspect="1"/>
          </p:cNvPicPr>
          <p:nvPr>
            <p:ph idx="1"/>
          </p:nvPr>
        </p:nvPicPr>
        <p:blipFill>
          <a:blip r:embed="rId2"/>
          <a:stretch>
            <a:fillRect/>
          </a:stretch>
        </p:blipFill>
        <p:spPr>
          <a:xfrm>
            <a:off x="1601910" y="2286000"/>
            <a:ext cx="8564509" cy="4023360"/>
          </a:xfrm>
        </p:spPr>
      </p:pic>
    </p:spTree>
    <p:extLst>
      <p:ext uri="{BB962C8B-B14F-4D97-AF65-F5344CB8AC3E}">
        <p14:creationId xmlns:p14="http://schemas.microsoft.com/office/powerpoint/2010/main" val="169959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57200" y="4960137"/>
            <a:ext cx="7772400" cy="1463040"/>
          </a:xfrm>
        </p:spPr>
        <p:txBody>
          <a:bodyPr>
            <a:normAutofit/>
          </a:bodyPr>
          <a:lstStyle/>
          <a:p>
            <a:r>
              <a:rPr lang="en-US" sz="3500">
                <a:solidFill>
                  <a:srgbClr val="FFFFFF"/>
                </a:solidFill>
              </a:rPr>
              <a:t>Questions? </a:t>
            </a:r>
            <a:r>
              <a:rPr lang="en-US" sz="3500">
                <a:solidFill>
                  <a:srgbClr val="FFFFFF"/>
                </a:solidFill>
                <a:hlinkClick r:id="rId2"/>
              </a:rPr>
              <a:t>BARNArR@gcsnc.com</a:t>
            </a:r>
            <a:br>
              <a:rPr lang="en-US" sz="3500"/>
            </a:br>
            <a:r>
              <a:rPr lang="en-US" sz="3500">
                <a:ea typeface="+mj-lt"/>
                <a:cs typeface="+mj-lt"/>
                <a:hlinkClick r:id="rId3"/>
              </a:rPr>
              <a:t>southes2@gcsnc.com</a:t>
            </a:r>
            <a:br>
              <a:rPr lang="en-US" sz="3500"/>
            </a:br>
            <a:r>
              <a:rPr lang="en-US" sz="3500">
                <a:solidFill>
                  <a:srgbClr val="FFFFFF"/>
                </a:solidFill>
              </a:rPr>
              <a:t> Thanks for your time!</a:t>
            </a:r>
          </a:p>
        </p:txBody>
      </p:sp>
      <p:sp useBgFill="1">
        <p:nvSpPr>
          <p:cNvPr id="12" name="Rectangle 11">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32" y="1194015"/>
            <a:ext cx="5369052" cy="2183414"/>
          </a:xfrm>
          <a:prstGeom prst="rect">
            <a:avLst/>
          </a:prstGeom>
        </p:spPr>
      </p:pic>
      <p:cxnSp>
        <p:nvCxnSpPr>
          <p:cNvPr id="14" name="Straight Connector 13">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230" y="484632"/>
            <a:ext cx="3683311" cy="3602181"/>
          </a:xfrm>
          <a:prstGeom prst="rect">
            <a:avLst/>
          </a:prstGeom>
        </p:spPr>
      </p:pic>
      <p:cxnSp>
        <p:nvCxnSpPr>
          <p:cNvPr id="16" name="Straight Connector 15">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55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781EC-A675-405E-B241-1071B0E2C7D3}"/>
              </a:ext>
            </a:extLst>
          </p:cNvPr>
          <p:cNvSpPr>
            <a:spLocks noGrp="1"/>
          </p:cNvSpPr>
          <p:nvPr>
            <p:ph type="title"/>
          </p:nvPr>
        </p:nvSpPr>
        <p:spPr>
          <a:xfrm>
            <a:off x="6513788" y="159027"/>
            <a:ext cx="4840010" cy="1086677"/>
          </a:xfrm>
        </p:spPr>
        <p:txBody>
          <a:bodyPr>
            <a:normAutofit/>
          </a:bodyPr>
          <a:lstStyle/>
          <a:p>
            <a:r>
              <a:rPr lang="en-US" b="1" u="sng" dirty="0"/>
              <a:t>Important Dates</a:t>
            </a:r>
          </a:p>
        </p:txBody>
      </p:sp>
      <p:pic>
        <p:nvPicPr>
          <p:cNvPr id="5" name="Picture 4" descr="A red pin is pinned on a calendar date">
            <a:extLst>
              <a:ext uri="{FF2B5EF4-FFF2-40B4-BE49-F238E27FC236}">
                <a16:creationId xmlns:a16="http://schemas.microsoft.com/office/drawing/2014/main" id="{C83F897E-66B5-46A1-BB15-EADBAB658792}"/>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E2F09E4-E8A7-4B47-9E78-BE65C4FA192F}"/>
              </a:ext>
            </a:extLst>
          </p:cNvPr>
          <p:cNvSpPr>
            <a:spLocks noGrp="1"/>
          </p:cNvSpPr>
          <p:nvPr>
            <p:ph idx="1"/>
          </p:nvPr>
        </p:nvSpPr>
        <p:spPr>
          <a:xfrm>
            <a:off x="5644042" y="1245704"/>
            <a:ext cx="6309419" cy="5247172"/>
          </a:xfrm>
        </p:spPr>
        <p:txBody>
          <a:bodyPr>
            <a:noAutofit/>
          </a:bodyPr>
          <a:lstStyle/>
          <a:p>
            <a:endParaRPr lang="en-US" sz="800" u="sng" baseline="30000" dirty="0"/>
          </a:p>
          <a:p>
            <a:r>
              <a:rPr lang="en-US" sz="3000" u="sng" baseline="30000" dirty="0"/>
              <a:t>Application Period</a:t>
            </a:r>
            <a:r>
              <a:rPr lang="en-US" sz="3000" baseline="30000" dirty="0"/>
              <a:t>: October 9 – November 22</a:t>
            </a:r>
          </a:p>
          <a:p>
            <a:r>
              <a:rPr lang="en-US" sz="3000" u="sng" baseline="30000" dirty="0"/>
              <a:t>Choice Schools Showcase</a:t>
            </a:r>
            <a:r>
              <a:rPr lang="en-US" sz="3000" baseline="30000" dirty="0"/>
              <a:t>: October 16 at Coliseum</a:t>
            </a:r>
          </a:p>
          <a:p>
            <a:r>
              <a:rPr lang="en-US" sz="3000" u="sng" baseline="30000" dirty="0"/>
              <a:t>Tuesday Tours</a:t>
            </a:r>
            <a:r>
              <a:rPr lang="en-US" sz="3000" baseline="30000" dirty="0"/>
              <a:t>: Oct. 22 &amp; 29, Nov. 12</a:t>
            </a:r>
          </a:p>
          <a:p>
            <a:r>
              <a:rPr lang="en-US" sz="3000" u="sng" baseline="30000" dirty="0"/>
              <a:t>Grimsley IB Open House</a:t>
            </a:r>
            <a:r>
              <a:rPr lang="en-US" sz="3000" baseline="30000" dirty="0"/>
              <a:t>: Oct. 24 from 6-7pm  </a:t>
            </a:r>
          </a:p>
          <a:p>
            <a:r>
              <a:rPr lang="en-US" sz="3000" u="sng" baseline="30000" dirty="0"/>
              <a:t>Interviews/Auditions</a:t>
            </a:r>
            <a:r>
              <a:rPr lang="en-US" sz="3000" baseline="30000" dirty="0"/>
              <a:t> (select schools): TBA</a:t>
            </a:r>
          </a:p>
          <a:p>
            <a:r>
              <a:rPr lang="en-US" sz="3000" u="sng" baseline="30000" dirty="0"/>
              <a:t>Acceptance notification</a:t>
            </a:r>
            <a:r>
              <a:rPr lang="en-US" sz="3000" baseline="30000" dirty="0"/>
              <a:t>: January 31 (by email or text)</a:t>
            </a:r>
          </a:p>
          <a:p>
            <a:r>
              <a:rPr lang="en-US" sz="3000" u="sng" baseline="30000" dirty="0"/>
              <a:t>Parent/Student Accept or Decline</a:t>
            </a:r>
            <a:r>
              <a:rPr lang="en-US" sz="3000" baseline="30000" dirty="0"/>
              <a:t>: February 7</a:t>
            </a:r>
          </a:p>
          <a:p>
            <a:endParaRPr lang="en-US" sz="800" baseline="30000" dirty="0"/>
          </a:p>
          <a:p>
            <a:pPr marL="0" indent="0">
              <a:buNone/>
            </a:pPr>
            <a:r>
              <a:rPr lang="en-US" sz="3000" b="1" u="sng" baseline="30000" dirty="0"/>
              <a:t>Future Events:</a:t>
            </a:r>
          </a:p>
          <a:p>
            <a:pPr marL="0" indent="0">
              <a:buNone/>
            </a:pPr>
            <a:r>
              <a:rPr lang="en-US" sz="3000" baseline="30000" dirty="0"/>
              <a:t>TBA – Rising 9th Grade Parent Night</a:t>
            </a:r>
          </a:p>
          <a:p>
            <a:pPr marL="0" indent="0">
              <a:buNone/>
            </a:pPr>
            <a:r>
              <a:rPr lang="en-US" sz="3000" baseline="30000" dirty="0"/>
              <a:t>TBA – Career Development Plans</a:t>
            </a:r>
          </a:p>
          <a:p>
            <a:pPr marL="0" indent="0">
              <a:buNone/>
            </a:pPr>
            <a:r>
              <a:rPr lang="en-US" sz="3000" baseline="30000" dirty="0"/>
              <a:t>TBA – Grimsley Tours</a:t>
            </a:r>
          </a:p>
          <a:p>
            <a:pPr marL="0" indent="0">
              <a:buNone/>
            </a:pPr>
            <a:endParaRPr lang="en-US" sz="3000" baseline="30000" dirty="0"/>
          </a:p>
        </p:txBody>
      </p:sp>
    </p:spTree>
    <p:extLst>
      <p:ext uri="{BB962C8B-B14F-4D97-AF65-F5344CB8AC3E}">
        <p14:creationId xmlns:p14="http://schemas.microsoft.com/office/powerpoint/2010/main" val="401120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5ADF4-498B-4211-94CA-0C50E717FE2B}"/>
              </a:ext>
            </a:extLst>
          </p:cNvPr>
          <p:cNvSpPr>
            <a:spLocks noGrp="1"/>
          </p:cNvSpPr>
          <p:nvPr>
            <p:ph type="title"/>
          </p:nvPr>
        </p:nvSpPr>
        <p:spPr>
          <a:xfrm>
            <a:off x="838200" y="365125"/>
            <a:ext cx="10515600" cy="1325563"/>
          </a:xfrm>
        </p:spPr>
        <p:txBody>
          <a:bodyPr>
            <a:normAutofit/>
          </a:bodyPr>
          <a:lstStyle/>
          <a:p>
            <a:r>
              <a:rPr lang="en-US" sz="4600" b="1">
                <a:solidFill>
                  <a:srgbClr val="FFFFFF"/>
                </a:solidFill>
              </a:rPr>
              <a:t>Information Needed for Application</a:t>
            </a:r>
          </a:p>
        </p:txBody>
      </p:sp>
      <p:sp>
        <p:nvSpPr>
          <p:cNvPr id="21" name="Content Placeholder 2">
            <a:extLst>
              <a:ext uri="{FF2B5EF4-FFF2-40B4-BE49-F238E27FC236}">
                <a16:creationId xmlns:a16="http://schemas.microsoft.com/office/drawing/2014/main" id="{7B5FB3E8-6796-4DDC-B77E-8FABBDBD7566}"/>
              </a:ext>
            </a:extLst>
          </p:cNvPr>
          <p:cNvSpPr>
            <a:spLocks noGrp="1"/>
          </p:cNvSpPr>
          <p:nvPr>
            <p:ph idx="1"/>
          </p:nvPr>
        </p:nvSpPr>
        <p:spPr>
          <a:xfrm>
            <a:off x="569843" y="2438399"/>
            <a:ext cx="11105321" cy="4054475"/>
          </a:xfrm>
        </p:spPr>
        <p:txBody>
          <a:bodyPr>
            <a:normAutofit/>
          </a:bodyPr>
          <a:lstStyle/>
          <a:p>
            <a:r>
              <a:rPr lang="en-US" sz="1800" dirty="0"/>
              <a:t>Mobile/cell phone number and/or email address</a:t>
            </a:r>
          </a:p>
          <a:p>
            <a:r>
              <a:rPr lang="en-US" sz="1800" dirty="0"/>
              <a:t>Home address</a:t>
            </a:r>
          </a:p>
          <a:p>
            <a:r>
              <a:rPr lang="en-US" sz="1800" dirty="0"/>
              <a:t>GCS Student ID number (same as student’s lunch number)</a:t>
            </a:r>
          </a:p>
          <a:p>
            <a:r>
              <a:rPr lang="en-US" sz="1800" dirty="0"/>
              <a:t>PowerSchool Student ID number if student is currently enrolled in a charter school</a:t>
            </a:r>
          </a:p>
          <a:p>
            <a:r>
              <a:rPr lang="en-US" sz="1800" dirty="0"/>
              <a:t>Current school name</a:t>
            </a:r>
          </a:p>
          <a:p>
            <a:r>
              <a:rPr lang="en-US" sz="1800" dirty="0"/>
              <a:t>School assignment by attendance zone for next school year (use the </a:t>
            </a:r>
            <a:r>
              <a:rPr lang="en-US" sz="1800" i="1" u="sng" dirty="0">
                <a:hlinkClick r:id="rId2"/>
              </a:rPr>
              <a:t>School Assignment Locator</a:t>
            </a:r>
            <a:r>
              <a:rPr lang="en-US" sz="1800" dirty="0"/>
              <a:t> if unsure)</a:t>
            </a:r>
          </a:p>
          <a:p>
            <a:r>
              <a:rPr lang="en-US" sz="1800" dirty="0"/>
              <a:t>For some schools/programs:</a:t>
            </a:r>
          </a:p>
          <a:p>
            <a:pPr lvl="1"/>
            <a:r>
              <a:rPr lang="en-US" sz="1800" b="1" dirty="0"/>
              <a:t>Recommendations from teachers – students will need the name and email address for 2/3 teachers</a:t>
            </a:r>
          </a:p>
          <a:p>
            <a:pPr lvl="1"/>
            <a:r>
              <a:rPr lang="en-US" sz="1800" b="1" dirty="0"/>
              <a:t>Emails will be sent directly to teachers/recommendation will link directly back to the student’s application</a:t>
            </a:r>
          </a:p>
          <a:p>
            <a:pPr lvl="1"/>
            <a:r>
              <a:rPr lang="en-US" sz="1800" dirty="0"/>
              <a:t>Parent/guardian education level and household income may be needed</a:t>
            </a:r>
          </a:p>
          <a:p>
            <a:r>
              <a:rPr lang="en-US" sz="1800" dirty="0"/>
              <a:t>Students not currently enrolled in GCS may be asked to provide additional documentation.</a:t>
            </a:r>
          </a:p>
        </p:txBody>
      </p:sp>
    </p:spTree>
    <p:extLst>
      <p:ext uri="{BB962C8B-B14F-4D97-AF65-F5344CB8AC3E}">
        <p14:creationId xmlns:p14="http://schemas.microsoft.com/office/powerpoint/2010/main" val="361179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B8F8-5941-4A7C-A2AC-2DB5A8B330B3}"/>
              </a:ext>
            </a:extLst>
          </p:cNvPr>
          <p:cNvSpPr>
            <a:spLocks noGrp="1"/>
          </p:cNvSpPr>
          <p:nvPr>
            <p:ph type="title"/>
          </p:nvPr>
        </p:nvSpPr>
        <p:spPr>
          <a:xfrm>
            <a:off x="838200" y="556995"/>
            <a:ext cx="10515600" cy="1133693"/>
          </a:xfrm>
        </p:spPr>
        <p:txBody>
          <a:bodyPr>
            <a:normAutofit/>
          </a:bodyPr>
          <a:lstStyle/>
          <a:p>
            <a:r>
              <a:rPr lang="en-US" sz="5200" b="1" u="sng"/>
              <a:t>Application Process</a:t>
            </a:r>
          </a:p>
        </p:txBody>
      </p:sp>
      <p:graphicFrame>
        <p:nvGraphicFramePr>
          <p:cNvPr id="22" name="Content Placeholder 2">
            <a:extLst>
              <a:ext uri="{FF2B5EF4-FFF2-40B4-BE49-F238E27FC236}">
                <a16:creationId xmlns:a16="http://schemas.microsoft.com/office/drawing/2014/main" id="{05A00C80-6508-47BC-A678-3EA38E55044E}"/>
              </a:ext>
            </a:extLst>
          </p:cNvPr>
          <p:cNvGraphicFramePr>
            <a:graphicFrameLocks noGrp="1"/>
          </p:cNvGraphicFramePr>
          <p:nvPr>
            <p:ph idx="1"/>
            <p:extLst>
              <p:ext uri="{D42A27DB-BD31-4B8C-83A1-F6EECF244321}">
                <p14:modId xmlns:p14="http://schemas.microsoft.com/office/powerpoint/2010/main" val="10386621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41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7599-AC17-41A8-9D61-3667FD932FAE}"/>
              </a:ext>
            </a:extLst>
          </p:cNvPr>
          <p:cNvSpPr>
            <a:spLocks noGrp="1"/>
          </p:cNvSpPr>
          <p:nvPr>
            <p:ph type="title"/>
          </p:nvPr>
        </p:nvSpPr>
        <p:spPr/>
        <p:txBody>
          <a:bodyPr>
            <a:normAutofit/>
          </a:bodyPr>
          <a:lstStyle/>
          <a:p>
            <a:pPr algn="ctr"/>
            <a:r>
              <a:rPr lang="en-US" sz="5400" b="1" dirty="0"/>
              <a:t>JROTC at Grimsley</a:t>
            </a:r>
          </a:p>
        </p:txBody>
      </p:sp>
      <p:sp>
        <p:nvSpPr>
          <p:cNvPr id="5" name="Text Placeholder 4">
            <a:extLst>
              <a:ext uri="{FF2B5EF4-FFF2-40B4-BE49-F238E27FC236}">
                <a16:creationId xmlns:a16="http://schemas.microsoft.com/office/drawing/2014/main" id="{5B544D46-525E-4035-A159-6B0AB75DB2C2}"/>
              </a:ext>
            </a:extLst>
          </p:cNvPr>
          <p:cNvSpPr>
            <a:spLocks noGrp="1"/>
          </p:cNvSpPr>
          <p:nvPr>
            <p:ph type="body" idx="1"/>
          </p:nvPr>
        </p:nvSpPr>
        <p:spPr>
          <a:xfrm>
            <a:off x="839788" y="1681163"/>
            <a:ext cx="5157787" cy="505446"/>
          </a:xfrm>
        </p:spPr>
        <p:txBody>
          <a:bodyPr>
            <a:normAutofit/>
          </a:bodyPr>
          <a:lstStyle/>
          <a:p>
            <a:r>
              <a:rPr lang="en-US" sz="2800" dirty="0"/>
              <a:t>What is JROTC?</a:t>
            </a:r>
          </a:p>
        </p:txBody>
      </p:sp>
      <p:sp>
        <p:nvSpPr>
          <p:cNvPr id="6" name="Content Placeholder 5">
            <a:extLst>
              <a:ext uri="{FF2B5EF4-FFF2-40B4-BE49-F238E27FC236}">
                <a16:creationId xmlns:a16="http://schemas.microsoft.com/office/drawing/2014/main" id="{8697C68F-6E8F-4316-8DC2-A46D6D7BE701}"/>
              </a:ext>
            </a:extLst>
          </p:cNvPr>
          <p:cNvSpPr>
            <a:spLocks noGrp="1"/>
          </p:cNvSpPr>
          <p:nvPr>
            <p:ph sz="half" idx="2"/>
          </p:nvPr>
        </p:nvSpPr>
        <p:spPr/>
        <p:txBody>
          <a:bodyPr>
            <a:normAutofit fontScale="92500" lnSpcReduction="10000"/>
          </a:bodyPr>
          <a:lstStyle/>
          <a:p>
            <a:r>
              <a:rPr lang="en-US" dirty="0"/>
              <a:t>JROTC is a military funded program capable of providing you leadership opportunities, life skills, and the team you will grow to love as you navigate through your high school career. Upon completion, you will be well equipped to succeed in your career path of choice.</a:t>
            </a:r>
          </a:p>
        </p:txBody>
      </p:sp>
      <p:sp>
        <p:nvSpPr>
          <p:cNvPr id="7" name="Text Placeholder 6">
            <a:extLst>
              <a:ext uri="{FF2B5EF4-FFF2-40B4-BE49-F238E27FC236}">
                <a16:creationId xmlns:a16="http://schemas.microsoft.com/office/drawing/2014/main" id="{B79C9B48-FFD9-4924-8A01-F7CE57B38686}"/>
              </a:ext>
            </a:extLst>
          </p:cNvPr>
          <p:cNvSpPr>
            <a:spLocks noGrp="1"/>
          </p:cNvSpPr>
          <p:nvPr>
            <p:ph type="body" sz="quarter" idx="3"/>
          </p:nvPr>
        </p:nvSpPr>
        <p:spPr>
          <a:xfrm>
            <a:off x="6172200" y="1681164"/>
            <a:ext cx="5183188" cy="505446"/>
          </a:xfrm>
        </p:spPr>
        <p:txBody>
          <a:bodyPr>
            <a:normAutofit/>
          </a:bodyPr>
          <a:lstStyle/>
          <a:p>
            <a:r>
              <a:rPr lang="en-US" sz="2800" dirty="0"/>
              <a:t>What we offer to our students:</a:t>
            </a:r>
          </a:p>
        </p:txBody>
      </p:sp>
      <p:sp>
        <p:nvSpPr>
          <p:cNvPr id="8" name="Content Placeholder 7">
            <a:extLst>
              <a:ext uri="{FF2B5EF4-FFF2-40B4-BE49-F238E27FC236}">
                <a16:creationId xmlns:a16="http://schemas.microsoft.com/office/drawing/2014/main" id="{078D0D43-14A9-44F2-80F6-C5FE754ADB4C}"/>
              </a:ext>
            </a:extLst>
          </p:cNvPr>
          <p:cNvSpPr>
            <a:spLocks noGrp="1"/>
          </p:cNvSpPr>
          <p:nvPr>
            <p:ph sz="quarter" idx="4"/>
          </p:nvPr>
        </p:nvSpPr>
        <p:spPr/>
        <p:txBody>
          <a:bodyPr>
            <a:normAutofit fontScale="92500" lnSpcReduction="10000"/>
          </a:bodyPr>
          <a:lstStyle/>
          <a:p>
            <a:r>
              <a:rPr lang="en-US" dirty="0"/>
              <a:t>Academics </a:t>
            </a:r>
          </a:p>
          <a:p>
            <a:r>
              <a:rPr lang="en-US" dirty="0"/>
              <a:t>Athletics</a:t>
            </a:r>
          </a:p>
          <a:p>
            <a:r>
              <a:rPr lang="en-US" dirty="0"/>
              <a:t>Drill Team</a:t>
            </a:r>
          </a:p>
          <a:p>
            <a:r>
              <a:rPr lang="en-US" dirty="0"/>
              <a:t>Color Guard</a:t>
            </a:r>
          </a:p>
          <a:p>
            <a:r>
              <a:rPr lang="en-US" dirty="0"/>
              <a:t>Marksmanship Team</a:t>
            </a:r>
          </a:p>
          <a:p>
            <a:r>
              <a:rPr lang="en-US" dirty="0"/>
              <a:t>Raider Team</a:t>
            </a:r>
          </a:p>
          <a:p>
            <a:r>
              <a:rPr lang="en-US" dirty="0"/>
              <a:t>Leadership Academy</a:t>
            </a:r>
          </a:p>
          <a:p>
            <a:r>
              <a:rPr lang="en-US" dirty="0"/>
              <a:t>Community Service</a:t>
            </a:r>
          </a:p>
        </p:txBody>
      </p:sp>
    </p:spTree>
    <p:extLst>
      <p:ext uri="{BB962C8B-B14F-4D97-AF65-F5344CB8AC3E}">
        <p14:creationId xmlns:p14="http://schemas.microsoft.com/office/powerpoint/2010/main" val="3359087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FB6058-34D6-40FC-927E-333C656F410E}"/>
              </a:ext>
            </a:extLst>
          </p:cNvPr>
          <p:cNvSpPr>
            <a:spLocks noGrp="1"/>
          </p:cNvSpPr>
          <p:nvPr>
            <p:ph type="title"/>
          </p:nvPr>
        </p:nvSpPr>
        <p:spPr>
          <a:xfrm>
            <a:off x="838200" y="365125"/>
            <a:ext cx="10515600" cy="1325563"/>
          </a:xfrm>
        </p:spPr>
        <p:txBody>
          <a:bodyPr>
            <a:normAutofit/>
          </a:bodyPr>
          <a:lstStyle/>
          <a:p>
            <a:r>
              <a:rPr lang="en-US" sz="4600" b="1" u="sng" dirty="0">
                <a:solidFill>
                  <a:srgbClr val="FFFFFF"/>
                </a:solidFill>
              </a:rPr>
              <a:t>Frequently Asked Questions</a:t>
            </a:r>
          </a:p>
        </p:txBody>
      </p:sp>
      <p:sp>
        <p:nvSpPr>
          <p:cNvPr id="29" name="Content Placeholder 4">
            <a:extLst>
              <a:ext uri="{FF2B5EF4-FFF2-40B4-BE49-F238E27FC236}">
                <a16:creationId xmlns:a16="http://schemas.microsoft.com/office/drawing/2014/main" id="{ADEB244D-48B3-46FA-925E-057901856CD2}"/>
              </a:ext>
            </a:extLst>
          </p:cNvPr>
          <p:cNvSpPr>
            <a:spLocks noGrp="1"/>
          </p:cNvSpPr>
          <p:nvPr>
            <p:ph idx="1"/>
          </p:nvPr>
        </p:nvSpPr>
        <p:spPr>
          <a:xfrm>
            <a:off x="337625" y="2055813"/>
            <a:ext cx="11493303" cy="4541935"/>
          </a:xfrm>
        </p:spPr>
        <p:txBody>
          <a:bodyPr>
            <a:normAutofit fontScale="92500" lnSpcReduction="20000"/>
          </a:bodyPr>
          <a:lstStyle/>
          <a:p>
            <a:r>
              <a:rPr lang="en-US" sz="2000" u="sng" dirty="0"/>
              <a:t>Why do I need to rank my choices</a:t>
            </a:r>
            <a:r>
              <a:rPr lang="en-US" sz="2000" dirty="0"/>
              <a:t>?</a:t>
            </a:r>
          </a:p>
          <a:p>
            <a:pPr marL="457200" lvl="1" indent="0">
              <a:buNone/>
            </a:pPr>
            <a:r>
              <a:rPr lang="en-US" sz="2000" dirty="0"/>
              <a:t>You should rank up to 5 choices from 1</a:t>
            </a:r>
            <a:r>
              <a:rPr lang="en-US" sz="2000" baseline="30000" dirty="0"/>
              <a:t>st</a:t>
            </a:r>
            <a:r>
              <a:rPr lang="en-US" sz="2000" dirty="0"/>
              <a:t> choice/preference to last.  Rank order does not impact your chances of getting an offer but it does impact whether you remain on a waitlist. If you accept an offer, you will remain on the waitlist for any school ranked higher than the school where you accepted the offer, but you will be removed from the waitlist for any school ranked lower.</a:t>
            </a:r>
          </a:p>
          <a:p>
            <a:pPr lvl="1"/>
            <a:endParaRPr lang="en-US" sz="2000" dirty="0"/>
          </a:p>
          <a:p>
            <a:r>
              <a:rPr lang="en-US" sz="2000" u="sng" dirty="0"/>
              <a:t>Can I apply to any school</a:t>
            </a:r>
            <a:r>
              <a:rPr lang="en-US" sz="2000" dirty="0"/>
              <a:t>?</a:t>
            </a:r>
          </a:p>
          <a:p>
            <a:pPr marL="457200" lvl="1" indent="0">
              <a:buNone/>
            </a:pPr>
            <a:r>
              <a:rPr lang="en-US" sz="2000" dirty="0"/>
              <a:t>For IB, JROTC, Performing Arts programs – based on address/feeder pattern</a:t>
            </a:r>
          </a:p>
          <a:p>
            <a:pPr marL="457200" lvl="1" indent="0">
              <a:buNone/>
            </a:pPr>
            <a:r>
              <a:rPr lang="en-US" sz="2000" dirty="0"/>
              <a:t>For Middle &amp; Early Colleges &amp; Specialty Academies – all Guilford County residents may apply</a:t>
            </a:r>
          </a:p>
          <a:p>
            <a:pPr marL="457200" lvl="1" indent="0">
              <a:buNone/>
            </a:pPr>
            <a:endParaRPr lang="en-US" sz="2000" dirty="0"/>
          </a:p>
          <a:p>
            <a:r>
              <a:rPr lang="en-US" sz="2000" u="sng" dirty="0"/>
              <a:t>Do parents pay tuition for High School Options programs</a:t>
            </a:r>
            <a:r>
              <a:rPr lang="en-US" sz="2000" dirty="0"/>
              <a:t>?</a:t>
            </a:r>
          </a:p>
          <a:p>
            <a:pPr marL="457200" lvl="1" indent="0">
              <a:buNone/>
            </a:pPr>
            <a:r>
              <a:rPr lang="en-US" sz="2000" dirty="0"/>
              <a:t>No, tuition is charged for parents who live in Guilford County</a:t>
            </a:r>
          </a:p>
          <a:p>
            <a:pPr marL="457200" lvl="1" indent="0">
              <a:buNone/>
            </a:pPr>
            <a:endParaRPr lang="en-US" sz="2000" dirty="0"/>
          </a:p>
          <a:p>
            <a:r>
              <a:rPr lang="en-US" sz="2000" u="sng" dirty="0"/>
              <a:t>Is transportation provided</a:t>
            </a:r>
            <a:r>
              <a:rPr lang="en-US" sz="2000" dirty="0"/>
              <a:t>?</a:t>
            </a:r>
          </a:p>
          <a:p>
            <a:pPr marL="457200" lvl="1" indent="0">
              <a:buNone/>
            </a:pPr>
            <a:r>
              <a:rPr lang="en-US" sz="2000" dirty="0"/>
              <a:t>GCS will make a reasonable effort to provide transportation for high school option students who are county residents and within proper feeder zones.</a:t>
            </a:r>
          </a:p>
          <a:p>
            <a:pPr marL="457200" lvl="1" indent="0">
              <a:buNone/>
            </a:pPr>
            <a:endParaRPr lang="en-US" sz="2000" dirty="0"/>
          </a:p>
          <a:p>
            <a:pPr marL="457200" lvl="1" indent="0">
              <a:buNone/>
            </a:pPr>
            <a:endParaRPr lang="en-US" sz="1200" dirty="0"/>
          </a:p>
          <a:p>
            <a:pPr marL="457200" lvl="1" indent="0">
              <a:buNone/>
            </a:pPr>
            <a:endParaRPr lang="en-US" sz="1200" dirty="0"/>
          </a:p>
        </p:txBody>
      </p:sp>
    </p:spTree>
    <p:extLst>
      <p:ext uri="{BB962C8B-B14F-4D97-AF65-F5344CB8AC3E}">
        <p14:creationId xmlns:p14="http://schemas.microsoft.com/office/powerpoint/2010/main" val="3755906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A575-9908-4116-93F1-39D436390004}"/>
              </a:ext>
            </a:extLst>
          </p:cNvPr>
          <p:cNvSpPr>
            <a:spLocks noGrp="1"/>
          </p:cNvSpPr>
          <p:nvPr>
            <p:ph type="title"/>
          </p:nvPr>
        </p:nvSpPr>
        <p:spPr>
          <a:xfrm>
            <a:off x="4965430" y="629268"/>
            <a:ext cx="6586491" cy="1286160"/>
          </a:xfrm>
        </p:spPr>
        <p:txBody>
          <a:bodyPr anchor="b">
            <a:normAutofit/>
          </a:bodyPr>
          <a:lstStyle/>
          <a:p>
            <a:r>
              <a:rPr lang="en-US" sz="4100" b="1" u="sng" dirty="0"/>
              <a:t>High School Option Programs</a:t>
            </a:r>
          </a:p>
        </p:txBody>
      </p:sp>
      <p:graphicFrame>
        <p:nvGraphicFramePr>
          <p:cNvPr id="24" name="Content Placeholder 2">
            <a:extLst>
              <a:ext uri="{FF2B5EF4-FFF2-40B4-BE49-F238E27FC236}">
                <a16:creationId xmlns:a16="http://schemas.microsoft.com/office/drawing/2014/main" id="{374A3855-4555-4B10-A217-9915CA5E8D2F}"/>
              </a:ext>
            </a:extLst>
          </p:cNvPr>
          <p:cNvGraphicFramePr>
            <a:graphicFrameLocks noGrp="1"/>
          </p:cNvGraphicFramePr>
          <p:nvPr>
            <p:ph idx="1"/>
            <p:extLst>
              <p:ext uri="{D42A27DB-BD31-4B8C-83A1-F6EECF244321}">
                <p14:modId xmlns:p14="http://schemas.microsoft.com/office/powerpoint/2010/main" val="3717109054"/>
              </p:ext>
            </p:extLst>
          </p:nvPr>
        </p:nvGraphicFramePr>
        <p:xfrm>
          <a:off x="4965431" y="2438400"/>
          <a:ext cx="6851431"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ck view of graduates in an outdoor graduation">
            <a:extLst>
              <a:ext uri="{FF2B5EF4-FFF2-40B4-BE49-F238E27FC236}">
                <a16:creationId xmlns:a16="http://schemas.microsoft.com/office/drawing/2014/main" id="{54F462A2-7573-4EB6-9C90-AE81A436FF55}"/>
              </a:ext>
            </a:extLst>
          </p:cNvPr>
          <p:cNvPicPr>
            <a:picLocks noChangeAspect="1"/>
          </p:cNvPicPr>
          <p:nvPr/>
        </p:nvPicPr>
        <p:blipFill rotWithShape="1">
          <a:blip r:embed="rId7"/>
          <a:srcRect l="19748" r="35133" b="-1"/>
          <a:stretch/>
        </p:blipFill>
        <p:spPr>
          <a:xfrm>
            <a:off x="20" y="10"/>
            <a:ext cx="4635571" cy="6857990"/>
          </a:xfrm>
          <a:prstGeom prst="rect">
            <a:avLst/>
          </a:prstGeom>
          <a:effectLst/>
        </p:spPr>
      </p:pic>
      <p:cxnSp>
        <p:nvCxnSpPr>
          <p:cNvPr id="20"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B9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92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FED9-F068-444B-B398-D7358B4F5C16}"/>
              </a:ext>
            </a:extLst>
          </p:cNvPr>
          <p:cNvSpPr>
            <a:spLocks noGrp="1"/>
          </p:cNvSpPr>
          <p:nvPr>
            <p:ph type="title"/>
          </p:nvPr>
        </p:nvSpPr>
        <p:spPr/>
        <p:txBody>
          <a:bodyPr/>
          <a:lstStyle/>
          <a:p>
            <a:pPr algn="ctr"/>
            <a:r>
              <a:rPr lang="en-US" b="1" u="sng" dirty="0"/>
              <a:t>High School Option Programs</a:t>
            </a:r>
          </a:p>
        </p:txBody>
      </p:sp>
      <p:graphicFrame>
        <p:nvGraphicFramePr>
          <p:cNvPr id="5" name="Content Placeholder 2">
            <a:extLst>
              <a:ext uri="{FF2B5EF4-FFF2-40B4-BE49-F238E27FC236}">
                <a16:creationId xmlns:a16="http://schemas.microsoft.com/office/drawing/2014/main" id="{58C68F55-27DC-438B-A6A1-2F10E09847A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003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B9FDF-DFBB-4BD1-B341-5B14108D3F42}"/>
              </a:ext>
            </a:extLst>
          </p:cNvPr>
          <p:cNvSpPr>
            <a:spLocks noGrp="1"/>
          </p:cNvSpPr>
          <p:nvPr>
            <p:ph type="title"/>
          </p:nvPr>
        </p:nvSpPr>
        <p:spPr>
          <a:xfrm>
            <a:off x="6096000" y="185531"/>
            <a:ext cx="5257798" cy="1219199"/>
          </a:xfrm>
        </p:spPr>
        <p:txBody>
          <a:bodyPr>
            <a:normAutofit/>
          </a:bodyPr>
          <a:lstStyle/>
          <a:p>
            <a:pPr algn="ctr"/>
            <a:r>
              <a:rPr lang="en-US" sz="4100" b="1" u="sng" dirty="0"/>
              <a:t>Weaver Academy </a:t>
            </a:r>
            <a:r>
              <a:rPr lang="en-US" sz="4100" b="1" dirty="0"/>
              <a:t>Performing/Visual Arts</a:t>
            </a:r>
          </a:p>
        </p:txBody>
      </p:sp>
      <p:pic>
        <p:nvPicPr>
          <p:cNvPr id="5" name="Picture 4">
            <a:extLst>
              <a:ext uri="{FF2B5EF4-FFF2-40B4-BE49-F238E27FC236}">
                <a16:creationId xmlns:a16="http://schemas.microsoft.com/office/drawing/2014/main" id="{F02C8F9D-9762-4E38-AC11-A3CBB724E6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264" r="728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3BA39E0-8C83-41BB-A610-DB16DC9A20A5}"/>
              </a:ext>
            </a:extLst>
          </p:cNvPr>
          <p:cNvSpPr>
            <a:spLocks noGrp="1"/>
          </p:cNvSpPr>
          <p:nvPr>
            <p:ph idx="1"/>
          </p:nvPr>
        </p:nvSpPr>
        <p:spPr>
          <a:xfrm>
            <a:off x="6116569" y="1590251"/>
            <a:ext cx="5810387" cy="5082218"/>
          </a:xfrm>
        </p:spPr>
        <p:txBody>
          <a:bodyPr>
            <a:noAutofit/>
          </a:bodyPr>
          <a:lstStyle/>
          <a:p>
            <a:r>
              <a:rPr lang="en-US" sz="2400" dirty="0"/>
              <a:t>Dance</a:t>
            </a:r>
          </a:p>
          <a:p>
            <a:r>
              <a:rPr lang="en-US" sz="2400" dirty="0"/>
              <a:t>Theater</a:t>
            </a:r>
          </a:p>
          <a:p>
            <a:r>
              <a:rPr lang="en-US" sz="2400" dirty="0"/>
              <a:t>Visual Arts</a:t>
            </a:r>
          </a:p>
          <a:p>
            <a:r>
              <a:rPr lang="en-US" sz="2400" dirty="0"/>
              <a:t>Guitar</a:t>
            </a:r>
          </a:p>
          <a:p>
            <a:r>
              <a:rPr lang="en-US" sz="2400" dirty="0"/>
              <a:t>Piano</a:t>
            </a:r>
          </a:p>
          <a:p>
            <a:r>
              <a:rPr lang="en-US" sz="2400" dirty="0"/>
              <a:t>Strings</a:t>
            </a:r>
          </a:p>
          <a:p>
            <a:r>
              <a:rPr lang="en-US" sz="2400" dirty="0"/>
              <a:t>Vocal Music</a:t>
            </a:r>
          </a:p>
          <a:p>
            <a:r>
              <a:rPr lang="en-US" sz="2400" dirty="0"/>
              <a:t>Recording Engineering (Music Production)</a:t>
            </a:r>
          </a:p>
          <a:p>
            <a:pPr marL="0" indent="0">
              <a:buNone/>
            </a:pPr>
            <a:endParaRPr lang="en-US" sz="2400" dirty="0"/>
          </a:p>
          <a:p>
            <a:pPr marL="0" indent="0">
              <a:buNone/>
            </a:pPr>
            <a:r>
              <a:rPr lang="en-US" sz="2000" b="1" dirty="0"/>
              <a:t>*Apply during the application period, Weaver will contact students for auditions/portfolios, etc.</a:t>
            </a:r>
          </a:p>
        </p:txBody>
      </p:sp>
    </p:spTree>
    <p:extLst>
      <p:ext uri="{BB962C8B-B14F-4D97-AF65-F5344CB8AC3E}">
        <p14:creationId xmlns:p14="http://schemas.microsoft.com/office/powerpoint/2010/main" val="249945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BF668-B82E-40AA-B416-6C5790B72AEE}"/>
              </a:ext>
            </a:extLst>
          </p:cNvPr>
          <p:cNvSpPr>
            <a:spLocks noGrp="1"/>
          </p:cNvSpPr>
          <p:nvPr>
            <p:ph type="title"/>
          </p:nvPr>
        </p:nvSpPr>
        <p:spPr>
          <a:xfrm>
            <a:off x="6513788" y="200055"/>
            <a:ext cx="5274938" cy="1178579"/>
          </a:xfrm>
        </p:spPr>
        <p:txBody>
          <a:bodyPr>
            <a:normAutofit/>
          </a:bodyPr>
          <a:lstStyle/>
          <a:p>
            <a:r>
              <a:rPr lang="en-US" sz="4000" b="1" u="sng" dirty="0"/>
              <a:t>Weaver Academy </a:t>
            </a:r>
            <a:r>
              <a:rPr lang="en-US" sz="4000" b="1" dirty="0"/>
              <a:t>– CTE</a:t>
            </a:r>
          </a:p>
        </p:txBody>
      </p:sp>
      <p:pic>
        <p:nvPicPr>
          <p:cNvPr id="5" name="Picture 4" descr="A picture containing text, outdoor object&#10;&#10;Description automatically generated">
            <a:extLst>
              <a:ext uri="{FF2B5EF4-FFF2-40B4-BE49-F238E27FC236}">
                <a16:creationId xmlns:a16="http://schemas.microsoft.com/office/drawing/2014/main" id="{883D275B-F3BF-4074-BC1C-39F5F13A6D3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767" r="871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0DC2048-87E3-456D-825A-77EFAAA496C0}"/>
              </a:ext>
            </a:extLst>
          </p:cNvPr>
          <p:cNvSpPr>
            <a:spLocks noGrp="1"/>
          </p:cNvSpPr>
          <p:nvPr>
            <p:ph idx="1"/>
          </p:nvPr>
        </p:nvSpPr>
        <p:spPr>
          <a:xfrm>
            <a:off x="5936566" y="1378634"/>
            <a:ext cx="5852159" cy="5279311"/>
          </a:xfrm>
        </p:spPr>
        <p:txBody>
          <a:bodyPr>
            <a:normAutofit lnSpcReduction="10000"/>
          </a:bodyPr>
          <a:lstStyle/>
          <a:p>
            <a:pPr marL="0" indent="0">
              <a:buNone/>
            </a:pPr>
            <a:endParaRPr lang="en-US" sz="1100" dirty="0"/>
          </a:p>
          <a:p>
            <a:pPr lvl="1"/>
            <a:r>
              <a:rPr lang="en-US" sz="1600" dirty="0">
                <a:hlinkClick r:id="rId4">
                  <a:extLst>
                    <a:ext uri="{A12FA001-AC4F-418D-AE19-62706E023703}">
                      <ahyp:hlinkClr xmlns:ahyp="http://schemas.microsoft.com/office/drawing/2018/hyperlinkcolor" val="tx"/>
                    </a:ext>
                  </a:extLst>
                </a:hlinkClick>
              </a:rPr>
              <a:t>Adobe Academy &amp; Media Production</a:t>
            </a:r>
            <a:endParaRPr lang="en-US" sz="1600" dirty="0"/>
          </a:p>
          <a:p>
            <a:pPr lvl="1"/>
            <a:r>
              <a:rPr lang="en-US" sz="1600" dirty="0">
                <a:hlinkClick r:id="rId5">
                  <a:extLst>
                    <a:ext uri="{A12FA001-AC4F-418D-AE19-62706E023703}">
                      <ahyp:hlinkClr xmlns:ahyp="http://schemas.microsoft.com/office/drawing/2018/hyperlinkcolor" val="tx"/>
                    </a:ext>
                  </a:extLst>
                </a:hlinkClick>
              </a:rPr>
              <a:t>Apparel Production &amp; Fashion Merchandising</a:t>
            </a:r>
            <a:endParaRPr lang="en-US" sz="1600" dirty="0"/>
          </a:p>
          <a:p>
            <a:pPr lvl="1"/>
            <a:r>
              <a:rPr lang="en-US" sz="1600" dirty="0">
                <a:hlinkClick r:id="rId6">
                  <a:extLst>
                    <a:ext uri="{A12FA001-AC4F-418D-AE19-62706E023703}">
                      <ahyp:hlinkClr xmlns:ahyp="http://schemas.microsoft.com/office/drawing/2018/hyperlinkcolor" val="tx"/>
                    </a:ext>
                  </a:extLst>
                </a:hlinkClick>
              </a:rPr>
              <a:t>Architecture &amp; Computer-Aided Design and Drafting (CADD)</a:t>
            </a:r>
            <a:endParaRPr lang="en-US" sz="1600" dirty="0"/>
          </a:p>
          <a:p>
            <a:pPr lvl="1"/>
            <a:r>
              <a:rPr lang="en-US" sz="1600" dirty="0">
                <a:hlinkClick r:id="rId7">
                  <a:extLst>
                    <a:ext uri="{A12FA001-AC4F-418D-AE19-62706E023703}">
                      <ahyp:hlinkClr xmlns:ahyp="http://schemas.microsoft.com/office/drawing/2018/hyperlinkcolor" val="tx"/>
                    </a:ext>
                  </a:extLst>
                </a:hlinkClick>
              </a:rPr>
              <a:t>Automotive Services</a:t>
            </a:r>
            <a:endParaRPr lang="en-US" sz="1600" dirty="0"/>
          </a:p>
          <a:p>
            <a:pPr lvl="1"/>
            <a:r>
              <a:rPr lang="en-US" sz="1600" dirty="0">
                <a:hlinkClick r:id="rId8">
                  <a:extLst>
                    <a:ext uri="{A12FA001-AC4F-418D-AE19-62706E023703}">
                      <ahyp:hlinkClr xmlns:ahyp="http://schemas.microsoft.com/office/drawing/2018/hyperlinkcolor" val="tx"/>
                    </a:ext>
                  </a:extLst>
                </a:hlinkClick>
              </a:rPr>
              <a:t>Collision Repair</a:t>
            </a:r>
            <a:endParaRPr lang="en-US" sz="1600" dirty="0"/>
          </a:p>
          <a:p>
            <a:pPr lvl="1"/>
            <a:r>
              <a:rPr lang="en-US" sz="1600" dirty="0">
                <a:hlinkClick r:id="rId9">
                  <a:extLst>
                    <a:ext uri="{A12FA001-AC4F-418D-AE19-62706E023703}">
                      <ahyp:hlinkClr xmlns:ahyp="http://schemas.microsoft.com/office/drawing/2018/hyperlinkcolor" val="tx"/>
                    </a:ext>
                  </a:extLst>
                </a:hlinkClick>
              </a:rPr>
              <a:t>Construction Technology</a:t>
            </a:r>
            <a:endParaRPr lang="en-US" sz="1600" dirty="0"/>
          </a:p>
          <a:p>
            <a:pPr lvl="1"/>
            <a:r>
              <a:rPr lang="en-US" sz="1600" dirty="0">
                <a:hlinkClick r:id="rId10">
                  <a:extLst>
                    <a:ext uri="{A12FA001-AC4F-418D-AE19-62706E023703}">
                      <ahyp:hlinkClr xmlns:ahyp="http://schemas.microsoft.com/office/drawing/2018/hyperlinkcolor" val="tx"/>
                    </a:ext>
                  </a:extLst>
                </a:hlinkClick>
              </a:rPr>
              <a:t>Culinary Arts and Hospitality</a:t>
            </a:r>
            <a:endParaRPr lang="en-US" sz="1600" dirty="0"/>
          </a:p>
          <a:p>
            <a:pPr lvl="1"/>
            <a:r>
              <a:rPr lang="en-US" sz="1600" dirty="0">
                <a:hlinkClick r:id="rId11">
                  <a:extLst>
                    <a:ext uri="{A12FA001-AC4F-418D-AE19-62706E023703}">
                      <ahyp:hlinkClr xmlns:ahyp="http://schemas.microsoft.com/office/drawing/2018/hyperlinkcolor" val="tx"/>
                    </a:ext>
                  </a:extLst>
                </a:hlinkClick>
              </a:rPr>
              <a:t>Diesel Technology</a:t>
            </a:r>
            <a:endParaRPr lang="en-US" sz="1600" dirty="0"/>
          </a:p>
          <a:p>
            <a:pPr lvl="1"/>
            <a:r>
              <a:rPr lang="en-US" sz="1600" dirty="0">
                <a:hlinkClick r:id="rId12">
                  <a:extLst>
                    <a:ext uri="{A12FA001-AC4F-418D-AE19-62706E023703}">
                      <ahyp:hlinkClr xmlns:ahyp="http://schemas.microsoft.com/office/drawing/2018/hyperlinkcolor" val="tx"/>
                    </a:ext>
                  </a:extLst>
                </a:hlinkClick>
              </a:rPr>
              <a:t>Electronics</a:t>
            </a:r>
            <a:endParaRPr lang="en-US" sz="1600" dirty="0"/>
          </a:p>
          <a:p>
            <a:pPr lvl="1"/>
            <a:r>
              <a:rPr lang="en-US" sz="1600" dirty="0">
                <a:hlinkClick r:id="rId13">
                  <a:extLst>
                    <a:ext uri="{A12FA001-AC4F-418D-AE19-62706E023703}">
                      <ahyp:hlinkClr xmlns:ahyp="http://schemas.microsoft.com/office/drawing/2018/hyperlinkcolor" val="tx"/>
                    </a:ext>
                  </a:extLst>
                </a:hlinkClick>
              </a:rPr>
              <a:t>Health Sciences</a:t>
            </a:r>
            <a:endParaRPr lang="en-US" sz="1600" dirty="0"/>
          </a:p>
          <a:p>
            <a:pPr lvl="1"/>
            <a:r>
              <a:rPr lang="en-US" sz="1600" dirty="0">
                <a:hlinkClick r:id="rId14">
                  <a:extLst>
                    <a:ext uri="{A12FA001-AC4F-418D-AE19-62706E023703}">
                      <ahyp:hlinkClr xmlns:ahyp="http://schemas.microsoft.com/office/drawing/2018/hyperlinkcolor" val="tx"/>
                    </a:ext>
                  </a:extLst>
                </a:hlinkClick>
              </a:rPr>
              <a:t>Heating, Ventilation, and Air Conditioning (HVAC)</a:t>
            </a:r>
            <a:endParaRPr lang="en-US" sz="1600" dirty="0"/>
          </a:p>
          <a:p>
            <a:pPr lvl="1"/>
            <a:r>
              <a:rPr lang="en-US" sz="1600" dirty="0">
                <a:hlinkClick r:id="rId15">
                  <a:extLst>
                    <a:ext uri="{A12FA001-AC4F-418D-AE19-62706E023703}">
                      <ahyp:hlinkClr xmlns:ahyp="http://schemas.microsoft.com/office/drawing/2018/hyperlinkcolor" val="tx"/>
                    </a:ext>
                  </a:extLst>
                </a:hlinkClick>
              </a:rPr>
              <a:t>Information Technology</a:t>
            </a:r>
            <a:endParaRPr lang="en-US" sz="1600" dirty="0"/>
          </a:p>
          <a:p>
            <a:pPr lvl="1"/>
            <a:r>
              <a:rPr lang="en-US" sz="1600" dirty="0">
                <a:hlinkClick r:id="rId16">
                  <a:extLst>
                    <a:ext uri="{A12FA001-AC4F-418D-AE19-62706E023703}">
                      <ahyp:hlinkClr xmlns:ahyp="http://schemas.microsoft.com/office/drawing/2018/hyperlinkcolor" val="tx"/>
                    </a:ext>
                  </a:extLst>
                </a:hlinkClick>
              </a:rPr>
              <a:t>Metals Manufacturing</a:t>
            </a:r>
            <a:endParaRPr lang="en-US" sz="1600" dirty="0"/>
          </a:p>
          <a:p>
            <a:pPr lvl="1"/>
            <a:r>
              <a:rPr lang="en-US" sz="1600" dirty="0">
                <a:hlinkClick r:id="rId17">
                  <a:extLst>
                    <a:ext uri="{A12FA001-AC4F-418D-AE19-62706E023703}">
                      <ahyp:hlinkClr xmlns:ahyp="http://schemas.microsoft.com/office/drawing/2018/hyperlinkcolor" val="tx"/>
                    </a:ext>
                  </a:extLst>
                </a:hlinkClick>
              </a:rPr>
              <a:t>Project Management</a:t>
            </a:r>
            <a:endParaRPr lang="en-US" sz="1600" dirty="0"/>
          </a:p>
          <a:p>
            <a:pPr lvl="1"/>
            <a:endParaRPr lang="en-US" sz="1600" dirty="0"/>
          </a:p>
          <a:p>
            <a:pPr marL="457200" lvl="1" indent="0">
              <a:buNone/>
            </a:pPr>
            <a:r>
              <a:rPr lang="en-US" sz="1800" b="1" dirty="0"/>
              <a:t>*Students will enroll in these courses during traditional high school registration not during application period.</a:t>
            </a:r>
          </a:p>
          <a:p>
            <a:pPr lvl="1"/>
            <a:endParaRPr lang="en-US" sz="1100" dirty="0"/>
          </a:p>
          <a:p>
            <a:endParaRPr lang="en-US" sz="1100" dirty="0"/>
          </a:p>
        </p:txBody>
      </p:sp>
      <p:sp>
        <p:nvSpPr>
          <p:cNvPr id="6" name="TextBox 5">
            <a:extLst>
              <a:ext uri="{FF2B5EF4-FFF2-40B4-BE49-F238E27FC236}">
                <a16:creationId xmlns:a16="http://schemas.microsoft.com/office/drawing/2014/main" id="{C4B51051-F61B-493B-8B95-5181E062F31E}"/>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re-integrate.org/work-call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06520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08A982-4E72-4709-8F30-01962A4D7B4D}"/>
              </a:ext>
            </a:extLst>
          </p:cNvPr>
          <p:cNvSpPr>
            <a:spLocks noGrp="1"/>
          </p:cNvSpPr>
          <p:nvPr>
            <p:ph type="title"/>
          </p:nvPr>
        </p:nvSpPr>
        <p:spPr>
          <a:xfrm>
            <a:off x="804672" y="640080"/>
            <a:ext cx="3282696" cy="5257800"/>
          </a:xfrm>
        </p:spPr>
        <p:txBody>
          <a:bodyPr>
            <a:normAutofit/>
          </a:bodyPr>
          <a:lstStyle/>
          <a:p>
            <a:r>
              <a:rPr lang="en-US" b="1" u="sng">
                <a:solidFill>
                  <a:schemeClr val="bg1"/>
                </a:solidFill>
              </a:rPr>
              <a:t>For More Information</a:t>
            </a:r>
          </a:p>
        </p:txBody>
      </p:sp>
      <p:sp>
        <p:nvSpPr>
          <p:cNvPr id="3" name="Content Placeholder 2">
            <a:extLst>
              <a:ext uri="{FF2B5EF4-FFF2-40B4-BE49-F238E27FC236}">
                <a16:creationId xmlns:a16="http://schemas.microsoft.com/office/drawing/2014/main" id="{8EF8B350-F19F-44F9-B023-CA0CFE94C2CF}"/>
              </a:ext>
            </a:extLst>
          </p:cNvPr>
          <p:cNvSpPr>
            <a:spLocks noGrp="1"/>
          </p:cNvSpPr>
          <p:nvPr>
            <p:ph idx="1"/>
          </p:nvPr>
        </p:nvSpPr>
        <p:spPr>
          <a:xfrm>
            <a:off x="5358384" y="640081"/>
            <a:ext cx="6024654" cy="5257800"/>
          </a:xfrm>
        </p:spPr>
        <p:txBody>
          <a:bodyPr anchor="ctr">
            <a:normAutofit/>
          </a:bodyPr>
          <a:lstStyle/>
          <a:p>
            <a:endParaRPr lang="en-US" sz="2400" dirty="0">
              <a:solidFill>
                <a:srgbClr val="0070C0"/>
              </a:solidFill>
              <a:hlinkClick r:id="rId2">
                <a:extLst>
                  <a:ext uri="{A12FA001-AC4F-418D-AE19-62706E023703}">
                    <ahyp:hlinkClr xmlns:ahyp="http://schemas.microsoft.com/office/drawing/2018/hyperlinkcolor" val="tx"/>
                  </a:ext>
                </a:extLst>
              </a:hlinkClick>
            </a:endParaRPr>
          </a:p>
          <a:p>
            <a:endParaRPr lang="en-US" sz="2400" dirty="0">
              <a:solidFill>
                <a:srgbClr val="0070C0"/>
              </a:solidFill>
              <a:hlinkClick r:id="rId2">
                <a:extLst>
                  <a:ext uri="{A12FA001-AC4F-418D-AE19-62706E023703}">
                    <ahyp:hlinkClr xmlns:ahyp="http://schemas.microsoft.com/office/drawing/2018/hyperlinkcolor" val="tx"/>
                  </a:ext>
                </a:extLst>
              </a:hlinkClick>
            </a:endParaRPr>
          </a:p>
          <a:p>
            <a:r>
              <a:rPr lang="en-US" sz="2400" dirty="0">
                <a:solidFill>
                  <a:srgbClr val="0070C0"/>
                </a:solidFill>
                <a:hlinkClick r:id="rId2">
                  <a:extLst>
                    <a:ext uri="{A12FA001-AC4F-418D-AE19-62706E023703}">
                      <ahyp:hlinkClr xmlns:ahyp="http://schemas.microsoft.com/office/drawing/2018/hyperlinkcolor" val="tx"/>
                    </a:ext>
                  </a:extLst>
                </a:hlinkClick>
              </a:rPr>
              <a:t>Magnet and Choice Schools / Applying to a School/Program (gcsnc.com)</a:t>
            </a:r>
            <a:endParaRPr lang="en-US" sz="2400" dirty="0">
              <a:solidFill>
                <a:srgbClr val="0070C0"/>
              </a:solidFill>
              <a:hlinkClick r:id="rId3">
                <a:extLst>
                  <a:ext uri="{A12FA001-AC4F-418D-AE19-62706E023703}">
                    <ahyp:hlinkClr xmlns:ahyp="http://schemas.microsoft.com/office/drawing/2018/hyperlinkcolor" val="tx"/>
                  </a:ext>
                </a:extLst>
              </a:hlinkClick>
            </a:endParaRPr>
          </a:p>
          <a:p>
            <a:endParaRPr lang="en-US" sz="2400" dirty="0">
              <a:solidFill>
                <a:srgbClr val="0070C0"/>
              </a:solidFill>
              <a:hlinkClick r:id="rId3">
                <a:extLst>
                  <a:ext uri="{A12FA001-AC4F-418D-AE19-62706E023703}">
                    <ahyp:hlinkClr xmlns:ahyp="http://schemas.microsoft.com/office/drawing/2018/hyperlinkcolor" val="tx"/>
                  </a:ext>
                </a:extLst>
              </a:hlinkClick>
            </a:endParaRPr>
          </a:p>
          <a:p>
            <a:r>
              <a:rPr lang="en-US" sz="2400" dirty="0">
                <a:solidFill>
                  <a:srgbClr val="0070C0"/>
                </a:solidFill>
                <a:hlinkClick r:id="rId3">
                  <a:extLst>
                    <a:ext uri="{A12FA001-AC4F-418D-AE19-62706E023703}">
                      <ahyp:hlinkClr xmlns:ahyp="http://schemas.microsoft.com/office/drawing/2018/hyperlinkcolor" val="tx"/>
                    </a:ext>
                  </a:extLst>
                </a:hlinkClick>
              </a:rPr>
              <a:t>Magnet and Choice Schools / GCS Magnet/Choice Schools by Theme (gcsnc.com)</a:t>
            </a:r>
            <a:endParaRPr lang="en-US" sz="2400" dirty="0">
              <a:solidFill>
                <a:srgbClr val="0070C0"/>
              </a:solidFill>
            </a:endParaRPr>
          </a:p>
          <a:p>
            <a:endParaRPr lang="en-US" sz="2400" dirty="0"/>
          </a:p>
          <a:p>
            <a:endParaRPr lang="en-US" sz="2400" dirty="0"/>
          </a:p>
        </p:txBody>
      </p:sp>
    </p:spTree>
    <p:extLst>
      <p:ext uri="{BB962C8B-B14F-4D97-AF65-F5344CB8AC3E}">
        <p14:creationId xmlns:p14="http://schemas.microsoft.com/office/powerpoint/2010/main" val="152534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9C5E2-FA2C-450D-835E-D352584B695D}"/>
              </a:ext>
            </a:extLst>
          </p:cNvPr>
          <p:cNvSpPr>
            <a:spLocks noGrp="1"/>
          </p:cNvSpPr>
          <p:nvPr>
            <p:ph type="title"/>
          </p:nvPr>
        </p:nvSpPr>
        <p:spPr>
          <a:xfrm>
            <a:off x="4965430" y="629268"/>
            <a:ext cx="6586491" cy="1286160"/>
          </a:xfrm>
        </p:spPr>
        <p:txBody>
          <a:bodyPr anchor="b">
            <a:normAutofit/>
          </a:bodyPr>
          <a:lstStyle/>
          <a:p>
            <a:r>
              <a:rPr lang="en-US" sz="4100" b="1" u="sng" dirty="0"/>
              <a:t>Join the 8</a:t>
            </a:r>
            <a:r>
              <a:rPr lang="en-US" sz="4100" b="1" u="sng" baseline="30000" dirty="0"/>
              <a:t>th</a:t>
            </a:r>
            <a:r>
              <a:rPr lang="en-US" sz="4100" b="1" u="sng" dirty="0"/>
              <a:t> Grade Remind App</a:t>
            </a:r>
          </a:p>
        </p:txBody>
      </p:sp>
      <p:sp>
        <p:nvSpPr>
          <p:cNvPr id="8" name="Content Placeholder 7">
            <a:extLst>
              <a:ext uri="{FF2B5EF4-FFF2-40B4-BE49-F238E27FC236}">
                <a16:creationId xmlns:a16="http://schemas.microsoft.com/office/drawing/2014/main" id="{A577E406-767C-4193-A128-F183C4A0EEA2}"/>
              </a:ext>
            </a:extLst>
          </p:cNvPr>
          <p:cNvSpPr>
            <a:spLocks noGrp="1"/>
          </p:cNvSpPr>
          <p:nvPr>
            <p:ph idx="1"/>
          </p:nvPr>
        </p:nvSpPr>
        <p:spPr>
          <a:xfrm>
            <a:off x="4965431" y="2438400"/>
            <a:ext cx="6586489" cy="3785419"/>
          </a:xfrm>
        </p:spPr>
        <p:txBody>
          <a:bodyPr>
            <a:normAutofit fontScale="85000" lnSpcReduction="20000"/>
          </a:bodyPr>
          <a:lstStyle/>
          <a:p>
            <a:pPr marL="0" indent="0" algn="ctr">
              <a:buNone/>
            </a:pPr>
            <a:endParaRPr lang="en-US" sz="3000" dirty="0"/>
          </a:p>
          <a:p>
            <a:pPr marL="0" indent="0" algn="ctr">
              <a:buNone/>
            </a:pPr>
            <a:r>
              <a:rPr lang="en-US" sz="3000" dirty="0"/>
              <a:t>Send a text to:  81010</a:t>
            </a:r>
          </a:p>
          <a:p>
            <a:pPr algn="ctr"/>
            <a:endParaRPr lang="en-US" sz="3000" dirty="0"/>
          </a:p>
          <a:p>
            <a:pPr marL="0" indent="0" algn="ctr">
              <a:buNone/>
            </a:pPr>
            <a:r>
              <a:rPr lang="en-US" sz="3000" dirty="0"/>
              <a:t>Cantrell’s Team Text: @bhdkc3</a:t>
            </a:r>
          </a:p>
          <a:p>
            <a:pPr marL="0" indent="0" algn="ctr">
              <a:buNone/>
            </a:pPr>
            <a:r>
              <a:rPr lang="en-US" sz="3000" dirty="0"/>
              <a:t>Whiteheart’s Team Text: @a674b29</a:t>
            </a:r>
          </a:p>
          <a:p>
            <a:pPr marL="0" indent="0" algn="ctr">
              <a:buNone/>
            </a:pPr>
            <a:r>
              <a:rPr lang="en-US" sz="3000" dirty="0"/>
              <a:t>Myers’s Team Text: @727ga26</a:t>
            </a:r>
          </a:p>
          <a:p>
            <a:pPr marL="0" indent="0" algn="ctr">
              <a:buNone/>
            </a:pPr>
            <a:r>
              <a:rPr lang="en-US" sz="3000" dirty="0" err="1"/>
              <a:t>Zegarra’s</a:t>
            </a:r>
            <a:r>
              <a:rPr lang="en-US" sz="3000" dirty="0"/>
              <a:t> Team (Spanish </a:t>
            </a:r>
            <a:r>
              <a:rPr lang="en-US" sz="3000" dirty="0" err="1"/>
              <a:t>Imm</a:t>
            </a:r>
            <a:r>
              <a:rPr lang="en-US" sz="3000" dirty="0"/>
              <a:t>.) Text: @h9gg64</a:t>
            </a:r>
          </a:p>
          <a:p>
            <a:pPr marL="0" indent="0">
              <a:buNone/>
            </a:pPr>
            <a:endParaRPr lang="en-US" sz="2000" dirty="0"/>
          </a:p>
          <a:p>
            <a:pPr marL="0" indent="0" algn="ctr">
              <a:buNone/>
            </a:pPr>
            <a:r>
              <a:rPr lang="en-US" sz="2000" dirty="0"/>
              <a:t>*Receive important updates for: high school registration, parent meetings, course selection, tours, career development plans &amp; end of the year celebrations</a:t>
            </a:r>
          </a:p>
          <a:p>
            <a:pPr marL="0" indent="0">
              <a:buNone/>
            </a:pPr>
            <a:endParaRPr lang="en-US" sz="2000" dirty="0"/>
          </a:p>
          <a:p>
            <a:pPr marL="0" indent="0">
              <a:buNone/>
            </a:pPr>
            <a:endParaRPr lang="en-US" sz="2000" dirty="0"/>
          </a:p>
          <a:p>
            <a:pPr marL="0" indent="0">
              <a:buNone/>
            </a:pPr>
            <a:endParaRPr lang="en-US" sz="2000" dirty="0"/>
          </a:p>
        </p:txBody>
      </p:sp>
      <p:pic>
        <p:nvPicPr>
          <p:cNvPr id="10" name="Picture 9" descr="Wall of advesive notes with one standing out">
            <a:extLst>
              <a:ext uri="{FF2B5EF4-FFF2-40B4-BE49-F238E27FC236}">
                <a16:creationId xmlns:a16="http://schemas.microsoft.com/office/drawing/2014/main" id="{425D6DBC-A65C-464B-A07A-97B24148F174}"/>
              </a:ext>
            </a:extLst>
          </p:cNvPr>
          <p:cNvPicPr>
            <a:picLocks noChangeAspect="1"/>
          </p:cNvPicPr>
          <p:nvPr/>
        </p:nvPicPr>
        <p:blipFill rotWithShape="1">
          <a:blip r:embed="rId2"/>
          <a:srcRect l="19008" r="35873"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AC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49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clipart&#10;&#10;Description automatically generated">
            <a:extLst>
              <a:ext uri="{FF2B5EF4-FFF2-40B4-BE49-F238E27FC236}">
                <a16:creationId xmlns:a16="http://schemas.microsoft.com/office/drawing/2014/main" id="{B5413C4F-15C6-45B8-A04D-789C5E4B47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5000" y="0"/>
            <a:ext cx="8210550" cy="5605670"/>
          </a:xfrm>
          <a:prstGeom prst="rect">
            <a:avLst/>
          </a:prstGeom>
        </p:spPr>
      </p:pic>
      <p:sp>
        <p:nvSpPr>
          <p:cNvPr id="18" name="TextBox 17">
            <a:extLst>
              <a:ext uri="{FF2B5EF4-FFF2-40B4-BE49-F238E27FC236}">
                <a16:creationId xmlns:a16="http://schemas.microsoft.com/office/drawing/2014/main" id="{26DEF848-B1B4-444F-9601-0C7D25DF68EE}"/>
              </a:ext>
            </a:extLst>
          </p:cNvPr>
          <p:cNvSpPr txBox="1"/>
          <p:nvPr/>
        </p:nvSpPr>
        <p:spPr>
          <a:xfrm>
            <a:off x="1905000" y="5605670"/>
            <a:ext cx="8210549" cy="646331"/>
          </a:xfrm>
          <a:prstGeom prst="rect">
            <a:avLst/>
          </a:prstGeom>
          <a:noFill/>
        </p:spPr>
        <p:txBody>
          <a:bodyPr wrap="square" rtlCol="0">
            <a:spAutoFit/>
          </a:bodyPr>
          <a:lstStyle/>
          <a:p>
            <a:r>
              <a:rPr lang="en-US" dirty="0"/>
              <a:t>Any questions please email 8</a:t>
            </a:r>
            <a:r>
              <a:rPr lang="en-US" baseline="30000" dirty="0"/>
              <a:t>th</a:t>
            </a:r>
            <a:r>
              <a:rPr lang="en-US" dirty="0"/>
              <a:t> grade counselor Mrs. Ingram at </a:t>
            </a:r>
            <a:r>
              <a:rPr lang="en-US" dirty="0">
                <a:hlinkClick r:id="rId4"/>
              </a:rPr>
              <a:t>ingramk2@gcsnc.com</a:t>
            </a:r>
            <a:endParaRPr lang="en-US" dirty="0"/>
          </a:p>
          <a:p>
            <a:endParaRPr lang="en-US" dirty="0"/>
          </a:p>
        </p:txBody>
      </p:sp>
    </p:spTree>
    <p:extLst>
      <p:ext uri="{BB962C8B-B14F-4D97-AF65-F5344CB8AC3E}">
        <p14:creationId xmlns:p14="http://schemas.microsoft.com/office/powerpoint/2010/main" val="165041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3D63-E6E7-44EC-B015-65B453085041}"/>
              </a:ext>
            </a:extLst>
          </p:cNvPr>
          <p:cNvSpPr>
            <a:spLocks noGrp="1"/>
          </p:cNvSpPr>
          <p:nvPr>
            <p:ph type="title"/>
          </p:nvPr>
        </p:nvSpPr>
        <p:spPr>
          <a:xfrm>
            <a:off x="839788" y="351873"/>
            <a:ext cx="10515600" cy="1325563"/>
          </a:xfrm>
        </p:spPr>
        <p:txBody>
          <a:bodyPr>
            <a:normAutofit/>
          </a:bodyPr>
          <a:lstStyle/>
          <a:p>
            <a:pPr algn="ctr"/>
            <a:r>
              <a:rPr lang="en-US" sz="4800" b="1" dirty="0"/>
              <a:t>JROTC at Grimsley</a:t>
            </a:r>
          </a:p>
        </p:txBody>
      </p:sp>
      <p:sp>
        <p:nvSpPr>
          <p:cNvPr id="3" name="Text Placeholder 2">
            <a:extLst>
              <a:ext uri="{FF2B5EF4-FFF2-40B4-BE49-F238E27FC236}">
                <a16:creationId xmlns:a16="http://schemas.microsoft.com/office/drawing/2014/main" id="{2E07E709-BC85-46B4-83FA-0DC602B3146B}"/>
              </a:ext>
            </a:extLst>
          </p:cNvPr>
          <p:cNvSpPr>
            <a:spLocks noGrp="1"/>
          </p:cNvSpPr>
          <p:nvPr>
            <p:ph type="body" idx="1"/>
          </p:nvPr>
        </p:nvSpPr>
        <p:spPr>
          <a:xfrm>
            <a:off x="839788" y="1681163"/>
            <a:ext cx="5157787" cy="531950"/>
          </a:xfrm>
        </p:spPr>
        <p:txBody>
          <a:bodyPr/>
          <a:lstStyle/>
          <a:p>
            <a:r>
              <a:rPr lang="en-US" dirty="0"/>
              <a:t>Why JROTC?</a:t>
            </a:r>
          </a:p>
        </p:txBody>
      </p:sp>
      <p:sp>
        <p:nvSpPr>
          <p:cNvPr id="4" name="Content Placeholder 3">
            <a:extLst>
              <a:ext uri="{FF2B5EF4-FFF2-40B4-BE49-F238E27FC236}">
                <a16:creationId xmlns:a16="http://schemas.microsoft.com/office/drawing/2014/main" id="{51040A87-44D8-4278-B7BC-54D007A1D418}"/>
              </a:ext>
            </a:extLst>
          </p:cNvPr>
          <p:cNvSpPr>
            <a:spLocks noGrp="1"/>
          </p:cNvSpPr>
          <p:nvPr>
            <p:ph sz="half" idx="2"/>
          </p:nvPr>
        </p:nvSpPr>
        <p:spPr>
          <a:xfrm>
            <a:off x="839788" y="2505075"/>
            <a:ext cx="5157787" cy="4001052"/>
          </a:xfrm>
        </p:spPr>
        <p:txBody>
          <a:bodyPr>
            <a:normAutofit fontScale="70000" lnSpcReduction="20000"/>
          </a:bodyPr>
          <a:lstStyle/>
          <a:p>
            <a:r>
              <a:rPr lang="en-US" dirty="0"/>
              <a:t>We are not a recruiting tool for the Armed Forces!!!!</a:t>
            </a:r>
          </a:p>
          <a:p>
            <a:r>
              <a:rPr lang="en-US" dirty="0"/>
              <a:t> JROTC will be a great addition to your college resume </a:t>
            </a:r>
          </a:p>
          <a:p>
            <a:r>
              <a:rPr lang="en-US" dirty="0"/>
              <a:t>JROTC will help you get the summer job of your dreams</a:t>
            </a:r>
          </a:p>
          <a:p>
            <a:r>
              <a:rPr lang="en-US" dirty="0"/>
              <a:t> JROTC will provide the life skills and discipline you’ll need to tackle tough challenges</a:t>
            </a:r>
          </a:p>
          <a:p>
            <a:r>
              <a:rPr lang="en-US" dirty="0"/>
              <a:t> If the military is in your future, JROTC is for you</a:t>
            </a:r>
          </a:p>
          <a:p>
            <a:r>
              <a:rPr lang="en-US" dirty="0"/>
              <a:t> If the military is NOT in your future, JROTC is still for you</a:t>
            </a:r>
          </a:p>
          <a:p>
            <a:r>
              <a:rPr lang="en-US" dirty="0"/>
              <a:t>If living a happy life is in your future, JROTC is really for you</a:t>
            </a:r>
          </a:p>
        </p:txBody>
      </p:sp>
      <p:sp>
        <p:nvSpPr>
          <p:cNvPr id="5" name="Text Placeholder 4">
            <a:extLst>
              <a:ext uri="{FF2B5EF4-FFF2-40B4-BE49-F238E27FC236}">
                <a16:creationId xmlns:a16="http://schemas.microsoft.com/office/drawing/2014/main" id="{68688A3F-2BCD-4B7A-A647-A95004C32C25}"/>
              </a:ext>
            </a:extLst>
          </p:cNvPr>
          <p:cNvSpPr>
            <a:spLocks noGrp="1"/>
          </p:cNvSpPr>
          <p:nvPr>
            <p:ph type="body" sz="quarter" idx="3"/>
          </p:nvPr>
        </p:nvSpPr>
        <p:spPr>
          <a:xfrm>
            <a:off x="6172200" y="1681163"/>
            <a:ext cx="5183188" cy="531950"/>
          </a:xfrm>
        </p:spPr>
        <p:txBody>
          <a:bodyPr>
            <a:normAutofit/>
          </a:bodyPr>
          <a:lstStyle/>
          <a:p>
            <a:r>
              <a:rPr lang="en-US" sz="2800" dirty="0"/>
              <a:t>Contact Information &amp; Sign Up:</a:t>
            </a:r>
          </a:p>
        </p:txBody>
      </p:sp>
      <p:sp>
        <p:nvSpPr>
          <p:cNvPr id="6" name="Content Placeholder 5">
            <a:extLst>
              <a:ext uri="{FF2B5EF4-FFF2-40B4-BE49-F238E27FC236}">
                <a16:creationId xmlns:a16="http://schemas.microsoft.com/office/drawing/2014/main" id="{6D397970-E694-4497-AA28-3E671C08A5F0}"/>
              </a:ext>
            </a:extLst>
          </p:cNvPr>
          <p:cNvSpPr>
            <a:spLocks noGrp="1"/>
          </p:cNvSpPr>
          <p:nvPr>
            <p:ph sz="quarter" idx="4"/>
          </p:nvPr>
        </p:nvSpPr>
        <p:spPr/>
        <p:txBody>
          <a:bodyPr>
            <a:normAutofit fontScale="70000" lnSpcReduction="20000"/>
          </a:bodyPr>
          <a:lstStyle/>
          <a:p>
            <a:r>
              <a:rPr lang="en-US" sz="3400" dirty="0"/>
              <a:t>Army Instructor SFC (R) Robinson - </a:t>
            </a:r>
            <a:r>
              <a:rPr lang="en-US" sz="3400" dirty="0">
                <a:hlinkClick r:id="rId2"/>
              </a:rPr>
              <a:t>robinsd2@gcsnc.com</a:t>
            </a:r>
            <a:endParaRPr lang="en-US" sz="3400" dirty="0"/>
          </a:p>
          <a:p>
            <a:endParaRPr lang="en-US" sz="3400" dirty="0"/>
          </a:p>
          <a:p>
            <a:r>
              <a:rPr lang="en-US" sz="3400" dirty="0"/>
              <a:t>Students districted to go to Grimsley next year may sign up for JROTC during regular high school enrollment </a:t>
            </a:r>
          </a:p>
          <a:p>
            <a:endParaRPr lang="en-US" sz="3400" dirty="0"/>
          </a:p>
          <a:p>
            <a:r>
              <a:rPr lang="en-US" sz="3400" dirty="0"/>
              <a:t>Students districted to go to a different GCS High School may apply for the program during the Choice School application window </a:t>
            </a:r>
          </a:p>
        </p:txBody>
      </p:sp>
    </p:spTree>
    <p:extLst>
      <p:ext uri="{BB962C8B-B14F-4D97-AF65-F5344CB8AC3E}">
        <p14:creationId xmlns:p14="http://schemas.microsoft.com/office/powerpoint/2010/main" val="264410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66" y="4960137"/>
            <a:ext cx="7979434" cy="1463040"/>
          </a:xfrm>
        </p:spPr>
        <p:txBody>
          <a:bodyPr>
            <a:normAutofit/>
          </a:bodyPr>
          <a:lstStyle/>
          <a:p>
            <a:r>
              <a:rPr lang="en-US" dirty="0"/>
              <a:t>Grimsley High School IB Program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042" y="4960137"/>
            <a:ext cx="1408944" cy="13779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064" y="5238043"/>
            <a:ext cx="1936572" cy="787539"/>
          </a:xfrm>
          <a:prstGeom prst="rect">
            <a:avLst/>
          </a:prstGeom>
        </p:spPr>
      </p:pic>
    </p:spTree>
    <p:extLst>
      <p:ext uri="{BB962C8B-B14F-4D97-AF65-F5344CB8AC3E}">
        <p14:creationId xmlns:p14="http://schemas.microsoft.com/office/powerpoint/2010/main" val="239433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70C0"/>
                </a:solidFill>
              </a:rPr>
              <a:t>What is IB?</a:t>
            </a:r>
          </a:p>
        </p:txBody>
      </p:sp>
      <p:sp>
        <p:nvSpPr>
          <p:cNvPr id="3" name="Content Placeholder 2"/>
          <p:cNvSpPr>
            <a:spLocks noGrp="1"/>
          </p:cNvSpPr>
          <p:nvPr>
            <p:ph idx="1"/>
          </p:nvPr>
        </p:nvSpPr>
        <p:spPr/>
        <p:txBody>
          <a:bodyPr vert="horz" lIns="45720" tIns="45720" rIns="45720" bIns="45720" rtlCol="0" anchor="t">
            <a:normAutofit/>
          </a:bodyPr>
          <a:lstStyle/>
          <a:p>
            <a:r>
              <a:rPr lang="en-US" dirty="0"/>
              <a:t>-Founded in 1968 in Geneva, Switzerland</a:t>
            </a:r>
          </a:p>
          <a:p>
            <a:r>
              <a:rPr lang="en-US" dirty="0"/>
              <a:t>-Over 4000 IB schools worldwide</a:t>
            </a:r>
          </a:p>
          <a:p>
            <a:r>
              <a:rPr lang="en-US" dirty="0"/>
              <a:t>Mission Statement:</a:t>
            </a:r>
          </a:p>
          <a:p>
            <a:r>
              <a:rPr lang="en-US" sz="2400" dirty="0">
                <a:solidFill>
                  <a:srgbClr val="0070C0"/>
                </a:solidFill>
                <a:ea typeface="+mn-lt"/>
                <a:cs typeface="+mn-lt"/>
              </a:rPr>
              <a:t>“...to develop inquiring, knowledgeable and caring young people who help to create a better and more peaceful world through intercultural understanding and respect…to encourage students across the world to become active, compassionate and lifelong learners who understand that other people, with their differences, can also be right.”</a:t>
            </a:r>
          </a:p>
          <a:p>
            <a:endParaRPr lang="en-US" dirty="0"/>
          </a:p>
        </p:txBody>
      </p:sp>
    </p:spTree>
    <p:extLst>
      <p:ext uri="{BB962C8B-B14F-4D97-AF65-F5344CB8AC3E}">
        <p14:creationId xmlns:p14="http://schemas.microsoft.com/office/powerpoint/2010/main" val="12828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vert="horz" lIns="91440" tIns="45720" rIns="91440" bIns="45720" rtlCol="0" anchor="ctr">
            <a:normAutofit/>
          </a:bodyPr>
          <a:lstStyle/>
          <a:p>
            <a:pPr algn="ctr"/>
            <a:r>
              <a:rPr lang="en-US" dirty="0"/>
              <a:t>IB Diploma Program requirements</a:t>
            </a:r>
          </a:p>
        </p:txBody>
      </p:sp>
      <p:pic>
        <p:nvPicPr>
          <p:cNvPr id="4" name="Content Placeholder 3"/>
          <p:cNvPicPr>
            <a:picLocks noGrp="1" noChangeAspect="1"/>
          </p:cNvPicPr>
          <p:nvPr>
            <p:ph idx="1"/>
          </p:nvPr>
        </p:nvPicPr>
        <p:blipFill>
          <a:blip r:embed="rId2"/>
          <a:stretch>
            <a:fillRect/>
          </a:stretch>
        </p:blipFill>
        <p:spPr>
          <a:xfrm>
            <a:off x="2014558"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7794886" y="254833"/>
            <a:ext cx="4107304" cy="6475751"/>
          </a:xfrm>
          <a:prstGeom prst="rect">
            <a:avLst/>
          </a:prstGeom>
        </p:spPr>
        <p:txBody>
          <a:bodyPr vert="horz" lIns="45720" tIns="45720" rIns="45720" bIns="45720" rtlCol="0" anchor="ctr">
            <a:normAutofit/>
          </a:bodyPr>
          <a:lstStyle/>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r>
              <a:rPr kumimoji="0" lang="en-US" sz="2400" b="1" i="0" u="sng" strike="noStrike" kern="1200" cap="none" spc="0" normalizeH="0" baseline="0" noProof="0" dirty="0">
                <a:ln>
                  <a:noFill/>
                </a:ln>
                <a:solidFill>
                  <a:srgbClr val="FFFF00"/>
                </a:solidFill>
                <a:effectLst/>
                <a:uLnTx/>
                <a:uFillTx/>
                <a:latin typeface="Tw Cen MT" panose="020B0602020104020603"/>
                <a:ea typeface="+mn-ea"/>
                <a:cs typeface="+mn-cs"/>
              </a:rPr>
              <a:t>Six Academic Areas</a:t>
            </a:r>
            <a:endParaRPr kumimoji="0" lang="en-US" sz="2400" b="1" i="0" u="none" strike="noStrike" kern="1200" cap="none" spc="0" normalizeH="0" baseline="0" noProof="0" dirty="0">
              <a:ln>
                <a:noFill/>
              </a:ln>
              <a:solidFill>
                <a:srgbClr val="FFFF00"/>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r>
              <a:rPr kumimoji="0" lang="en-US" sz="2400" b="1" i="0" u="none" strike="noStrike" kern="1200" cap="none" spc="0" normalizeH="0" baseline="0" noProof="0" dirty="0">
                <a:ln>
                  <a:noFill/>
                </a:ln>
                <a:solidFill>
                  <a:srgbClr val="FFFFFF"/>
                </a:solidFill>
                <a:effectLst/>
                <a:uLnTx/>
                <a:uFillTx/>
                <a:latin typeface="Tw Cen MT" panose="020B0602020104020603"/>
                <a:ea typeface="+mn-ea"/>
                <a:cs typeface="+mn-cs"/>
              </a:rPr>
              <a:t>-Students must take one course from each of the six subject areas (students can choose to forgo the arts and take two courses in another subject area)</a:t>
            </a: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endParaRPr kumimoji="0" lang="en-US" sz="2400" b="1" i="0" u="none" strike="noStrike" kern="1200" cap="none" spc="0" normalizeH="0" baseline="0" noProof="0" dirty="0">
              <a:ln>
                <a:noFill/>
              </a:ln>
              <a:solidFill>
                <a:srgbClr val="FFFFFF"/>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r>
              <a:rPr kumimoji="0" lang="en-US" sz="2400" b="1" i="0" u="none" strike="noStrike" kern="1200" cap="none" spc="0" normalizeH="0" baseline="0" noProof="0" dirty="0">
                <a:ln>
                  <a:noFill/>
                </a:ln>
                <a:solidFill>
                  <a:srgbClr val="FFFFFF"/>
                </a:solidFill>
                <a:effectLst/>
                <a:uLnTx/>
                <a:uFillTx/>
                <a:latin typeface="Tw Cen MT" panose="020B0602020104020603"/>
                <a:ea typeface="+mn-ea"/>
                <a:cs typeface="+mn-cs"/>
              </a:rPr>
              <a:t>-Three courses (no more than four) must be taken at the Higher Level (HL)</a:t>
            </a: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endParaRPr kumimoji="0" lang="en-US" sz="2400" b="1" i="0" u="none" strike="noStrike" kern="1200" cap="none" spc="0" normalizeH="0" baseline="0" noProof="0" dirty="0">
              <a:ln>
                <a:noFill/>
              </a:ln>
              <a:solidFill>
                <a:srgbClr val="FFFFFF"/>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r>
              <a:rPr kumimoji="0" lang="en-US" sz="2400" b="1" i="0" u="none" strike="noStrike" kern="1200" cap="none" spc="0" normalizeH="0" baseline="0" noProof="0" dirty="0">
                <a:ln>
                  <a:noFill/>
                </a:ln>
                <a:solidFill>
                  <a:srgbClr val="FFFFFF"/>
                </a:solidFill>
                <a:effectLst/>
                <a:uLnTx/>
                <a:uFillTx/>
                <a:latin typeface="Tw Cen MT" panose="020B0602020104020603"/>
                <a:ea typeface="+mn-ea"/>
                <a:cs typeface="+mn-cs"/>
              </a:rPr>
              <a:t>-The other courses must be taken at the Standard Level (SL)</a:t>
            </a:r>
          </a:p>
          <a:p>
            <a:pPr marL="0" marR="0" lvl="0" indent="0" algn="l" defTabSz="914400" rtl="0" eaLnBrk="1" fontAlgn="auto" latinLnBrk="0" hangingPunct="1">
              <a:lnSpc>
                <a:spcPct val="90000"/>
              </a:lnSpc>
              <a:spcBef>
                <a:spcPts val="0"/>
              </a:spcBef>
              <a:spcAft>
                <a:spcPts val="600"/>
              </a:spcAft>
              <a:buClr>
                <a:srgbClr val="1CADE4"/>
              </a:buClr>
              <a:buSzTx/>
              <a:buFontTx/>
              <a:buNone/>
              <a:tabLst/>
              <a:defRPr/>
            </a:pPr>
            <a:endParaRPr kumimoji="0" lang="en-US" sz="20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466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Diploma Program requirements</a:t>
            </a:r>
          </a:p>
        </p:txBody>
      </p:sp>
      <p:pic>
        <p:nvPicPr>
          <p:cNvPr id="4" name="Content Placeholder 3"/>
          <p:cNvPicPr>
            <a:picLocks noGrp="1" noChangeAspect="1"/>
          </p:cNvPicPr>
          <p:nvPr>
            <p:ph idx="1"/>
          </p:nvPr>
        </p:nvPicPr>
        <p:blipFill>
          <a:blip r:embed="rId2"/>
          <a:stretch>
            <a:fillRect/>
          </a:stretch>
        </p:blipFill>
        <p:spPr>
          <a:xfrm>
            <a:off x="951504" y="2224540"/>
            <a:ext cx="3553975" cy="3553975"/>
          </a:xfrm>
          <a:prstGeom prst="rect">
            <a:avLst/>
          </a:prstGeom>
        </p:spPr>
      </p:pic>
      <p:sp>
        <p:nvSpPr>
          <p:cNvPr id="5" name="TextBox 4"/>
          <p:cNvSpPr txBox="1"/>
          <p:nvPr/>
        </p:nvSpPr>
        <p:spPr>
          <a:xfrm>
            <a:off x="4787152" y="2294965"/>
            <a:ext cx="7100047" cy="3970318"/>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Tw Cen MT" panose="020B0602020104020603"/>
                <a:ea typeface="+mn-ea"/>
                <a:cs typeface="+mn-cs"/>
              </a:rPr>
              <a:t>Three Core Areas-required for all candidates </a:t>
            </a:r>
            <a:endParaRPr kumimoji="0" lang="en-US" sz="1800" b="1" i="0" u="sng"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-Theory of Knowledge (TOK)</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 course on the nature of knowledge, to reflect on the process of learning in all their subjects, and to see and understand the connections between them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-Extended Essay</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 substantial piece of academic writing of up to 4,000 words, enables students to investigate a topic of special interest that they have chosen themselves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-Creativity, Activity, and Service (CAS)</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 range of enjoyable and significant student-selected experiences that encourages students to grow both personally and socially, developing skills such as cooperation, problem-solving, conflict resolution and creative and critical thinking,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as well as developing their own identities</a:t>
            </a:r>
          </a:p>
        </p:txBody>
      </p:sp>
    </p:spTree>
    <p:extLst>
      <p:ext uri="{BB962C8B-B14F-4D97-AF65-F5344CB8AC3E}">
        <p14:creationId xmlns:p14="http://schemas.microsoft.com/office/powerpoint/2010/main" val="12123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13" y="-191162"/>
            <a:ext cx="9720072" cy="1499616"/>
          </a:xfrm>
        </p:spPr>
        <p:txBody>
          <a:bodyPr/>
          <a:lstStyle/>
          <a:p>
            <a:r>
              <a:rPr lang="en-US"/>
              <a:t>What does it look like at </a:t>
            </a:r>
            <a:r>
              <a:rPr lang="en-US" err="1"/>
              <a:t>Grimsley</a:t>
            </a:r>
            <a:r>
              <a:rPr lang="en-US"/>
              <a:t>?</a:t>
            </a:r>
          </a:p>
        </p:txBody>
      </p:sp>
      <p:sp>
        <p:nvSpPr>
          <p:cNvPr id="3" name="Content Placeholder 2"/>
          <p:cNvSpPr>
            <a:spLocks noGrp="1"/>
          </p:cNvSpPr>
          <p:nvPr>
            <p:ph idx="1"/>
          </p:nvPr>
        </p:nvSpPr>
        <p:spPr>
          <a:xfrm>
            <a:off x="923487" y="1174742"/>
            <a:ext cx="9820714" cy="5134618"/>
          </a:xfrm>
        </p:spPr>
        <p:txBody>
          <a:bodyPr vert="horz" lIns="45720" tIns="45720" rIns="45720" bIns="45720" rtlCol="0" anchor="t">
            <a:normAutofit/>
          </a:bodyPr>
          <a:lstStyle/>
          <a:p>
            <a:pPr marL="0" indent="0">
              <a:buNone/>
            </a:pPr>
            <a:endParaRPr lang="en-US"/>
          </a:p>
          <a:p>
            <a:endParaRPr lang="en-US"/>
          </a:p>
        </p:txBody>
      </p:sp>
      <p:graphicFrame>
        <p:nvGraphicFramePr>
          <p:cNvPr id="4" name="Table 3"/>
          <p:cNvGraphicFramePr>
            <a:graphicFrameLocks noGrp="1"/>
          </p:cNvGraphicFramePr>
          <p:nvPr/>
        </p:nvGraphicFramePr>
        <p:xfrm>
          <a:off x="2631057" y="963282"/>
          <a:ext cx="6319532" cy="2060863"/>
        </p:xfrm>
        <a:graphic>
          <a:graphicData uri="http://schemas.openxmlformats.org/drawingml/2006/table">
            <a:tbl>
              <a:tblPr firstRow="1" firstCol="1" bandRow="1">
                <a:tableStyleId>{5C22544A-7EE6-4342-B048-85BDC9FD1C3A}</a:tableStyleId>
              </a:tblPr>
              <a:tblGrid>
                <a:gridCol w="605819">
                  <a:extLst>
                    <a:ext uri="{9D8B030D-6E8A-4147-A177-3AD203B41FA5}">
                      <a16:colId xmlns:a16="http://schemas.microsoft.com/office/drawing/2014/main" val="20000"/>
                    </a:ext>
                  </a:extLst>
                </a:gridCol>
                <a:gridCol w="5713713">
                  <a:extLst>
                    <a:ext uri="{9D8B030D-6E8A-4147-A177-3AD203B41FA5}">
                      <a16:colId xmlns:a16="http://schemas.microsoft.com/office/drawing/2014/main" val="20001"/>
                    </a:ext>
                  </a:extLst>
                </a:gridCol>
              </a:tblGrid>
              <a:tr h="294409">
                <a:tc gridSpan="2">
                  <a:txBody>
                    <a:bodyPr/>
                    <a:lstStyle/>
                    <a:p>
                      <a:pPr marL="0" marR="0" algn="ctr">
                        <a:lnSpc>
                          <a:spcPct val="115000"/>
                        </a:lnSpc>
                        <a:spcBef>
                          <a:spcPts val="0"/>
                        </a:spcBef>
                        <a:spcAft>
                          <a:spcPts val="0"/>
                        </a:spcAft>
                      </a:pPr>
                      <a:r>
                        <a:rPr lang="en-US" sz="1200" b="0">
                          <a:effectLst/>
                        </a:rPr>
                        <a:t>Ninth Grade Year</a:t>
                      </a:r>
                      <a:endParaRPr lang="en-US" sz="1200" b="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4409">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English 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4409">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Math: (Honors) Math II, (Honors) Math III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94409">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Civics and Economics, AP US Government &amp; Politics</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4409">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Biology</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4409">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World Language: Spanish, French, Latin, ASL (Level  1, 2, or 3 based on placement)</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4409">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Health and PE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2631056" y="3234905"/>
          <a:ext cx="6335450" cy="2423414"/>
        </p:xfrm>
        <a:graphic>
          <a:graphicData uri="http://schemas.openxmlformats.org/drawingml/2006/table">
            <a:tbl>
              <a:tblPr firstRow="1" firstCol="1" bandRow="1">
                <a:tableStyleId>{5C22544A-7EE6-4342-B048-85BDC9FD1C3A}</a:tableStyleId>
              </a:tblPr>
              <a:tblGrid>
                <a:gridCol w="607345">
                  <a:extLst>
                    <a:ext uri="{9D8B030D-6E8A-4147-A177-3AD203B41FA5}">
                      <a16:colId xmlns:a16="http://schemas.microsoft.com/office/drawing/2014/main" val="20000"/>
                    </a:ext>
                  </a:extLst>
                </a:gridCol>
                <a:gridCol w="5728105">
                  <a:extLst>
                    <a:ext uri="{9D8B030D-6E8A-4147-A177-3AD203B41FA5}">
                      <a16:colId xmlns:a16="http://schemas.microsoft.com/office/drawing/2014/main" val="20001"/>
                    </a:ext>
                  </a:extLst>
                </a:gridCol>
              </a:tblGrid>
              <a:tr h="27690">
                <a:tc gridSpan="2">
                  <a:txBody>
                    <a:bodyPr/>
                    <a:lstStyle/>
                    <a:p>
                      <a:pPr marL="0" marR="0" algn="ctr">
                        <a:lnSpc>
                          <a:spcPct val="115000"/>
                        </a:lnSpc>
                        <a:spcBef>
                          <a:spcPts val="0"/>
                        </a:spcBef>
                        <a:spcAft>
                          <a:spcPts val="0"/>
                        </a:spcAft>
                      </a:pPr>
                      <a:r>
                        <a:rPr lang="en-US" sz="1200" b="0">
                          <a:effectLst/>
                        </a:rPr>
                        <a:t>Tenth Grade Year</a:t>
                      </a:r>
                      <a:endParaRPr lang="en-US" sz="1200" b="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English II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Math: (Honors) Math III,</a:t>
                      </a:r>
                      <a:r>
                        <a:rPr lang="en-US" sz="1200" b="0" baseline="0">
                          <a:effectLst/>
                        </a:rPr>
                        <a:t> (</a:t>
                      </a:r>
                      <a:r>
                        <a:rPr lang="en-US" sz="1200" b="0">
                          <a:effectLst/>
                        </a:rPr>
                        <a:t>Honors) Pre-Calculus, </a:t>
                      </a:r>
                      <a:r>
                        <a:rPr lang="en-US" sz="1200" b="0" baseline="0">
                          <a:effectLst/>
                        </a:rPr>
                        <a:t> or (Honors) </a:t>
                      </a:r>
                      <a:r>
                        <a:rPr lang="en-US" sz="1200" b="0">
                          <a:effectLst/>
                        </a:rPr>
                        <a:t>AFM</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latin typeface="Calibri"/>
                          <a:ea typeface="Calibri"/>
                          <a:cs typeface="Times New Roman"/>
                        </a:rPr>
                        <a:t>Honors Economics &amp; Personal Finance*, AP European History</a:t>
                      </a: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Chemistry</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World Language: Spanish, French, Latin, ASL (2, 3, or 4 based on placement)</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AP Music Theory (if Music HL track)</a:t>
                      </a:r>
                    </a:p>
                    <a:p>
                      <a:pPr marL="0" marR="0">
                        <a:lnSpc>
                          <a:spcPct val="115000"/>
                        </a:lnSpc>
                        <a:spcBef>
                          <a:spcPts val="0"/>
                        </a:spcBef>
                        <a:spcAft>
                          <a:spcPts val="0"/>
                        </a:spcAft>
                      </a:pPr>
                      <a:r>
                        <a:rPr lang="en-US" sz="1200" b="0">
                          <a:effectLst/>
                        </a:rPr>
                        <a:t>AP Government</a:t>
                      </a:r>
                    </a:p>
                    <a:p>
                      <a:pPr marL="0" marR="0">
                        <a:lnSpc>
                          <a:spcPct val="115000"/>
                        </a:lnSpc>
                        <a:spcBef>
                          <a:spcPts val="0"/>
                        </a:spcBef>
                        <a:spcAft>
                          <a:spcPts val="0"/>
                        </a:spcAft>
                      </a:pPr>
                      <a:r>
                        <a:rPr lang="en-US" sz="1200" b="0">
                          <a:effectLst/>
                        </a:rPr>
                        <a:t>AP Human Geography</a:t>
                      </a:r>
                    </a:p>
                    <a:p>
                      <a:pPr marL="0" marR="0">
                        <a:lnSpc>
                          <a:spcPct val="115000"/>
                        </a:lnSpc>
                        <a:spcBef>
                          <a:spcPts val="0"/>
                        </a:spcBef>
                        <a:spcAft>
                          <a:spcPts val="0"/>
                        </a:spcAft>
                      </a:pPr>
                      <a:r>
                        <a:rPr lang="en-US" sz="1200" b="0">
                          <a:effectLst/>
                        </a:rPr>
                        <a:t>or</a:t>
                      </a:r>
                    </a:p>
                    <a:p>
                      <a:pPr marL="0" marR="0">
                        <a:lnSpc>
                          <a:spcPct val="115000"/>
                        </a:lnSpc>
                        <a:spcBef>
                          <a:spcPts val="0"/>
                        </a:spcBef>
                        <a:spcAft>
                          <a:spcPts val="0"/>
                        </a:spcAft>
                      </a:pPr>
                      <a:r>
                        <a:rPr lang="en-US" sz="1200" b="0">
                          <a:effectLst/>
                        </a:rPr>
                        <a:t>Honors Elective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Elective: Fine Arts or Honors Environmental Science*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nvGraphicFramePr>
        <p:xfrm>
          <a:off x="2631056" y="5894716"/>
          <a:ext cx="6437254" cy="791210"/>
        </p:xfrm>
        <a:graphic>
          <a:graphicData uri="http://schemas.openxmlformats.org/drawingml/2006/table">
            <a:tbl>
              <a:tblPr firstRow="1" firstCol="1" bandRow="1">
                <a:tableStyleId>{5C22544A-7EE6-4342-B048-85BDC9FD1C3A}</a:tableStyleId>
              </a:tblPr>
              <a:tblGrid>
                <a:gridCol w="6437254">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200">
                          <a:effectLst/>
                        </a:rPr>
                        <a:t>Online Possibilities</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ct val="115000"/>
                        </a:lnSpc>
                        <a:spcBef>
                          <a:spcPts val="0"/>
                        </a:spcBef>
                        <a:spcAft>
                          <a:spcPts val="0"/>
                        </a:spcAft>
                      </a:pPr>
                      <a:r>
                        <a:rPr lang="en-US" sz="1200">
                          <a:effectLst/>
                        </a:rPr>
                        <a:t>Honors Environmental Science</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0500">
                <a:tc>
                  <a:txBody>
                    <a:bodyPr/>
                    <a:lstStyle/>
                    <a:p>
                      <a:pPr marL="0" marR="0" algn="l">
                        <a:lnSpc>
                          <a:spcPct val="115000"/>
                        </a:lnSpc>
                        <a:spcBef>
                          <a:spcPts val="0"/>
                        </a:spcBef>
                        <a:spcAft>
                          <a:spcPts val="0"/>
                        </a:spcAft>
                      </a:pPr>
                      <a:r>
                        <a:rPr lang="en-US" sz="1200">
                          <a:effectLst/>
                        </a:rPr>
                        <a:t>Honors Math (based on student math progression)</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l">
                        <a:lnSpc>
                          <a:spcPct val="115000"/>
                        </a:lnSpc>
                        <a:spcBef>
                          <a:spcPts val="0"/>
                        </a:spcBef>
                        <a:spcAft>
                          <a:spcPts val="0"/>
                        </a:spcAft>
                      </a:pPr>
                      <a:r>
                        <a:rPr lang="en-US" sz="1200">
                          <a:effectLst/>
                          <a:latin typeface="Calibri"/>
                          <a:ea typeface="Calibri"/>
                          <a:cs typeface="Times New Roman"/>
                        </a:rPr>
                        <a:t>*Honors Economics &amp; Personal Finance – summer before/after 10</a:t>
                      </a:r>
                      <a:r>
                        <a:rPr lang="en-US" sz="1200" baseline="30000">
                          <a:effectLst/>
                          <a:latin typeface="Calibri"/>
                          <a:ea typeface="Calibri"/>
                          <a:cs typeface="Times New Roman"/>
                        </a:rPr>
                        <a:t>th</a:t>
                      </a:r>
                      <a:r>
                        <a:rPr lang="en-US" sz="1200">
                          <a:effectLst/>
                          <a:latin typeface="Calibri"/>
                          <a:ea typeface="Calibri"/>
                          <a:cs typeface="Times New Roman"/>
                        </a:rPr>
                        <a:t> grade year</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133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751" y="-4256"/>
            <a:ext cx="9720072" cy="1499616"/>
          </a:xfrm>
        </p:spPr>
        <p:txBody>
          <a:bodyPr/>
          <a:lstStyle/>
          <a:p>
            <a:r>
              <a:rPr lang="en-US" err="1"/>
              <a:t>Ib</a:t>
            </a:r>
            <a:r>
              <a:rPr lang="en-US"/>
              <a:t> courses currently offered at </a:t>
            </a:r>
            <a:r>
              <a:rPr lang="en-US" err="1"/>
              <a:t>Grimsley</a:t>
            </a:r>
            <a:endParaRPr lang="en-US"/>
          </a:p>
        </p:txBody>
      </p:sp>
      <p:graphicFrame>
        <p:nvGraphicFramePr>
          <p:cNvPr id="5" name="Content Placeholder 4"/>
          <p:cNvGraphicFramePr>
            <a:graphicFrameLocks noGrp="1"/>
          </p:cNvGraphicFramePr>
          <p:nvPr>
            <p:ph idx="1"/>
          </p:nvPr>
        </p:nvGraphicFramePr>
        <p:xfrm>
          <a:off x="360760" y="1158371"/>
          <a:ext cx="11453448" cy="4450080"/>
        </p:xfrm>
        <a:graphic>
          <a:graphicData uri="http://schemas.openxmlformats.org/drawingml/2006/table">
            <a:tbl>
              <a:tblPr firstRow="1" bandRow="1">
                <a:tableStyleId>{5C22544A-7EE6-4342-B048-85BDC9FD1C3A}</a:tableStyleId>
              </a:tblPr>
              <a:tblGrid>
                <a:gridCol w="1817078">
                  <a:extLst>
                    <a:ext uri="{9D8B030D-6E8A-4147-A177-3AD203B41FA5}">
                      <a16:colId xmlns:a16="http://schemas.microsoft.com/office/drawing/2014/main" val="20000"/>
                    </a:ext>
                  </a:extLst>
                </a:gridCol>
                <a:gridCol w="1863970">
                  <a:extLst>
                    <a:ext uri="{9D8B030D-6E8A-4147-A177-3AD203B41FA5}">
                      <a16:colId xmlns:a16="http://schemas.microsoft.com/office/drawing/2014/main" val="20001"/>
                    </a:ext>
                  </a:extLst>
                </a:gridCol>
                <a:gridCol w="2157046">
                  <a:extLst>
                    <a:ext uri="{9D8B030D-6E8A-4147-A177-3AD203B41FA5}">
                      <a16:colId xmlns:a16="http://schemas.microsoft.com/office/drawing/2014/main" val="20002"/>
                    </a:ext>
                  </a:extLst>
                </a:gridCol>
                <a:gridCol w="1758461">
                  <a:extLst>
                    <a:ext uri="{9D8B030D-6E8A-4147-A177-3AD203B41FA5}">
                      <a16:colId xmlns:a16="http://schemas.microsoft.com/office/drawing/2014/main" val="20003"/>
                    </a:ext>
                  </a:extLst>
                </a:gridCol>
                <a:gridCol w="1957754">
                  <a:extLst>
                    <a:ext uri="{9D8B030D-6E8A-4147-A177-3AD203B41FA5}">
                      <a16:colId xmlns:a16="http://schemas.microsoft.com/office/drawing/2014/main" val="20004"/>
                    </a:ext>
                  </a:extLst>
                </a:gridCol>
                <a:gridCol w="1899139">
                  <a:extLst>
                    <a:ext uri="{9D8B030D-6E8A-4147-A177-3AD203B41FA5}">
                      <a16:colId xmlns:a16="http://schemas.microsoft.com/office/drawing/2014/main" val="20005"/>
                    </a:ext>
                  </a:extLst>
                </a:gridCol>
              </a:tblGrid>
              <a:tr h="1219202">
                <a:tc>
                  <a:txBody>
                    <a:bodyPr/>
                    <a:lstStyle/>
                    <a:p>
                      <a:r>
                        <a:rPr lang="en-US" sz="2000" b="0" dirty="0"/>
                        <a:t>Group</a:t>
                      </a:r>
                      <a:r>
                        <a:rPr lang="en-US" sz="2000" b="0" baseline="0" dirty="0"/>
                        <a:t> 1:</a:t>
                      </a:r>
                    </a:p>
                    <a:p>
                      <a:r>
                        <a:rPr lang="en-US" sz="2000" b="0" baseline="0" dirty="0"/>
                        <a:t>Studies in Language and Literature</a:t>
                      </a:r>
                      <a:endParaRPr lang="en-US" sz="2000" b="0" dirty="0"/>
                    </a:p>
                  </a:txBody>
                  <a:tcPr/>
                </a:tc>
                <a:tc>
                  <a:txBody>
                    <a:bodyPr/>
                    <a:lstStyle/>
                    <a:p>
                      <a:r>
                        <a:rPr lang="en-US" sz="2000" b="0" dirty="0"/>
                        <a:t>Group 2:</a:t>
                      </a:r>
                      <a:r>
                        <a:rPr lang="en-US" sz="2000" b="0" baseline="0" dirty="0"/>
                        <a:t> Language Acquisition</a:t>
                      </a:r>
                      <a:endParaRPr lang="en-US" sz="2000" b="0" dirty="0"/>
                    </a:p>
                  </a:txBody>
                  <a:tcPr/>
                </a:tc>
                <a:tc>
                  <a:txBody>
                    <a:bodyPr/>
                    <a:lstStyle/>
                    <a:p>
                      <a:r>
                        <a:rPr lang="en-US" sz="2000" b="0" dirty="0"/>
                        <a:t>Group 3: Individuals</a:t>
                      </a:r>
                      <a:r>
                        <a:rPr lang="en-US" sz="2000" b="0" baseline="0" dirty="0"/>
                        <a:t> and Societies</a:t>
                      </a:r>
                      <a:endParaRPr lang="en-US" sz="2000" b="0" dirty="0"/>
                    </a:p>
                  </a:txBody>
                  <a:tcPr/>
                </a:tc>
                <a:tc>
                  <a:txBody>
                    <a:bodyPr/>
                    <a:lstStyle/>
                    <a:p>
                      <a:r>
                        <a:rPr lang="en-US" sz="2000" b="0" dirty="0"/>
                        <a:t>Group 4: Sciences</a:t>
                      </a:r>
                    </a:p>
                  </a:txBody>
                  <a:tcPr/>
                </a:tc>
                <a:tc>
                  <a:txBody>
                    <a:bodyPr/>
                    <a:lstStyle/>
                    <a:p>
                      <a:r>
                        <a:rPr lang="en-US" sz="2000" b="0" dirty="0"/>
                        <a:t>Group 5: Mathematics</a:t>
                      </a:r>
                    </a:p>
                  </a:txBody>
                  <a:tcPr/>
                </a:tc>
                <a:tc>
                  <a:txBody>
                    <a:bodyPr/>
                    <a:lstStyle/>
                    <a:p>
                      <a:r>
                        <a:rPr lang="en-US" sz="2000" b="0" dirty="0"/>
                        <a:t>Group 6: The Arts</a:t>
                      </a:r>
                      <a:r>
                        <a:rPr lang="en-US" sz="2000" b="0" dirty="0">
                          <a:solidFill>
                            <a:srgbClr val="FF0000"/>
                          </a:solidFill>
                        </a:rPr>
                        <a:t>**</a:t>
                      </a:r>
                    </a:p>
                  </a:txBody>
                  <a:tcPr/>
                </a:tc>
                <a:extLst>
                  <a:ext uri="{0D108BD9-81ED-4DB2-BD59-A6C34878D82A}">
                    <a16:rowId xmlns:a16="http://schemas.microsoft.com/office/drawing/2014/main" val="10000"/>
                  </a:ext>
                </a:extLst>
              </a:tr>
              <a:tr h="1098305">
                <a:tc>
                  <a:txBody>
                    <a:bodyPr/>
                    <a:lstStyle/>
                    <a:p>
                      <a:r>
                        <a:rPr lang="en-US" sz="2000" b="0" kern="1200" dirty="0">
                          <a:solidFill>
                            <a:schemeClr val="dk1"/>
                          </a:solidFill>
                          <a:effectLst/>
                          <a:latin typeface="+mn-lt"/>
                          <a:ea typeface="+mn-ea"/>
                          <a:cs typeface="+mn-cs"/>
                        </a:rPr>
                        <a:t>IB English HL (jr. and sr. years)</a:t>
                      </a:r>
                      <a:endParaRPr lang="en-US" sz="2000" b="0" dirty="0"/>
                    </a:p>
                  </a:txBody>
                  <a:tcPr/>
                </a:tc>
                <a:tc>
                  <a:txBody>
                    <a:bodyPr/>
                    <a:lstStyle/>
                    <a:p>
                      <a:r>
                        <a:rPr lang="en-US" sz="2000" b="0" kern="1200" dirty="0">
                          <a:solidFill>
                            <a:schemeClr val="dk1"/>
                          </a:solidFill>
                          <a:effectLst/>
                          <a:latin typeface="+mn-lt"/>
                          <a:ea typeface="+mn-ea"/>
                          <a:cs typeface="+mn-cs"/>
                        </a:rPr>
                        <a:t>-IB Spanish  SL/HL</a:t>
                      </a:r>
                    </a:p>
                    <a:p>
                      <a:r>
                        <a:rPr lang="en-US" sz="2000" b="0" kern="1200" dirty="0">
                          <a:solidFill>
                            <a:schemeClr val="dk1"/>
                          </a:solidFill>
                          <a:effectLst/>
                          <a:latin typeface="+mn-lt"/>
                          <a:ea typeface="+mn-ea"/>
                          <a:cs typeface="+mn-cs"/>
                        </a:rPr>
                        <a:t>-IB French SL</a:t>
                      </a:r>
                    </a:p>
                    <a:p>
                      <a:r>
                        <a:rPr lang="en-US" sz="2000" b="0" kern="1200" dirty="0">
                          <a:solidFill>
                            <a:schemeClr val="dk1"/>
                          </a:solidFill>
                          <a:effectLst/>
                          <a:latin typeface="+mn-lt"/>
                          <a:ea typeface="+mn-ea"/>
                          <a:cs typeface="+mn-cs"/>
                        </a:rPr>
                        <a:t>-IB Latin SL</a:t>
                      </a:r>
                    </a:p>
                    <a:p>
                      <a:endParaRPr lang="en-US" sz="2000" b="0"/>
                    </a:p>
                  </a:txBody>
                  <a:tcPr/>
                </a:tc>
                <a:tc>
                  <a:txBody>
                    <a:bodyPr/>
                    <a:lstStyle/>
                    <a:p>
                      <a:r>
                        <a:rPr lang="en-US" sz="2000" b="0" kern="1200" dirty="0">
                          <a:solidFill>
                            <a:schemeClr val="dk1"/>
                          </a:solidFill>
                          <a:effectLst/>
                          <a:latin typeface="+mn-lt"/>
                          <a:ea typeface="+mn-ea"/>
                          <a:cs typeface="+mn-cs"/>
                        </a:rPr>
                        <a:t>IB History of Americas SL/HL (jr. and sr. years)</a:t>
                      </a:r>
                    </a:p>
                    <a:p>
                      <a:r>
                        <a:rPr lang="en-US" sz="2000" b="0" kern="1200" dirty="0">
                          <a:solidFill>
                            <a:schemeClr val="dk1"/>
                          </a:solidFill>
                          <a:effectLst/>
                          <a:latin typeface="+mn-lt"/>
                          <a:ea typeface="+mn-ea"/>
                          <a:cs typeface="+mn-cs"/>
                        </a:rPr>
                        <a:t>-IB Philosophy SL/HL</a:t>
                      </a:r>
                    </a:p>
                    <a:p>
                      <a:r>
                        <a:rPr lang="en-US" sz="2000" b="0" kern="1200" dirty="0">
                          <a:solidFill>
                            <a:schemeClr val="dk1"/>
                          </a:solidFill>
                          <a:effectLst/>
                          <a:latin typeface="+mn-lt"/>
                          <a:ea typeface="+mn-ea"/>
                          <a:cs typeface="+mn-cs"/>
                        </a:rPr>
                        <a:t>-IB Psychology SL/HL</a:t>
                      </a:r>
                    </a:p>
                    <a:p>
                      <a:r>
                        <a:rPr lang="en-US" sz="2000" b="0" kern="1200" dirty="0">
                          <a:solidFill>
                            <a:schemeClr val="dk1"/>
                          </a:solidFill>
                          <a:effectLst/>
                          <a:latin typeface="+mn-lt"/>
                          <a:ea typeface="+mn-ea"/>
                          <a:cs typeface="+mn-cs"/>
                        </a:rPr>
                        <a:t>-IB Environmental Systems &amp; Societies SL</a:t>
                      </a:r>
                      <a:r>
                        <a:rPr lang="en-US" sz="2000" b="1" kern="1200" dirty="0">
                          <a:solidFill>
                            <a:srgbClr val="FF0000"/>
                          </a:solidFill>
                          <a:effectLst/>
                          <a:latin typeface="+mn-lt"/>
                          <a:ea typeface="+mn-ea"/>
                          <a:cs typeface="+mn-cs"/>
                        </a:rPr>
                        <a:t>*</a:t>
                      </a:r>
                      <a:endParaRPr lang="en-US" sz="2000" b="1" dirty="0">
                        <a:solidFill>
                          <a:srgbClr val="FF0000"/>
                        </a:solidFill>
                      </a:endParaRPr>
                    </a:p>
                  </a:txBody>
                  <a:tcPr/>
                </a:tc>
                <a:tc>
                  <a:txBody>
                    <a:bodyPr/>
                    <a:lstStyle/>
                    <a:p>
                      <a:r>
                        <a:rPr lang="en-US" sz="2000" b="0" kern="1200" dirty="0">
                          <a:solidFill>
                            <a:schemeClr val="dk1"/>
                          </a:solidFill>
                          <a:effectLst/>
                          <a:latin typeface="+mn-lt"/>
                          <a:ea typeface="+mn-ea"/>
                          <a:cs typeface="+mn-cs"/>
                        </a:rPr>
                        <a:t>-IB Biology SL/HL</a:t>
                      </a:r>
                    </a:p>
                    <a:p>
                      <a:r>
                        <a:rPr lang="en-US" sz="2000" b="0" kern="1200" dirty="0">
                          <a:solidFill>
                            <a:schemeClr val="dk1"/>
                          </a:solidFill>
                          <a:effectLst/>
                          <a:latin typeface="+mn-lt"/>
                          <a:ea typeface="+mn-ea"/>
                          <a:cs typeface="+mn-cs"/>
                        </a:rPr>
                        <a:t>-IB Chemistry SL/HL</a:t>
                      </a:r>
                    </a:p>
                    <a:p>
                      <a:r>
                        <a:rPr lang="en-US" sz="2000" b="0" kern="1200" dirty="0">
                          <a:solidFill>
                            <a:schemeClr val="dk1"/>
                          </a:solidFill>
                          <a:effectLst/>
                          <a:latin typeface="+mn-lt"/>
                          <a:ea typeface="+mn-ea"/>
                          <a:cs typeface="+mn-cs"/>
                        </a:rPr>
                        <a:t>-IB Environmental Systems &amp; Societies SL</a:t>
                      </a:r>
                      <a:r>
                        <a:rPr lang="en-US" sz="2000" b="0" kern="1200" dirty="0">
                          <a:solidFill>
                            <a:srgbClr val="FF0000"/>
                          </a:solidFill>
                          <a:effectLst/>
                          <a:latin typeface="+mn-lt"/>
                          <a:ea typeface="+mn-ea"/>
                          <a:cs typeface="+mn-cs"/>
                        </a:rPr>
                        <a:t>* </a:t>
                      </a:r>
                      <a:endParaRPr lang="en-US" sz="2000" b="0" dirty="0">
                        <a:solidFill>
                          <a:srgbClr val="FF0000"/>
                        </a:solidFill>
                      </a:endParaRPr>
                    </a:p>
                  </a:txBody>
                  <a:tcPr/>
                </a:tc>
                <a:tc>
                  <a:txBody>
                    <a:bodyPr/>
                    <a:lstStyle/>
                    <a:p>
                      <a:r>
                        <a:rPr lang="en-US" sz="2000" b="0" kern="1200" dirty="0">
                          <a:solidFill>
                            <a:schemeClr val="dk1"/>
                          </a:solidFill>
                          <a:effectLst/>
                          <a:latin typeface="+mn-lt"/>
                          <a:ea typeface="+mn-ea"/>
                          <a:cs typeface="+mn-cs"/>
                        </a:rPr>
                        <a:t>-IB Math Applications SL</a:t>
                      </a:r>
                    </a:p>
                    <a:p>
                      <a:r>
                        <a:rPr lang="en-US" sz="2000" b="0" kern="1200" dirty="0">
                          <a:solidFill>
                            <a:schemeClr val="dk1"/>
                          </a:solidFill>
                          <a:effectLst/>
                          <a:latin typeface="+mn-lt"/>
                          <a:ea typeface="+mn-ea"/>
                          <a:cs typeface="+mn-cs"/>
                        </a:rPr>
                        <a:t>-IB Mathematics HL</a:t>
                      </a:r>
                    </a:p>
                    <a:p>
                      <a:endParaRPr lang="en-US" sz="2000" b="0"/>
                    </a:p>
                  </a:txBody>
                  <a:tcPr/>
                </a:tc>
                <a:tc>
                  <a:txBody>
                    <a:bodyPr/>
                    <a:lstStyle/>
                    <a:p>
                      <a:r>
                        <a:rPr lang="en-US" sz="2000" b="0" kern="1200" dirty="0">
                          <a:solidFill>
                            <a:schemeClr val="dk1"/>
                          </a:solidFill>
                          <a:effectLst/>
                          <a:latin typeface="+mn-lt"/>
                          <a:ea typeface="+mn-ea"/>
                          <a:cs typeface="+mn-cs"/>
                        </a:rPr>
                        <a:t>-IB Visual Art SL/HL</a:t>
                      </a:r>
                    </a:p>
                    <a:p>
                      <a:endParaRPr lang="en-US" sz="20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7260565" y="5956417"/>
            <a:ext cx="5158154" cy="64633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w Cen MT" panose="020B0602020104020603"/>
                <a:ea typeface="+mn-ea"/>
                <a:cs typeface="+mn-cs"/>
              </a:rPr>
              <a:t>**Arts: May be omitted for a second science, language acquisition, or individuals and society </a:t>
            </a:r>
            <a:endParaRPr kumimoji="0" lang="en-US" sz="1800" b="0" i="0" u="none" strike="noStrike" kern="1200" cap="none" spc="0" normalizeH="0" baseline="0" noProof="0">
              <a:ln>
                <a:noFill/>
              </a:ln>
              <a:solidFill>
                <a:srgbClr val="FF0000"/>
              </a:solidFill>
              <a:effectLst/>
              <a:uLnTx/>
              <a:uFillTx/>
              <a:latin typeface="Tw Cen MT" panose="020B0602020104020603"/>
              <a:ea typeface="+mn-ea"/>
              <a:cs typeface="+mn-cs"/>
            </a:endParaRPr>
          </a:p>
        </p:txBody>
      </p:sp>
      <p:sp>
        <p:nvSpPr>
          <p:cNvPr id="7" name="Rectangle 6"/>
          <p:cNvSpPr/>
          <p:nvPr/>
        </p:nvSpPr>
        <p:spPr>
          <a:xfrm>
            <a:off x="470394" y="6224312"/>
            <a:ext cx="3308085" cy="369332"/>
          </a:xfrm>
          <a:prstGeom prst="rect">
            <a:avLst/>
          </a:prstGeom>
        </p:spPr>
        <p:txBody>
          <a:bodyPr wrap="non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w Cen MT" panose="020B0602020104020603"/>
                <a:ea typeface="+mn-ea"/>
                <a:cs typeface="+mn-cs"/>
              </a:rPr>
              <a:t>* Interdisciplinary-counts for one</a:t>
            </a:r>
          </a:p>
        </p:txBody>
      </p:sp>
    </p:spTree>
    <p:extLst>
      <p:ext uri="{BB962C8B-B14F-4D97-AF65-F5344CB8AC3E}">
        <p14:creationId xmlns:p14="http://schemas.microsoft.com/office/powerpoint/2010/main" val="26940429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EEE669936DFA4B830B3BB0F0058613" ma:contentTypeVersion="14" ma:contentTypeDescription="Create a new document." ma:contentTypeScope="" ma:versionID="ab4152fe743f54868f764fc303fd9a0f">
  <xsd:schema xmlns:xsd="http://www.w3.org/2001/XMLSchema" xmlns:xs="http://www.w3.org/2001/XMLSchema" xmlns:p="http://schemas.microsoft.com/office/2006/metadata/properties" xmlns:ns3="1b99abd8-d28b-4bdc-bba5-dd13b9ffb938" xmlns:ns4="57f2479d-74a7-44fe-b8c7-ae30024f0d58" targetNamespace="http://schemas.microsoft.com/office/2006/metadata/properties" ma:root="true" ma:fieldsID="e7e5345f437c91f7f4f99fd4c52736c4" ns3:_="" ns4:_="">
    <xsd:import namespace="1b99abd8-d28b-4bdc-bba5-dd13b9ffb938"/>
    <xsd:import namespace="57f2479d-74a7-44fe-b8c7-ae30024f0d58"/>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9abd8-d28b-4bdc-bba5-dd13b9ffb9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2479d-74a7-44fe-b8c7-ae30024f0d5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8CE31-6318-45CF-93EA-22F1A8447820}">
  <ds:schemaRefs>
    <ds:schemaRef ds:uri="http://schemas.microsoft.com/sharepoint/v3/contenttype/forms"/>
  </ds:schemaRefs>
</ds:datastoreItem>
</file>

<file path=customXml/itemProps2.xml><?xml version="1.0" encoding="utf-8"?>
<ds:datastoreItem xmlns:ds="http://schemas.openxmlformats.org/officeDocument/2006/customXml" ds:itemID="{1C0A89E3-2F97-4893-8719-AB47887B9D84}">
  <ds:schemaRefs>
    <ds:schemaRef ds:uri="http://schemas.microsoft.com/office/2006/metadata/properties"/>
    <ds:schemaRef ds:uri="http://purl.org/dc/terms/"/>
    <ds:schemaRef ds:uri="http://schemas.microsoft.com/office/infopath/2007/PartnerControls"/>
    <ds:schemaRef ds:uri="1b99abd8-d28b-4bdc-bba5-dd13b9ffb938"/>
    <ds:schemaRef ds:uri="http://www.w3.org/XML/1998/namespace"/>
    <ds:schemaRef ds:uri="http://schemas.microsoft.com/office/2006/documentManagement/types"/>
    <ds:schemaRef ds:uri="http://purl.org/dc/dcmitype/"/>
    <ds:schemaRef ds:uri="http://schemas.openxmlformats.org/package/2006/metadata/core-properties"/>
    <ds:schemaRef ds:uri="57f2479d-74a7-44fe-b8c7-ae30024f0d58"/>
    <ds:schemaRef ds:uri="http://purl.org/dc/elements/1.1/"/>
  </ds:schemaRefs>
</ds:datastoreItem>
</file>

<file path=customXml/itemProps3.xml><?xml version="1.0" encoding="utf-8"?>
<ds:datastoreItem xmlns:ds="http://schemas.openxmlformats.org/officeDocument/2006/customXml" ds:itemID="{AB27A43C-D94F-4155-A13D-3B87B1991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9abd8-d28b-4bdc-bba5-dd13b9ffb938"/>
    <ds:schemaRef ds:uri="57f2479d-74a7-44fe-b8c7-ae30024f0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2108</TotalTime>
  <Words>2094</Words>
  <Application>Microsoft Office PowerPoint</Application>
  <PresentationFormat>Widescreen</PresentationFormat>
  <Paragraphs>269</Paragraphs>
  <Slides>27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Tw Cen MT</vt:lpstr>
      <vt:lpstr>Tw Cen MT Condensed</vt:lpstr>
      <vt:lpstr>Wingdings</vt:lpstr>
      <vt:lpstr>Wingdings 3</vt:lpstr>
      <vt:lpstr>Office Theme</vt:lpstr>
      <vt:lpstr>Integral</vt:lpstr>
      <vt:lpstr>Choice Schools –  High School Options</vt:lpstr>
      <vt:lpstr>JROTC at Grimsley</vt:lpstr>
      <vt:lpstr>JROTC at Grimsley</vt:lpstr>
      <vt:lpstr>Grimsley High School IB Program </vt:lpstr>
      <vt:lpstr>What is IB?</vt:lpstr>
      <vt:lpstr>IB Diploma Program requirements</vt:lpstr>
      <vt:lpstr>IB Diploma Program requirements</vt:lpstr>
      <vt:lpstr>What does it look like at Grimsley?</vt:lpstr>
      <vt:lpstr>Ib courses currently offered at Grimsley</vt:lpstr>
      <vt:lpstr> Grimsley IB Students</vt:lpstr>
      <vt:lpstr>2024 IB Diploma CEremony</vt:lpstr>
      <vt:lpstr>2024 Tuesday Tours</vt:lpstr>
      <vt:lpstr>IB Open House</vt:lpstr>
      <vt:lpstr>Application </vt:lpstr>
      <vt:lpstr>School mint</vt:lpstr>
      <vt:lpstr>Questions? BARNArR@gcsnc.com southes2@gcsnc.com  Thanks for your time!</vt:lpstr>
      <vt:lpstr>Important Dates</vt:lpstr>
      <vt:lpstr>Information Needed for Application</vt:lpstr>
      <vt:lpstr>Application Process</vt:lpstr>
      <vt:lpstr>Frequently Asked Questions</vt:lpstr>
      <vt:lpstr>High School Option Programs</vt:lpstr>
      <vt:lpstr>High School Option Programs</vt:lpstr>
      <vt:lpstr>Weaver Academy Performing/Visual Arts</vt:lpstr>
      <vt:lpstr>Weaver Academy – CTE</vt:lpstr>
      <vt:lpstr>For More Information</vt:lpstr>
      <vt:lpstr>Join the 8th Grade Remind App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Options</dc:title>
  <dc:creator>Ingram, Kelly A</dc:creator>
  <cp:lastModifiedBy>Ingram, Kelly A</cp:lastModifiedBy>
  <cp:revision>4</cp:revision>
  <dcterms:created xsi:type="dcterms:W3CDTF">2021-12-06T17:27:34Z</dcterms:created>
  <dcterms:modified xsi:type="dcterms:W3CDTF">2024-10-01T23:44:29Z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0x0101007BEEE669936DFA4B830B3BB0F0058613</vt:lpwstr>
  </property>
</Properties>
</file>