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4"/>
  </p:sldMasterIdLst>
  <p:notesMasterIdLst>
    <p:notesMasterId r:id="rId24"/>
  </p:notesMasterIdLst>
  <p:sldIdLst>
    <p:sldId id="256" r:id="rId5"/>
    <p:sldId id="318" r:id="rId6"/>
    <p:sldId id="357" r:id="rId7"/>
    <p:sldId id="259" r:id="rId8"/>
    <p:sldId id="368" r:id="rId9"/>
    <p:sldId id="371" r:id="rId10"/>
    <p:sldId id="366" r:id="rId11"/>
    <p:sldId id="360" r:id="rId12"/>
    <p:sldId id="258" r:id="rId13"/>
    <p:sldId id="332" r:id="rId14"/>
    <p:sldId id="260" r:id="rId15"/>
    <p:sldId id="279" r:id="rId16"/>
    <p:sldId id="364" r:id="rId17"/>
    <p:sldId id="362" r:id="rId18"/>
    <p:sldId id="372" r:id="rId19"/>
    <p:sldId id="369" r:id="rId20"/>
    <p:sldId id="320" r:id="rId21"/>
    <p:sldId id="370" r:id="rId22"/>
    <p:sldId id="322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D8FA3EC-307C-416E-814B-E359EAA3A6CC}" v="12" dt="2025-02-05T19:56:00.83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3" autoAdjust="0"/>
    <p:restoredTop sz="86454" autoAdjust="0"/>
  </p:normalViewPr>
  <p:slideViewPr>
    <p:cSldViewPr>
      <p:cViewPr varScale="1">
        <p:scale>
          <a:sx n="70" d="100"/>
          <a:sy n="70" d="100"/>
        </p:scale>
        <p:origin x="1326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theme" Target="theme/theme1.xml"/><Relationship Id="rId30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Ingram, Kelly A" userId="30236cb3-a0fd-4dd5-9497-c4275d0bca59" providerId="ADAL" clId="{AD8FA3EC-307C-416E-814B-E359EAA3A6CC}"/>
    <pc:docChg chg="custSel modSld">
      <pc:chgData name="Ingram, Kelly A" userId="30236cb3-a0fd-4dd5-9497-c4275d0bca59" providerId="ADAL" clId="{AD8FA3EC-307C-416E-814B-E359EAA3A6CC}" dt="2025-02-11T19:06:20.676" v="427" actId="20577"/>
      <pc:docMkLst>
        <pc:docMk/>
      </pc:docMkLst>
      <pc:sldChg chg="modSp mod">
        <pc:chgData name="Ingram, Kelly A" userId="30236cb3-a0fd-4dd5-9497-c4275d0bca59" providerId="ADAL" clId="{AD8FA3EC-307C-416E-814B-E359EAA3A6CC}" dt="2025-02-11T19:03:12.756" v="377" actId="20577"/>
        <pc:sldMkLst>
          <pc:docMk/>
          <pc:sldMk cId="3477100621" sldId="256"/>
        </pc:sldMkLst>
        <pc:spChg chg="mod">
          <ac:chgData name="Ingram, Kelly A" userId="30236cb3-a0fd-4dd5-9497-c4275d0bca59" providerId="ADAL" clId="{AD8FA3EC-307C-416E-814B-E359EAA3A6CC}" dt="2025-02-11T19:03:12.756" v="377" actId="20577"/>
          <ac:spMkLst>
            <pc:docMk/>
            <pc:sldMk cId="3477100621" sldId="256"/>
            <ac:spMk id="3" creationId="{00000000-0000-0000-0000-000000000000}"/>
          </ac:spMkLst>
        </pc:spChg>
      </pc:sldChg>
      <pc:sldChg chg="modSp mod">
        <pc:chgData name="Ingram, Kelly A" userId="30236cb3-a0fd-4dd5-9497-c4275d0bca59" providerId="ADAL" clId="{AD8FA3EC-307C-416E-814B-E359EAA3A6CC}" dt="2025-02-11T19:06:20.676" v="427" actId="20577"/>
        <pc:sldMkLst>
          <pc:docMk/>
          <pc:sldMk cId="618168544" sldId="279"/>
        </pc:sldMkLst>
        <pc:spChg chg="mod">
          <ac:chgData name="Ingram, Kelly A" userId="30236cb3-a0fd-4dd5-9497-c4275d0bca59" providerId="ADAL" clId="{AD8FA3EC-307C-416E-814B-E359EAA3A6CC}" dt="2025-02-11T19:06:20.676" v="427" actId="20577"/>
          <ac:spMkLst>
            <pc:docMk/>
            <pc:sldMk cId="618168544" sldId="279"/>
            <ac:spMk id="3" creationId="{493FF5AC-C6F1-4743-A887-23F7EB4BC442}"/>
          </ac:spMkLst>
        </pc:spChg>
      </pc:sldChg>
      <pc:sldChg chg="modSp mod">
        <pc:chgData name="Ingram, Kelly A" userId="30236cb3-a0fd-4dd5-9497-c4275d0bca59" providerId="ADAL" clId="{AD8FA3EC-307C-416E-814B-E359EAA3A6CC}" dt="2025-02-05T21:06:22.750" v="315" actId="20577"/>
        <pc:sldMkLst>
          <pc:docMk/>
          <pc:sldMk cId="2851555975" sldId="320"/>
        </pc:sldMkLst>
        <pc:spChg chg="mod">
          <ac:chgData name="Ingram, Kelly A" userId="30236cb3-a0fd-4dd5-9497-c4275d0bca59" providerId="ADAL" clId="{AD8FA3EC-307C-416E-814B-E359EAA3A6CC}" dt="2025-02-05T21:06:22.750" v="315" actId="20577"/>
          <ac:spMkLst>
            <pc:docMk/>
            <pc:sldMk cId="2851555975" sldId="320"/>
            <ac:spMk id="3" creationId="{00000000-0000-0000-0000-000000000000}"/>
          </ac:spMkLst>
        </pc:spChg>
      </pc:sldChg>
      <pc:sldChg chg="modSp mod">
        <pc:chgData name="Ingram, Kelly A" userId="30236cb3-a0fd-4dd5-9497-c4275d0bca59" providerId="ADAL" clId="{AD8FA3EC-307C-416E-814B-E359EAA3A6CC}" dt="2025-02-11T19:04:15.643" v="379" actId="20577"/>
        <pc:sldMkLst>
          <pc:docMk/>
          <pc:sldMk cId="2047515667" sldId="357"/>
        </pc:sldMkLst>
        <pc:spChg chg="mod">
          <ac:chgData name="Ingram, Kelly A" userId="30236cb3-a0fd-4dd5-9497-c4275d0bca59" providerId="ADAL" clId="{AD8FA3EC-307C-416E-814B-E359EAA3A6CC}" dt="2025-02-11T19:04:15.643" v="379" actId="20577"/>
          <ac:spMkLst>
            <pc:docMk/>
            <pc:sldMk cId="2047515667" sldId="357"/>
            <ac:spMk id="3" creationId="{F91C8379-3AE3-40E7-AE19-BE937F1EA113}"/>
          </ac:spMkLst>
        </pc:spChg>
      </pc:sldChg>
      <pc:sldChg chg="modSp mod">
        <pc:chgData name="Ingram, Kelly A" userId="30236cb3-a0fd-4dd5-9497-c4275d0bca59" providerId="ADAL" clId="{AD8FA3EC-307C-416E-814B-E359EAA3A6CC}" dt="2025-02-11T19:04:59.914" v="421" actId="20577"/>
        <pc:sldMkLst>
          <pc:docMk/>
          <pc:sldMk cId="2090179052" sldId="360"/>
        </pc:sldMkLst>
        <pc:spChg chg="mod">
          <ac:chgData name="Ingram, Kelly A" userId="30236cb3-a0fd-4dd5-9497-c4275d0bca59" providerId="ADAL" clId="{AD8FA3EC-307C-416E-814B-E359EAA3A6CC}" dt="2025-02-11T19:04:59.914" v="421" actId="20577"/>
          <ac:spMkLst>
            <pc:docMk/>
            <pc:sldMk cId="2090179052" sldId="360"/>
            <ac:spMk id="3" creationId="{8F9701B5-8AE7-46BB-AE13-31A530AFACFC}"/>
          </ac:spMkLst>
        </pc:spChg>
      </pc:sldChg>
      <pc:sldChg chg="modSp mod">
        <pc:chgData name="Ingram, Kelly A" userId="30236cb3-a0fd-4dd5-9497-c4275d0bca59" providerId="ADAL" clId="{AD8FA3EC-307C-416E-814B-E359EAA3A6CC}" dt="2025-02-05T19:56:00.827" v="302" actId="20577"/>
        <pc:sldMkLst>
          <pc:docMk/>
          <pc:sldMk cId="24042075" sldId="369"/>
        </pc:sldMkLst>
        <pc:spChg chg="mod">
          <ac:chgData name="Ingram, Kelly A" userId="30236cb3-a0fd-4dd5-9497-c4275d0bca59" providerId="ADAL" clId="{AD8FA3EC-307C-416E-814B-E359EAA3A6CC}" dt="2025-02-05T19:56:00.827" v="302" actId="20577"/>
          <ac:spMkLst>
            <pc:docMk/>
            <pc:sldMk cId="24042075" sldId="369"/>
            <ac:spMk id="3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455791-E5CE-495D-9F49-ABF1480DA8F7}" type="datetimeFigureOut">
              <a:rPr lang="en-US" smtClean="0"/>
              <a:t>2/11/2025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468B90-7D61-4000-9468-870C518C5CE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55855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468B90-7D61-4000-9468-870C518C5CEF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48694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C76B61-6DA7-4884-B296-D880410CF8E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22F61D0-8C5D-487C-8326-6E71FF2A6CC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833570-3658-4F6B-AC71-3491A7642B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54EAF3-8DA3-4BE4-B616-93035330F592}" type="datetimeFigureOut">
              <a:rPr lang="en-US" smtClean="0"/>
              <a:t>2/11/2025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847C6A-2C48-490A-942E-18C1830B4F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F6C126-5053-4E56-9EF7-F510956428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86C44-1FEC-4853-81EE-A4DCFF4DDFE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50461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13C369-20BB-4D03-9008-7E00E7259F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64E79D7-2976-4C39-865B-5CF5C826F8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F65DD3-9B2C-4937-BD7B-E9D783B018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54EAF3-8DA3-4BE4-B616-93035330F592}" type="datetimeFigureOut">
              <a:rPr lang="en-US" smtClean="0"/>
              <a:t>2/11/2025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3567B6-6639-42A9-8426-CDFDCFD90D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107641-86D4-4546-A64D-28707A13A8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86C44-1FEC-4853-81EE-A4DCFF4DDFE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75052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30FB5DF-1ABC-4846-8B32-59DB087635E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59382F1-340E-4A6F-8C33-00677A21203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CAB503-7E76-4B5D-BDCB-B88DB4247F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54EAF3-8DA3-4BE4-B616-93035330F592}" type="datetimeFigureOut">
              <a:rPr lang="en-US" smtClean="0"/>
              <a:t>2/11/2025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00762E-6FAC-43CA-A495-F6BD60EE1D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709A62-138A-4A6E-8196-10424C4F64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86C44-1FEC-4853-81EE-A4DCFF4DDFE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70936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74DC1-CB8B-4D33-A4E6-9EB39D1EC9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A4AFAE-C200-4E3B-815F-E8AC03BC72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2CF611-FE7B-41F4-918D-1C802B8D84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54EAF3-8DA3-4BE4-B616-93035330F592}" type="datetimeFigureOut">
              <a:rPr lang="en-US" smtClean="0"/>
              <a:t>2/11/2025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557B5B-5F0C-40B5-8B99-E05CE20653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FD6A52-76FF-4337-9520-2386DFAAD1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86C44-1FEC-4853-81EE-A4DCFF4DDFE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6785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7E977B-5169-40DC-83DC-214DA8F87B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0B4C260-E7D9-4E22-BE39-B7956BEA95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6D9150-A2B6-4C48-9AC0-DFDC3EB272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54EAF3-8DA3-4BE4-B616-93035330F592}" type="datetimeFigureOut">
              <a:rPr lang="en-US" smtClean="0"/>
              <a:t>2/11/2025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B82A8A-7F08-40F0-8E88-4AF8E61B92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25CA19-FCC8-4DBB-A215-E47A3B5251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86C44-1FEC-4853-81EE-A4DCFF4DDFE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10587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6EAF87-BA3F-480B-A6F2-20F0AE6DB5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B039B8-6703-44CE-B95C-8099512A68D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5591ADC-FAD4-4C50-8D6A-C2FE8525118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7241F7D-158D-4A77-9A06-C487F3A034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54EAF3-8DA3-4BE4-B616-93035330F592}" type="datetimeFigureOut">
              <a:rPr lang="en-US" smtClean="0"/>
              <a:t>2/11/2025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A10A6AF-C2A6-4032-8317-871FDCD7EF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D1739C8-7E1C-478E-A9EA-DA0F276EE3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86C44-1FEC-4853-81EE-A4DCFF4DDFE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61955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243D73-4D3E-4109-A5C8-1F19886BA8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9B50CAD-3E9D-454F-82AD-C237CC9EC2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1451959-E826-4745-86B5-00BB317E874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79D5EF0-085B-41A5-AE82-65A71384347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15F8473-070F-4697-8D9A-59C0DB8E233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C9DAB77-7E7D-455D-A2E8-6D2ED2041D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54EAF3-8DA3-4BE4-B616-93035330F592}" type="datetimeFigureOut">
              <a:rPr lang="en-US" smtClean="0"/>
              <a:t>2/11/2025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9A19F1E-4B2A-4B53-867B-B68DF4FEFE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9502439-B91B-47D8-BC8C-A041EFE3AB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86C44-1FEC-4853-81EE-A4DCFF4DDFE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27980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FE68D3-6F84-447B-BF0B-6ACE65726B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555695B-8DE5-4351-A5CB-B49F35DC57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54EAF3-8DA3-4BE4-B616-93035330F592}" type="datetimeFigureOut">
              <a:rPr lang="en-US" smtClean="0"/>
              <a:t>2/11/2025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16AEAF3-F921-4A98-AEAE-8A591E3BF5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31D5252-DC70-4ECD-8AC6-90FA6CD13E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86C44-1FEC-4853-81EE-A4DCFF4DDFE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88380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D70E91D-E2FC-4B21-A894-03E6D4AE77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54EAF3-8DA3-4BE4-B616-93035330F592}" type="datetimeFigureOut">
              <a:rPr lang="en-US" smtClean="0"/>
              <a:t>2/11/2025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02DC7E9-923F-46C4-B239-EADA3EE5FE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3BF94D7-C869-4647-BD2C-C960698E76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86C44-1FEC-4853-81EE-A4DCFF4DDFE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88691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71FA7C-0840-49AD-BF79-9220A7F60F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8CC179-436D-4436-B6FA-9F1ECB78B5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3E81BCE-1FC6-4768-AAB1-E4048BA218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AA77DAB-1B90-4FB5-A681-8AD7D0DBB9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54EAF3-8DA3-4BE4-B616-93035330F592}" type="datetimeFigureOut">
              <a:rPr lang="en-US" smtClean="0"/>
              <a:t>2/11/2025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FA3D391-710D-4D31-A2E0-1E4CB6C0CB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65689AA-8354-40DD-A95C-B9D5FA8BC7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86C44-1FEC-4853-81EE-A4DCFF4DDFE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73434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507242-665E-44AA-8B83-3BA8DB588B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E2C29C0-461E-4E53-8897-99E00CF033D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D399C8C-B2A0-403D-B87F-DD748763B0B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9498E09-B7EB-41DE-B473-DBAD060F93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54EAF3-8DA3-4BE4-B616-93035330F592}" type="datetimeFigureOut">
              <a:rPr lang="en-US" smtClean="0"/>
              <a:t>2/11/2025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302218A-73EA-4B34-9672-E6008EE9DD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0D06080-C98A-4696-BA6D-05F398A021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86C44-1FEC-4853-81EE-A4DCFF4DDFE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35130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AFC4158-F822-4CFB-A020-396E146EA3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502B9D4-461B-4C1B-9814-CBB5A91769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8CF09F-3618-4E26-A6F8-2857C3732FE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54EAF3-8DA3-4BE4-B616-93035330F592}" type="datetimeFigureOut">
              <a:rPr lang="en-US" smtClean="0"/>
              <a:t>2/11/2025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96457C-6CD7-41A0-86AE-C37BB5AF748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830704-0F85-42D2-80D1-270D26B4BB5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B86C44-1FEC-4853-81EE-A4DCFF4DDFE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46681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ncdrivingschool.com/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labor.nc.gov/workplace-rights/youth-employment-rules/apply-youth-employment-certificate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hyperlink" Target="mailto:hunte@gcsnc.com" TargetMode="External"/><Relationship Id="rId3" Type="http://schemas.openxmlformats.org/officeDocument/2006/relationships/hyperlink" Target="mailto:ingrama2@gcsnc.com" TargetMode="External"/><Relationship Id="rId7" Type="http://schemas.openxmlformats.org/officeDocument/2006/relationships/hyperlink" Target="mailto:barnarr@gcsnc.com" TargetMode="External"/><Relationship Id="rId2" Type="http://schemas.openxmlformats.org/officeDocument/2006/relationships/hyperlink" Target="mailto:odonneg@gcsnc.co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stonea2@gcsnc.com" TargetMode="External"/><Relationship Id="rId11" Type="http://schemas.openxmlformats.org/officeDocument/2006/relationships/hyperlink" Target="mailto:lewisa2@gcsnc.com" TargetMode="External"/><Relationship Id="rId5" Type="http://schemas.openxmlformats.org/officeDocument/2006/relationships/hyperlink" Target="mailto:youngbw@gcsnc.com" TargetMode="External"/><Relationship Id="rId10" Type="http://schemas.openxmlformats.org/officeDocument/2006/relationships/hyperlink" Target="mailto:seibolj@gcsnc.com" TargetMode="External"/><Relationship Id="rId4" Type="http://schemas.openxmlformats.org/officeDocument/2006/relationships/hyperlink" Target="mailto:sandswa@gcsnc.com" TargetMode="External"/><Relationship Id="rId9" Type="http://schemas.openxmlformats.org/officeDocument/2006/relationships/hyperlink" Target="mailto:duncana@gcsnc.com" TargetMode="Externa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owl.excelsior.edu/writing-process/prewriting-strategies/prewriting-strategies-asking-defining-questions/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gapnc.org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762001"/>
            <a:ext cx="6858000" cy="1828800"/>
          </a:xfrm>
        </p:spPr>
        <p:txBody>
          <a:bodyPr>
            <a:normAutofit/>
          </a:bodyPr>
          <a:lstStyle/>
          <a:p>
            <a:pPr algn="ctr"/>
            <a:r>
              <a:rPr lang="en-US" cap="none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Class of 2028</a:t>
            </a:r>
            <a:br>
              <a:rPr lang="en-US" cap="none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cap="none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High School Transition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" y="3429000"/>
            <a:ext cx="8763000" cy="3048000"/>
          </a:xfrm>
        </p:spPr>
        <p:txBody>
          <a:bodyPr>
            <a:normAutofit/>
          </a:bodyPr>
          <a:lstStyle/>
          <a:p>
            <a:endParaRPr lang="en-US" dirty="0"/>
          </a:p>
          <a:p>
            <a:r>
              <a:rPr lang="en-US" sz="2600" dirty="0">
                <a:solidFill>
                  <a:srgbClr val="002060"/>
                </a:solidFill>
              </a:rPr>
              <a:t>Welcome - Merrie Conaway &amp; Melissa Bocci </a:t>
            </a:r>
          </a:p>
          <a:p>
            <a:r>
              <a:rPr lang="en-US" sz="2600" dirty="0">
                <a:solidFill>
                  <a:srgbClr val="002060"/>
                </a:solidFill>
              </a:rPr>
              <a:t>Grimsley Athletics – Stacie Baker &amp; David Schwartz </a:t>
            </a:r>
          </a:p>
          <a:p>
            <a:r>
              <a:rPr lang="en-US" sz="2600" dirty="0">
                <a:solidFill>
                  <a:srgbClr val="002060"/>
                </a:solidFill>
              </a:rPr>
              <a:t>Grimsley Counseling – Ms. Southern-Marsh &amp; Ms. Robinette</a:t>
            </a:r>
          </a:p>
          <a:p>
            <a:r>
              <a:rPr lang="en-US" sz="2600" dirty="0">
                <a:solidFill>
                  <a:srgbClr val="002060"/>
                </a:solidFill>
              </a:rPr>
              <a:t>Kiser Counseling - Kelly Ingram</a:t>
            </a:r>
          </a:p>
          <a:p>
            <a:pPr algn="ctr"/>
            <a:endParaRPr lang="en-US" sz="3300" dirty="0">
              <a:solidFill>
                <a:srgbClr val="002060"/>
              </a:solidFill>
            </a:endParaRPr>
          </a:p>
          <a:p>
            <a:pPr algn="ctr"/>
            <a:endParaRPr lang="en-US" sz="33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71006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7BF13E-855F-416D-8EE9-25CF09FC04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52400"/>
            <a:ext cx="7886700" cy="1447799"/>
          </a:xfrm>
        </p:spPr>
        <p:txBody>
          <a:bodyPr/>
          <a:lstStyle/>
          <a:p>
            <a:pPr algn="ctr"/>
            <a:r>
              <a:rPr lang="en-US" b="1" u="sng" dirty="0">
                <a:solidFill>
                  <a:srgbClr val="002060"/>
                </a:solidFill>
              </a:rPr>
              <a:t>Promotion/Graduation Notes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340D2B-FE35-4B23-95DA-3674EA5670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1371600"/>
            <a:ext cx="8686800" cy="5486399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en-US" sz="2200" dirty="0">
              <a:solidFill>
                <a:srgbClr val="002060"/>
              </a:solidFill>
            </a:endParaRPr>
          </a:p>
          <a:p>
            <a:r>
              <a:rPr lang="en-US" sz="2200" dirty="0">
                <a:solidFill>
                  <a:srgbClr val="002060"/>
                </a:solidFill>
              </a:rPr>
              <a:t>Promotion – Each year a student must earn 5 of 6 credits to be promoted to the next grade.</a:t>
            </a:r>
          </a:p>
          <a:p>
            <a:endParaRPr lang="en-US" sz="2200" dirty="0">
              <a:solidFill>
                <a:srgbClr val="002060"/>
              </a:solidFill>
            </a:endParaRPr>
          </a:p>
          <a:p>
            <a:r>
              <a:rPr lang="en-US" sz="2200" dirty="0">
                <a:solidFill>
                  <a:srgbClr val="002060"/>
                </a:solidFill>
              </a:rPr>
              <a:t>One Art credit earned in any grade 6-12.  The “Art” credit can be earned through Band, Orchestra, Theater, Chorus, Art, Digital Art.  Students must pass the course for it to count.</a:t>
            </a:r>
          </a:p>
          <a:p>
            <a:endParaRPr lang="en-US" sz="2200" dirty="0">
              <a:solidFill>
                <a:srgbClr val="002060"/>
              </a:solidFill>
            </a:endParaRPr>
          </a:p>
          <a:p>
            <a:r>
              <a:rPr lang="en-US" sz="2200" dirty="0">
                <a:solidFill>
                  <a:srgbClr val="002060"/>
                </a:solidFill>
              </a:rPr>
              <a:t>All high school credits earned in middle school apply toward the student’s promotion requirements but not towards GPA (</a:t>
            </a:r>
            <a:r>
              <a:rPr lang="en-US" sz="2200" dirty="0" err="1">
                <a:solidFill>
                  <a:srgbClr val="002060"/>
                </a:solidFill>
              </a:rPr>
              <a:t>ie</a:t>
            </a:r>
            <a:r>
              <a:rPr lang="en-US" sz="2200" dirty="0">
                <a:solidFill>
                  <a:srgbClr val="002060"/>
                </a:solidFill>
              </a:rPr>
              <a:t>: Math 1, Math 2, or any high school online course)</a:t>
            </a:r>
          </a:p>
        </p:txBody>
      </p:sp>
    </p:spTree>
    <p:extLst>
      <p:ext uri="{BB962C8B-B14F-4D97-AF65-F5344CB8AC3E}">
        <p14:creationId xmlns:p14="http://schemas.microsoft.com/office/powerpoint/2010/main" val="824168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777874"/>
          </a:xfrm>
        </p:spPr>
        <p:txBody>
          <a:bodyPr>
            <a:normAutofit/>
          </a:bodyPr>
          <a:lstStyle/>
          <a:p>
            <a:pPr algn="ctr"/>
            <a:r>
              <a:rPr lang="en-US" b="1" u="sng" dirty="0">
                <a:solidFill>
                  <a:srgbClr val="002060"/>
                </a:solidFill>
              </a:rPr>
              <a:t>How to Calculate GPA (</a:t>
            </a:r>
            <a:r>
              <a:rPr lang="en-US" sz="2000" b="1" u="sng" dirty="0">
                <a:solidFill>
                  <a:srgbClr val="002060"/>
                </a:solidFill>
              </a:rPr>
              <a:t>Grade Point Average</a:t>
            </a:r>
            <a:r>
              <a:rPr lang="en-US" b="1" u="sng" dirty="0">
                <a:solidFill>
                  <a:srgbClr val="002060"/>
                </a:solidFill>
              </a:rPr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263" y="1295400"/>
            <a:ext cx="8258537" cy="51816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u="sng" dirty="0">
                <a:solidFill>
                  <a:srgbClr val="002060"/>
                </a:solidFill>
              </a:rPr>
              <a:t>Standard</a:t>
            </a:r>
            <a:r>
              <a:rPr lang="en-US" dirty="0">
                <a:solidFill>
                  <a:srgbClr val="002060"/>
                </a:solidFill>
              </a:rPr>
              <a:t>	     	</a:t>
            </a:r>
            <a:r>
              <a:rPr lang="en-US" u="sng" dirty="0">
                <a:solidFill>
                  <a:srgbClr val="002060"/>
                </a:solidFill>
              </a:rPr>
              <a:t>Honors</a:t>
            </a:r>
            <a:r>
              <a:rPr lang="en-US" dirty="0">
                <a:solidFill>
                  <a:srgbClr val="002060"/>
                </a:solidFill>
              </a:rPr>
              <a:t>	             </a:t>
            </a:r>
            <a:r>
              <a:rPr lang="en-US" u="sng" dirty="0">
                <a:solidFill>
                  <a:srgbClr val="002060"/>
                </a:solidFill>
              </a:rPr>
              <a:t>AP/IB</a:t>
            </a:r>
          </a:p>
          <a:p>
            <a:pPr marL="0" indent="0" algn="ctr">
              <a:buNone/>
            </a:pPr>
            <a:r>
              <a:rPr lang="en-US" dirty="0">
                <a:solidFill>
                  <a:srgbClr val="002060"/>
                </a:solidFill>
              </a:rPr>
              <a:t> A=4			A=4.5			A=5</a:t>
            </a:r>
          </a:p>
          <a:p>
            <a:pPr marL="0" indent="0" algn="ctr">
              <a:buNone/>
            </a:pPr>
            <a:r>
              <a:rPr lang="en-US" dirty="0">
                <a:solidFill>
                  <a:srgbClr val="002060"/>
                </a:solidFill>
              </a:rPr>
              <a:t> B=3			B=3.5			B=4</a:t>
            </a:r>
          </a:p>
          <a:p>
            <a:pPr marL="0" indent="0" algn="ctr">
              <a:buNone/>
            </a:pPr>
            <a:r>
              <a:rPr lang="en-US" dirty="0">
                <a:solidFill>
                  <a:srgbClr val="002060"/>
                </a:solidFill>
              </a:rPr>
              <a:t> C=2			C=2.5			C=3</a:t>
            </a:r>
          </a:p>
          <a:p>
            <a:pPr marL="0" indent="0" algn="ctr">
              <a:buNone/>
            </a:pPr>
            <a:r>
              <a:rPr lang="en-US" dirty="0">
                <a:solidFill>
                  <a:srgbClr val="002060"/>
                </a:solidFill>
              </a:rPr>
              <a:t> D=1			D=1.5			D=2</a:t>
            </a:r>
          </a:p>
          <a:p>
            <a:pPr marL="0" indent="0" algn="ctr">
              <a:buNone/>
            </a:pPr>
            <a:endParaRPr lang="en-US" dirty="0">
              <a:solidFill>
                <a:srgbClr val="002060"/>
              </a:solidFill>
            </a:endParaRPr>
          </a:p>
          <a:p>
            <a:pPr algn="ctr"/>
            <a:r>
              <a:rPr lang="en-US" dirty="0">
                <a:solidFill>
                  <a:srgbClr val="002060"/>
                </a:solidFill>
              </a:rPr>
              <a:t>GPA is calculated at the end of the year by adding up the final grade - corresponding number and dividing by the number of classes taken.</a:t>
            </a:r>
          </a:p>
          <a:p>
            <a:pPr algn="ctr"/>
            <a:endParaRPr lang="en-US" sz="1400" dirty="0">
              <a:solidFill>
                <a:srgbClr val="002060"/>
              </a:solidFill>
            </a:endParaRPr>
          </a:p>
          <a:p>
            <a:pPr algn="ctr"/>
            <a:r>
              <a:rPr lang="en-US" dirty="0">
                <a:solidFill>
                  <a:srgbClr val="002060"/>
                </a:solidFill>
              </a:rPr>
              <a:t>GPA is cumulative so each year’s GPA will be combined with the </a:t>
            </a:r>
          </a:p>
          <a:p>
            <a:pPr algn="ctr"/>
            <a:r>
              <a:rPr lang="en-US" dirty="0">
                <a:solidFill>
                  <a:srgbClr val="002060"/>
                </a:solidFill>
              </a:rPr>
              <a:t>GPA from the year before.</a:t>
            </a:r>
          </a:p>
          <a:p>
            <a:pPr algn="ctr"/>
            <a:endParaRPr lang="en-US" sz="1400" dirty="0">
              <a:solidFill>
                <a:srgbClr val="002060"/>
              </a:solidFill>
            </a:endParaRPr>
          </a:p>
          <a:p>
            <a:pPr algn="ctr"/>
            <a:r>
              <a:rPr lang="en-US" dirty="0">
                <a:solidFill>
                  <a:srgbClr val="002060"/>
                </a:solidFill>
              </a:rPr>
              <a:t>Grades are calculated using a 10-point grading scale</a:t>
            </a:r>
          </a:p>
        </p:txBody>
      </p:sp>
    </p:spTree>
    <p:extLst>
      <p:ext uri="{BB962C8B-B14F-4D97-AF65-F5344CB8AC3E}">
        <p14:creationId xmlns:p14="http://schemas.microsoft.com/office/powerpoint/2010/main" val="10089154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88BD12-544E-407A-946F-55B3318BF9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b="1" u="sng" dirty="0">
                <a:solidFill>
                  <a:srgbClr val="002060"/>
                </a:solidFill>
              </a:rPr>
              <a:t>Special Recognitions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3FF5AC-C6F1-4743-A887-23F7EB4BC4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828800"/>
            <a:ext cx="8382000" cy="4648200"/>
          </a:xfrm>
        </p:spPr>
        <p:txBody>
          <a:bodyPr>
            <a:normAutofit fontScale="85000" lnSpcReduction="20000"/>
          </a:bodyPr>
          <a:lstStyle/>
          <a:p>
            <a:pPr marL="274320" lvl="1" indent="0">
              <a:buNone/>
            </a:pPr>
            <a:r>
              <a:rPr lang="en-US" sz="2400" b="1" u="sng" dirty="0">
                <a:solidFill>
                  <a:srgbClr val="002060"/>
                </a:solidFill>
              </a:rPr>
              <a:t>Service Learning</a:t>
            </a:r>
          </a:p>
          <a:p>
            <a:pPr lvl="1"/>
            <a:r>
              <a:rPr lang="en-US" sz="2400" b="1" dirty="0">
                <a:solidFill>
                  <a:srgbClr val="002060"/>
                </a:solidFill>
              </a:rPr>
              <a:t>Honors (70-99 hours)</a:t>
            </a:r>
          </a:p>
          <a:p>
            <a:pPr lvl="1"/>
            <a:r>
              <a:rPr lang="en-US" sz="2400" b="1" dirty="0">
                <a:solidFill>
                  <a:srgbClr val="002060"/>
                </a:solidFill>
              </a:rPr>
              <a:t>Award (100-199 hours) </a:t>
            </a:r>
          </a:p>
          <a:p>
            <a:pPr lvl="1"/>
            <a:r>
              <a:rPr lang="en-US" sz="2400" b="1" dirty="0">
                <a:solidFill>
                  <a:srgbClr val="002060"/>
                </a:solidFill>
              </a:rPr>
              <a:t>Diploma (200+ hours)</a:t>
            </a:r>
          </a:p>
          <a:p>
            <a:pPr lvl="2"/>
            <a:r>
              <a:rPr lang="en-US" sz="2400" dirty="0">
                <a:solidFill>
                  <a:srgbClr val="002060"/>
                </a:solidFill>
              </a:rPr>
              <a:t>See your high school counselor</a:t>
            </a:r>
          </a:p>
          <a:p>
            <a:pPr lvl="2"/>
            <a:r>
              <a:rPr lang="en-US" sz="2400" dirty="0">
                <a:solidFill>
                  <a:srgbClr val="002060"/>
                </a:solidFill>
              </a:rPr>
              <a:t>Service projects must be approved in advance/form submitted</a:t>
            </a:r>
          </a:p>
          <a:p>
            <a:pPr lvl="2"/>
            <a:r>
              <a:rPr lang="en-US" sz="2400" dirty="0">
                <a:solidFill>
                  <a:srgbClr val="002060"/>
                </a:solidFill>
              </a:rPr>
              <a:t>Hours are logged online</a:t>
            </a:r>
          </a:p>
          <a:p>
            <a:pPr lvl="2"/>
            <a:r>
              <a:rPr lang="en-US" sz="2400" dirty="0">
                <a:solidFill>
                  <a:srgbClr val="002060"/>
                </a:solidFill>
              </a:rPr>
              <a:t>Hours prior to starting 9</a:t>
            </a:r>
            <a:r>
              <a:rPr lang="en-US" sz="2400" baseline="30000" dirty="0">
                <a:solidFill>
                  <a:srgbClr val="002060"/>
                </a:solidFill>
              </a:rPr>
              <a:t>th</a:t>
            </a:r>
            <a:r>
              <a:rPr lang="en-US" sz="2400" dirty="0">
                <a:solidFill>
                  <a:srgbClr val="002060"/>
                </a:solidFill>
              </a:rPr>
              <a:t> grade do not count</a:t>
            </a:r>
          </a:p>
          <a:p>
            <a:pPr lvl="2"/>
            <a:endParaRPr lang="en-US" sz="2200" dirty="0">
              <a:solidFill>
                <a:srgbClr val="002060"/>
              </a:solidFill>
            </a:endParaRPr>
          </a:p>
          <a:p>
            <a:pPr marL="274320" lvl="1" indent="0">
              <a:buNone/>
            </a:pPr>
            <a:r>
              <a:rPr lang="en-US" sz="2400" b="1" u="sng" dirty="0">
                <a:solidFill>
                  <a:srgbClr val="002060"/>
                </a:solidFill>
              </a:rPr>
              <a:t>Diploma Endorsements</a:t>
            </a:r>
          </a:p>
          <a:p>
            <a:pPr marL="274320" lvl="1" indent="0">
              <a:buNone/>
            </a:pPr>
            <a:r>
              <a:rPr lang="en-US" sz="1700" b="1" dirty="0">
                <a:solidFill>
                  <a:srgbClr val="002060"/>
                </a:solidFill>
              </a:rPr>
              <a:t>(students can obtain multiple, more info in GCS high school registration book online)</a:t>
            </a:r>
            <a:endParaRPr lang="en-US" sz="1700" b="1" u="sng" dirty="0">
              <a:solidFill>
                <a:srgbClr val="002060"/>
              </a:solidFill>
            </a:endParaRPr>
          </a:p>
          <a:p>
            <a:pPr lvl="1"/>
            <a:r>
              <a:rPr lang="en-US" sz="2400" dirty="0">
                <a:solidFill>
                  <a:srgbClr val="002060"/>
                </a:solidFill>
              </a:rPr>
              <a:t>Career </a:t>
            </a:r>
          </a:p>
          <a:p>
            <a:pPr lvl="1"/>
            <a:r>
              <a:rPr lang="en-US" sz="2400" dirty="0">
                <a:solidFill>
                  <a:srgbClr val="002060"/>
                </a:solidFill>
              </a:rPr>
              <a:t>College </a:t>
            </a:r>
          </a:p>
          <a:p>
            <a:pPr lvl="1"/>
            <a:r>
              <a:rPr lang="en-US" sz="2400" dirty="0">
                <a:solidFill>
                  <a:srgbClr val="002060"/>
                </a:solidFill>
              </a:rPr>
              <a:t>College/UNC </a:t>
            </a:r>
          </a:p>
          <a:p>
            <a:pPr lvl="1"/>
            <a:r>
              <a:rPr lang="en-US" sz="2400" dirty="0">
                <a:solidFill>
                  <a:srgbClr val="002060"/>
                </a:solidFill>
              </a:rPr>
              <a:t>NC Academic Scholars</a:t>
            </a:r>
          </a:p>
          <a:p>
            <a:pPr lvl="1"/>
            <a:r>
              <a:rPr lang="en-US" sz="2400" dirty="0">
                <a:solidFill>
                  <a:srgbClr val="002060"/>
                </a:solidFill>
              </a:rPr>
              <a:t>Global Languages</a:t>
            </a:r>
          </a:p>
          <a:p>
            <a:pPr lvl="1"/>
            <a:r>
              <a:rPr lang="en-US" sz="2400">
                <a:solidFill>
                  <a:srgbClr val="002060"/>
                </a:solidFill>
              </a:rPr>
              <a:t>Arts</a:t>
            </a:r>
            <a:endParaRPr lang="en-US" sz="2400" dirty="0">
              <a:solidFill>
                <a:srgbClr val="002060"/>
              </a:solidFill>
            </a:endParaRPr>
          </a:p>
          <a:p>
            <a:pPr lvl="2"/>
            <a:endParaRPr lang="en-US" dirty="0">
              <a:solidFill>
                <a:schemeClr val="tx2">
                  <a:lumMod val="75000"/>
                </a:schemeClr>
              </a:solidFill>
            </a:endParaRPr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816854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EEC92D-74BC-48E2-8092-BAFE9F0A11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28601"/>
            <a:ext cx="7886700" cy="838200"/>
          </a:xfrm>
        </p:spPr>
        <p:txBody>
          <a:bodyPr/>
          <a:lstStyle/>
          <a:p>
            <a:pPr algn="ctr"/>
            <a:r>
              <a:rPr lang="en-US" b="1" u="sng" dirty="0">
                <a:solidFill>
                  <a:srgbClr val="002060"/>
                </a:solidFill>
              </a:rPr>
              <a:t>Sports Eligibility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E539A2-2D3C-4FB2-A2FF-995FB0E199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371600"/>
            <a:ext cx="9144000" cy="5121274"/>
          </a:xfrm>
        </p:spPr>
        <p:txBody>
          <a:bodyPr>
            <a:normAutofit lnSpcReduction="10000"/>
          </a:bodyPr>
          <a:lstStyle/>
          <a:p>
            <a:r>
              <a:rPr lang="en-US" dirty="0">
                <a:solidFill>
                  <a:srgbClr val="002060"/>
                </a:solidFill>
              </a:rPr>
              <a:t>Students</a:t>
            </a:r>
            <a:r>
              <a:rPr lang="en-US" dirty="0"/>
              <a:t> </a:t>
            </a:r>
            <a:r>
              <a:rPr lang="en-US" dirty="0">
                <a:solidFill>
                  <a:srgbClr val="002060"/>
                </a:solidFill>
              </a:rPr>
              <a:t>MUST pass 5 classes from the semester just prior to their athletic participation</a:t>
            </a:r>
          </a:p>
          <a:p>
            <a:endParaRPr lang="en-US" dirty="0">
              <a:solidFill>
                <a:srgbClr val="002060"/>
              </a:solidFill>
            </a:endParaRPr>
          </a:p>
          <a:p>
            <a:r>
              <a:rPr lang="en-US" dirty="0">
                <a:solidFill>
                  <a:srgbClr val="002060"/>
                </a:solidFill>
              </a:rPr>
              <a:t>Students MUST be in attendance 85% of the time from the semester just prior to their athletic participation, daily absences can NOT be made up</a:t>
            </a:r>
          </a:p>
          <a:p>
            <a:endParaRPr lang="en-US" dirty="0">
              <a:solidFill>
                <a:srgbClr val="002060"/>
              </a:solidFill>
            </a:endParaRPr>
          </a:p>
          <a:p>
            <a:r>
              <a:rPr lang="en-US" dirty="0">
                <a:solidFill>
                  <a:srgbClr val="002060"/>
                </a:solidFill>
              </a:rPr>
              <a:t>Student athletes MUST have a medical examination every year</a:t>
            </a:r>
          </a:p>
          <a:p>
            <a:endParaRPr lang="en-US" dirty="0">
              <a:solidFill>
                <a:srgbClr val="002060"/>
              </a:solidFill>
            </a:endParaRPr>
          </a:p>
          <a:p>
            <a:r>
              <a:rPr lang="en-US" dirty="0">
                <a:solidFill>
                  <a:srgbClr val="002060"/>
                </a:solidFill>
              </a:rPr>
              <a:t>Students in grades 10-12 MUST have a weighted GPA of 2.0 or higher</a:t>
            </a:r>
          </a:p>
          <a:p>
            <a:endParaRPr lang="en-US" dirty="0">
              <a:solidFill>
                <a:srgbClr val="002060"/>
              </a:solidFill>
            </a:endParaRPr>
          </a:p>
          <a:p>
            <a:r>
              <a:rPr lang="en-US" dirty="0">
                <a:solidFill>
                  <a:srgbClr val="002060"/>
                </a:solidFill>
              </a:rPr>
              <a:t>First year freshman do not have a GPA requirement for the first semester but MUST have earned at least a 1.5 GPA first semester to be eligible to play sports second semester.</a:t>
            </a:r>
          </a:p>
          <a:p>
            <a:endParaRPr lang="en-US" dirty="0">
              <a:solidFill>
                <a:srgbClr val="002060"/>
              </a:solidFill>
            </a:endParaRPr>
          </a:p>
          <a:p>
            <a:r>
              <a:rPr lang="en-US" dirty="0">
                <a:solidFill>
                  <a:srgbClr val="002060"/>
                </a:solidFill>
              </a:rPr>
              <a:t>All requirements are subject to change</a:t>
            </a:r>
          </a:p>
        </p:txBody>
      </p:sp>
    </p:spTree>
    <p:extLst>
      <p:ext uri="{BB962C8B-B14F-4D97-AF65-F5344CB8AC3E}">
        <p14:creationId xmlns:p14="http://schemas.microsoft.com/office/powerpoint/2010/main" val="15652283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7092"/>
    </mc:Choice>
    <mc:Fallback xmlns="">
      <p:transition spd="slow" advTm="57092"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u="sng" dirty="0">
                <a:solidFill>
                  <a:srgbClr val="002060"/>
                </a:solidFill>
              </a:rPr>
              <a:t>Driver’s Education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90689"/>
            <a:ext cx="8534400" cy="448627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en-US" b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US" b="1" dirty="0">
                <a:solidFill>
                  <a:srgbClr val="002060"/>
                </a:solidFill>
                <a:hlinkClick r:id="rId2"/>
              </a:rPr>
              <a:t>https://www.ncdrivingschool.com/</a:t>
            </a:r>
            <a:endParaRPr lang="en-US" b="1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en-US" b="1" dirty="0">
              <a:solidFill>
                <a:srgbClr val="002060"/>
              </a:solidFill>
            </a:endParaRPr>
          </a:p>
          <a:p>
            <a:r>
              <a:rPr lang="en-US" dirty="0">
                <a:solidFill>
                  <a:srgbClr val="002060"/>
                </a:solidFill>
              </a:rPr>
              <a:t>Scroll to Online Registration</a:t>
            </a:r>
          </a:p>
          <a:p>
            <a:r>
              <a:rPr lang="en-US" dirty="0">
                <a:solidFill>
                  <a:srgbClr val="002060"/>
                </a:solidFill>
              </a:rPr>
              <a:t>Click “Find your county”, Click on “Guilford”</a:t>
            </a:r>
          </a:p>
          <a:p>
            <a:r>
              <a:rPr lang="en-US" dirty="0">
                <a:solidFill>
                  <a:srgbClr val="002060"/>
                </a:solidFill>
              </a:rPr>
              <a:t>Click on H.S. you attend during the year or any H.S. during the summer classes </a:t>
            </a:r>
          </a:p>
          <a:p>
            <a:r>
              <a:rPr lang="en-US" dirty="0">
                <a:solidFill>
                  <a:srgbClr val="002060"/>
                </a:solidFill>
              </a:rPr>
              <a:t>See info for next class and registration – be on registration early spots fill up quickly</a:t>
            </a:r>
          </a:p>
          <a:p>
            <a:r>
              <a:rPr lang="en-US" dirty="0">
                <a:solidFill>
                  <a:srgbClr val="002060"/>
                </a:solidFill>
              </a:rPr>
              <a:t>30 hours of classroom instruction plus 6 hours of driving instruction (usually 30-90 days after taking class)</a:t>
            </a:r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r>
              <a:rPr lang="en-US" b="1" dirty="0">
                <a:solidFill>
                  <a:srgbClr val="002060"/>
                </a:solidFill>
              </a:rPr>
              <a:t>*Must be at least 14 ½ 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4774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1549"/>
    </mc:Choice>
    <mc:Fallback xmlns="">
      <p:transition spd="slow" advTm="61549"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E7A6EF-FA94-ADC9-56A6-581EFDEBDB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u="sng" dirty="0">
                <a:solidFill>
                  <a:srgbClr val="002060"/>
                </a:solidFill>
              </a:rPr>
              <a:t>Work Permit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3520E0-7AA4-E524-8555-A4CC082DB5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002060"/>
                </a:solidFill>
              </a:rPr>
              <a:t>Youth under the age of 18 who work in North Carolina must have a Youth Employment Certificate</a:t>
            </a:r>
          </a:p>
          <a:p>
            <a:endParaRPr lang="en-US" dirty="0">
              <a:solidFill>
                <a:srgbClr val="002060"/>
              </a:solidFill>
            </a:endParaRPr>
          </a:p>
          <a:p>
            <a:r>
              <a:rPr lang="en-US" dirty="0">
                <a:solidFill>
                  <a:srgbClr val="002060"/>
                </a:solidFill>
              </a:rPr>
              <a:t>3 Step Process can be found at </a:t>
            </a:r>
          </a:p>
          <a:p>
            <a:pPr marL="0" indent="0">
              <a:buNone/>
            </a:pPr>
            <a:endParaRPr lang="en-US" dirty="0">
              <a:solidFill>
                <a:srgbClr val="002060"/>
              </a:solidFill>
            </a:endParaRPr>
          </a:p>
          <a:p>
            <a:pPr lvl="1"/>
            <a:r>
              <a:rPr lang="en-US" dirty="0">
                <a:solidFill>
                  <a:srgbClr val="00206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https://www.labor.nc.gov/workplace-rights/youth-employment-rules/apply-youth-employment-certificate</a:t>
            </a:r>
            <a:endParaRPr lang="en-US" dirty="0">
              <a:solidFill>
                <a:srgbClr val="002060"/>
              </a:solidFill>
            </a:endParaRPr>
          </a:p>
          <a:p>
            <a:pPr lvl="1"/>
            <a:endParaRPr lang="en-US" dirty="0">
              <a:solidFill>
                <a:srgbClr val="002060"/>
              </a:solidFill>
            </a:endParaRPr>
          </a:p>
          <a:p>
            <a:pPr lvl="1"/>
            <a:r>
              <a:rPr lang="en-US" dirty="0">
                <a:solidFill>
                  <a:srgbClr val="002060"/>
                </a:solidFill>
              </a:rPr>
              <a:t>Student completes Step 1 to receive a Young Employment ID Number</a:t>
            </a:r>
          </a:p>
          <a:p>
            <a:pPr lvl="1"/>
            <a:r>
              <a:rPr lang="en-US" dirty="0">
                <a:solidFill>
                  <a:srgbClr val="002060"/>
                </a:solidFill>
              </a:rPr>
              <a:t>Employer completes Step 2 after student provides their ID number.</a:t>
            </a:r>
          </a:p>
          <a:p>
            <a:pPr lvl="1"/>
            <a:r>
              <a:rPr lang="en-US" dirty="0">
                <a:solidFill>
                  <a:srgbClr val="002060"/>
                </a:solidFill>
              </a:rPr>
              <a:t>After Employer completes their form, student will receive email to sign their certificate and provide parent email.</a:t>
            </a:r>
          </a:p>
          <a:p>
            <a:pPr lvl="1"/>
            <a:r>
              <a:rPr lang="en-US" dirty="0">
                <a:solidFill>
                  <a:srgbClr val="002060"/>
                </a:solidFill>
              </a:rPr>
              <a:t>Parent will receive an email which will complete the process.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094995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930274"/>
          </a:xfrm>
        </p:spPr>
        <p:txBody>
          <a:bodyPr/>
          <a:lstStyle/>
          <a:p>
            <a:pPr algn="ctr"/>
            <a:r>
              <a:rPr lang="en-US" b="1" u="sng" dirty="0">
                <a:solidFill>
                  <a:srgbClr val="002060"/>
                </a:solidFill>
              </a:rPr>
              <a:t>Important Grimsley Contacts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763000" cy="4876800"/>
          </a:xfrm>
        </p:spPr>
        <p:txBody>
          <a:bodyPr>
            <a:normAutofit fontScale="92500" lnSpcReduction="20000"/>
          </a:bodyPr>
          <a:lstStyle/>
          <a:p>
            <a:r>
              <a:rPr lang="en-US" sz="2200" b="1" dirty="0">
                <a:solidFill>
                  <a:srgbClr val="002060"/>
                </a:solidFill>
              </a:rPr>
              <a:t>Principal</a:t>
            </a:r>
            <a:r>
              <a:rPr lang="en-US" sz="2200" dirty="0">
                <a:solidFill>
                  <a:srgbClr val="002060"/>
                </a:solidFill>
              </a:rPr>
              <a:t> - Mr. O’Donnell  </a:t>
            </a:r>
            <a:r>
              <a:rPr lang="en-US" sz="2200" dirty="0">
                <a:solidFill>
                  <a:srgbClr val="002060"/>
                </a:solidFill>
                <a:hlinkClick r:id="rId2"/>
              </a:rPr>
              <a:t>odonneg@gcsnc.com</a:t>
            </a:r>
            <a:r>
              <a:rPr lang="en-US" sz="2200" dirty="0">
                <a:solidFill>
                  <a:srgbClr val="002060"/>
                </a:solidFill>
              </a:rPr>
              <a:t> </a:t>
            </a:r>
          </a:p>
          <a:p>
            <a:endParaRPr lang="en-US" sz="1000" dirty="0">
              <a:solidFill>
                <a:srgbClr val="002060"/>
              </a:solidFill>
            </a:endParaRPr>
          </a:p>
          <a:p>
            <a:r>
              <a:rPr lang="en-US" sz="2200" b="1" dirty="0">
                <a:solidFill>
                  <a:srgbClr val="002060"/>
                </a:solidFill>
              </a:rPr>
              <a:t>9</a:t>
            </a:r>
            <a:r>
              <a:rPr lang="en-US" sz="2200" b="1" baseline="30000" dirty="0">
                <a:solidFill>
                  <a:srgbClr val="002060"/>
                </a:solidFill>
              </a:rPr>
              <a:t>th</a:t>
            </a:r>
            <a:r>
              <a:rPr lang="en-US" sz="2200" b="1" dirty="0">
                <a:solidFill>
                  <a:srgbClr val="002060"/>
                </a:solidFill>
              </a:rPr>
              <a:t> Grade Asst. Principal </a:t>
            </a:r>
            <a:r>
              <a:rPr lang="en-US" sz="2200" dirty="0">
                <a:solidFill>
                  <a:srgbClr val="002060"/>
                </a:solidFill>
              </a:rPr>
              <a:t>– Mr. Ingram  </a:t>
            </a:r>
            <a:r>
              <a:rPr lang="en-US" sz="2200" dirty="0">
                <a:solidFill>
                  <a:srgbClr val="002060"/>
                </a:solidFill>
                <a:hlinkClick r:id="rId3"/>
              </a:rPr>
              <a:t>ingrama2@gcsnc.com</a:t>
            </a:r>
            <a:r>
              <a:rPr lang="en-US" sz="2200" dirty="0">
                <a:solidFill>
                  <a:srgbClr val="002060"/>
                </a:solidFill>
              </a:rPr>
              <a:t> </a:t>
            </a:r>
          </a:p>
          <a:p>
            <a:r>
              <a:rPr lang="en-US" sz="2200" b="1" dirty="0">
                <a:solidFill>
                  <a:srgbClr val="002060"/>
                </a:solidFill>
              </a:rPr>
              <a:t>10</a:t>
            </a:r>
            <a:r>
              <a:rPr lang="en-US" sz="2200" b="1" baseline="30000" dirty="0">
                <a:solidFill>
                  <a:srgbClr val="002060"/>
                </a:solidFill>
              </a:rPr>
              <a:t>th</a:t>
            </a:r>
            <a:r>
              <a:rPr lang="en-US" sz="2200" b="1" dirty="0">
                <a:solidFill>
                  <a:srgbClr val="002060"/>
                </a:solidFill>
              </a:rPr>
              <a:t> Grade Asst. Principal </a:t>
            </a:r>
            <a:r>
              <a:rPr lang="en-US" sz="2200" dirty="0">
                <a:solidFill>
                  <a:srgbClr val="002060"/>
                </a:solidFill>
              </a:rPr>
              <a:t>– Ms. Sands-Warren  </a:t>
            </a:r>
            <a:r>
              <a:rPr lang="en-US" sz="2200" dirty="0">
                <a:solidFill>
                  <a:srgbClr val="002060"/>
                </a:solidFill>
                <a:hlinkClick r:id="rId4"/>
              </a:rPr>
              <a:t>sandswa@gcsnc.com</a:t>
            </a:r>
            <a:r>
              <a:rPr lang="en-US" sz="2200" dirty="0">
                <a:solidFill>
                  <a:srgbClr val="002060"/>
                </a:solidFill>
              </a:rPr>
              <a:t> </a:t>
            </a:r>
          </a:p>
          <a:p>
            <a:r>
              <a:rPr lang="en-US" sz="2200" b="1" dirty="0">
                <a:solidFill>
                  <a:srgbClr val="002060"/>
                </a:solidFill>
              </a:rPr>
              <a:t>11</a:t>
            </a:r>
            <a:r>
              <a:rPr lang="en-US" sz="2200" b="1" baseline="30000" dirty="0">
                <a:solidFill>
                  <a:srgbClr val="002060"/>
                </a:solidFill>
              </a:rPr>
              <a:t>th</a:t>
            </a:r>
            <a:r>
              <a:rPr lang="en-US" sz="2200" b="1" dirty="0">
                <a:solidFill>
                  <a:srgbClr val="002060"/>
                </a:solidFill>
              </a:rPr>
              <a:t> Grade Asst. Principal </a:t>
            </a:r>
            <a:r>
              <a:rPr lang="en-US" sz="2200" dirty="0">
                <a:solidFill>
                  <a:srgbClr val="002060"/>
                </a:solidFill>
              </a:rPr>
              <a:t>– Ms. Youngblood  </a:t>
            </a:r>
            <a:r>
              <a:rPr lang="en-US" sz="2200" dirty="0">
                <a:solidFill>
                  <a:srgbClr val="002060"/>
                </a:solidFill>
                <a:hlinkClick r:id="rId5"/>
              </a:rPr>
              <a:t>youngbw@gcsnc.com</a:t>
            </a:r>
            <a:r>
              <a:rPr lang="en-US" sz="2200" dirty="0">
                <a:solidFill>
                  <a:srgbClr val="002060"/>
                </a:solidFill>
              </a:rPr>
              <a:t> </a:t>
            </a:r>
          </a:p>
          <a:p>
            <a:r>
              <a:rPr lang="en-US" sz="2200" b="1" dirty="0">
                <a:solidFill>
                  <a:srgbClr val="002060"/>
                </a:solidFill>
              </a:rPr>
              <a:t>12</a:t>
            </a:r>
            <a:r>
              <a:rPr lang="en-US" sz="2200" b="1" baseline="30000" dirty="0">
                <a:solidFill>
                  <a:srgbClr val="002060"/>
                </a:solidFill>
              </a:rPr>
              <a:t>th</a:t>
            </a:r>
            <a:r>
              <a:rPr lang="en-US" sz="2200" b="1" dirty="0">
                <a:solidFill>
                  <a:srgbClr val="002060"/>
                </a:solidFill>
              </a:rPr>
              <a:t> Grade Asst. Principal </a:t>
            </a:r>
            <a:r>
              <a:rPr lang="en-US" sz="2200" dirty="0">
                <a:solidFill>
                  <a:srgbClr val="002060"/>
                </a:solidFill>
              </a:rPr>
              <a:t>– Ms. Stone  </a:t>
            </a:r>
            <a:r>
              <a:rPr lang="en-US" sz="2200" dirty="0">
                <a:solidFill>
                  <a:srgbClr val="002060"/>
                </a:solidFill>
                <a:hlinkClick r:id="rId6"/>
              </a:rPr>
              <a:t>stonea2@gcsnc.com</a:t>
            </a:r>
            <a:r>
              <a:rPr lang="en-US" sz="2200" dirty="0">
                <a:solidFill>
                  <a:srgbClr val="002060"/>
                </a:solidFill>
              </a:rPr>
              <a:t> </a:t>
            </a:r>
          </a:p>
          <a:p>
            <a:endParaRPr lang="en-US" sz="1000" dirty="0">
              <a:solidFill>
                <a:srgbClr val="002060"/>
              </a:solidFill>
            </a:endParaRPr>
          </a:p>
          <a:p>
            <a:r>
              <a:rPr lang="en-US" sz="2200" b="1" dirty="0">
                <a:solidFill>
                  <a:srgbClr val="002060"/>
                </a:solidFill>
              </a:rPr>
              <a:t>AP/IB Coordinator </a:t>
            </a:r>
            <a:r>
              <a:rPr lang="en-US" sz="2200" dirty="0">
                <a:solidFill>
                  <a:srgbClr val="002060"/>
                </a:solidFill>
              </a:rPr>
              <a:t>– Mr. Barnard  </a:t>
            </a:r>
            <a:r>
              <a:rPr lang="en-US" sz="2200" dirty="0">
                <a:solidFill>
                  <a:srgbClr val="002060"/>
                </a:solidFill>
                <a:hlinkClick r:id="rId7"/>
              </a:rPr>
              <a:t>barnarr@gcsnc.com</a:t>
            </a:r>
            <a:r>
              <a:rPr lang="en-US" sz="2200" dirty="0">
                <a:solidFill>
                  <a:srgbClr val="002060"/>
                </a:solidFill>
              </a:rPr>
              <a:t> </a:t>
            </a:r>
          </a:p>
          <a:p>
            <a:endParaRPr lang="en-US" sz="1000" dirty="0">
              <a:solidFill>
                <a:srgbClr val="002060"/>
              </a:solidFill>
            </a:endParaRPr>
          </a:p>
          <a:p>
            <a:r>
              <a:rPr lang="en-US" sz="2200" b="1" dirty="0">
                <a:solidFill>
                  <a:srgbClr val="002060"/>
                </a:solidFill>
              </a:rPr>
              <a:t>CTE Career &amp; College Manager </a:t>
            </a:r>
            <a:r>
              <a:rPr lang="en-US" sz="2200" dirty="0">
                <a:solidFill>
                  <a:srgbClr val="002060"/>
                </a:solidFill>
              </a:rPr>
              <a:t>– Ms. Hunt  </a:t>
            </a:r>
            <a:r>
              <a:rPr lang="en-US" sz="2200" dirty="0">
                <a:solidFill>
                  <a:srgbClr val="002060"/>
                </a:solidFill>
                <a:hlinkClick r:id="rId8"/>
              </a:rPr>
              <a:t>hunte@gcsnc.com</a:t>
            </a:r>
            <a:endParaRPr lang="en-US" sz="2200" dirty="0">
              <a:solidFill>
                <a:srgbClr val="002060"/>
              </a:solidFill>
            </a:endParaRPr>
          </a:p>
          <a:p>
            <a:endParaRPr lang="en-US" sz="1000" dirty="0">
              <a:solidFill>
                <a:srgbClr val="002060"/>
              </a:solidFill>
            </a:endParaRPr>
          </a:p>
          <a:p>
            <a:r>
              <a:rPr lang="en-US" sz="2200" b="1" dirty="0">
                <a:solidFill>
                  <a:srgbClr val="002060"/>
                </a:solidFill>
              </a:rPr>
              <a:t>Registrar</a:t>
            </a:r>
            <a:r>
              <a:rPr lang="en-US" sz="2200" dirty="0">
                <a:solidFill>
                  <a:srgbClr val="002060"/>
                </a:solidFill>
              </a:rPr>
              <a:t> – Ms. Duncan  </a:t>
            </a:r>
            <a:r>
              <a:rPr lang="en-US" sz="2200" dirty="0">
                <a:solidFill>
                  <a:srgbClr val="002060"/>
                </a:solidFill>
                <a:hlinkClick r:id="rId9"/>
              </a:rPr>
              <a:t>duncana@gcsnc.com</a:t>
            </a:r>
            <a:endParaRPr lang="en-US" sz="2200" dirty="0">
              <a:solidFill>
                <a:srgbClr val="002060"/>
              </a:solidFill>
            </a:endParaRPr>
          </a:p>
          <a:p>
            <a:endParaRPr lang="en-US" sz="2200" b="1" dirty="0">
              <a:solidFill>
                <a:srgbClr val="002060"/>
              </a:solidFill>
            </a:endParaRPr>
          </a:p>
          <a:p>
            <a:r>
              <a:rPr lang="en-US" sz="2200" b="1" dirty="0">
                <a:solidFill>
                  <a:srgbClr val="002060"/>
                </a:solidFill>
              </a:rPr>
              <a:t>504 Contact </a:t>
            </a:r>
            <a:r>
              <a:rPr lang="en-US" sz="2200" dirty="0">
                <a:solidFill>
                  <a:srgbClr val="002060"/>
                </a:solidFill>
              </a:rPr>
              <a:t>- Ms. Seibold-Vest  </a:t>
            </a:r>
            <a:r>
              <a:rPr lang="en-US" sz="2200" dirty="0">
                <a:solidFill>
                  <a:srgbClr val="002060"/>
                </a:solidFill>
                <a:hlinkClick r:id="rId10"/>
              </a:rPr>
              <a:t>seibolj@gcsnc.com</a:t>
            </a:r>
            <a:r>
              <a:rPr lang="en-US" sz="2200" dirty="0">
                <a:solidFill>
                  <a:srgbClr val="002060"/>
                </a:solidFill>
              </a:rPr>
              <a:t> </a:t>
            </a:r>
          </a:p>
          <a:p>
            <a:endParaRPr lang="en-US" sz="2200" b="1" dirty="0">
              <a:solidFill>
                <a:srgbClr val="002060"/>
              </a:solidFill>
            </a:endParaRPr>
          </a:p>
          <a:p>
            <a:r>
              <a:rPr lang="en-US" sz="2200" b="1" dirty="0">
                <a:solidFill>
                  <a:srgbClr val="002060"/>
                </a:solidFill>
              </a:rPr>
              <a:t>EC Contact </a:t>
            </a:r>
            <a:r>
              <a:rPr lang="en-US" sz="2200" dirty="0">
                <a:solidFill>
                  <a:srgbClr val="002060"/>
                </a:solidFill>
              </a:rPr>
              <a:t>– Ms. Lewis  </a:t>
            </a:r>
            <a:r>
              <a:rPr lang="en-US" sz="2200" dirty="0">
                <a:solidFill>
                  <a:srgbClr val="002060"/>
                </a:solidFill>
                <a:hlinkClick r:id="rId11"/>
              </a:rPr>
              <a:t>lewisa2@gcsnc.com</a:t>
            </a:r>
            <a:r>
              <a:rPr lang="en-US" sz="2200" dirty="0">
                <a:solidFill>
                  <a:srgbClr val="002060"/>
                </a:solidFill>
              </a:rPr>
              <a:t> </a:t>
            </a:r>
            <a:endParaRPr lang="en-US" sz="22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420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4637"/>
    </mc:Choice>
    <mc:Fallback xmlns="">
      <p:transition spd="slow" advTm="24637"/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u="sng" dirty="0">
                <a:solidFill>
                  <a:srgbClr val="002060"/>
                </a:solidFill>
              </a:rPr>
              <a:t>Grimsley Counselors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2800" b="1" dirty="0">
                <a:solidFill>
                  <a:srgbClr val="002060"/>
                </a:solidFill>
              </a:rPr>
              <a:t>Counselors</a:t>
            </a:r>
            <a:r>
              <a:rPr lang="en-US" sz="2800" dirty="0">
                <a:solidFill>
                  <a:srgbClr val="002060"/>
                </a:solidFill>
              </a:rPr>
              <a:t> </a:t>
            </a:r>
            <a:r>
              <a:rPr lang="en-US" sz="2800" b="1" dirty="0">
                <a:solidFill>
                  <a:srgbClr val="002060"/>
                </a:solidFill>
              </a:rPr>
              <a:t>(by student last name):</a:t>
            </a:r>
          </a:p>
          <a:p>
            <a:pPr lvl="1"/>
            <a:endParaRPr lang="en-US" sz="2800" dirty="0">
              <a:solidFill>
                <a:srgbClr val="002060"/>
              </a:solidFill>
            </a:endParaRPr>
          </a:p>
          <a:p>
            <a:pPr lvl="1"/>
            <a:r>
              <a:rPr lang="en-US" sz="2800" dirty="0">
                <a:solidFill>
                  <a:srgbClr val="002060"/>
                </a:solidFill>
              </a:rPr>
              <a:t>A - D / Mr. Brown (brownw3@gcsnc.com)</a:t>
            </a:r>
          </a:p>
          <a:p>
            <a:pPr lvl="1"/>
            <a:endParaRPr lang="en-US" sz="2800" dirty="0">
              <a:solidFill>
                <a:srgbClr val="002060"/>
              </a:solidFill>
            </a:endParaRPr>
          </a:p>
          <a:p>
            <a:pPr lvl="1"/>
            <a:r>
              <a:rPr lang="en-US" sz="2800" dirty="0">
                <a:solidFill>
                  <a:srgbClr val="002060"/>
                </a:solidFill>
              </a:rPr>
              <a:t>E – J / Mr. Lauer (lauert@gcsnc.com)</a:t>
            </a:r>
          </a:p>
          <a:p>
            <a:pPr lvl="1"/>
            <a:endParaRPr lang="en-US" sz="2800" dirty="0">
              <a:solidFill>
                <a:srgbClr val="002060"/>
              </a:solidFill>
            </a:endParaRPr>
          </a:p>
          <a:p>
            <a:pPr lvl="1"/>
            <a:r>
              <a:rPr lang="en-US" sz="2800" dirty="0">
                <a:solidFill>
                  <a:srgbClr val="002060"/>
                </a:solidFill>
              </a:rPr>
              <a:t>K – Q / Ms. Robinette (rossl2@gcsnc.com)</a:t>
            </a:r>
          </a:p>
          <a:p>
            <a:pPr lvl="1"/>
            <a:endParaRPr lang="en-US" sz="2800" dirty="0">
              <a:solidFill>
                <a:srgbClr val="002060"/>
              </a:solidFill>
            </a:endParaRPr>
          </a:p>
          <a:p>
            <a:pPr lvl="1"/>
            <a:r>
              <a:rPr lang="en-US" sz="2800" dirty="0">
                <a:solidFill>
                  <a:srgbClr val="002060"/>
                </a:solidFill>
              </a:rPr>
              <a:t>R – Z / Ms. Taylor (taylorb2@gcsnc.com)</a:t>
            </a:r>
          </a:p>
          <a:p>
            <a:pPr lvl="1"/>
            <a:endParaRPr lang="en-US" sz="2800" dirty="0">
              <a:solidFill>
                <a:srgbClr val="002060"/>
              </a:solidFill>
            </a:endParaRPr>
          </a:p>
          <a:p>
            <a:pPr lvl="1"/>
            <a:r>
              <a:rPr lang="en-US" sz="2800" dirty="0">
                <a:solidFill>
                  <a:srgbClr val="002060"/>
                </a:solidFill>
              </a:rPr>
              <a:t>IB students / Ms. Marsh (southes2@@gcsnc.com)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85155597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88B613-D58A-4F18-A9EA-8FB94D4B00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u="sng" dirty="0">
                <a:solidFill>
                  <a:srgbClr val="002060"/>
                </a:solidFill>
              </a:rPr>
              <a:t>Join the 8</a:t>
            </a:r>
            <a:r>
              <a:rPr lang="en-US" b="1" u="sng" baseline="30000" dirty="0">
                <a:solidFill>
                  <a:srgbClr val="002060"/>
                </a:solidFill>
              </a:rPr>
              <a:t>th</a:t>
            </a:r>
            <a:r>
              <a:rPr lang="en-US" b="1" u="sng" dirty="0">
                <a:solidFill>
                  <a:srgbClr val="002060"/>
                </a:solidFill>
              </a:rPr>
              <a:t> grade REMIND App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3AB021-E8A7-4AAD-B8B4-5136F68083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ctr"/>
            <a:endParaRPr lang="en-US" dirty="0"/>
          </a:p>
          <a:p>
            <a:pPr algn="ctr"/>
            <a:r>
              <a:rPr lang="en-US" dirty="0">
                <a:solidFill>
                  <a:srgbClr val="002060"/>
                </a:solidFill>
              </a:rPr>
              <a:t>Keep up with upcoming deadlines and important End of the Year info</a:t>
            </a:r>
          </a:p>
          <a:p>
            <a:pPr algn="ctr"/>
            <a:endParaRPr lang="en-US" sz="2800" dirty="0">
              <a:solidFill>
                <a:srgbClr val="002060"/>
              </a:solidFill>
            </a:endParaRPr>
          </a:p>
          <a:p>
            <a:pPr algn="ctr"/>
            <a:r>
              <a:rPr lang="en-US" sz="2800" dirty="0">
                <a:solidFill>
                  <a:srgbClr val="002060"/>
                </a:solidFill>
              </a:rPr>
              <a:t>Myer’s Team – text@727ga26 to 81010</a:t>
            </a:r>
          </a:p>
          <a:p>
            <a:pPr marL="0" indent="0" algn="ctr">
              <a:buNone/>
            </a:pPr>
            <a:endParaRPr lang="en-US" sz="2800" dirty="0">
              <a:solidFill>
                <a:srgbClr val="002060"/>
              </a:solidFill>
            </a:endParaRPr>
          </a:p>
          <a:p>
            <a:pPr algn="ctr"/>
            <a:r>
              <a:rPr lang="en-US" sz="2800" dirty="0">
                <a:solidFill>
                  <a:srgbClr val="002060"/>
                </a:solidFill>
              </a:rPr>
              <a:t>Whiteheart’s Team – text @a674b29 to 81010</a:t>
            </a:r>
          </a:p>
          <a:p>
            <a:pPr marL="0" indent="0" algn="ctr">
              <a:buNone/>
            </a:pPr>
            <a:endParaRPr lang="en-US" sz="2800" dirty="0">
              <a:solidFill>
                <a:srgbClr val="002060"/>
              </a:solidFill>
            </a:endParaRPr>
          </a:p>
          <a:p>
            <a:pPr algn="ctr"/>
            <a:r>
              <a:rPr lang="en-US" sz="2800" dirty="0">
                <a:solidFill>
                  <a:srgbClr val="002060"/>
                </a:solidFill>
              </a:rPr>
              <a:t>Cantrell’s Team – text @bhdkc3 to 81010</a:t>
            </a:r>
          </a:p>
          <a:p>
            <a:pPr algn="ctr"/>
            <a:endParaRPr lang="en-US" sz="2800" dirty="0">
              <a:solidFill>
                <a:srgbClr val="002060"/>
              </a:solidFill>
            </a:endParaRPr>
          </a:p>
          <a:p>
            <a:pPr algn="ctr"/>
            <a:r>
              <a:rPr lang="en-US" sz="2800" dirty="0">
                <a:solidFill>
                  <a:srgbClr val="002060"/>
                </a:solidFill>
              </a:rPr>
              <a:t>Zegarra’s Team – text @h9gg64 to 81010</a:t>
            </a:r>
          </a:p>
          <a:p>
            <a:pPr algn="ctr"/>
            <a:endParaRPr lang="en-US" sz="2800" dirty="0"/>
          </a:p>
          <a:p>
            <a:pPr algn="ctr"/>
            <a:endParaRPr lang="en-US" sz="2800" dirty="0"/>
          </a:p>
          <a:p>
            <a:pPr marL="0" indent="0" algn="ctr"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7524147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2729"/>
    </mc:Choice>
    <mc:Fallback xmlns="">
      <p:transition spd="slow" advTm="32729"/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DA2E7C1E-2B5A-4BBA-AE51-1CD8C19309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6">
            <a:extLst>
              <a:ext uri="{FF2B5EF4-FFF2-40B4-BE49-F238E27FC236}">
                <a16:creationId xmlns:a16="http://schemas.microsoft.com/office/drawing/2014/main" id="{43DF76B1-5174-4FAF-9D19-FFEE984268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628650" y="720953"/>
            <a:ext cx="7886700" cy="5416094"/>
          </a:xfrm>
          <a:custGeom>
            <a:avLst/>
            <a:gdLst>
              <a:gd name="connsiteX0" fmla="*/ 0 w 7886700"/>
              <a:gd name="connsiteY0" fmla="*/ 0 h 5416094"/>
              <a:gd name="connsiteX1" fmla="*/ 578358 w 7886700"/>
              <a:gd name="connsiteY1" fmla="*/ 0 h 5416094"/>
              <a:gd name="connsiteX2" fmla="*/ 998982 w 7886700"/>
              <a:gd name="connsiteY2" fmla="*/ 0 h 5416094"/>
              <a:gd name="connsiteX3" fmla="*/ 1813941 w 7886700"/>
              <a:gd name="connsiteY3" fmla="*/ 0 h 5416094"/>
              <a:gd name="connsiteX4" fmla="*/ 2392299 w 7886700"/>
              <a:gd name="connsiteY4" fmla="*/ 0 h 5416094"/>
              <a:gd name="connsiteX5" fmla="*/ 2970657 w 7886700"/>
              <a:gd name="connsiteY5" fmla="*/ 0 h 5416094"/>
              <a:gd name="connsiteX6" fmla="*/ 3785616 w 7886700"/>
              <a:gd name="connsiteY6" fmla="*/ 0 h 5416094"/>
              <a:gd name="connsiteX7" fmla="*/ 4285107 w 7886700"/>
              <a:gd name="connsiteY7" fmla="*/ 0 h 5416094"/>
              <a:gd name="connsiteX8" fmla="*/ 5100066 w 7886700"/>
              <a:gd name="connsiteY8" fmla="*/ 0 h 5416094"/>
              <a:gd name="connsiteX9" fmla="*/ 5915025 w 7886700"/>
              <a:gd name="connsiteY9" fmla="*/ 0 h 5416094"/>
              <a:gd name="connsiteX10" fmla="*/ 6572250 w 7886700"/>
              <a:gd name="connsiteY10" fmla="*/ 0 h 5416094"/>
              <a:gd name="connsiteX11" fmla="*/ 7886700 w 7886700"/>
              <a:gd name="connsiteY11" fmla="*/ 0 h 5416094"/>
              <a:gd name="connsiteX12" fmla="*/ 7886700 w 7886700"/>
              <a:gd name="connsiteY12" fmla="*/ 622851 h 5416094"/>
              <a:gd name="connsiteX13" fmla="*/ 7886700 w 7886700"/>
              <a:gd name="connsiteY13" fmla="*/ 1137380 h 5416094"/>
              <a:gd name="connsiteX14" fmla="*/ 7886700 w 7886700"/>
              <a:gd name="connsiteY14" fmla="*/ 1814391 h 5416094"/>
              <a:gd name="connsiteX15" fmla="*/ 7886700 w 7886700"/>
              <a:gd name="connsiteY15" fmla="*/ 2491403 h 5416094"/>
              <a:gd name="connsiteX16" fmla="*/ 7886700 w 7886700"/>
              <a:gd name="connsiteY16" fmla="*/ 3168415 h 5416094"/>
              <a:gd name="connsiteX17" fmla="*/ 7886700 w 7886700"/>
              <a:gd name="connsiteY17" fmla="*/ 3899588 h 5416094"/>
              <a:gd name="connsiteX18" fmla="*/ 7886700 w 7886700"/>
              <a:gd name="connsiteY18" fmla="*/ 4630760 h 5416094"/>
              <a:gd name="connsiteX19" fmla="*/ 7886700 w 7886700"/>
              <a:gd name="connsiteY19" fmla="*/ 5416094 h 5416094"/>
              <a:gd name="connsiteX20" fmla="*/ 7466076 w 7886700"/>
              <a:gd name="connsiteY20" fmla="*/ 5416094 h 5416094"/>
              <a:gd name="connsiteX21" fmla="*/ 6651117 w 7886700"/>
              <a:gd name="connsiteY21" fmla="*/ 5416094 h 5416094"/>
              <a:gd name="connsiteX22" fmla="*/ 5993892 w 7886700"/>
              <a:gd name="connsiteY22" fmla="*/ 5416094 h 5416094"/>
              <a:gd name="connsiteX23" fmla="*/ 5494401 w 7886700"/>
              <a:gd name="connsiteY23" fmla="*/ 5416094 h 5416094"/>
              <a:gd name="connsiteX24" fmla="*/ 4837176 w 7886700"/>
              <a:gd name="connsiteY24" fmla="*/ 5416094 h 5416094"/>
              <a:gd name="connsiteX25" fmla="*/ 4416552 w 7886700"/>
              <a:gd name="connsiteY25" fmla="*/ 5416094 h 5416094"/>
              <a:gd name="connsiteX26" fmla="*/ 3995928 w 7886700"/>
              <a:gd name="connsiteY26" fmla="*/ 5416094 h 5416094"/>
              <a:gd name="connsiteX27" fmla="*/ 3338703 w 7886700"/>
              <a:gd name="connsiteY27" fmla="*/ 5416094 h 5416094"/>
              <a:gd name="connsiteX28" fmla="*/ 2839212 w 7886700"/>
              <a:gd name="connsiteY28" fmla="*/ 5416094 h 5416094"/>
              <a:gd name="connsiteX29" fmla="*/ 2103120 w 7886700"/>
              <a:gd name="connsiteY29" fmla="*/ 5416094 h 5416094"/>
              <a:gd name="connsiteX30" fmla="*/ 1603629 w 7886700"/>
              <a:gd name="connsiteY30" fmla="*/ 5416094 h 5416094"/>
              <a:gd name="connsiteX31" fmla="*/ 867537 w 7886700"/>
              <a:gd name="connsiteY31" fmla="*/ 5416094 h 5416094"/>
              <a:gd name="connsiteX32" fmla="*/ 0 w 7886700"/>
              <a:gd name="connsiteY32" fmla="*/ 5416094 h 5416094"/>
              <a:gd name="connsiteX33" fmla="*/ 0 w 7886700"/>
              <a:gd name="connsiteY33" fmla="*/ 4684921 h 5416094"/>
              <a:gd name="connsiteX34" fmla="*/ 0 w 7886700"/>
              <a:gd name="connsiteY34" fmla="*/ 3953749 h 5416094"/>
              <a:gd name="connsiteX35" fmla="*/ 0 w 7886700"/>
              <a:gd name="connsiteY35" fmla="*/ 3168415 h 5416094"/>
              <a:gd name="connsiteX36" fmla="*/ 0 w 7886700"/>
              <a:gd name="connsiteY36" fmla="*/ 2545564 h 5416094"/>
              <a:gd name="connsiteX37" fmla="*/ 0 w 7886700"/>
              <a:gd name="connsiteY37" fmla="*/ 1760231 h 5416094"/>
              <a:gd name="connsiteX38" fmla="*/ 0 w 7886700"/>
              <a:gd name="connsiteY38" fmla="*/ 1191541 h 5416094"/>
              <a:gd name="connsiteX39" fmla="*/ 0 w 7886700"/>
              <a:gd name="connsiteY39" fmla="*/ 677012 h 5416094"/>
              <a:gd name="connsiteX40" fmla="*/ 0 w 7886700"/>
              <a:gd name="connsiteY40" fmla="*/ 0 h 54160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</a:cxnLst>
            <a:rect l="l" t="t" r="r" b="b"/>
            <a:pathLst>
              <a:path w="7886700" h="5416094" extrusionOk="0">
                <a:moveTo>
                  <a:pt x="0" y="0"/>
                </a:moveTo>
                <a:cubicBezTo>
                  <a:pt x="139873" y="-36890"/>
                  <a:pt x="289244" y="-9562"/>
                  <a:pt x="578358" y="0"/>
                </a:cubicBezTo>
                <a:cubicBezTo>
                  <a:pt x="847064" y="24657"/>
                  <a:pt x="880681" y="-4887"/>
                  <a:pt x="998982" y="0"/>
                </a:cubicBezTo>
                <a:cubicBezTo>
                  <a:pt x="1105496" y="8991"/>
                  <a:pt x="1621733" y="-31737"/>
                  <a:pt x="1813941" y="0"/>
                </a:cubicBezTo>
                <a:cubicBezTo>
                  <a:pt x="1973330" y="19047"/>
                  <a:pt x="2194836" y="27334"/>
                  <a:pt x="2392299" y="0"/>
                </a:cubicBezTo>
                <a:cubicBezTo>
                  <a:pt x="2647282" y="-14327"/>
                  <a:pt x="2792350" y="-29596"/>
                  <a:pt x="2970657" y="0"/>
                </a:cubicBezTo>
                <a:cubicBezTo>
                  <a:pt x="3147904" y="21045"/>
                  <a:pt x="3587221" y="27684"/>
                  <a:pt x="3785616" y="0"/>
                </a:cubicBezTo>
                <a:cubicBezTo>
                  <a:pt x="3970964" y="-52390"/>
                  <a:pt x="4115919" y="38588"/>
                  <a:pt x="4285107" y="0"/>
                </a:cubicBezTo>
                <a:cubicBezTo>
                  <a:pt x="4447779" y="-2110"/>
                  <a:pt x="4724122" y="-2905"/>
                  <a:pt x="5100066" y="0"/>
                </a:cubicBezTo>
                <a:cubicBezTo>
                  <a:pt x="5460611" y="1474"/>
                  <a:pt x="5711040" y="11734"/>
                  <a:pt x="5915025" y="0"/>
                </a:cubicBezTo>
                <a:cubicBezTo>
                  <a:pt x="6130646" y="788"/>
                  <a:pt x="6309484" y="37469"/>
                  <a:pt x="6572250" y="0"/>
                </a:cubicBezTo>
                <a:cubicBezTo>
                  <a:pt x="6867825" y="19129"/>
                  <a:pt x="7346334" y="77623"/>
                  <a:pt x="7886700" y="0"/>
                </a:cubicBezTo>
                <a:cubicBezTo>
                  <a:pt x="7921292" y="250253"/>
                  <a:pt x="7885085" y="350918"/>
                  <a:pt x="7886700" y="622851"/>
                </a:cubicBezTo>
                <a:cubicBezTo>
                  <a:pt x="7891037" y="863445"/>
                  <a:pt x="7896513" y="880863"/>
                  <a:pt x="7886700" y="1137380"/>
                </a:cubicBezTo>
                <a:cubicBezTo>
                  <a:pt x="7848199" y="1390882"/>
                  <a:pt x="7850084" y="1481865"/>
                  <a:pt x="7886700" y="1814391"/>
                </a:cubicBezTo>
                <a:cubicBezTo>
                  <a:pt x="7914914" y="2114801"/>
                  <a:pt x="7876514" y="2290034"/>
                  <a:pt x="7886700" y="2491403"/>
                </a:cubicBezTo>
                <a:cubicBezTo>
                  <a:pt x="7860421" y="2730042"/>
                  <a:pt x="7935302" y="2970567"/>
                  <a:pt x="7886700" y="3168415"/>
                </a:cubicBezTo>
                <a:cubicBezTo>
                  <a:pt x="7872903" y="3427641"/>
                  <a:pt x="7902616" y="3535292"/>
                  <a:pt x="7886700" y="3899588"/>
                </a:cubicBezTo>
                <a:cubicBezTo>
                  <a:pt x="7873378" y="4266585"/>
                  <a:pt x="7896651" y="4438558"/>
                  <a:pt x="7886700" y="4630760"/>
                </a:cubicBezTo>
                <a:cubicBezTo>
                  <a:pt x="7875991" y="4843491"/>
                  <a:pt x="7861317" y="5204020"/>
                  <a:pt x="7886700" y="5416094"/>
                </a:cubicBezTo>
                <a:cubicBezTo>
                  <a:pt x="7693930" y="5418977"/>
                  <a:pt x="7589762" y="5415014"/>
                  <a:pt x="7466076" y="5416094"/>
                </a:cubicBezTo>
                <a:cubicBezTo>
                  <a:pt x="7353704" y="5436401"/>
                  <a:pt x="6825827" y="5440774"/>
                  <a:pt x="6651117" y="5416094"/>
                </a:cubicBezTo>
                <a:cubicBezTo>
                  <a:pt x="6465509" y="5418892"/>
                  <a:pt x="6151767" y="5433550"/>
                  <a:pt x="5993892" y="5416094"/>
                </a:cubicBezTo>
                <a:cubicBezTo>
                  <a:pt x="5847447" y="5391015"/>
                  <a:pt x="5686891" y="5398705"/>
                  <a:pt x="5494401" y="5416094"/>
                </a:cubicBezTo>
                <a:cubicBezTo>
                  <a:pt x="5328106" y="5425870"/>
                  <a:pt x="5021736" y="5443480"/>
                  <a:pt x="4837176" y="5416094"/>
                </a:cubicBezTo>
                <a:cubicBezTo>
                  <a:pt x="4635356" y="5394384"/>
                  <a:pt x="4544001" y="5404023"/>
                  <a:pt x="4416552" y="5416094"/>
                </a:cubicBezTo>
                <a:cubicBezTo>
                  <a:pt x="4292970" y="5412667"/>
                  <a:pt x="4202046" y="5389835"/>
                  <a:pt x="3995928" y="5416094"/>
                </a:cubicBezTo>
                <a:cubicBezTo>
                  <a:pt x="3784996" y="5430801"/>
                  <a:pt x="3527611" y="5369833"/>
                  <a:pt x="3338703" y="5416094"/>
                </a:cubicBezTo>
                <a:cubicBezTo>
                  <a:pt x="3144794" y="5458636"/>
                  <a:pt x="2967928" y="5418629"/>
                  <a:pt x="2839212" y="5416094"/>
                </a:cubicBezTo>
                <a:cubicBezTo>
                  <a:pt x="2725210" y="5428339"/>
                  <a:pt x="2252076" y="5423466"/>
                  <a:pt x="2103120" y="5416094"/>
                </a:cubicBezTo>
                <a:cubicBezTo>
                  <a:pt x="1978909" y="5450285"/>
                  <a:pt x="1801161" y="5407672"/>
                  <a:pt x="1603629" y="5416094"/>
                </a:cubicBezTo>
                <a:cubicBezTo>
                  <a:pt x="1421672" y="5419493"/>
                  <a:pt x="1050243" y="5442158"/>
                  <a:pt x="867537" y="5416094"/>
                </a:cubicBezTo>
                <a:cubicBezTo>
                  <a:pt x="706773" y="5412112"/>
                  <a:pt x="210463" y="5420499"/>
                  <a:pt x="0" y="5416094"/>
                </a:cubicBezTo>
                <a:cubicBezTo>
                  <a:pt x="5900" y="5172647"/>
                  <a:pt x="-60077" y="4935206"/>
                  <a:pt x="0" y="4684921"/>
                </a:cubicBezTo>
                <a:cubicBezTo>
                  <a:pt x="5207" y="4424508"/>
                  <a:pt x="-18202" y="4114010"/>
                  <a:pt x="0" y="3953749"/>
                </a:cubicBezTo>
                <a:cubicBezTo>
                  <a:pt x="49519" y="3783233"/>
                  <a:pt x="34464" y="3425313"/>
                  <a:pt x="0" y="3168415"/>
                </a:cubicBezTo>
                <a:cubicBezTo>
                  <a:pt x="-54225" y="2910622"/>
                  <a:pt x="1049" y="2830191"/>
                  <a:pt x="0" y="2545564"/>
                </a:cubicBezTo>
                <a:cubicBezTo>
                  <a:pt x="-14962" y="2263203"/>
                  <a:pt x="24933" y="1989633"/>
                  <a:pt x="0" y="1760231"/>
                </a:cubicBezTo>
                <a:cubicBezTo>
                  <a:pt x="-10050" y="1539318"/>
                  <a:pt x="43364" y="1391654"/>
                  <a:pt x="0" y="1191541"/>
                </a:cubicBezTo>
                <a:cubicBezTo>
                  <a:pt x="-26023" y="999746"/>
                  <a:pt x="-17864" y="813951"/>
                  <a:pt x="0" y="677012"/>
                </a:cubicBezTo>
                <a:cubicBezTo>
                  <a:pt x="21524" y="463086"/>
                  <a:pt x="9223" y="250147"/>
                  <a:pt x="0" y="0"/>
                </a:cubicBezTo>
                <a:close/>
              </a:path>
            </a:pathLst>
          </a:custGeom>
          <a:noFill/>
          <a:ln w="4762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7886700"/>
                      <a:gd name="connsiteY0" fmla="*/ 0 h 5416094"/>
                      <a:gd name="connsiteX1" fmla="*/ 578358 w 7886700"/>
                      <a:gd name="connsiteY1" fmla="*/ 0 h 5416094"/>
                      <a:gd name="connsiteX2" fmla="*/ 998982 w 7886700"/>
                      <a:gd name="connsiteY2" fmla="*/ 0 h 5416094"/>
                      <a:gd name="connsiteX3" fmla="*/ 1813941 w 7886700"/>
                      <a:gd name="connsiteY3" fmla="*/ 0 h 5416094"/>
                      <a:gd name="connsiteX4" fmla="*/ 2392299 w 7886700"/>
                      <a:gd name="connsiteY4" fmla="*/ 0 h 5416094"/>
                      <a:gd name="connsiteX5" fmla="*/ 2970657 w 7886700"/>
                      <a:gd name="connsiteY5" fmla="*/ 0 h 5416094"/>
                      <a:gd name="connsiteX6" fmla="*/ 3785616 w 7886700"/>
                      <a:gd name="connsiteY6" fmla="*/ 0 h 5416094"/>
                      <a:gd name="connsiteX7" fmla="*/ 4285107 w 7886700"/>
                      <a:gd name="connsiteY7" fmla="*/ 0 h 5416094"/>
                      <a:gd name="connsiteX8" fmla="*/ 5100066 w 7886700"/>
                      <a:gd name="connsiteY8" fmla="*/ 0 h 5416094"/>
                      <a:gd name="connsiteX9" fmla="*/ 5915025 w 7886700"/>
                      <a:gd name="connsiteY9" fmla="*/ 0 h 5416094"/>
                      <a:gd name="connsiteX10" fmla="*/ 6572250 w 7886700"/>
                      <a:gd name="connsiteY10" fmla="*/ 0 h 5416094"/>
                      <a:gd name="connsiteX11" fmla="*/ 7886700 w 7886700"/>
                      <a:gd name="connsiteY11" fmla="*/ 0 h 5416094"/>
                      <a:gd name="connsiteX12" fmla="*/ 7886700 w 7886700"/>
                      <a:gd name="connsiteY12" fmla="*/ 622851 h 5416094"/>
                      <a:gd name="connsiteX13" fmla="*/ 7886700 w 7886700"/>
                      <a:gd name="connsiteY13" fmla="*/ 1137380 h 5416094"/>
                      <a:gd name="connsiteX14" fmla="*/ 7886700 w 7886700"/>
                      <a:gd name="connsiteY14" fmla="*/ 1814391 h 5416094"/>
                      <a:gd name="connsiteX15" fmla="*/ 7886700 w 7886700"/>
                      <a:gd name="connsiteY15" fmla="*/ 2491403 h 5416094"/>
                      <a:gd name="connsiteX16" fmla="*/ 7886700 w 7886700"/>
                      <a:gd name="connsiteY16" fmla="*/ 3168415 h 5416094"/>
                      <a:gd name="connsiteX17" fmla="*/ 7886700 w 7886700"/>
                      <a:gd name="connsiteY17" fmla="*/ 3899588 h 5416094"/>
                      <a:gd name="connsiteX18" fmla="*/ 7886700 w 7886700"/>
                      <a:gd name="connsiteY18" fmla="*/ 4630760 h 5416094"/>
                      <a:gd name="connsiteX19" fmla="*/ 7886700 w 7886700"/>
                      <a:gd name="connsiteY19" fmla="*/ 5416094 h 5416094"/>
                      <a:gd name="connsiteX20" fmla="*/ 7466076 w 7886700"/>
                      <a:gd name="connsiteY20" fmla="*/ 5416094 h 5416094"/>
                      <a:gd name="connsiteX21" fmla="*/ 6651117 w 7886700"/>
                      <a:gd name="connsiteY21" fmla="*/ 5416094 h 5416094"/>
                      <a:gd name="connsiteX22" fmla="*/ 5993892 w 7886700"/>
                      <a:gd name="connsiteY22" fmla="*/ 5416094 h 5416094"/>
                      <a:gd name="connsiteX23" fmla="*/ 5494401 w 7886700"/>
                      <a:gd name="connsiteY23" fmla="*/ 5416094 h 5416094"/>
                      <a:gd name="connsiteX24" fmla="*/ 4837176 w 7886700"/>
                      <a:gd name="connsiteY24" fmla="*/ 5416094 h 5416094"/>
                      <a:gd name="connsiteX25" fmla="*/ 4416552 w 7886700"/>
                      <a:gd name="connsiteY25" fmla="*/ 5416094 h 5416094"/>
                      <a:gd name="connsiteX26" fmla="*/ 3995928 w 7886700"/>
                      <a:gd name="connsiteY26" fmla="*/ 5416094 h 5416094"/>
                      <a:gd name="connsiteX27" fmla="*/ 3338703 w 7886700"/>
                      <a:gd name="connsiteY27" fmla="*/ 5416094 h 5416094"/>
                      <a:gd name="connsiteX28" fmla="*/ 2839212 w 7886700"/>
                      <a:gd name="connsiteY28" fmla="*/ 5416094 h 5416094"/>
                      <a:gd name="connsiteX29" fmla="*/ 2103120 w 7886700"/>
                      <a:gd name="connsiteY29" fmla="*/ 5416094 h 5416094"/>
                      <a:gd name="connsiteX30" fmla="*/ 1603629 w 7886700"/>
                      <a:gd name="connsiteY30" fmla="*/ 5416094 h 5416094"/>
                      <a:gd name="connsiteX31" fmla="*/ 867537 w 7886700"/>
                      <a:gd name="connsiteY31" fmla="*/ 5416094 h 5416094"/>
                      <a:gd name="connsiteX32" fmla="*/ 0 w 7886700"/>
                      <a:gd name="connsiteY32" fmla="*/ 5416094 h 5416094"/>
                      <a:gd name="connsiteX33" fmla="*/ 0 w 7886700"/>
                      <a:gd name="connsiteY33" fmla="*/ 4684921 h 5416094"/>
                      <a:gd name="connsiteX34" fmla="*/ 0 w 7886700"/>
                      <a:gd name="connsiteY34" fmla="*/ 3953749 h 5416094"/>
                      <a:gd name="connsiteX35" fmla="*/ 0 w 7886700"/>
                      <a:gd name="connsiteY35" fmla="*/ 3168415 h 5416094"/>
                      <a:gd name="connsiteX36" fmla="*/ 0 w 7886700"/>
                      <a:gd name="connsiteY36" fmla="*/ 2545564 h 5416094"/>
                      <a:gd name="connsiteX37" fmla="*/ 0 w 7886700"/>
                      <a:gd name="connsiteY37" fmla="*/ 1760231 h 5416094"/>
                      <a:gd name="connsiteX38" fmla="*/ 0 w 7886700"/>
                      <a:gd name="connsiteY38" fmla="*/ 1191541 h 5416094"/>
                      <a:gd name="connsiteX39" fmla="*/ 0 w 7886700"/>
                      <a:gd name="connsiteY39" fmla="*/ 677012 h 5416094"/>
                      <a:gd name="connsiteX40" fmla="*/ 0 w 7886700"/>
                      <a:gd name="connsiteY40" fmla="*/ 0 h 5416094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  <a:cxn ang="0">
                        <a:pos x="connsiteX32" y="connsiteY32"/>
                      </a:cxn>
                      <a:cxn ang="0">
                        <a:pos x="connsiteX33" y="connsiteY33"/>
                      </a:cxn>
                      <a:cxn ang="0">
                        <a:pos x="connsiteX34" y="connsiteY34"/>
                      </a:cxn>
                      <a:cxn ang="0">
                        <a:pos x="connsiteX35" y="connsiteY35"/>
                      </a:cxn>
                      <a:cxn ang="0">
                        <a:pos x="connsiteX36" y="connsiteY36"/>
                      </a:cxn>
                      <a:cxn ang="0">
                        <a:pos x="connsiteX37" y="connsiteY37"/>
                      </a:cxn>
                      <a:cxn ang="0">
                        <a:pos x="connsiteX38" y="connsiteY38"/>
                      </a:cxn>
                      <a:cxn ang="0">
                        <a:pos x="connsiteX39" y="connsiteY39"/>
                      </a:cxn>
                      <a:cxn ang="0">
                        <a:pos x="connsiteX40" y="connsiteY40"/>
                      </a:cxn>
                    </a:cxnLst>
                    <a:rect l="l" t="t" r="r" b="b"/>
                    <a:pathLst>
                      <a:path w="7886700" h="5416094" extrusionOk="0">
                        <a:moveTo>
                          <a:pt x="0" y="0"/>
                        </a:moveTo>
                        <a:cubicBezTo>
                          <a:pt x="165412" y="-21137"/>
                          <a:pt x="322344" y="-21985"/>
                          <a:pt x="578358" y="0"/>
                        </a:cubicBezTo>
                        <a:cubicBezTo>
                          <a:pt x="834372" y="21985"/>
                          <a:pt x="888520" y="-5136"/>
                          <a:pt x="998982" y="0"/>
                        </a:cubicBezTo>
                        <a:cubicBezTo>
                          <a:pt x="1109444" y="5136"/>
                          <a:pt x="1622600" y="-36529"/>
                          <a:pt x="1813941" y="0"/>
                        </a:cubicBezTo>
                        <a:cubicBezTo>
                          <a:pt x="2005282" y="36529"/>
                          <a:pt x="2177619" y="19108"/>
                          <a:pt x="2392299" y="0"/>
                        </a:cubicBezTo>
                        <a:cubicBezTo>
                          <a:pt x="2606979" y="-19108"/>
                          <a:pt x="2788556" y="-21788"/>
                          <a:pt x="2970657" y="0"/>
                        </a:cubicBezTo>
                        <a:cubicBezTo>
                          <a:pt x="3152758" y="21788"/>
                          <a:pt x="3596738" y="18723"/>
                          <a:pt x="3785616" y="0"/>
                        </a:cubicBezTo>
                        <a:cubicBezTo>
                          <a:pt x="3974494" y="-18723"/>
                          <a:pt x="4136501" y="9985"/>
                          <a:pt x="4285107" y="0"/>
                        </a:cubicBezTo>
                        <a:cubicBezTo>
                          <a:pt x="4433713" y="-9985"/>
                          <a:pt x="4710656" y="-6143"/>
                          <a:pt x="5100066" y="0"/>
                        </a:cubicBezTo>
                        <a:cubicBezTo>
                          <a:pt x="5489476" y="6143"/>
                          <a:pt x="5703885" y="5883"/>
                          <a:pt x="5915025" y="0"/>
                        </a:cubicBezTo>
                        <a:cubicBezTo>
                          <a:pt x="6126165" y="-5883"/>
                          <a:pt x="6308797" y="30350"/>
                          <a:pt x="6572250" y="0"/>
                        </a:cubicBezTo>
                        <a:cubicBezTo>
                          <a:pt x="6835703" y="-30350"/>
                          <a:pt x="7286910" y="4832"/>
                          <a:pt x="7886700" y="0"/>
                        </a:cubicBezTo>
                        <a:cubicBezTo>
                          <a:pt x="7917044" y="253972"/>
                          <a:pt x="7878280" y="382927"/>
                          <a:pt x="7886700" y="622851"/>
                        </a:cubicBezTo>
                        <a:cubicBezTo>
                          <a:pt x="7895120" y="862775"/>
                          <a:pt x="7898095" y="881954"/>
                          <a:pt x="7886700" y="1137380"/>
                        </a:cubicBezTo>
                        <a:cubicBezTo>
                          <a:pt x="7875305" y="1392806"/>
                          <a:pt x="7859449" y="1500954"/>
                          <a:pt x="7886700" y="1814391"/>
                        </a:cubicBezTo>
                        <a:cubicBezTo>
                          <a:pt x="7913951" y="2127828"/>
                          <a:pt x="7899710" y="2276490"/>
                          <a:pt x="7886700" y="2491403"/>
                        </a:cubicBezTo>
                        <a:cubicBezTo>
                          <a:pt x="7873690" y="2706316"/>
                          <a:pt x="7899048" y="2943627"/>
                          <a:pt x="7886700" y="3168415"/>
                        </a:cubicBezTo>
                        <a:cubicBezTo>
                          <a:pt x="7874352" y="3393203"/>
                          <a:pt x="7895759" y="3539359"/>
                          <a:pt x="7886700" y="3899588"/>
                        </a:cubicBezTo>
                        <a:cubicBezTo>
                          <a:pt x="7877641" y="4259817"/>
                          <a:pt x="7907485" y="4437980"/>
                          <a:pt x="7886700" y="4630760"/>
                        </a:cubicBezTo>
                        <a:cubicBezTo>
                          <a:pt x="7865915" y="4823540"/>
                          <a:pt x="7871525" y="5198637"/>
                          <a:pt x="7886700" y="5416094"/>
                        </a:cubicBezTo>
                        <a:cubicBezTo>
                          <a:pt x="7691680" y="5431844"/>
                          <a:pt x="7601555" y="5415681"/>
                          <a:pt x="7466076" y="5416094"/>
                        </a:cubicBezTo>
                        <a:cubicBezTo>
                          <a:pt x="7330597" y="5416507"/>
                          <a:pt x="6831360" y="5424066"/>
                          <a:pt x="6651117" y="5416094"/>
                        </a:cubicBezTo>
                        <a:cubicBezTo>
                          <a:pt x="6470874" y="5408122"/>
                          <a:pt x="6162822" y="5448218"/>
                          <a:pt x="5993892" y="5416094"/>
                        </a:cubicBezTo>
                        <a:cubicBezTo>
                          <a:pt x="5824963" y="5383970"/>
                          <a:pt x="5688089" y="5423575"/>
                          <a:pt x="5494401" y="5416094"/>
                        </a:cubicBezTo>
                        <a:cubicBezTo>
                          <a:pt x="5300713" y="5408613"/>
                          <a:pt x="5038344" y="5439836"/>
                          <a:pt x="4837176" y="5416094"/>
                        </a:cubicBezTo>
                        <a:cubicBezTo>
                          <a:pt x="4636008" y="5392352"/>
                          <a:pt x="4547230" y="5414191"/>
                          <a:pt x="4416552" y="5416094"/>
                        </a:cubicBezTo>
                        <a:cubicBezTo>
                          <a:pt x="4285874" y="5417997"/>
                          <a:pt x="4197467" y="5397786"/>
                          <a:pt x="3995928" y="5416094"/>
                        </a:cubicBezTo>
                        <a:cubicBezTo>
                          <a:pt x="3794389" y="5434402"/>
                          <a:pt x="3512175" y="5385012"/>
                          <a:pt x="3338703" y="5416094"/>
                        </a:cubicBezTo>
                        <a:cubicBezTo>
                          <a:pt x="3165232" y="5447176"/>
                          <a:pt x="2961841" y="5402137"/>
                          <a:pt x="2839212" y="5416094"/>
                        </a:cubicBezTo>
                        <a:cubicBezTo>
                          <a:pt x="2716583" y="5430051"/>
                          <a:pt x="2260631" y="5391454"/>
                          <a:pt x="2103120" y="5416094"/>
                        </a:cubicBezTo>
                        <a:cubicBezTo>
                          <a:pt x="1945609" y="5440734"/>
                          <a:pt x="1802870" y="5413244"/>
                          <a:pt x="1603629" y="5416094"/>
                        </a:cubicBezTo>
                        <a:cubicBezTo>
                          <a:pt x="1404388" y="5418944"/>
                          <a:pt x="1036615" y="5428037"/>
                          <a:pt x="867537" y="5416094"/>
                        </a:cubicBezTo>
                        <a:cubicBezTo>
                          <a:pt x="698459" y="5404151"/>
                          <a:pt x="196765" y="5387017"/>
                          <a:pt x="0" y="5416094"/>
                        </a:cubicBezTo>
                        <a:cubicBezTo>
                          <a:pt x="-7913" y="5158982"/>
                          <a:pt x="-32352" y="4972281"/>
                          <a:pt x="0" y="4684921"/>
                        </a:cubicBezTo>
                        <a:cubicBezTo>
                          <a:pt x="32352" y="4397561"/>
                          <a:pt x="-36146" y="4109983"/>
                          <a:pt x="0" y="3953749"/>
                        </a:cubicBezTo>
                        <a:cubicBezTo>
                          <a:pt x="36146" y="3797515"/>
                          <a:pt x="38942" y="3433311"/>
                          <a:pt x="0" y="3168415"/>
                        </a:cubicBezTo>
                        <a:cubicBezTo>
                          <a:pt x="-38942" y="2903519"/>
                          <a:pt x="-264" y="2810505"/>
                          <a:pt x="0" y="2545564"/>
                        </a:cubicBezTo>
                        <a:cubicBezTo>
                          <a:pt x="264" y="2280623"/>
                          <a:pt x="20689" y="1994225"/>
                          <a:pt x="0" y="1760231"/>
                        </a:cubicBezTo>
                        <a:cubicBezTo>
                          <a:pt x="-20689" y="1526237"/>
                          <a:pt x="16073" y="1386976"/>
                          <a:pt x="0" y="1191541"/>
                        </a:cubicBezTo>
                        <a:cubicBezTo>
                          <a:pt x="-16073" y="996106"/>
                          <a:pt x="-16965" y="844858"/>
                          <a:pt x="0" y="677012"/>
                        </a:cubicBezTo>
                        <a:cubicBezTo>
                          <a:pt x="16965" y="509166"/>
                          <a:pt x="85" y="277162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5" name="Content Placeholder 4" descr="A picture containing chart&#10;&#10;Description automatically generated">
            <a:extLst>
              <a:ext uri="{FF2B5EF4-FFF2-40B4-BE49-F238E27FC236}">
                <a16:creationId xmlns:a16="http://schemas.microsoft.com/office/drawing/2014/main" id="{3FCFD76B-D687-449C-87AD-5BB6F7E11D0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801688" y="914400"/>
            <a:ext cx="7485063" cy="4967288"/>
          </a:xfrm>
        </p:spPr>
      </p:pic>
    </p:spTree>
    <p:extLst>
      <p:ext uri="{BB962C8B-B14F-4D97-AF65-F5344CB8AC3E}">
        <p14:creationId xmlns:p14="http://schemas.microsoft.com/office/powerpoint/2010/main" val="30425067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51875"/>
            <a:ext cx="7886700" cy="867326"/>
          </a:xfrm>
        </p:spPr>
        <p:txBody>
          <a:bodyPr/>
          <a:lstStyle/>
          <a:p>
            <a:pPr algn="ctr"/>
            <a:r>
              <a:rPr lang="en-US" b="1" u="sng" dirty="0">
                <a:solidFill>
                  <a:srgbClr val="002060"/>
                </a:solidFill>
              </a:rPr>
              <a:t>Questions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652963"/>
          </a:xfrm>
        </p:spPr>
        <p:txBody>
          <a:bodyPr/>
          <a:lstStyle/>
          <a:p>
            <a:endParaRPr lang="en-US" dirty="0">
              <a:solidFill>
                <a:srgbClr val="002060"/>
              </a:solidFill>
            </a:endParaRPr>
          </a:p>
          <a:p>
            <a:r>
              <a:rPr lang="en-US" dirty="0">
                <a:solidFill>
                  <a:srgbClr val="002060"/>
                </a:solidFill>
              </a:rPr>
              <a:t>General/group related questions will be answered at the end of the presentation.</a:t>
            </a:r>
          </a:p>
          <a:p>
            <a:pPr algn="ctr"/>
            <a:endParaRPr lang="en-US" dirty="0">
              <a:solidFill>
                <a:srgbClr val="002060"/>
              </a:solidFill>
            </a:endParaRPr>
          </a:p>
          <a:p>
            <a:r>
              <a:rPr lang="en-US" dirty="0">
                <a:solidFill>
                  <a:srgbClr val="002060"/>
                </a:solidFill>
              </a:rPr>
              <a:t>Any student specific questions, please see Mrs. Ingram after the meeting or email ingramk2@gcsnc.com</a:t>
            </a:r>
          </a:p>
          <a:p>
            <a:endParaRPr lang="en-US" dirty="0">
              <a:solidFill>
                <a:srgbClr val="002060"/>
              </a:solidFill>
            </a:endParaRPr>
          </a:p>
          <a:p>
            <a:r>
              <a:rPr lang="en-US" dirty="0">
                <a:solidFill>
                  <a:srgbClr val="002060"/>
                </a:solidFill>
              </a:rPr>
              <a:t>Spanish Immersion transition related questions will be answered in a small group immediately following the presentation.</a:t>
            </a:r>
          </a:p>
        </p:txBody>
      </p:sp>
    </p:spTree>
    <p:extLst>
      <p:ext uri="{BB962C8B-B14F-4D97-AF65-F5344CB8AC3E}">
        <p14:creationId xmlns:p14="http://schemas.microsoft.com/office/powerpoint/2010/main" val="29561089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B0093F-FEA3-4BDA-86BA-B194A64486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u="sng" dirty="0">
                <a:solidFill>
                  <a:srgbClr val="002060"/>
                </a:solidFill>
              </a:rPr>
              <a:t>Important Dates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1C8379-3AE3-40E7-AE19-BE937F1EA1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1690689"/>
            <a:ext cx="8763000" cy="4938711"/>
          </a:xfrm>
        </p:spPr>
        <p:txBody>
          <a:bodyPr>
            <a:normAutofit/>
          </a:bodyPr>
          <a:lstStyle/>
          <a:p>
            <a:endParaRPr lang="en-US" sz="2200" b="1" u="sng" dirty="0">
              <a:solidFill>
                <a:srgbClr val="002060"/>
              </a:solidFill>
            </a:endParaRPr>
          </a:p>
          <a:p>
            <a:r>
              <a:rPr lang="en-US" sz="2200" b="1" u="sng" dirty="0">
                <a:solidFill>
                  <a:srgbClr val="002060"/>
                </a:solidFill>
              </a:rPr>
              <a:t>9</a:t>
            </a:r>
            <a:r>
              <a:rPr lang="en-US" sz="2200" b="1" u="sng" baseline="30000" dirty="0">
                <a:solidFill>
                  <a:srgbClr val="002060"/>
                </a:solidFill>
              </a:rPr>
              <a:t>th</a:t>
            </a:r>
            <a:r>
              <a:rPr lang="en-US" sz="2200" b="1" u="sng" dirty="0">
                <a:solidFill>
                  <a:srgbClr val="002060"/>
                </a:solidFill>
              </a:rPr>
              <a:t> Grade Curriculum Night </a:t>
            </a:r>
            <a:r>
              <a:rPr lang="en-US" sz="2200" dirty="0">
                <a:solidFill>
                  <a:srgbClr val="002060"/>
                </a:solidFill>
              </a:rPr>
              <a:t>– February 20, 5:30 meeting Grimsley Auditorium/6:00 Curriculum Fair – Grimsley Cafeteria</a:t>
            </a:r>
          </a:p>
          <a:p>
            <a:endParaRPr lang="en-US" sz="2200" dirty="0">
              <a:solidFill>
                <a:srgbClr val="002060"/>
              </a:solidFill>
            </a:endParaRPr>
          </a:p>
          <a:p>
            <a:r>
              <a:rPr lang="en-US" sz="2200" b="1" u="sng" dirty="0">
                <a:solidFill>
                  <a:srgbClr val="002060"/>
                </a:solidFill>
              </a:rPr>
              <a:t>Student High School Registration </a:t>
            </a:r>
            <a:r>
              <a:rPr lang="en-US" sz="2200" dirty="0">
                <a:solidFill>
                  <a:srgbClr val="002060"/>
                </a:solidFill>
              </a:rPr>
              <a:t>– February 14-23  (online - at home)</a:t>
            </a:r>
          </a:p>
          <a:p>
            <a:endParaRPr lang="en-US" sz="2200" dirty="0">
              <a:solidFill>
                <a:srgbClr val="002060"/>
              </a:solidFill>
            </a:endParaRPr>
          </a:p>
          <a:p>
            <a:r>
              <a:rPr lang="en-US" sz="2200" b="1" u="sng" dirty="0">
                <a:solidFill>
                  <a:srgbClr val="002060"/>
                </a:solidFill>
              </a:rPr>
              <a:t>Counselor Meets with Students </a:t>
            </a:r>
            <a:r>
              <a:rPr lang="en-US" sz="2200" dirty="0">
                <a:solidFill>
                  <a:srgbClr val="002060"/>
                </a:solidFill>
              </a:rPr>
              <a:t>– February 24-March 28 (during school)</a:t>
            </a:r>
          </a:p>
          <a:p>
            <a:endParaRPr lang="en-US" sz="2200" dirty="0">
              <a:solidFill>
                <a:srgbClr val="002060"/>
              </a:solidFill>
            </a:endParaRPr>
          </a:p>
          <a:p>
            <a:r>
              <a:rPr lang="en-US" sz="2200" b="1" u="sng" dirty="0">
                <a:solidFill>
                  <a:srgbClr val="002060"/>
                </a:solidFill>
              </a:rPr>
              <a:t>Grimsley Tours </a:t>
            </a:r>
            <a:r>
              <a:rPr lang="en-US" sz="2200" dirty="0">
                <a:solidFill>
                  <a:srgbClr val="002060"/>
                </a:solidFill>
              </a:rPr>
              <a:t>– April 8, 9, 10 (during school – more info to come)</a:t>
            </a:r>
          </a:p>
          <a:p>
            <a:endParaRPr lang="en-US" sz="2200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en-US" sz="2200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en-US" sz="22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75156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28601"/>
            <a:ext cx="7886700" cy="1066800"/>
          </a:xfrm>
        </p:spPr>
        <p:txBody>
          <a:bodyPr>
            <a:normAutofit fontScale="90000"/>
          </a:bodyPr>
          <a:lstStyle/>
          <a:p>
            <a:pPr algn="ctr"/>
            <a:br>
              <a:rPr lang="en-US" b="1" u="sng" dirty="0">
                <a:solidFill>
                  <a:srgbClr val="002060"/>
                </a:solidFill>
              </a:rPr>
            </a:br>
            <a:r>
              <a:rPr lang="en-US" b="1" u="sng" dirty="0">
                <a:solidFill>
                  <a:srgbClr val="002060"/>
                </a:solidFill>
              </a:rPr>
              <a:t>Course Request Registration</a:t>
            </a:r>
            <a:br>
              <a:rPr lang="en-US" b="1" dirty="0">
                <a:solidFill>
                  <a:srgbClr val="002060"/>
                </a:solidFill>
              </a:rPr>
            </a:b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295401"/>
            <a:ext cx="8839200" cy="5333999"/>
          </a:xfrm>
        </p:spPr>
        <p:txBody>
          <a:bodyPr>
            <a:normAutofit fontScale="77500" lnSpcReduction="20000"/>
          </a:bodyPr>
          <a:lstStyle/>
          <a:p>
            <a:endParaRPr lang="en-US" dirty="0">
              <a:solidFill>
                <a:srgbClr val="002060"/>
              </a:solidFill>
            </a:endParaRPr>
          </a:p>
          <a:p>
            <a:r>
              <a:rPr lang="en-US" dirty="0">
                <a:solidFill>
                  <a:srgbClr val="002060"/>
                </a:solidFill>
              </a:rPr>
              <a:t>Students will register at home through PowerSchool February 14-23</a:t>
            </a:r>
          </a:p>
          <a:p>
            <a:endParaRPr lang="en-US" dirty="0">
              <a:solidFill>
                <a:srgbClr val="002060"/>
              </a:solidFill>
            </a:endParaRPr>
          </a:p>
          <a:p>
            <a:r>
              <a:rPr lang="en-US" dirty="0">
                <a:solidFill>
                  <a:srgbClr val="002060"/>
                </a:solidFill>
              </a:rPr>
              <a:t>Parent registration letters with directions will be sent home at the end of the week</a:t>
            </a:r>
          </a:p>
          <a:p>
            <a:endParaRPr lang="en-US" dirty="0">
              <a:solidFill>
                <a:srgbClr val="002060"/>
              </a:solidFill>
            </a:endParaRPr>
          </a:p>
          <a:p>
            <a:r>
              <a:rPr lang="en-US" dirty="0">
                <a:solidFill>
                  <a:srgbClr val="002060"/>
                </a:solidFill>
              </a:rPr>
              <a:t>Student’s address in PowerSchool dictates which high school will appear when they register</a:t>
            </a:r>
          </a:p>
          <a:p>
            <a:endParaRPr lang="en-US" dirty="0">
              <a:solidFill>
                <a:srgbClr val="002060"/>
              </a:solidFill>
            </a:endParaRPr>
          </a:p>
          <a:p>
            <a:r>
              <a:rPr lang="en-US" dirty="0">
                <a:solidFill>
                  <a:srgbClr val="002060"/>
                </a:solidFill>
              </a:rPr>
              <a:t>ALL students must register for their assigned school</a:t>
            </a:r>
          </a:p>
          <a:p>
            <a:endParaRPr lang="en-US" dirty="0">
              <a:solidFill>
                <a:srgbClr val="002060"/>
              </a:solidFill>
            </a:endParaRPr>
          </a:p>
          <a:p>
            <a:r>
              <a:rPr lang="en-US" dirty="0">
                <a:solidFill>
                  <a:srgbClr val="002060"/>
                </a:solidFill>
              </a:rPr>
              <a:t>If you do not reside in Kiser’s District, the reassignment window opens on May 1</a:t>
            </a:r>
            <a:r>
              <a:rPr lang="en-US" baseline="30000" dirty="0">
                <a:solidFill>
                  <a:srgbClr val="002060"/>
                </a:solidFill>
              </a:rPr>
              <a:t>st</a:t>
            </a:r>
            <a:r>
              <a:rPr lang="en-US" dirty="0">
                <a:solidFill>
                  <a:srgbClr val="002060"/>
                </a:solidFill>
              </a:rPr>
              <a:t> through SchoolMint</a:t>
            </a:r>
          </a:p>
          <a:p>
            <a:endParaRPr lang="en-US" dirty="0">
              <a:solidFill>
                <a:srgbClr val="002060"/>
              </a:solidFill>
            </a:endParaRPr>
          </a:p>
          <a:p>
            <a:r>
              <a:rPr lang="en-US" dirty="0">
                <a:solidFill>
                  <a:srgbClr val="002060"/>
                </a:solidFill>
              </a:rPr>
              <a:t>If approved, Mrs. Ingram will assist in registering for courses. </a:t>
            </a:r>
          </a:p>
          <a:p>
            <a:endParaRPr lang="en-US" dirty="0">
              <a:solidFill>
                <a:srgbClr val="002060"/>
              </a:solidFill>
            </a:endParaRPr>
          </a:p>
          <a:p>
            <a:r>
              <a:rPr lang="en-US" dirty="0">
                <a:solidFill>
                  <a:srgbClr val="002060"/>
                </a:solidFill>
              </a:rPr>
              <a:t>Mrs. Ingram will be available in the cafeteria during lunch the week of February 18-21 to assist students in registering/answer questions </a:t>
            </a:r>
          </a:p>
          <a:p>
            <a:pPr marL="0" indent="0">
              <a:buNone/>
            </a:pPr>
            <a:endParaRPr lang="en-US" dirty="0">
              <a:solidFill>
                <a:srgbClr val="002060"/>
              </a:solidFill>
            </a:endParaRPr>
          </a:p>
          <a:p>
            <a:r>
              <a:rPr lang="en-US" dirty="0">
                <a:solidFill>
                  <a:srgbClr val="002060"/>
                </a:solidFill>
              </a:rPr>
              <a:t>Final class placement will be made by Grimsley based on all available data, enrollment and capacity.</a:t>
            </a:r>
          </a:p>
          <a:p>
            <a:pPr marL="0" indent="0">
              <a:buNone/>
            </a:pPr>
            <a:endParaRPr lang="en-US" sz="800" dirty="0">
              <a:solidFill>
                <a:srgbClr val="002060"/>
              </a:solidFill>
            </a:endParaRPr>
          </a:p>
          <a:p>
            <a:r>
              <a:rPr lang="en-US" dirty="0">
                <a:solidFill>
                  <a:srgbClr val="002060"/>
                </a:solidFill>
              </a:rPr>
              <a:t>We encourage students to choose classes that are challenging!</a:t>
            </a:r>
          </a:p>
          <a:p>
            <a:endParaRPr lang="en-US" sz="800" dirty="0">
              <a:solidFill>
                <a:srgbClr val="002060"/>
              </a:solidFill>
            </a:endParaRP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>
              <a:solidFill>
                <a:srgbClr val="002060"/>
              </a:solidFill>
            </a:endParaRPr>
          </a:p>
          <a:p>
            <a:endParaRPr lang="en-US" dirty="0">
              <a:solidFill>
                <a:srgbClr val="002060"/>
              </a:solidFill>
            </a:endParaRPr>
          </a:p>
          <a:p>
            <a:pPr marL="0" indent="0" algn="ctr">
              <a:buNone/>
            </a:pPr>
            <a:endParaRPr lang="en-US" b="1" dirty="0">
              <a:solidFill>
                <a:srgbClr val="002060"/>
              </a:solidFill>
            </a:endParaRP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284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8F9BC3D4-7680-43A0-AC61-1E6369B244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1006474"/>
          </a:xfrm>
        </p:spPr>
        <p:txBody>
          <a:bodyPr>
            <a:normAutofit fontScale="90000"/>
          </a:bodyPr>
          <a:lstStyle/>
          <a:p>
            <a:pPr algn="ctr"/>
            <a:br>
              <a:rPr lang="en-US" sz="2700" b="1" dirty="0"/>
            </a:br>
            <a:r>
              <a:rPr lang="en-US" sz="2325" b="1" u="sng" dirty="0">
                <a:solidFill>
                  <a:srgbClr val="002060"/>
                </a:solidFill>
                <a:latin typeface="+mn-lt"/>
              </a:rPr>
              <a:t>2025-2026 Grimsley</a:t>
            </a:r>
            <a:br>
              <a:rPr lang="en-US" sz="2325" b="1" dirty="0">
                <a:solidFill>
                  <a:srgbClr val="002060"/>
                </a:solidFill>
                <a:latin typeface="+mn-lt"/>
              </a:rPr>
            </a:br>
            <a:r>
              <a:rPr lang="en-US" sz="2325" b="1" dirty="0">
                <a:solidFill>
                  <a:srgbClr val="002060"/>
                </a:solidFill>
                <a:latin typeface="+mn-lt"/>
              </a:rPr>
              <a:t>CTE, Arts, Language Electives Available for 9</a:t>
            </a:r>
            <a:r>
              <a:rPr lang="en-US" sz="2325" b="1" baseline="30000" dirty="0">
                <a:solidFill>
                  <a:srgbClr val="002060"/>
                </a:solidFill>
                <a:latin typeface="+mn-lt"/>
              </a:rPr>
              <a:t>th</a:t>
            </a:r>
            <a:r>
              <a:rPr lang="en-US" sz="2325" b="1" dirty="0">
                <a:solidFill>
                  <a:srgbClr val="002060"/>
                </a:solidFill>
                <a:latin typeface="+mn-lt"/>
              </a:rPr>
              <a:t> graders</a:t>
            </a:r>
            <a:br>
              <a:rPr lang="en-US" sz="2325" b="1" dirty="0">
                <a:solidFill>
                  <a:srgbClr val="002060"/>
                </a:solidFill>
                <a:latin typeface="+mn-lt"/>
              </a:rPr>
            </a:br>
            <a:endParaRPr lang="en-US" sz="2700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1810D1C-9E67-44D2-A25C-C1687C9202F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81000" y="1825625"/>
            <a:ext cx="3581400" cy="4351338"/>
          </a:xfrm>
        </p:spPr>
        <p:txBody>
          <a:bodyPr>
            <a:normAutofit/>
          </a:bodyPr>
          <a:lstStyle/>
          <a:p>
            <a:r>
              <a:rPr lang="en-US" sz="1800" dirty="0">
                <a:solidFill>
                  <a:srgbClr val="002060"/>
                </a:solidFill>
              </a:rPr>
              <a:t>Honors Construction Core</a:t>
            </a:r>
          </a:p>
          <a:p>
            <a:r>
              <a:rPr lang="en-US" sz="1800" dirty="0">
                <a:solidFill>
                  <a:srgbClr val="002060"/>
                </a:solidFill>
              </a:rPr>
              <a:t>Honors Computer Science 1 </a:t>
            </a:r>
          </a:p>
          <a:p>
            <a:r>
              <a:rPr lang="en-US" sz="1800" dirty="0">
                <a:solidFill>
                  <a:srgbClr val="002060"/>
                </a:solidFill>
              </a:rPr>
              <a:t>Honors Business Essentials </a:t>
            </a:r>
          </a:p>
          <a:p>
            <a:r>
              <a:rPr lang="en-US" sz="1800" dirty="0">
                <a:solidFill>
                  <a:srgbClr val="002060"/>
                </a:solidFill>
              </a:rPr>
              <a:t>Honors Marketing</a:t>
            </a:r>
          </a:p>
          <a:p>
            <a:r>
              <a:rPr lang="en-US" sz="1800" dirty="0">
                <a:solidFill>
                  <a:srgbClr val="002060"/>
                </a:solidFill>
              </a:rPr>
              <a:t>Honors Child Development </a:t>
            </a:r>
          </a:p>
          <a:p>
            <a:r>
              <a:rPr lang="en-US" sz="1800" dirty="0">
                <a:solidFill>
                  <a:srgbClr val="002060"/>
                </a:solidFill>
              </a:rPr>
              <a:t>Honors Health Science 1</a:t>
            </a:r>
          </a:p>
          <a:p>
            <a:r>
              <a:rPr lang="en-US" sz="1800" dirty="0">
                <a:solidFill>
                  <a:srgbClr val="002060"/>
                </a:solidFill>
              </a:rPr>
              <a:t>Journalism/Yearbook 1</a:t>
            </a:r>
          </a:p>
          <a:p>
            <a:r>
              <a:rPr lang="en-US" sz="1800" dirty="0">
                <a:solidFill>
                  <a:srgbClr val="002060"/>
                </a:solidFill>
              </a:rPr>
              <a:t>JROTC</a:t>
            </a:r>
          </a:p>
          <a:p>
            <a:pPr marL="0" indent="0">
              <a:buNone/>
            </a:pPr>
            <a:endParaRPr lang="en-US" sz="1800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en-US" sz="1900" dirty="0">
              <a:solidFill>
                <a:srgbClr val="002060"/>
              </a:solidFill>
            </a:endParaRP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D45708E1-16CB-8C6E-18EB-38569EEDEF4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267200" y="1825625"/>
            <a:ext cx="4648200" cy="4351338"/>
          </a:xfrm>
        </p:spPr>
        <p:txBody>
          <a:bodyPr>
            <a:normAutofit/>
          </a:bodyPr>
          <a:lstStyle/>
          <a:p>
            <a:r>
              <a:rPr lang="en-US" sz="1800" dirty="0">
                <a:solidFill>
                  <a:srgbClr val="002060"/>
                </a:solidFill>
              </a:rPr>
              <a:t>Visual Art Beginning</a:t>
            </a:r>
          </a:p>
          <a:p>
            <a:r>
              <a:rPr lang="en-US" sz="1800" dirty="0">
                <a:solidFill>
                  <a:srgbClr val="002060"/>
                </a:solidFill>
              </a:rPr>
              <a:t>Vocal Music/Chorus</a:t>
            </a:r>
          </a:p>
          <a:p>
            <a:r>
              <a:rPr lang="en-US" sz="1800" dirty="0">
                <a:solidFill>
                  <a:srgbClr val="002060"/>
                </a:solidFill>
              </a:rPr>
              <a:t>Theater</a:t>
            </a:r>
          </a:p>
          <a:p>
            <a:r>
              <a:rPr lang="en-US" sz="1800" dirty="0">
                <a:solidFill>
                  <a:srgbClr val="002060"/>
                </a:solidFill>
              </a:rPr>
              <a:t>Band</a:t>
            </a:r>
          </a:p>
          <a:p>
            <a:r>
              <a:rPr lang="en-US" sz="1800" dirty="0">
                <a:solidFill>
                  <a:srgbClr val="002060"/>
                </a:solidFill>
              </a:rPr>
              <a:t>Orchestra</a:t>
            </a:r>
          </a:p>
          <a:p>
            <a:r>
              <a:rPr lang="en-US" sz="1800" dirty="0">
                <a:solidFill>
                  <a:srgbClr val="002060"/>
                </a:solidFill>
              </a:rPr>
              <a:t>ASL 1, French 1, Hebrew 1, Latin 1, Spanish 1</a:t>
            </a:r>
          </a:p>
          <a:p>
            <a:r>
              <a:rPr lang="en-US" sz="1800" dirty="0">
                <a:solidFill>
                  <a:srgbClr val="002060"/>
                </a:solidFill>
              </a:rPr>
              <a:t>Spanish for Heritage Speakers 2 – Spanish Immersion/other approved students</a:t>
            </a:r>
          </a:p>
          <a:p>
            <a:r>
              <a:rPr lang="en-US" sz="1800" dirty="0">
                <a:solidFill>
                  <a:srgbClr val="002060"/>
                </a:solidFill>
              </a:rPr>
              <a:t>ASL 2 – students who will have passed ASL 1A and ASL 1B at Kiser</a:t>
            </a:r>
          </a:p>
        </p:txBody>
      </p:sp>
    </p:spTree>
    <p:extLst>
      <p:ext uri="{BB962C8B-B14F-4D97-AF65-F5344CB8AC3E}">
        <p14:creationId xmlns:p14="http://schemas.microsoft.com/office/powerpoint/2010/main" val="10548534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0852"/>
    </mc:Choice>
    <mc:Fallback xmlns="">
      <p:transition spd="slow" advTm="50852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2B3006-EC6F-3219-BB13-AE4BCD64BE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52400"/>
            <a:ext cx="7886700" cy="1325563"/>
          </a:xfrm>
        </p:spPr>
        <p:txBody>
          <a:bodyPr/>
          <a:lstStyle/>
          <a:p>
            <a:pPr algn="ctr"/>
            <a:r>
              <a:rPr lang="en-US" b="1" u="sng" dirty="0">
                <a:solidFill>
                  <a:srgbClr val="002060"/>
                </a:solidFill>
              </a:rPr>
              <a:t>Additional Courses Available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C61BF7-F529-9D68-5BF7-E6D71ECFAB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981950" cy="4351338"/>
          </a:xfrm>
        </p:spPr>
        <p:txBody>
          <a:bodyPr/>
          <a:lstStyle/>
          <a:p>
            <a:r>
              <a:rPr lang="en-US" dirty="0">
                <a:solidFill>
                  <a:srgbClr val="002060"/>
                </a:solidFill>
              </a:rPr>
              <a:t>Some Weaver electives will be available for request – 9th grade requests are not guaranteed due to possible scheduling conflicts</a:t>
            </a:r>
          </a:p>
          <a:p>
            <a:endParaRPr lang="en-US" dirty="0">
              <a:solidFill>
                <a:srgbClr val="002060"/>
              </a:solidFill>
            </a:endParaRPr>
          </a:p>
          <a:p>
            <a:r>
              <a:rPr lang="en-US" dirty="0">
                <a:solidFill>
                  <a:srgbClr val="002060"/>
                </a:solidFill>
              </a:rPr>
              <a:t>Dual Enrollment courses (through NC College and Career Promise/GTCC) are available beginning in 11</a:t>
            </a:r>
            <a:r>
              <a:rPr lang="en-US" baseline="30000" dirty="0">
                <a:solidFill>
                  <a:srgbClr val="002060"/>
                </a:solidFill>
              </a:rPr>
              <a:t>th</a:t>
            </a:r>
            <a:r>
              <a:rPr lang="en-US" dirty="0">
                <a:solidFill>
                  <a:srgbClr val="002060"/>
                </a:solidFill>
              </a:rPr>
              <a:t> and 12</a:t>
            </a:r>
            <a:r>
              <a:rPr lang="en-US" baseline="30000" dirty="0">
                <a:solidFill>
                  <a:srgbClr val="002060"/>
                </a:solidFill>
              </a:rPr>
              <a:t>th</a:t>
            </a:r>
            <a:r>
              <a:rPr lang="en-US" dirty="0">
                <a:solidFill>
                  <a:srgbClr val="002060"/>
                </a:solidFill>
              </a:rPr>
              <a:t> grade – students should see their counselor in spring of 10</a:t>
            </a:r>
            <a:r>
              <a:rPr lang="en-US" baseline="30000" dirty="0">
                <a:solidFill>
                  <a:srgbClr val="002060"/>
                </a:solidFill>
              </a:rPr>
              <a:t>th</a:t>
            </a:r>
            <a:r>
              <a:rPr lang="en-US" dirty="0">
                <a:solidFill>
                  <a:srgbClr val="002060"/>
                </a:solidFill>
              </a:rPr>
              <a:t> and/or 11</a:t>
            </a:r>
            <a:r>
              <a:rPr lang="en-US" baseline="30000" dirty="0">
                <a:solidFill>
                  <a:srgbClr val="002060"/>
                </a:solidFill>
              </a:rPr>
              <a:t>th</a:t>
            </a:r>
            <a:r>
              <a:rPr lang="en-US" dirty="0">
                <a:solidFill>
                  <a:srgbClr val="002060"/>
                </a:solidFill>
              </a:rPr>
              <a:t> grade</a:t>
            </a:r>
          </a:p>
          <a:p>
            <a:endParaRPr lang="en-US" dirty="0">
              <a:solidFill>
                <a:srgbClr val="002060"/>
              </a:solidFill>
            </a:endParaRPr>
          </a:p>
          <a:p>
            <a:r>
              <a:rPr lang="en-US" dirty="0">
                <a:solidFill>
                  <a:srgbClr val="002060"/>
                </a:solidFill>
              </a:rPr>
              <a:t>Guilford Apprenticeship Partnership (GAP program) – for juniors and seniors with a 2.8 GPA and good attendance, earn money on the job while taking college classes at no cost – explore this option prior to eligibility at </a:t>
            </a:r>
            <a:r>
              <a:rPr lang="en-US" dirty="0">
                <a:solidFill>
                  <a:srgbClr val="00206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https://gapnc.org/</a:t>
            </a:r>
            <a:endParaRPr lang="en-US" dirty="0">
              <a:solidFill>
                <a:srgbClr val="002060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82412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6BFD44-D8FB-4770-A31B-E02A230083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28600"/>
            <a:ext cx="7886700" cy="838201"/>
          </a:xfrm>
        </p:spPr>
        <p:txBody>
          <a:bodyPr/>
          <a:lstStyle/>
          <a:p>
            <a:pPr algn="ctr"/>
            <a:r>
              <a:rPr lang="en-US" b="1" u="sng" dirty="0">
                <a:solidFill>
                  <a:srgbClr val="002060"/>
                </a:solidFill>
              </a:rPr>
              <a:t>Choosing 9</a:t>
            </a:r>
            <a:r>
              <a:rPr lang="en-US" b="1" u="sng" baseline="30000" dirty="0">
                <a:solidFill>
                  <a:srgbClr val="002060"/>
                </a:solidFill>
              </a:rPr>
              <a:t>th</a:t>
            </a:r>
            <a:r>
              <a:rPr lang="en-US" b="1" u="sng" dirty="0">
                <a:solidFill>
                  <a:srgbClr val="002060"/>
                </a:solidFill>
              </a:rPr>
              <a:t> grade courses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638C72-3559-4D72-AFF7-27279CAC61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1219200"/>
            <a:ext cx="8686800" cy="5410200"/>
          </a:xfrm>
        </p:spPr>
        <p:txBody>
          <a:bodyPr>
            <a:normAutofit fontScale="77500" lnSpcReduction="20000"/>
          </a:bodyPr>
          <a:lstStyle/>
          <a:p>
            <a:r>
              <a:rPr lang="en-US" dirty="0">
                <a:solidFill>
                  <a:srgbClr val="002060"/>
                </a:solidFill>
              </a:rPr>
              <a:t>English – all students will choose Honors English 1 </a:t>
            </a:r>
          </a:p>
          <a:p>
            <a:endParaRPr lang="en-US" dirty="0">
              <a:solidFill>
                <a:srgbClr val="002060"/>
              </a:solidFill>
            </a:endParaRPr>
          </a:p>
          <a:p>
            <a:r>
              <a:rPr lang="en-US" dirty="0">
                <a:solidFill>
                  <a:srgbClr val="002060"/>
                </a:solidFill>
              </a:rPr>
              <a:t>Math – Math 8 - choose Standard Math 1 (honors placement by Grimsley) </a:t>
            </a:r>
          </a:p>
          <a:p>
            <a:pPr marL="0" indent="0">
              <a:buNone/>
            </a:pPr>
            <a:r>
              <a:rPr lang="en-US" dirty="0">
                <a:solidFill>
                  <a:srgbClr val="002060"/>
                </a:solidFill>
              </a:rPr>
              <a:t>                 Math 1 - choose Standard Math 2 or Honors Math 2 </a:t>
            </a:r>
          </a:p>
          <a:p>
            <a:pPr marL="0" indent="0">
              <a:buNone/>
            </a:pPr>
            <a:r>
              <a:rPr lang="en-US" dirty="0">
                <a:solidFill>
                  <a:srgbClr val="002060"/>
                </a:solidFill>
              </a:rPr>
              <a:t>                 Math 2 - choose Honors Math 3 (standard Math 3 available if needed)</a:t>
            </a:r>
          </a:p>
          <a:p>
            <a:pPr marL="0" indent="0">
              <a:buNone/>
            </a:pPr>
            <a:r>
              <a:rPr lang="en-US" dirty="0">
                <a:solidFill>
                  <a:srgbClr val="002060"/>
                </a:solidFill>
              </a:rPr>
              <a:t>	</a:t>
            </a:r>
          </a:p>
          <a:p>
            <a:r>
              <a:rPr lang="en-US" dirty="0">
                <a:solidFill>
                  <a:srgbClr val="002060"/>
                </a:solidFill>
              </a:rPr>
              <a:t>Science – Standard Earth &amp; Environmental OR Honors Biology</a:t>
            </a:r>
          </a:p>
          <a:p>
            <a:endParaRPr lang="en-US" dirty="0">
              <a:solidFill>
                <a:srgbClr val="002060"/>
              </a:solidFill>
            </a:endParaRPr>
          </a:p>
          <a:p>
            <a:r>
              <a:rPr lang="en-US" dirty="0">
                <a:solidFill>
                  <a:srgbClr val="002060"/>
                </a:solidFill>
              </a:rPr>
              <a:t>Social Studies – all students will choose Honors Civics EXCEPT</a:t>
            </a:r>
          </a:p>
          <a:p>
            <a:pPr marL="0" indent="0">
              <a:buNone/>
            </a:pPr>
            <a:r>
              <a:rPr lang="en-US" dirty="0">
                <a:solidFill>
                  <a:srgbClr val="002060"/>
                </a:solidFill>
              </a:rPr>
              <a:t>                                IB candidates OR students with a history of Level 5 on Reading EOG</a:t>
            </a:r>
          </a:p>
          <a:p>
            <a:pPr marL="0" indent="0">
              <a:buNone/>
            </a:pPr>
            <a:r>
              <a:rPr lang="en-US" dirty="0">
                <a:solidFill>
                  <a:srgbClr val="002060"/>
                </a:solidFill>
              </a:rPr>
              <a:t>                                OR highly recommended by teacher - choose AP Government</a:t>
            </a:r>
          </a:p>
          <a:p>
            <a:endParaRPr lang="en-US" dirty="0">
              <a:solidFill>
                <a:srgbClr val="002060"/>
              </a:solidFill>
            </a:endParaRPr>
          </a:p>
          <a:p>
            <a:r>
              <a:rPr lang="en-US" dirty="0">
                <a:solidFill>
                  <a:srgbClr val="002060"/>
                </a:solidFill>
              </a:rPr>
              <a:t>Elective 1: PE – all 9</a:t>
            </a:r>
            <a:r>
              <a:rPr lang="en-US" baseline="30000" dirty="0">
                <a:solidFill>
                  <a:srgbClr val="002060"/>
                </a:solidFill>
              </a:rPr>
              <a:t>th</a:t>
            </a:r>
            <a:r>
              <a:rPr lang="en-US" dirty="0">
                <a:solidFill>
                  <a:srgbClr val="002060"/>
                </a:solidFill>
              </a:rPr>
              <a:t> graders are required to take PE</a:t>
            </a:r>
          </a:p>
          <a:p>
            <a:pPr marL="0" indent="0">
              <a:buNone/>
            </a:pPr>
            <a:endParaRPr lang="en-US" dirty="0">
              <a:solidFill>
                <a:srgbClr val="002060"/>
              </a:solidFill>
            </a:endParaRPr>
          </a:p>
          <a:p>
            <a:r>
              <a:rPr lang="en-US" dirty="0">
                <a:solidFill>
                  <a:srgbClr val="002060"/>
                </a:solidFill>
              </a:rPr>
              <a:t>Elective 2: World Language or CTE/Arts/Music Class (CHOOSE 1)</a:t>
            </a:r>
          </a:p>
          <a:p>
            <a:endParaRPr lang="en-US" dirty="0">
              <a:solidFill>
                <a:srgbClr val="002060"/>
              </a:solidFill>
            </a:endParaRPr>
          </a:p>
          <a:p>
            <a:r>
              <a:rPr lang="en-US" dirty="0">
                <a:solidFill>
                  <a:srgbClr val="002060"/>
                </a:solidFill>
              </a:rPr>
              <a:t>Students may speak to their core teacher or Mrs. Ingram if they need advice on course recommendations</a:t>
            </a:r>
          </a:p>
          <a:p>
            <a:pPr marL="0" indent="0">
              <a:buNone/>
            </a:pPr>
            <a:endParaRPr lang="en-US" dirty="0">
              <a:solidFill>
                <a:srgbClr val="002060"/>
              </a:solidFill>
            </a:endParaRPr>
          </a:p>
          <a:p>
            <a:r>
              <a:rPr lang="en-US" dirty="0">
                <a:solidFill>
                  <a:srgbClr val="002060"/>
                </a:solidFill>
              </a:rPr>
              <a:t>Students will take 4 Core Classes and 2 Elective Courses – all classes are year-long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82186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81539"/>
    </mc:Choice>
    <mc:Fallback xmlns="">
      <p:transition spd="slow" advTm="81539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99A552-93FB-4944-A864-D933809707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930274"/>
          </a:xfrm>
        </p:spPr>
        <p:txBody>
          <a:bodyPr>
            <a:normAutofit/>
          </a:bodyPr>
          <a:lstStyle/>
          <a:p>
            <a:pPr algn="ctr"/>
            <a:r>
              <a:rPr lang="en-US" b="1" u="sng" dirty="0">
                <a:solidFill>
                  <a:srgbClr val="002060"/>
                </a:solidFill>
              </a:rPr>
              <a:t>Course Specifics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9701B5-8AE7-46BB-AE13-31A530AFAC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1524000"/>
            <a:ext cx="8686800" cy="5333999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002060"/>
                </a:solidFill>
              </a:rPr>
              <a:t>1 Elective must be PE – all 9</a:t>
            </a:r>
            <a:r>
              <a:rPr lang="en-US" baseline="30000" dirty="0">
                <a:solidFill>
                  <a:srgbClr val="002060"/>
                </a:solidFill>
              </a:rPr>
              <a:t>th</a:t>
            </a:r>
            <a:r>
              <a:rPr lang="en-US" dirty="0">
                <a:solidFill>
                  <a:srgbClr val="002060"/>
                </a:solidFill>
              </a:rPr>
              <a:t> graders are required to take PE</a:t>
            </a:r>
          </a:p>
          <a:p>
            <a:endParaRPr lang="en-US" dirty="0">
              <a:solidFill>
                <a:srgbClr val="002060"/>
              </a:solidFill>
            </a:endParaRPr>
          </a:p>
          <a:p>
            <a:r>
              <a:rPr lang="en-US" dirty="0">
                <a:solidFill>
                  <a:srgbClr val="002060"/>
                </a:solidFill>
              </a:rPr>
              <a:t>IB students &amp; any students in JROTC, Band, Orchestra (other special circumstance)  that may need/want to take 4 years of a World Language may request to take PE during a “zero period” </a:t>
            </a:r>
          </a:p>
          <a:p>
            <a:pPr marL="0" indent="0">
              <a:buNone/>
            </a:pPr>
            <a:endParaRPr lang="en-US" sz="1000" dirty="0">
              <a:solidFill>
                <a:srgbClr val="002060"/>
              </a:solidFill>
            </a:endParaRPr>
          </a:p>
          <a:p>
            <a:pPr lvl="1"/>
            <a:r>
              <a:rPr lang="en-US" b="1" dirty="0">
                <a:solidFill>
                  <a:srgbClr val="002060"/>
                </a:solidFill>
              </a:rPr>
              <a:t>“Zero period” – a class period before school starts when IB students or students who can’t fit their courses into a 6 - period day may be eligible to take PE</a:t>
            </a:r>
          </a:p>
          <a:p>
            <a:pPr marL="342900" lvl="1" indent="0">
              <a:buNone/>
            </a:pPr>
            <a:r>
              <a:rPr lang="en-US" b="1" dirty="0">
                <a:solidFill>
                  <a:srgbClr val="002060"/>
                </a:solidFill>
              </a:rPr>
              <a:t> </a:t>
            </a:r>
          </a:p>
          <a:p>
            <a:pPr lvl="1"/>
            <a:r>
              <a:rPr lang="en-US" b="1" dirty="0">
                <a:solidFill>
                  <a:srgbClr val="002060"/>
                </a:solidFill>
              </a:rPr>
              <a:t>Students should inform Mrs. Ingram via Canvas or during 1:1 meeting after registration, if they would like to request a zero period</a:t>
            </a:r>
          </a:p>
          <a:p>
            <a:endParaRPr lang="en-US" sz="1000" dirty="0">
              <a:solidFill>
                <a:srgbClr val="002060"/>
              </a:solidFill>
            </a:endParaRPr>
          </a:p>
          <a:p>
            <a:r>
              <a:rPr lang="en-US" b="1" u="sng" dirty="0">
                <a:solidFill>
                  <a:srgbClr val="002060"/>
                </a:solidFill>
              </a:rPr>
              <a:t>Online Summer courses </a:t>
            </a:r>
            <a:r>
              <a:rPr lang="en-US" dirty="0">
                <a:solidFill>
                  <a:srgbClr val="002060"/>
                </a:solidFill>
              </a:rPr>
              <a:t>– for students who need to make room in their schedules for another course – we do not advise this unless there is no other way to fit your classes – students should watch for announcements on TV and Canvas for more info coming in early April</a:t>
            </a:r>
          </a:p>
        </p:txBody>
      </p:sp>
    </p:spTree>
    <p:extLst>
      <p:ext uri="{BB962C8B-B14F-4D97-AF65-F5344CB8AC3E}">
        <p14:creationId xmlns:p14="http://schemas.microsoft.com/office/powerpoint/2010/main" val="20901790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en-US" b="1" u="sng" dirty="0">
                <a:solidFill>
                  <a:srgbClr val="002060"/>
                </a:solidFill>
              </a:rPr>
              <a:t>Graduation Requirements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682F0466-392D-4E65-9732-F764D85A50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1447800"/>
            <a:ext cx="8686800" cy="5257800"/>
          </a:xfrm>
        </p:spPr>
        <p:txBody>
          <a:bodyPr>
            <a:normAutofit fontScale="47500" lnSpcReduction="20000"/>
          </a:bodyPr>
          <a:lstStyle/>
          <a:p>
            <a:endParaRPr lang="en-US" sz="5100" dirty="0"/>
          </a:p>
          <a:p>
            <a:r>
              <a:rPr lang="en-US" sz="6000" dirty="0">
                <a:solidFill>
                  <a:srgbClr val="002060"/>
                </a:solidFill>
              </a:rPr>
              <a:t>22 Credits / Grimsley and other traditional high schools</a:t>
            </a:r>
          </a:p>
          <a:p>
            <a:pPr marL="0" indent="0">
              <a:buNone/>
            </a:pPr>
            <a:endParaRPr lang="en-US" dirty="0">
              <a:solidFill>
                <a:srgbClr val="002060"/>
              </a:solidFill>
            </a:endParaRPr>
          </a:p>
          <a:p>
            <a:pPr lvl="1"/>
            <a:r>
              <a:rPr lang="en-US" sz="4500" dirty="0">
                <a:solidFill>
                  <a:srgbClr val="002060"/>
                </a:solidFill>
              </a:rPr>
              <a:t>4 English </a:t>
            </a:r>
          </a:p>
          <a:p>
            <a:pPr lvl="1"/>
            <a:endParaRPr lang="en-US" sz="1700" dirty="0">
              <a:solidFill>
                <a:srgbClr val="002060"/>
              </a:solidFill>
            </a:endParaRPr>
          </a:p>
          <a:p>
            <a:pPr lvl="1"/>
            <a:r>
              <a:rPr lang="en-US" sz="4500" dirty="0">
                <a:solidFill>
                  <a:srgbClr val="002060"/>
                </a:solidFill>
              </a:rPr>
              <a:t>4 Math</a:t>
            </a:r>
          </a:p>
          <a:p>
            <a:pPr lvl="1"/>
            <a:endParaRPr lang="en-US" sz="1700" dirty="0">
              <a:solidFill>
                <a:srgbClr val="002060"/>
              </a:solidFill>
            </a:endParaRPr>
          </a:p>
          <a:p>
            <a:pPr lvl="1"/>
            <a:r>
              <a:rPr lang="en-US" sz="4500" dirty="0">
                <a:solidFill>
                  <a:srgbClr val="002060"/>
                </a:solidFill>
              </a:rPr>
              <a:t>4 Social Studies</a:t>
            </a:r>
          </a:p>
          <a:p>
            <a:pPr lvl="1"/>
            <a:endParaRPr lang="en-US" dirty="0">
              <a:solidFill>
                <a:srgbClr val="002060"/>
              </a:solidFill>
            </a:endParaRPr>
          </a:p>
          <a:p>
            <a:pPr lvl="1"/>
            <a:r>
              <a:rPr lang="en-US" sz="4500" dirty="0">
                <a:solidFill>
                  <a:srgbClr val="002060"/>
                </a:solidFill>
              </a:rPr>
              <a:t>3 Science</a:t>
            </a:r>
          </a:p>
          <a:p>
            <a:pPr lvl="1"/>
            <a:endParaRPr lang="en-US" dirty="0">
              <a:solidFill>
                <a:srgbClr val="002060"/>
              </a:solidFill>
            </a:endParaRPr>
          </a:p>
          <a:p>
            <a:pPr lvl="1"/>
            <a:r>
              <a:rPr lang="en-US" sz="4500" dirty="0">
                <a:solidFill>
                  <a:srgbClr val="002060"/>
                </a:solidFill>
              </a:rPr>
              <a:t>1 PE/Health (taken in 9</a:t>
            </a:r>
            <a:r>
              <a:rPr lang="en-US" sz="4500" baseline="30000" dirty="0">
                <a:solidFill>
                  <a:srgbClr val="002060"/>
                </a:solidFill>
              </a:rPr>
              <a:t>th</a:t>
            </a:r>
            <a:r>
              <a:rPr lang="en-US" sz="4500" dirty="0">
                <a:solidFill>
                  <a:srgbClr val="002060"/>
                </a:solidFill>
              </a:rPr>
              <a:t> grade)</a:t>
            </a:r>
          </a:p>
          <a:p>
            <a:pPr lvl="1"/>
            <a:endParaRPr lang="en-US" dirty="0">
              <a:solidFill>
                <a:srgbClr val="002060"/>
              </a:solidFill>
            </a:endParaRPr>
          </a:p>
          <a:p>
            <a:pPr lvl="1"/>
            <a:r>
              <a:rPr lang="en-US" sz="4500" dirty="0">
                <a:solidFill>
                  <a:srgbClr val="002060"/>
                </a:solidFill>
              </a:rPr>
              <a:t>6 Elective credits (including 1 Art credit)</a:t>
            </a:r>
          </a:p>
          <a:p>
            <a:pPr lvl="1"/>
            <a:endParaRPr lang="en-US" dirty="0">
              <a:solidFill>
                <a:srgbClr val="002060"/>
              </a:solidFill>
            </a:endParaRPr>
          </a:p>
          <a:p>
            <a:pPr lvl="1"/>
            <a:r>
              <a:rPr lang="en-US" sz="4500" dirty="0">
                <a:solidFill>
                  <a:srgbClr val="002060"/>
                </a:solidFill>
              </a:rPr>
              <a:t>World Language (not required for GCS graduation, 2 years are recommended but not required by UNC system, some more competitive colleges may require 3 or more)</a:t>
            </a:r>
          </a:p>
          <a:p>
            <a:pPr marL="342900" lvl="1" indent="0">
              <a:buNone/>
            </a:pPr>
            <a:r>
              <a:rPr lang="en-US" sz="4500" dirty="0">
                <a:solidFill>
                  <a:srgbClr val="002060"/>
                </a:solidFill>
              </a:rPr>
              <a:t>   </a:t>
            </a:r>
          </a:p>
          <a:p>
            <a:pPr marL="274320" lvl="1" indent="0">
              <a:buNone/>
            </a:pPr>
            <a:endParaRPr lang="en-US" dirty="0">
              <a:solidFill>
                <a:srgbClr val="002060"/>
              </a:solidFill>
            </a:endParaRPr>
          </a:p>
          <a:p>
            <a:r>
              <a:rPr lang="en-US" sz="5000" dirty="0">
                <a:solidFill>
                  <a:srgbClr val="002060"/>
                </a:solidFill>
              </a:rPr>
              <a:t>Each Course is worth 1 credit</a:t>
            </a:r>
          </a:p>
        </p:txBody>
      </p:sp>
    </p:spTree>
    <p:extLst>
      <p:ext uri="{BB962C8B-B14F-4D97-AF65-F5344CB8AC3E}">
        <p14:creationId xmlns:p14="http://schemas.microsoft.com/office/powerpoint/2010/main" val="8557483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BEEE669936DFA4B830B3BB0F0058613" ma:contentTypeVersion="14" ma:contentTypeDescription="Create a new document." ma:contentTypeScope="" ma:versionID="ab4152fe743f54868f764fc303fd9a0f">
  <xsd:schema xmlns:xsd="http://www.w3.org/2001/XMLSchema" xmlns:xs="http://www.w3.org/2001/XMLSchema" xmlns:p="http://schemas.microsoft.com/office/2006/metadata/properties" xmlns:ns3="1b99abd8-d28b-4bdc-bba5-dd13b9ffb938" xmlns:ns4="57f2479d-74a7-44fe-b8c7-ae30024f0d58" targetNamespace="http://schemas.microsoft.com/office/2006/metadata/properties" ma:root="true" ma:fieldsID="e7e5345f437c91f7f4f99fd4c52736c4" ns3:_="" ns4:_="">
    <xsd:import namespace="1b99abd8-d28b-4bdc-bba5-dd13b9ffb938"/>
    <xsd:import namespace="57f2479d-74a7-44fe-b8c7-ae30024f0d58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Location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AutoKeyPoints" minOccurs="0"/>
                <xsd:element ref="ns4:MediaServiceKeyPoints" minOccurs="0"/>
                <xsd:element ref="ns3:SharedWithDetails" minOccurs="0"/>
                <xsd:element ref="ns3:SharingHintHash" minOccurs="0"/>
                <xsd:element ref="ns4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b99abd8-d28b-4bdc-bba5-dd13b9ffb938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7f2479d-74a7-44fe-b8c7-ae30024f0d5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9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0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1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2" nillable="true" ma:displayName="MediaServiceLocation" ma:internalName="MediaServiceLocatio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1306A51-1337-4107-BE58-F9D81D49481C}">
  <ds:schemaRefs>
    <ds:schemaRef ds:uri="http://purl.org/dc/dcmitype/"/>
    <ds:schemaRef ds:uri="http://schemas.microsoft.com/office/infopath/2007/PartnerControls"/>
    <ds:schemaRef ds:uri="http://schemas.microsoft.com/office/2006/documentManagement/types"/>
    <ds:schemaRef ds:uri="http://schemas.microsoft.com/office/2006/metadata/properties"/>
    <ds:schemaRef ds:uri="http://www.w3.org/XML/1998/namespace"/>
    <ds:schemaRef ds:uri="http://purl.org/dc/terms/"/>
    <ds:schemaRef ds:uri="http://purl.org/dc/elements/1.1/"/>
    <ds:schemaRef ds:uri="http://schemas.openxmlformats.org/package/2006/metadata/core-properties"/>
    <ds:schemaRef ds:uri="57f2479d-74a7-44fe-b8c7-ae30024f0d58"/>
    <ds:schemaRef ds:uri="1b99abd8-d28b-4bdc-bba5-dd13b9ffb938"/>
  </ds:schemaRefs>
</ds:datastoreItem>
</file>

<file path=customXml/itemProps2.xml><?xml version="1.0" encoding="utf-8"?>
<ds:datastoreItem xmlns:ds="http://schemas.openxmlformats.org/officeDocument/2006/customXml" ds:itemID="{EBD6D34C-814C-4057-8007-8C820594A15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b99abd8-d28b-4bdc-bba5-dd13b9ffb938"/>
    <ds:schemaRef ds:uri="57f2479d-74a7-44fe-b8c7-ae30024f0d5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8E420ED-E746-4159-864F-EA1E35E7C43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11934</TotalTime>
  <Words>1738</Words>
  <Application>Microsoft Office PowerPoint</Application>
  <PresentationFormat>On-screen Show (4:3)</PresentationFormat>
  <Paragraphs>237</Paragraphs>
  <Slides>19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3" baseType="lpstr">
      <vt:lpstr>Arial</vt:lpstr>
      <vt:lpstr>Calibri</vt:lpstr>
      <vt:lpstr>Calibri Light</vt:lpstr>
      <vt:lpstr>Office Theme</vt:lpstr>
      <vt:lpstr>Class of 2028 High School Transition</vt:lpstr>
      <vt:lpstr>Questions</vt:lpstr>
      <vt:lpstr>Important Dates</vt:lpstr>
      <vt:lpstr> Course Request Registration </vt:lpstr>
      <vt:lpstr> 2025-2026 Grimsley CTE, Arts, Language Electives Available for 9th graders </vt:lpstr>
      <vt:lpstr>Additional Courses Available</vt:lpstr>
      <vt:lpstr>Choosing 9th grade courses </vt:lpstr>
      <vt:lpstr>Course Specifics</vt:lpstr>
      <vt:lpstr>Graduation Requirements</vt:lpstr>
      <vt:lpstr>Promotion/Graduation Notes</vt:lpstr>
      <vt:lpstr>How to Calculate GPA (Grade Point Average)</vt:lpstr>
      <vt:lpstr>Special Recognitions</vt:lpstr>
      <vt:lpstr>Sports Eligibility</vt:lpstr>
      <vt:lpstr>Driver’s Education</vt:lpstr>
      <vt:lpstr>Work Permit</vt:lpstr>
      <vt:lpstr>Important Grimsley Contacts</vt:lpstr>
      <vt:lpstr>Grimsley Counselors</vt:lpstr>
      <vt:lpstr>Join the 8th grade REMIND App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Class of 2026 High School Transition</dc:title>
  <dc:creator>Ingram, Kelly A</dc:creator>
  <cp:lastModifiedBy>Ingram, Kelly A</cp:lastModifiedBy>
  <cp:revision>6</cp:revision>
  <dcterms:created xsi:type="dcterms:W3CDTF">2022-02-15T14:38:43Z</dcterms:created>
  <dcterms:modified xsi:type="dcterms:W3CDTF">2025-02-11T19:06:28Z</dcterms:modified>
</cp:coreProperties>
</file>