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90" r:id="rId6"/>
  </p:sldMasterIdLst>
  <p:notesMasterIdLst>
    <p:notesMasterId r:id="rId59"/>
  </p:notesMasterIdLst>
  <p:sldIdLst>
    <p:sldId id="384" r:id="rId7"/>
    <p:sldId id="391" r:id="rId8"/>
    <p:sldId id="427" r:id="rId9"/>
    <p:sldId id="444" r:id="rId10"/>
    <p:sldId id="465" r:id="rId11"/>
    <p:sldId id="418" r:id="rId12"/>
    <p:sldId id="537" r:id="rId13"/>
    <p:sldId id="536" r:id="rId14"/>
    <p:sldId id="421" r:id="rId15"/>
    <p:sldId id="422" r:id="rId16"/>
    <p:sldId id="420" r:id="rId17"/>
    <p:sldId id="457" r:id="rId18"/>
    <p:sldId id="456" r:id="rId19"/>
    <p:sldId id="394" r:id="rId20"/>
    <p:sldId id="423" r:id="rId21"/>
    <p:sldId id="424" r:id="rId22"/>
    <p:sldId id="425" r:id="rId23"/>
    <p:sldId id="426" r:id="rId24"/>
    <p:sldId id="445" r:id="rId25"/>
    <p:sldId id="446" r:id="rId26"/>
    <p:sldId id="466" r:id="rId27"/>
    <p:sldId id="256" r:id="rId28"/>
    <p:sldId id="257" r:id="rId29"/>
    <p:sldId id="258" r:id="rId30"/>
    <p:sldId id="261" r:id="rId31"/>
    <p:sldId id="259" r:id="rId32"/>
    <p:sldId id="260" r:id="rId33"/>
    <p:sldId id="467" r:id="rId34"/>
    <p:sldId id="468" r:id="rId35"/>
    <p:sldId id="428" r:id="rId36"/>
    <p:sldId id="436" r:id="rId37"/>
    <p:sldId id="429" r:id="rId38"/>
    <p:sldId id="262" r:id="rId39"/>
    <p:sldId id="433" r:id="rId40"/>
    <p:sldId id="434" r:id="rId41"/>
    <p:sldId id="419" r:id="rId42"/>
    <p:sldId id="430" r:id="rId43"/>
    <p:sldId id="397" r:id="rId44"/>
    <p:sldId id="469" r:id="rId45"/>
    <p:sldId id="437" r:id="rId46"/>
    <p:sldId id="438" r:id="rId47"/>
    <p:sldId id="439" r:id="rId48"/>
    <p:sldId id="470" r:id="rId49"/>
    <p:sldId id="431" r:id="rId50"/>
    <p:sldId id="435" r:id="rId51"/>
    <p:sldId id="265" r:id="rId52"/>
    <p:sldId id="396" r:id="rId53"/>
    <p:sldId id="417" r:id="rId54"/>
    <p:sldId id="416" r:id="rId55"/>
    <p:sldId id="471" r:id="rId56"/>
    <p:sldId id="472" r:id="rId57"/>
    <p:sldId id="46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425661-FE30-4554-9C8C-7E9FAD8DB68E}">
          <p14:sldIdLst>
            <p14:sldId id="384"/>
            <p14:sldId id="391"/>
            <p14:sldId id="427"/>
            <p14:sldId id="444"/>
            <p14:sldId id="465"/>
            <p14:sldId id="418"/>
            <p14:sldId id="537"/>
            <p14:sldId id="536"/>
            <p14:sldId id="421"/>
            <p14:sldId id="422"/>
            <p14:sldId id="420"/>
            <p14:sldId id="457"/>
            <p14:sldId id="456"/>
            <p14:sldId id="394"/>
            <p14:sldId id="423"/>
            <p14:sldId id="424"/>
            <p14:sldId id="425"/>
            <p14:sldId id="426"/>
            <p14:sldId id="445"/>
            <p14:sldId id="446"/>
            <p14:sldId id="466"/>
            <p14:sldId id="256"/>
            <p14:sldId id="257"/>
            <p14:sldId id="258"/>
            <p14:sldId id="261"/>
            <p14:sldId id="259"/>
            <p14:sldId id="260"/>
            <p14:sldId id="467"/>
            <p14:sldId id="468"/>
            <p14:sldId id="428"/>
            <p14:sldId id="436"/>
            <p14:sldId id="429"/>
            <p14:sldId id="262"/>
            <p14:sldId id="433"/>
            <p14:sldId id="434"/>
            <p14:sldId id="419"/>
            <p14:sldId id="430"/>
            <p14:sldId id="397"/>
            <p14:sldId id="469"/>
            <p14:sldId id="437"/>
            <p14:sldId id="438"/>
            <p14:sldId id="439"/>
            <p14:sldId id="470"/>
            <p14:sldId id="431"/>
            <p14:sldId id="435"/>
            <p14:sldId id="265"/>
            <p14:sldId id="396"/>
            <p14:sldId id="417"/>
            <p14:sldId id="416"/>
            <p14:sldId id="471"/>
            <p14:sldId id="472"/>
            <p14:sldId id="4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94660"/>
  </p:normalViewPr>
  <p:slideViewPr>
    <p:cSldViewPr snapToGrid="0">
      <p:cViewPr varScale="1">
        <p:scale>
          <a:sx n="103" d="100"/>
          <a:sy n="103" d="100"/>
        </p:scale>
        <p:origin x="72" y="1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28T05:51:44.276"/>
    </inkml:context>
    <inkml:brush xml:id="br0">
      <inkml:brushProperty name="width" value="0.1" units="cm"/>
      <inkml:brushProperty name="height" value="0.1" units="cm"/>
      <inkml:brushProperty name="color" value="#0B868D"/>
      <inkml:brushProperty name="ignorePressure" value="1"/>
      <inkml:brushProperty name="inkEffects" value="ocean"/>
      <inkml:brushProperty name="anchorX" value="-520.57764"/>
      <inkml:brushProperty name="anchorY" value="-5572.66113"/>
      <inkml:brushProperty name="scaleFactor" value="0.5"/>
    </inkml:brush>
  </inkml:definitions>
  <inkml:trace contextRef="#ctx0" brushRef="#br0">1887 102,'0'0,"0"0,-48-13,-6-1,-25-3,-22-2,-16 1,-9 4,-8 8,-7 12,-9 17,-6 21,1 20,9 16,15 15,18 11,22 11,23 10,21 7,21 7,22 8,25 9,27 6,30-1,28-10,26-18,20-24,16-25,10-28,10-25,10-24,9-26,6-24,-1-23,-11-17,-16-14,-23-6,-27-3,-30-1,-29-1,-31-3,-31-4,-30-7,-29-4,-31-1,-28 5,-26 10,-21 16,-17 23,-11 24,-10 25,-7 23,-7 19,38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AAD7B-D50B-4194-9A16-794C5B3537F9}" type="datetimeFigureOut">
              <a:rPr lang="en-US" smtClean="0"/>
              <a:t>3/6/2025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8DD20-A977-41E8-A1ED-8FC99FFD61A5}" type="slidenum">
              <a:rPr lang="en-US" smtClean="0"/>
              <a:t>‹#›</a:t>
            </a:fld>
            <a:endParaRPr lang="en-US"/>
          </a:p>
        </p:txBody>
      </p:sp>
    </p:spTree>
    <p:extLst>
      <p:ext uri="{BB962C8B-B14F-4D97-AF65-F5344CB8AC3E}">
        <p14:creationId xmlns:p14="http://schemas.microsoft.com/office/powerpoint/2010/main" val="131700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29d5caa9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29d5caa9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29d5caa9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29d5caa9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68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8DD20-A977-41E8-A1ED-8FC99FFD6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66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1472-F6F5-4D43-84D0-C789AF4D1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55CF6-606B-4B3F-9C6C-7B208D337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777A5-5F5B-4A6B-B409-AC05151F908D}"/>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872D5F0F-0407-441F-B5A6-097A1C153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0B93B-56F9-4AAB-AAD7-EA5002ED5516}"/>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13296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193C-0BE6-4A68-8039-49B20EFF1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514519-EAB0-432D-97FF-C4CB76706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D4490-5881-4DCB-B0C7-6AA42F8194B5}"/>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F29D6BFC-F75C-4984-9D6D-808C1CF60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1741A-6064-49AD-B725-C817732FF76F}"/>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51551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75987-B9B9-4E06-86B2-FE1DDDC32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7C25CB-A422-4434-B3CC-54D982AF8C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91F66-20B8-47F2-B054-05516D9DE32F}"/>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35545058-8FA9-4807-B697-AFAA7827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79AEE-987A-4927-AA08-A77A57AFA3C1}"/>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173756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1472-F6F5-4D43-84D0-C789AF4D1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555CF6-606B-4B3F-9C6C-7B208D337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C777A5-5F5B-4A6B-B409-AC05151F908D}"/>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872D5F0F-0407-441F-B5A6-097A1C153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0B93B-56F9-4AAB-AAD7-EA5002ED5516}"/>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0263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00C3-1889-4E16-AAD7-84896045C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3B2CA-4765-4B70-8295-D43D3C296A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80212-41C6-46B4-B119-46F7E0E687B4}"/>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D24609E2-E6DA-4EBA-BE4C-75FFA8296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050FC-5580-4CED-B33A-0CAC71E6B491}"/>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829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970-3D46-4DE8-A4BB-93D5EBF6B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654D1-0F0C-4600-AE4B-DFDEB18E1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E251BC-E41B-4806-9439-54188B3AFBDB}"/>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6803C465-77AD-4A1A-A8F8-2D1E0F0D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3CF6C-3C33-493B-8AA4-5CBCF0B1A45D}"/>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01825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97B6-4291-4FE7-B71C-3F0D8904A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B0471-B1F4-476F-BC17-AA4899BE6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72AC9-F957-4705-B11E-14D7F0D548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2BF6F-CCD9-417C-BDAA-EB930E7B2D7E}"/>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6928C276-3E08-42F8-B990-1BCB211DA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90BEE-6DBE-4C47-BBDB-400B60E402DA}"/>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290452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771-3039-4EFA-AB4E-DE7965622C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C2180-5D94-42A6-9FC0-674A6D07B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B2138-E8D5-472E-9CBF-2647A4DB78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465C34-C13C-4966-8A2E-0EEC70D80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076F45-44E5-4ECE-A55A-21CE9C30B2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AB26A3-BD6B-4EC7-A7EC-24201E770E83}"/>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8" name="Footer Placeholder 7">
            <a:extLst>
              <a:ext uri="{FF2B5EF4-FFF2-40B4-BE49-F238E27FC236}">
                <a16:creationId xmlns:a16="http://schemas.microsoft.com/office/drawing/2014/main" id="{9DE110E0-8816-4F52-8043-3A08F18D1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E6D33-15C2-4E05-86F6-A63543E7B965}"/>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53647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3D08-6ACE-4E29-BD66-B52AC113D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AB09B-798C-4581-803E-B995F0CEB84A}"/>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4" name="Footer Placeholder 3">
            <a:extLst>
              <a:ext uri="{FF2B5EF4-FFF2-40B4-BE49-F238E27FC236}">
                <a16:creationId xmlns:a16="http://schemas.microsoft.com/office/drawing/2014/main" id="{00EFE3DF-199A-4B0A-9518-A3D6EEF56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A2096E-0289-49C2-A10A-4E3345932C94}"/>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11020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CD04D-9765-4349-9116-E4539CAAF7AE}"/>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3" name="Footer Placeholder 2">
            <a:extLst>
              <a:ext uri="{FF2B5EF4-FFF2-40B4-BE49-F238E27FC236}">
                <a16:creationId xmlns:a16="http://schemas.microsoft.com/office/drawing/2014/main" id="{2DD1B5BA-ABAF-429F-9AF9-C2EDAAE9A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450F13-9BAB-4859-A25D-666F9DD66F26}"/>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46184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639B-5439-44CF-81E0-CE7CE52E0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254B7C-A728-44A0-BE26-93E9F6392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A0383-2EBD-4E85-9095-640EA9B50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4EC76-CEFF-4A62-A528-A6A888C7C1B3}"/>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A33D16FF-6240-4AA5-A82D-16743452B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8D69A-5437-40B3-B942-62419739F4B8}"/>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13248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00C3-1889-4E16-AAD7-84896045C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E3B2CA-4765-4B70-8295-D43D3C296A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80212-41C6-46B4-B119-46F7E0E687B4}"/>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D24609E2-E6DA-4EBA-BE4C-75FFA8296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050FC-5580-4CED-B33A-0CAC71E6B491}"/>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127075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0907-9597-4320-9C0A-64E11CFDC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C0DD5-2FBC-4A4A-B1C4-004790541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5E1808-1DE1-43BC-9E35-295CF0493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808D20-A65C-4B0C-8D15-DFDF8B5BC7CA}"/>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5DE3BC76-BA5C-4EC3-AABB-D9B8D83D6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68096-5DB1-4D15-939A-D8FF43B4C692}"/>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4280980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193C-0BE6-4A68-8039-49B20EFF1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514519-EAB0-432D-97FF-C4CB767061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D4490-5881-4DCB-B0C7-6AA42F8194B5}"/>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F29D6BFC-F75C-4984-9D6D-808C1CF60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1741A-6064-49AD-B725-C817732FF76F}"/>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582437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E75987-B9B9-4E06-86B2-FE1DDDC32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7C25CB-A422-4434-B3CC-54D982AF8C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91F66-20B8-47F2-B054-05516D9DE32F}"/>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35545058-8FA9-4807-B697-AFAA7827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79AEE-987A-4927-AA08-A77A57AFA3C1}"/>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27777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068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8533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4458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183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7208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0100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141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970-3D46-4DE8-A4BB-93D5EBF6B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4654D1-0F0C-4600-AE4B-DFDEB18E1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E251BC-E41B-4806-9439-54188B3AFBDB}"/>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6803C465-77AD-4A1A-A8F8-2D1E0F0D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3CF6C-3C33-493B-8AA4-5CBCF0B1A45D}"/>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44463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8273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230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9597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959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994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97B6-4291-4FE7-B71C-3F0D8904A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B0471-B1F4-476F-BC17-AA4899BE6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172AC9-F957-4705-B11E-14D7F0D548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2BF6F-CCD9-417C-BDAA-EB930E7B2D7E}"/>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6928C276-3E08-42F8-B990-1BCB211DA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90BEE-6DBE-4C47-BBDB-400B60E402DA}"/>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226918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771-3039-4EFA-AB4E-DE7965622C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C2180-5D94-42A6-9FC0-674A6D07B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FB2138-E8D5-472E-9CBF-2647A4DB78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465C34-C13C-4966-8A2E-0EEC70D80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076F45-44E5-4ECE-A55A-21CE9C30B2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AB26A3-BD6B-4EC7-A7EC-24201E770E83}"/>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8" name="Footer Placeholder 7">
            <a:extLst>
              <a:ext uri="{FF2B5EF4-FFF2-40B4-BE49-F238E27FC236}">
                <a16:creationId xmlns:a16="http://schemas.microsoft.com/office/drawing/2014/main" id="{9DE110E0-8816-4F52-8043-3A08F18D1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E6D33-15C2-4E05-86F6-A63543E7B965}"/>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173124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3D08-6ACE-4E29-BD66-B52AC113D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4AB09B-798C-4581-803E-B995F0CEB84A}"/>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4" name="Footer Placeholder 3">
            <a:extLst>
              <a:ext uri="{FF2B5EF4-FFF2-40B4-BE49-F238E27FC236}">
                <a16:creationId xmlns:a16="http://schemas.microsoft.com/office/drawing/2014/main" id="{00EFE3DF-199A-4B0A-9518-A3D6EEF56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A2096E-0289-49C2-A10A-4E3345932C94}"/>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89472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CD04D-9765-4349-9116-E4539CAAF7AE}"/>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3" name="Footer Placeholder 2">
            <a:extLst>
              <a:ext uri="{FF2B5EF4-FFF2-40B4-BE49-F238E27FC236}">
                <a16:creationId xmlns:a16="http://schemas.microsoft.com/office/drawing/2014/main" id="{2DD1B5BA-ABAF-429F-9AF9-C2EDAAE9A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450F13-9BAB-4859-A25D-666F9DD66F26}"/>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701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639B-5439-44CF-81E0-CE7CE52E0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254B7C-A728-44A0-BE26-93E9F6392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A0383-2EBD-4E85-9095-640EA9B50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4EC76-CEFF-4A62-A528-A6A888C7C1B3}"/>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A33D16FF-6240-4AA5-A82D-16743452B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8D69A-5437-40B3-B942-62419739F4B8}"/>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408930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0907-9597-4320-9C0A-64E11CFDC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C0DD5-2FBC-4A4A-B1C4-004790541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E1808-1DE1-43BC-9E35-295CF0493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808D20-A65C-4B0C-8D15-DFDF8B5BC7CA}"/>
              </a:ext>
            </a:extLst>
          </p:cNvPr>
          <p:cNvSpPr>
            <a:spLocks noGrp="1"/>
          </p:cNvSpPr>
          <p:nvPr>
            <p:ph type="dt" sz="half" idx="10"/>
          </p:nvPr>
        </p:nvSpPr>
        <p:spPr/>
        <p:txBody>
          <a:bodyPr/>
          <a:lstStyle/>
          <a:p>
            <a:fld id="{59C71038-0AF3-41FC-8AD3-3C9B94742F85}" type="datetimeFigureOut">
              <a:rPr lang="en-US" smtClean="0"/>
              <a:t>3/6/2025</a:t>
            </a:fld>
            <a:endParaRPr lang="en-US"/>
          </a:p>
        </p:txBody>
      </p:sp>
      <p:sp>
        <p:nvSpPr>
          <p:cNvPr id="6" name="Footer Placeholder 5">
            <a:extLst>
              <a:ext uri="{FF2B5EF4-FFF2-40B4-BE49-F238E27FC236}">
                <a16:creationId xmlns:a16="http://schemas.microsoft.com/office/drawing/2014/main" id="{5DE3BC76-BA5C-4EC3-AABB-D9B8D83D6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68096-5DB1-4D15-939A-D8FF43B4C692}"/>
              </a:ext>
            </a:extLst>
          </p:cNvPr>
          <p:cNvSpPr>
            <a:spLocks noGrp="1"/>
          </p:cNvSpPr>
          <p:nvPr>
            <p:ph type="sldNum" sz="quarter" idx="12"/>
          </p:nvPr>
        </p:nvSpPr>
        <p:spPr/>
        <p:txBody>
          <a:bodyPr/>
          <a:lstStyle/>
          <a:p>
            <a:fld id="{DFD7D826-9953-4860-8C08-1E81A6B0215A}" type="slidenum">
              <a:rPr lang="en-US" smtClean="0"/>
              <a:t>‹#›</a:t>
            </a:fld>
            <a:endParaRPr lang="en-US"/>
          </a:p>
        </p:txBody>
      </p:sp>
    </p:spTree>
    <p:extLst>
      <p:ext uri="{BB962C8B-B14F-4D97-AF65-F5344CB8AC3E}">
        <p14:creationId xmlns:p14="http://schemas.microsoft.com/office/powerpoint/2010/main" val="34916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7143-4EBA-4EE8-96FB-C6E638872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8D52DD-193C-4962-8F48-1675E9543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714DA-154D-4FB1-A50D-077A6BE3A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5C6F694A-82A3-4764-B606-6681D7EBA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2AFB9-13F6-45A5-820E-A29C44F3D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D826-9953-4860-8C08-1E81A6B0215A}" type="slidenum">
              <a:rPr lang="en-US" smtClean="0"/>
              <a:t>‹#›</a:t>
            </a:fld>
            <a:endParaRPr lang="en-US"/>
          </a:p>
        </p:txBody>
      </p:sp>
    </p:spTree>
    <p:extLst>
      <p:ext uri="{BB962C8B-B14F-4D97-AF65-F5344CB8AC3E}">
        <p14:creationId xmlns:p14="http://schemas.microsoft.com/office/powerpoint/2010/main" val="3252424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7143-4EBA-4EE8-96FB-C6E638872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8D52DD-193C-4962-8F48-1675E9543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714DA-154D-4FB1-A50D-077A6BE3A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71038-0AF3-41FC-8AD3-3C9B94742F85}" type="datetimeFigureOut">
              <a:rPr lang="en-US" smtClean="0"/>
              <a:t>3/6/2025</a:t>
            </a:fld>
            <a:endParaRPr lang="en-US"/>
          </a:p>
        </p:txBody>
      </p:sp>
      <p:sp>
        <p:nvSpPr>
          <p:cNvPr id="5" name="Footer Placeholder 4">
            <a:extLst>
              <a:ext uri="{FF2B5EF4-FFF2-40B4-BE49-F238E27FC236}">
                <a16:creationId xmlns:a16="http://schemas.microsoft.com/office/drawing/2014/main" id="{5C6F694A-82A3-4764-B606-6681D7EBA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2AFB9-13F6-45A5-820E-A29C44F3D7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D826-9953-4860-8C08-1E81A6B0215A}" type="slidenum">
              <a:rPr lang="en-US" smtClean="0"/>
              <a:t>‹#›</a:t>
            </a:fld>
            <a:endParaRPr lang="en-US"/>
          </a:p>
        </p:txBody>
      </p:sp>
    </p:spTree>
    <p:extLst>
      <p:ext uri="{BB962C8B-B14F-4D97-AF65-F5344CB8AC3E}">
        <p14:creationId xmlns:p14="http://schemas.microsoft.com/office/powerpoint/2010/main" val="29296474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765218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30.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sbe.wa.gov/our-work/graduation-requirements/graduation-requirements-class-2024" TargetMode="External"/><Relationship Id="rId2" Type="http://schemas.openxmlformats.org/officeDocument/2006/relationships/hyperlink" Target="https://www.k12.wa.us/student-success/graduation/graduation-requirements/graduation-pathways/dual-credit-graduation-pathway" TargetMode="Externa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2DD71-1322-4C5A-A2DA-54E7CF1339DC}"/>
              </a:ext>
            </a:extLst>
          </p:cNvPr>
          <p:cNvSpPr>
            <a:spLocks noGrp="1"/>
          </p:cNvSpPr>
          <p:nvPr>
            <p:ph type="ctrTitle"/>
          </p:nvPr>
        </p:nvSpPr>
        <p:spPr>
          <a:xfrm>
            <a:off x="6096000" y="850111"/>
            <a:ext cx="6013343" cy="4467477"/>
          </a:xfrm>
        </p:spPr>
        <p:txBody>
          <a:bodyPr anchor="b">
            <a:normAutofit/>
          </a:bodyPr>
          <a:lstStyle/>
          <a:p>
            <a:r>
              <a:rPr lang="en-US" sz="4800" b="1" dirty="0">
                <a:solidFill>
                  <a:schemeClr val="bg1"/>
                </a:solidFill>
                <a:latin typeface="Segoe UI Black" panose="020B0A02040204020203" pitchFamily="34" charset="0"/>
                <a:ea typeface="Segoe UI Black" panose="020B0A02040204020203" pitchFamily="34" charset="0"/>
              </a:rPr>
              <a:t>Incoming 9</a:t>
            </a:r>
            <a:r>
              <a:rPr lang="en-US" sz="4800" b="1" baseline="30000" dirty="0">
                <a:solidFill>
                  <a:schemeClr val="bg1"/>
                </a:solidFill>
                <a:latin typeface="Segoe UI Black" panose="020B0A02040204020203" pitchFamily="34" charset="0"/>
                <a:ea typeface="Segoe UI Black" panose="020B0A02040204020203" pitchFamily="34" charset="0"/>
              </a:rPr>
              <a:t>th</a:t>
            </a:r>
            <a:r>
              <a:rPr lang="en-US" sz="4800" b="1" dirty="0">
                <a:solidFill>
                  <a:schemeClr val="bg1"/>
                </a:solidFill>
                <a:latin typeface="Segoe UI Black" panose="020B0A02040204020203" pitchFamily="34" charset="0"/>
                <a:ea typeface="Segoe UI Black" panose="020B0A02040204020203" pitchFamily="34" charset="0"/>
              </a:rPr>
              <a:t> Grade Welcome Night</a:t>
            </a:r>
            <a:br>
              <a:rPr lang="en-US" sz="4800" b="1" dirty="0">
                <a:solidFill>
                  <a:schemeClr val="bg1"/>
                </a:solidFill>
                <a:latin typeface="Segoe UI Black" panose="020B0A02040204020203" pitchFamily="34" charset="0"/>
                <a:ea typeface="Segoe UI Black" panose="020B0A02040204020203" pitchFamily="34" charset="0"/>
              </a:rPr>
            </a:br>
            <a:br>
              <a:rPr lang="en-US" sz="4800" b="1" dirty="0">
                <a:solidFill>
                  <a:schemeClr val="bg1"/>
                </a:solidFill>
                <a:latin typeface="Segoe UI Black" panose="020B0A02040204020203" pitchFamily="34" charset="0"/>
                <a:ea typeface="Segoe UI Black" panose="020B0A02040204020203" pitchFamily="34" charset="0"/>
              </a:rPr>
            </a:br>
            <a:r>
              <a:rPr lang="en-US" sz="4800" b="1" dirty="0">
                <a:solidFill>
                  <a:schemeClr val="bg1"/>
                </a:solidFill>
                <a:latin typeface="Segoe UI Black" panose="020B0A02040204020203" pitchFamily="34" charset="0"/>
                <a:ea typeface="Segoe UI Black" panose="020B0A02040204020203" pitchFamily="34" charset="0"/>
              </a:rPr>
              <a:t>3.5.2025</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DC6401B-BCE4-4575-90AC-EDF0FE614A2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21" b="96282" l="3037" r="99422">
                        <a14:foregroundMark x1="57918" y1="11859" x2="57918" y2="11859"/>
                        <a14:foregroundMark x1="53868" y1="12372" x2="24295" y2="22179"/>
                        <a14:foregroundMark x1="61967" y1="9808" x2="61967" y2="9808"/>
                        <a14:foregroundMark x1="67245" y1="9808" x2="77079" y2="9808"/>
                        <a14:foregroundMark x1="48084" y1="10321" x2="29501" y2="13910"/>
                        <a14:foregroundMark x1="23138" y1="23718" x2="10991" y2="37564"/>
                        <a14:foregroundMark x1="10991" y1="40641" x2="10991" y2="55064"/>
                        <a14:foregroundMark x1="10051" y1="51154" x2="10629" y2="68141"/>
                        <a14:foregroundMark x1="7881" y1="41282" x2="3181" y2="53590"/>
                        <a14:foregroundMark x1="63702" y1="5321" x2="63702" y2="5321"/>
                        <a14:foregroundMark x1="57411" y1="25321" x2="57411" y2="25321"/>
                        <a14:foregroundMark x1="50542" y1="28782" x2="50542" y2="28782"/>
                        <a14:foregroundMark x1="44613" y1="31603" x2="44613" y2="31603"/>
                        <a14:foregroundMark x1="39552" y1="34679" x2="39552" y2="34679"/>
                        <a14:foregroundMark x1="34635" y1="37821" x2="34635" y2="37821"/>
                        <a14:foregroundMark x1="30658" y1="41795" x2="30658" y2="41795"/>
                        <a14:foregroundMark x1="27043" y1="47051" x2="27043" y2="47051"/>
                        <a14:foregroundMark x1="23066" y1="50000" x2="23066" y2="50000"/>
                        <a14:foregroundMark x1="21403" y1="56538" x2="21403" y2="56538"/>
                        <a14:foregroundMark x1="91034" y1="68782" x2="91034" y2="68782"/>
                        <a14:foregroundMark x1="84093" y1="92179" x2="84093" y2="92179"/>
                        <a14:foregroundMark x1="95662" y1="73333" x2="95662" y2="73333"/>
                        <a14:foregroundMark x1="60014" y1="85513" x2="60014" y2="85513"/>
                        <a14:foregroundMark x1="83153" y1="96346" x2="83153" y2="96346"/>
                        <a14:foregroundMark x1="99422" y1="75256" x2="99422" y2="75256"/>
                      </a14:backgroundRemoval>
                    </a14:imgEffect>
                  </a14:imgLayer>
                </a14:imgProps>
              </a:ext>
            </a:extLst>
          </a:blip>
          <a:stretch>
            <a:fillRect/>
          </a:stretch>
        </p:blipFill>
        <p:spPr>
          <a:xfrm>
            <a:off x="441361" y="489204"/>
            <a:ext cx="4003885" cy="4511421"/>
          </a:xfrm>
          <a:prstGeom prst="rect">
            <a:avLst/>
          </a:prstGeom>
        </p:spPr>
      </p:pic>
      <p:sp>
        <p:nvSpPr>
          <p:cNvPr id="4" name="Rectangle 3">
            <a:extLst>
              <a:ext uri="{FF2B5EF4-FFF2-40B4-BE49-F238E27FC236}">
                <a16:creationId xmlns:a16="http://schemas.microsoft.com/office/drawing/2014/main" id="{88E71A71-E8A2-4CED-91D9-3EC57143735B}"/>
              </a:ext>
            </a:extLst>
          </p:cNvPr>
          <p:cNvSpPr/>
          <p:nvPr/>
        </p:nvSpPr>
        <p:spPr>
          <a:xfrm>
            <a:off x="0" y="5859194"/>
            <a:ext cx="12192000" cy="998806"/>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12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6557964" y="206476"/>
            <a:ext cx="11582249" cy="5652718"/>
          </a:xfrm>
        </p:spPr>
        <p:txBody>
          <a:bodyPr>
            <a:normAutofit/>
          </a:bodyPr>
          <a:lstStyle/>
          <a:p>
            <a:pPr marL="0" indent="0">
              <a:buNone/>
            </a:pPr>
            <a:r>
              <a:rPr lang="en-US" dirty="0"/>
              <a:t>BALANCED</a:t>
            </a:r>
          </a:p>
          <a:p>
            <a:pPr marL="0" indent="0">
              <a:buNone/>
            </a:pPr>
            <a:r>
              <a:rPr lang="en-US" dirty="0"/>
              <a:t>CARING</a:t>
            </a:r>
          </a:p>
          <a:p>
            <a:pPr marL="0" indent="0">
              <a:buNone/>
            </a:pPr>
            <a:r>
              <a:rPr lang="en-US" dirty="0"/>
              <a:t>COMMUNICATORS</a:t>
            </a:r>
          </a:p>
          <a:p>
            <a:pPr marL="0" indent="0">
              <a:buNone/>
            </a:pPr>
            <a:r>
              <a:rPr lang="en-US" dirty="0"/>
              <a:t>COURAGEOUS</a:t>
            </a:r>
          </a:p>
          <a:p>
            <a:pPr marL="0" indent="0">
              <a:buNone/>
            </a:pPr>
            <a:r>
              <a:rPr lang="en-US" dirty="0"/>
              <a:t>ENGAGED</a:t>
            </a:r>
          </a:p>
          <a:p>
            <a:pPr marL="0" indent="0">
              <a:buNone/>
            </a:pPr>
            <a:r>
              <a:rPr lang="en-US" dirty="0"/>
              <a:t>INQUIRERS</a:t>
            </a:r>
          </a:p>
          <a:p>
            <a:pPr marL="0" indent="0">
              <a:buNone/>
            </a:pPr>
            <a:r>
              <a:rPr lang="en-US" dirty="0"/>
              <a:t>KNOWLEDGEABLE</a:t>
            </a:r>
          </a:p>
          <a:p>
            <a:pPr marL="0" indent="0">
              <a:buNone/>
            </a:pPr>
            <a:r>
              <a:rPr lang="en-US" dirty="0"/>
              <a:t>OPEN-MINDED</a:t>
            </a:r>
          </a:p>
          <a:p>
            <a:pPr marL="0" indent="0">
              <a:buNone/>
            </a:pPr>
            <a:r>
              <a:rPr lang="en-US" dirty="0"/>
              <a:t>PRINCIPLED</a:t>
            </a:r>
          </a:p>
          <a:p>
            <a:pPr marL="0" indent="0">
              <a:buNone/>
            </a:pPr>
            <a:r>
              <a:rPr lang="en-US" dirty="0"/>
              <a:t>REFLECTIVE</a:t>
            </a:r>
          </a:p>
          <a:p>
            <a:pPr marL="0" indent="0">
              <a:buNone/>
            </a:pPr>
            <a:r>
              <a:rPr lang="en-US" dirty="0"/>
              <a:t>THINKERS</a:t>
            </a:r>
          </a:p>
          <a:p>
            <a:pPr marL="0" indent="0">
              <a:buNone/>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96337" y="0"/>
            <a:ext cx="4965290" cy="6760196"/>
          </a:xfrm>
          <a:prstGeom prst="rect">
            <a:avLst/>
          </a:prstGeom>
        </p:spPr>
      </p:pic>
    </p:spTree>
    <p:extLst>
      <p:ext uri="{BB962C8B-B14F-4D97-AF65-F5344CB8AC3E}">
        <p14:creationId xmlns:p14="http://schemas.microsoft.com/office/powerpoint/2010/main" val="420686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endParaRPr lang="en-US" dirty="0"/>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marL="0" indent="0">
              <a:buNone/>
            </a:pPr>
            <a:endParaRPr lang="en-US" dirty="0"/>
          </a:p>
          <a:p>
            <a:pPr marL="0" indent="0" algn="ctr">
              <a:buNone/>
            </a:pPr>
            <a:r>
              <a:rPr lang="en-US" sz="6600" dirty="0">
                <a:latin typeface="Segoe UI Black" panose="020B0A02040204020203" pitchFamily="34" charset="0"/>
                <a:ea typeface="Segoe UI Black" panose="020B0A02040204020203" pitchFamily="34" charset="0"/>
                <a:cs typeface="Segoe UI Black" panose="020B0A02040204020203" pitchFamily="34" charset="0"/>
              </a:rPr>
              <a:t>Clubs/Athletics/Activities</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57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52583"/>
            <a:ext cx="11163795" cy="746222"/>
          </a:xfrm>
        </p:spPr>
        <p:txBody>
          <a:bodyPr/>
          <a:lstStyle/>
          <a:p>
            <a:r>
              <a:rPr lang="en-US" b="1" dirty="0"/>
              <a:t>Get Involved!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19686" y="1134196"/>
            <a:ext cx="11352628" cy="4576658"/>
          </a:xfrm>
        </p:spPr>
        <p:txBody>
          <a:bodyPr>
            <a:normAutofit/>
          </a:bodyPr>
          <a:lstStyle/>
          <a:p>
            <a:pPr>
              <a:buFont typeface="Wingdings" panose="05000000000000000000" pitchFamily="2" charset="2"/>
              <a:buChar char="Ø"/>
            </a:pPr>
            <a:r>
              <a:rPr lang="en-US" dirty="0"/>
              <a:t>70-80 Clubs</a:t>
            </a:r>
          </a:p>
          <a:p>
            <a:pPr lvl="1">
              <a:buFont typeface="Wingdings" panose="05000000000000000000" pitchFamily="2" charset="2"/>
              <a:buChar char="Ø"/>
            </a:pPr>
            <a:r>
              <a:rPr lang="en-US" dirty="0"/>
              <a:t>Chess Club, Games Club, Investing Club, Writers, Club, Rocketry Club, Fashion Merchandising and Design Club, DECA, Coding for Medicine – and MANY MORE!</a:t>
            </a:r>
          </a:p>
          <a:p>
            <a:pPr>
              <a:buFont typeface="Wingdings" panose="05000000000000000000" pitchFamily="2" charset="2"/>
              <a:buChar char="Ø"/>
            </a:pPr>
            <a:endParaRPr lang="en-US" dirty="0"/>
          </a:p>
          <a:p>
            <a:pPr>
              <a:buFont typeface="Wingdings" panose="05000000000000000000" pitchFamily="2" charset="2"/>
              <a:buChar char="Ø"/>
            </a:pPr>
            <a:r>
              <a:rPr lang="en-US" dirty="0"/>
              <a:t>Athletic Programs (Fall/Winter/Spring)</a:t>
            </a:r>
          </a:p>
          <a:p>
            <a:pPr lvl="1">
              <a:buFont typeface="Wingdings" panose="05000000000000000000" pitchFamily="2" charset="2"/>
              <a:buChar char="Ø"/>
            </a:pPr>
            <a:r>
              <a:rPr lang="en-US" dirty="0"/>
              <a:t>Cross Country, Football, Golf, Tennis, Volleyball, Soccer, Swing &amp; Dive, Basketball, Wrestling, Track, Baseball, Girls Flag Football, Badminton, Fastpitch Softball</a:t>
            </a:r>
          </a:p>
          <a:p>
            <a:pPr marL="0" indent="0">
              <a:buNone/>
            </a:pPr>
            <a:endParaRPr lang="en-US" dirty="0"/>
          </a:p>
          <a:p>
            <a:pPr>
              <a:buFont typeface="Wingdings" panose="05000000000000000000" pitchFamily="2" charset="2"/>
              <a:buChar char="Ø"/>
            </a:pPr>
            <a:r>
              <a:rPr lang="en-US" dirty="0"/>
              <a:t>Activities </a:t>
            </a:r>
          </a:p>
          <a:p>
            <a:pPr lvl="1">
              <a:buFont typeface="Wingdings" panose="05000000000000000000" pitchFamily="2" charset="2"/>
              <a:buChar char="Ø"/>
            </a:pPr>
            <a:r>
              <a:rPr lang="en-US" dirty="0"/>
              <a:t>Drama, Cheer, Dance, Unplugged, Gift Drives, Dances, etc. </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76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endParaRPr lang="en-US" dirty="0"/>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marL="0" indent="0">
              <a:buNone/>
            </a:pPr>
            <a:endParaRPr lang="en-US" dirty="0"/>
          </a:p>
          <a:p>
            <a:pPr marL="0" indent="0" algn="ctr">
              <a:buNone/>
            </a:pPr>
            <a:r>
              <a:rPr lang="en-US" sz="6600">
                <a:latin typeface="Segoe UI Black" panose="020B0A02040204020203" pitchFamily="34" charset="0"/>
                <a:ea typeface="Segoe UI Black" panose="020B0A02040204020203" pitchFamily="34" charset="0"/>
                <a:cs typeface="Segoe UI Black" panose="020B0A02040204020203" pitchFamily="34" charset="0"/>
              </a:rPr>
              <a:t>FLEX TIME</a:t>
            </a:r>
            <a:endParaRPr lang="en-US" sz="6600"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42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34952" y="201704"/>
            <a:ext cx="11163795" cy="633679"/>
          </a:xfrm>
        </p:spPr>
        <p:txBody>
          <a:bodyPr>
            <a:normAutofit fontScale="90000"/>
          </a:bodyPr>
          <a:lstStyle/>
          <a:p>
            <a:r>
              <a:rPr lang="en-US" b="1" dirty="0"/>
              <a:t>Bell Schedule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1298747" y="117192"/>
            <a:ext cx="791124" cy="893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134952" y="861102"/>
            <a:ext cx="11163795" cy="4998092"/>
          </a:xfrm>
          <a:prstGeom prst="rect">
            <a:avLst/>
          </a:prstGeom>
        </p:spPr>
      </p:pic>
    </p:spTree>
    <p:extLst>
      <p:ext uri="{BB962C8B-B14F-4D97-AF65-F5344CB8AC3E}">
        <p14:creationId xmlns:p14="http://schemas.microsoft.com/office/powerpoint/2010/main" val="257181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52583"/>
            <a:ext cx="11163795" cy="746222"/>
          </a:xfrm>
        </p:spPr>
        <p:txBody>
          <a:bodyPr/>
          <a:lstStyle/>
          <a:p>
            <a:r>
              <a:rPr lang="en-US" b="1" dirty="0"/>
              <a:t>Flex Time Interests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a:buFont typeface="Wingdings" panose="05000000000000000000" pitchFamily="2" charset="2"/>
              <a:buChar char="Ø"/>
            </a:pPr>
            <a:r>
              <a:rPr lang="en-US" dirty="0"/>
              <a:t>Academic Interventions </a:t>
            </a:r>
          </a:p>
          <a:p>
            <a:pPr>
              <a:buFont typeface="Wingdings" panose="05000000000000000000" pitchFamily="2" charset="2"/>
              <a:buChar char="Ø"/>
            </a:pPr>
            <a:r>
              <a:rPr lang="en-US" dirty="0"/>
              <a:t>Retakes and make-ups</a:t>
            </a:r>
          </a:p>
          <a:p>
            <a:pPr>
              <a:buFont typeface="Wingdings" panose="05000000000000000000" pitchFamily="2" charset="2"/>
              <a:buChar char="Ø"/>
            </a:pPr>
            <a:r>
              <a:rPr lang="en-US" dirty="0"/>
              <a:t>Special Education Consult</a:t>
            </a:r>
          </a:p>
          <a:p>
            <a:pPr>
              <a:buFont typeface="Wingdings" panose="05000000000000000000" pitchFamily="2" charset="2"/>
              <a:buChar char="Ø"/>
            </a:pPr>
            <a:r>
              <a:rPr lang="en-US" dirty="0"/>
              <a:t>Communication (announcements, SPTV)</a:t>
            </a:r>
          </a:p>
          <a:p>
            <a:pPr>
              <a:buFont typeface="Wingdings" panose="05000000000000000000" pitchFamily="2" charset="2"/>
              <a:buChar char="Ø"/>
            </a:pPr>
            <a:r>
              <a:rPr lang="en-US" dirty="0"/>
              <a:t>Social/Emotional lessons</a:t>
            </a:r>
          </a:p>
          <a:p>
            <a:pPr>
              <a:buFont typeface="Wingdings" panose="05000000000000000000" pitchFamily="2" charset="2"/>
              <a:buChar char="Ø"/>
            </a:pPr>
            <a:r>
              <a:rPr lang="en-US" dirty="0"/>
              <a:t>Alternate schedules (i.e., assemblies, surveys)</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3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29839"/>
            <a:ext cx="11163795" cy="746222"/>
          </a:xfrm>
        </p:spPr>
        <p:txBody>
          <a:bodyPr/>
          <a:lstStyle/>
          <a:p>
            <a:r>
              <a:rPr lang="en-US" b="1" dirty="0"/>
              <a:t>Flex Time Logistics</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a:buFont typeface="Wingdings" panose="05000000000000000000" pitchFamily="2" charset="2"/>
              <a:buChar char="Ø"/>
            </a:pPr>
            <a:r>
              <a:rPr lang="en-US"/>
              <a:t>Students must attend their Flex Time class</a:t>
            </a:r>
          </a:p>
          <a:p>
            <a:pPr>
              <a:buFont typeface="Wingdings" panose="05000000000000000000" pitchFamily="2" charset="2"/>
              <a:buChar char="Ø"/>
            </a:pPr>
            <a:r>
              <a:rPr lang="en-US"/>
              <a:t>Teachers will take attendance</a:t>
            </a:r>
          </a:p>
          <a:p>
            <a:pPr>
              <a:buFont typeface="Wingdings" panose="05000000000000000000" pitchFamily="2" charset="2"/>
              <a:buChar char="Ø"/>
            </a:pPr>
            <a:r>
              <a:rPr lang="en-US"/>
              <a:t>Closed campus</a:t>
            </a:r>
          </a:p>
          <a:p>
            <a:pPr>
              <a:buFont typeface="Wingdings" panose="05000000000000000000" pitchFamily="2" charset="2"/>
              <a:buChar char="Ø"/>
            </a:pPr>
            <a:r>
              <a:rPr lang="en-US"/>
              <a:t>Monitor Halls</a:t>
            </a:r>
          </a:p>
          <a:p>
            <a:pPr>
              <a:buFont typeface="Wingdings" panose="05000000000000000000" pitchFamily="2" charset="2"/>
              <a:buChar char="Ø"/>
            </a:pPr>
            <a:r>
              <a:rPr lang="en-US"/>
              <a:t>Legitimate academic purpose</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84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534571" y="1592026"/>
            <a:ext cx="11352628" cy="4576658"/>
          </a:xfrm>
        </p:spPr>
        <p:txBody>
          <a:bodyPr>
            <a:normAutofit/>
          </a:bodyPr>
          <a:lstStyle/>
          <a:p>
            <a:pPr marL="0" indent="0">
              <a:buNone/>
            </a:pPr>
            <a:r>
              <a:rPr lang="en-US" dirty="0"/>
              <a:t>Flex Time Scheduler - gives Skyline the ability to schedule students to the support they need, while offering extended learning opportunities for others.</a:t>
            </a:r>
          </a:p>
          <a:p>
            <a:pPr marL="0" indent="0">
              <a:buNone/>
            </a:pPr>
            <a:endParaRPr lang="en-US" dirty="0"/>
          </a:p>
          <a:p>
            <a:pPr marL="0" indent="0">
              <a:buNone/>
            </a:pPr>
            <a:r>
              <a:rPr lang="en-US" dirty="0"/>
              <a:t>Scheduling System:</a:t>
            </a:r>
          </a:p>
          <a:p>
            <a:pPr marL="514350" indent="-514350">
              <a:buAutoNum type="arabicPeriod"/>
            </a:pPr>
            <a:r>
              <a:rPr lang="en-US" dirty="0"/>
              <a:t>Teachers can request/require a student to attend a specific Flex Period.</a:t>
            </a:r>
          </a:p>
          <a:p>
            <a:pPr marL="514350" indent="-514350">
              <a:buAutoNum type="arabicPeriod"/>
            </a:pPr>
            <a:r>
              <a:rPr lang="en-US" dirty="0"/>
              <a:t>Students are assigned the support area groups they need.</a:t>
            </a:r>
          </a:p>
          <a:p>
            <a:pPr marL="514350" indent="-514350">
              <a:buAutoNum type="arabicPeriod"/>
            </a:pPr>
            <a:r>
              <a:rPr lang="en-US" dirty="0"/>
              <a:t>Students have the opportunity to self-select the intervention they need.</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6868" y="117192"/>
            <a:ext cx="1103004" cy="12463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E2E530-3639-46D5-A1AC-1F29C416A562}"/>
              </a:ext>
            </a:extLst>
          </p:cNvPr>
          <p:cNvPicPr>
            <a:picLocks noChangeAspect="1"/>
          </p:cNvPicPr>
          <p:nvPr/>
        </p:nvPicPr>
        <p:blipFill>
          <a:blip r:embed="rId3"/>
          <a:stretch>
            <a:fillRect/>
          </a:stretch>
        </p:blipFill>
        <p:spPr>
          <a:xfrm>
            <a:off x="134952" y="64261"/>
            <a:ext cx="2996419" cy="1271208"/>
          </a:xfrm>
          <a:prstGeom prst="rect">
            <a:avLst/>
          </a:prstGeom>
        </p:spPr>
      </p:pic>
    </p:spTree>
    <p:extLst>
      <p:ext uri="{BB962C8B-B14F-4D97-AF65-F5344CB8AC3E}">
        <p14:creationId xmlns:p14="http://schemas.microsoft.com/office/powerpoint/2010/main" val="248290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endParaRPr lang="en-US" dirty="0"/>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marL="0" indent="0">
              <a:buNone/>
            </a:pPr>
            <a:endParaRPr lang="en-US" dirty="0"/>
          </a:p>
          <a:p>
            <a:pPr marL="0" indent="0" algn="ctr">
              <a:buNone/>
            </a:pPr>
            <a:r>
              <a:rPr lang="en-US" sz="6600" dirty="0"/>
              <a:t> </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963465" y="2408946"/>
            <a:ext cx="5319774" cy="2040108"/>
          </a:xfrm>
          <a:prstGeom prst="rect">
            <a:avLst/>
          </a:prstGeom>
        </p:spPr>
      </p:pic>
      <p:pic>
        <p:nvPicPr>
          <p:cNvPr id="8" name="Picture 7">
            <a:extLst>
              <a:ext uri="{FF2B5EF4-FFF2-40B4-BE49-F238E27FC236}">
                <a16:creationId xmlns:a16="http://schemas.microsoft.com/office/drawing/2014/main" id="{2E0789DD-F885-4BF7-BEA9-81E452FB3880}"/>
              </a:ext>
            </a:extLst>
          </p:cNvPr>
          <p:cNvPicPr>
            <a:picLocks noChangeAspect="1"/>
          </p:cNvPicPr>
          <p:nvPr/>
        </p:nvPicPr>
        <p:blipFill>
          <a:blip r:embed="rId5"/>
          <a:stretch>
            <a:fillRect/>
          </a:stretch>
        </p:blipFill>
        <p:spPr>
          <a:xfrm>
            <a:off x="7267460" y="1771418"/>
            <a:ext cx="3734321" cy="3315163"/>
          </a:xfrm>
          <a:prstGeom prst="rect">
            <a:avLst/>
          </a:prstGeom>
        </p:spPr>
      </p:pic>
    </p:spTree>
    <p:extLst>
      <p:ext uri="{BB962C8B-B14F-4D97-AF65-F5344CB8AC3E}">
        <p14:creationId xmlns:p14="http://schemas.microsoft.com/office/powerpoint/2010/main" val="192860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29839"/>
            <a:ext cx="11163795" cy="746222"/>
          </a:xfrm>
        </p:spPr>
        <p:txBody>
          <a:bodyPr/>
          <a:lstStyle/>
          <a:p>
            <a:r>
              <a:rPr lang="en-US" b="1" dirty="0"/>
              <a:t>International Baccalaureate (IB)</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a:buFont typeface="Wingdings" panose="05000000000000000000" pitchFamily="2" charset="2"/>
              <a:buChar char="Ø"/>
            </a:pPr>
            <a:r>
              <a:rPr lang="en-US" dirty="0"/>
              <a:t>Skyline runs one of the largest and most successful IB programs in the state – measured both by numbers of students involved, number of IB courses offered, and by our long-standing track record of excellent results.</a:t>
            </a:r>
          </a:p>
          <a:p>
            <a:pPr>
              <a:buFont typeface="Wingdings" panose="05000000000000000000" pitchFamily="2" charset="2"/>
              <a:buChar char="Ø"/>
            </a:pPr>
            <a:endParaRPr lang="en-US" dirty="0"/>
          </a:p>
          <a:p>
            <a:pPr>
              <a:buFont typeface="Wingdings" panose="05000000000000000000" pitchFamily="2" charset="2"/>
              <a:buChar char="Ø"/>
            </a:pPr>
            <a:r>
              <a:rPr lang="en-US" dirty="0"/>
              <a:t>SHS graduate routinely report back from college that their IB studies undertaken here gave them a meaningful leg up in starting college – boosted confidence, better communication skills and better self-advocacy skills.</a:t>
            </a:r>
          </a:p>
          <a:p>
            <a:pPr marL="0" indent="0">
              <a:buNone/>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74" y="117192"/>
            <a:ext cx="1018598" cy="1150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0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r>
              <a:rPr lang="en-US" b="1" dirty="0"/>
              <a:t>Learning Objectives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19686" y="1140671"/>
            <a:ext cx="11352628" cy="4576658"/>
          </a:xfrm>
        </p:spPr>
        <p:txBody>
          <a:bodyPr>
            <a:normAutofit fontScale="85000" lnSpcReduction="20000"/>
          </a:bodyPr>
          <a:lstStyle/>
          <a:p>
            <a:pPr marL="0" indent="0">
              <a:buNone/>
            </a:pPr>
            <a:r>
              <a:rPr lang="en-US" dirty="0"/>
              <a:t> </a:t>
            </a:r>
          </a:p>
          <a:p>
            <a:pPr>
              <a:buFont typeface="Wingdings" panose="05000000000000000000" pitchFamily="2" charset="2"/>
              <a:buChar char="Ø"/>
            </a:pPr>
            <a:r>
              <a:rPr lang="en-US" dirty="0"/>
              <a:t>Welcome</a:t>
            </a:r>
          </a:p>
          <a:p>
            <a:pPr marL="0" indent="0">
              <a:buNone/>
            </a:pPr>
            <a:r>
              <a:rPr lang="en-US" dirty="0"/>
              <a:t> </a:t>
            </a:r>
          </a:p>
          <a:p>
            <a:pPr>
              <a:buFont typeface="Wingdings" panose="05000000000000000000" pitchFamily="2" charset="2"/>
              <a:buChar char="Ø"/>
            </a:pPr>
            <a:r>
              <a:rPr lang="en-US" dirty="0"/>
              <a:t>Introduce Administrative Staff</a:t>
            </a:r>
          </a:p>
          <a:p>
            <a:pPr marL="0" indent="0">
              <a:buNone/>
            </a:pPr>
            <a:endParaRPr lang="en-US" dirty="0"/>
          </a:p>
          <a:p>
            <a:pPr>
              <a:buFont typeface="Wingdings" panose="05000000000000000000" pitchFamily="2" charset="2"/>
              <a:buChar char="Ø"/>
            </a:pPr>
            <a:r>
              <a:rPr lang="en-US" dirty="0"/>
              <a:t> Introduce Skyline’s Learner Profile </a:t>
            </a:r>
          </a:p>
          <a:p>
            <a:pPr marL="0" indent="0">
              <a:buNone/>
            </a:pPr>
            <a:endParaRPr lang="en-US" dirty="0"/>
          </a:p>
          <a:p>
            <a:pPr>
              <a:buFont typeface="Wingdings" panose="05000000000000000000" pitchFamily="2" charset="2"/>
              <a:buChar char="Ø"/>
            </a:pPr>
            <a:r>
              <a:rPr lang="en-US" dirty="0"/>
              <a:t> Introduce “Flex Time” - Skyline’s Intervention Period</a:t>
            </a:r>
          </a:p>
          <a:p>
            <a:pPr>
              <a:buFont typeface="Wingdings" panose="05000000000000000000" pitchFamily="2" charset="2"/>
              <a:buChar char="Ø"/>
            </a:pPr>
            <a:endParaRPr lang="en-US" dirty="0"/>
          </a:p>
          <a:p>
            <a:pPr>
              <a:buFont typeface="Wingdings" panose="05000000000000000000" pitchFamily="2" charset="2"/>
              <a:buChar char="Ø"/>
            </a:pPr>
            <a:r>
              <a:rPr lang="en-US" dirty="0"/>
              <a:t> Introduce the International Baccalaureate (IB) Program &amp; AP offerings</a:t>
            </a:r>
          </a:p>
          <a:p>
            <a:pPr>
              <a:buFont typeface="Wingdings" panose="05000000000000000000" pitchFamily="2" charset="2"/>
              <a:buChar char="Ø"/>
            </a:pPr>
            <a:endParaRPr lang="en-US" dirty="0"/>
          </a:p>
          <a:p>
            <a:pPr>
              <a:buFont typeface="Wingdings" panose="05000000000000000000" pitchFamily="2" charset="2"/>
              <a:buChar char="Ø"/>
            </a:pPr>
            <a:r>
              <a:rPr lang="en-US" dirty="0"/>
              <a:t> Learn about the Course Request Process (CRP) for 2025-2026 school year</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36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29839"/>
            <a:ext cx="11163795" cy="746222"/>
          </a:xfrm>
        </p:spPr>
        <p:txBody>
          <a:bodyPr/>
          <a:lstStyle/>
          <a:p>
            <a:r>
              <a:rPr lang="en-US" b="1" dirty="0"/>
              <a:t>International Baccalaureate (IB)</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227944" y="1088708"/>
            <a:ext cx="11406037" cy="4770486"/>
          </a:xfrm>
        </p:spPr>
        <p:txBody>
          <a:bodyPr>
            <a:normAutofit lnSpcReduction="10000"/>
          </a:bodyPr>
          <a:lstStyle/>
          <a:p>
            <a:pPr marL="0" indent="0">
              <a:buNone/>
            </a:pPr>
            <a:r>
              <a:rPr lang="en-US" dirty="0"/>
              <a:t>Pathways (11</a:t>
            </a:r>
            <a:r>
              <a:rPr lang="en-US" baseline="30000" dirty="0"/>
              <a:t>th</a:t>
            </a:r>
            <a:r>
              <a:rPr lang="en-US" dirty="0"/>
              <a:t> and 12</a:t>
            </a:r>
            <a:r>
              <a:rPr lang="en-US" baseline="30000" dirty="0"/>
              <a:t>th</a:t>
            </a:r>
            <a:r>
              <a:rPr lang="en-US" dirty="0"/>
              <a:t> grade students only):</a:t>
            </a:r>
          </a:p>
          <a:p>
            <a:pPr marL="457200" lvl="1" indent="0">
              <a:buNone/>
            </a:pPr>
            <a:endParaRPr lang="en-US" dirty="0"/>
          </a:p>
          <a:p>
            <a:pPr marL="914400" lvl="1" indent="-457200">
              <a:buFont typeface="+mj-lt"/>
              <a:buAutoNum type="arabicPeriod"/>
            </a:pPr>
            <a:r>
              <a:rPr lang="en-US" dirty="0"/>
              <a:t>Don’t take any IB courses.</a:t>
            </a:r>
          </a:p>
          <a:p>
            <a:pPr marL="914400" lvl="1" indent="-457200">
              <a:buFont typeface="+mj-lt"/>
              <a:buAutoNum type="arabicPeriod"/>
            </a:pPr>
            <a:endParaRPr lang="en-US" dirty="0"/>
          </a:p>
          <a:p>
            <a:pPr marL="914400" lvl="1" indent="-457200">
              <a:buFont typeface="+mj-lt"/>
              <a:buAutoNum type="arabicPeriod"/>
            </a:pPr>
            <a:r>
              <a:rPr lang="en-US" dirty="0"/>
              <a:t>Take an individual IB course(s).</a:t>
            </a:r>
          </a:p>
          <a:p>
            <a:pPr marL="914400" lvl="1" indent="-457200">
              <a:buFont typeface="+mj-lt"/>
              <a:buAutoNum type="arabicPeriod"/>
            </a:pPr>
            <a:endParaRPr lang="en-US" dirty="0"/>
          </a:p>
          <a:p>
            <a:pPr marL="914400" lvl="1" indent="-457200">
              <a:buFont typeface="+mj-lt"/>
              <a:buAutoNum type="arabicPeriod"/>
            </a:pPr>
            <a:r>
              <a:rPr lang="en-US" dirty="0"/>
              <a:t>IB Career Pathway (IBCP): 2-4 IB course, results in an IBCP Diploma.</a:t>
            </a:r>
          </a:p>
          <a:p>
            <a:pPr marL="914400" lvl="1" indent="-457200">
              <a:buFont typeface="+mj-lt"/>
              <a:buAutoNum type="arabicPeriod"/>
            </a:pPr>
            <a:endParaRPr lang="en-US" dirty="0"/>
          </a:p>
          <a:p>
            <a:pPr marL="914400" lvl="1" indent="-457200">
              <a:buFont typeface="+mj-lt"/>
              <a:buAutoNum type="arabicPeriod"/>
            </a:pPr>
            <a:r>
              <a:rPr lang="en-US" dirty="0"/>
              <a:t>IB Diploma Program: Most courses 11</a:t>
            </a:r>
            <a:r>
              <a:rPr lang="en-US" baseline="30000" dirty="0"/>
              <a:t>th</a:t>
            </a:r>
            <a:r>
              <a:rPr lang="en-US" dirty="0"/>
              <a:t> and 12</a:t>
            </a:r>
            <a:r>
              <a:rPr lang="en-US" baseline="30000" dirty="0"/>
              <a:t>th</a:t>
            </a:r>
            <a:r>
              <a:rPr lang="en-US" dirty="0"/>
              <a:t> grade year, results in an IB Diploma.</a:t>
            </a:r>
          </a:p>
          <a:p>
            <a:pPr marL="457200" lvl="1" indent="0">
              <a:buNone/>
            </a:pPr>
            <a:endParaRPr lang="en-US" dirty="0"/>
          </a:p>
          <a:p>
            <a:pPr marL="457200" lvl="1" indent="0">
              <a:buNone/>
            </a:pPr>
            <a:r>
              <a:rPr lang="en-US" dirty="0"/>
              <a:t>*IB influences a lot of what we do in grades 9-10 (i.e., Learner Profile, sequential courses, teaching and learning best practices, professional development, etc.).</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74" y="117192"/>
            <a:ext cx="1018598" cy="1150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10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02128" y="229839"/>
            <a:ext cx="11163795" cy="746222"/>
          </a:xfrm>
        </p:spPr>
        <p:txBody>
          <a:bodyPr/>
          <a:lstStyle/>
          <a:p>
            <a:r>
              <a:rPr lang="en-US" b="1" dirty="0"/>
              <a:t>Advanced Placement (AP) – 9</a:t>
            </a:r>
            <a:r>
              <a:rPr lang="en-US" b="1" baseline="30000" dirty="0"/>
              <a:t>th</a:t>
            </a:r>
            <a:r>
              <a:rPr lang="en-US" b="1" dirty="0"/>
              <a:t> through 12</a:t>
            </a:r>
            <a:r>
              <a:rPr lang="en-US" b="1" baseline="30000" dirty="0"/>
              <a:t>th</a:t>
            </a:r>
            <a:r>
              <a:rPr lang="en-US" b="1" dirty="0"/>
              <a:t>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543158" y="1169857"/>
            <a:ext cx="11315907" cy="4555694"/>
          </a:xfrm>
        </p:spPr>
        <p:txBody>
          <a:bodyPr>
            <a:normAutofit lnSpcReduction="10000"/>
          </a:bodyPr>
          <a:lstStyle/>
          <a:p>
            <a:pPr marL="0" indent="0" algn="ctr">
              <a:buNone/>
            </a:pPr>
            <a:r>
              <a:rPr lang="en-US" b="1" dirty="0"/>
              <a:t>AP Statistics					AP Calculus</a:t>
            </a:r>
          </a:p>
          <a:p>
            <a:pPr marL="0" indent="0" algn="ctr">
              <a:buNone/>
            </a:pPr>
            <a:endParaRPr lang="en-US" b="1" dirty="0"/>
          </a:p>
          <a:p>
            <a:pPr marL="0" indent="0" algn="ctr">
              <a:buNone/>
            </a:pPr>
            <a:r>
              <a:rPr lang="en-US" b="1" dirty="0"/>
              <a:t>AP Computer Science Principles		AP African American Studies</a:t>
            </a:r>
          </a:p>
          <a:p>
            <a:pPr marL="0" indent="0">
              <a:buNone/>
            </a:pPr>
            <a:endParaRPr lang="en-US" b="1" dirty="0"/>
          </a:p>
          <a:p>
            <a:pPr marL="0" indent="0">
              <a:buNone/>
            </a:pPr>
            <a:endParaRPr lang="en-US" dirty="0"/>
          </a:p>
          <a:p>
            <a:pPr marL="0" indent="0">
              <a:buNone/>
            </a:pPr>
            <a:r>
              <a:rPr lang="en-US" sz="2200" dirty="0">
                <a:latin typeface="Segoe UI" panose="020B0502040204020203" pitchFamily="34" charset="0"/>
                <a:cs typeface="Segoe UI" panose="020B0502040204020203" pitchFamily="34" charset="0"/>
              </a:rPr>
              <a:t>Earning college credit in high school (IB &amp; AP) allows students to save time and money by reducing the number of courses they need to take in college, helping them graduate earlier and with less debt.  </a:t>
            </a:r>
          </a:p>
          <a:p>
            <a:pPr marL="0" indent="0">
              <a:buNone/>
            </a:pPr>
            <a:endParaRPr lang="en-US" sz="2200" dirty="0">
              <a:latin typeface="Segoe UI" panose="020B0502040204020203" pitchFamily="34" charset="0"/>
              <a:cs typeface="Segoe UI" panose="020B0502040204020203" pitchFamily="34" charset="0"/>
            </a:endParaRPr>
          </a:p>
          <a:p>
            <a:pPr marL="0" indent="0">
              <a:buNone/>
            </a:pPr>
            <a:r>
              <a:rPr lang="en-US" sz="2200" dirty="0">
                <a:latin typeface="Segoe UI" panose="020B0502040204020203" pitchFamily="34" charset="0"/>
                <a:cs typeface="Segoe UI" panose="020B0502040204020203" pitchFamily="34" charset="0"/>
              </a:rPr>
              <a:t>It also exposes students to rigorous coursework, building the academic skills and confidence needed for postsecondary success in the academic or professional worlds. </a:t>
            </a:r>
          </a:p>
          <a:p>
            <a:pPr marL="0" indent="0">
              <a:buNone/>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274" y="117192"/>
            <a:ext cx="1018598" cy="1150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61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25DA-B7E2-4629-A0E8-C559BAE46F2E}"/>
              </a:ext>
            </a:extLst>
          </p:cNvPr>
          <p:cNvSpPr>
            <a:spLocks noGrp="1"/>
          </p:cNvSpPr>
          <p:nvPr>
            <p:ph type="ctrTitle"/>
          </p:nvPr>
        </p:nvSpPr>
        <p:spPr>
          <a:xfrm>
            <a:off x="6155452" y="2247598"/>
            <a:ext cx="5589227" cy="2913985"/>
          </a:xfrm>
        </p:spPr>
        <p:txBody>
          <a:bodyPr>
            <a:noAutofit/>
          </a:bodyPr>
          <a:lstStyle/>
          <a:p>
            <a:r>
              <a:rPr lang="en-US" sz="5400" b="1" dirty="0">
                <a:solidFill>
                  <a:schemeClr val="accent6">
                    <a:lumMod val="49000"/>
                  </a:schemeClr>
                </a:solidFill>
              </a:rPr>
              <a:t>2025-2026 Course Request Process For Incoming 9th Graders</a:t>
            </a:r>
            <a:endParaRPr lang="en-US" sz="5400" b="1" dirty="0">
              <a:solidFill>
                <a:schemeClr val="accent6">
                  <a:lumMod val="49000"/>
                </a:schemeClr>
              </a:solidFill>
              <a:ea typeface="Calibri Light"/>
              <a:cs typeface="Calibri Light"/>
            </a:endParaRPr>
          </a:p>
        </p:txBody>
      </p:sp>
      <p:sp>
        <p:nvSpPr>
          <p:cNvPr id="3" name="Subtitle 2">
            <a:extLst>
              <a:ext uri="{FF2B5EF4-FFF2-40B4-BE49-F238E27FC236}">
                <a16:creationId xmlns:a16="http://schemas.microsoft.com/office/drawing/2014/main" id="{28D74840-913E-4CF2-A4B8-53E539537872}"/>
              </a:ext>
            </a:extLst>
          </p:cNvPr>
          <p:cNvSpPr>
            <a:spLocks noGrp="1"/>
          </p:cNvSpPr>
          <p:nvPr>
            <p:ph type="subTitle" idx="1"/>
          </p:nvPr>
        </p:nvSpPr>
        <p:spPr>
          <a:xfrm>
            <a:off x="8793283" y="1109981"/>
            <a:ext cx="4620584" cy="775494"/>
          </a:xfrm>
        </p:spPr>
        <p:txBody>
          <a:bodyPr vert="horz" lIns="91440" tIns="45720" rIns="91440" bIns="45720" rtlCol="0" anchor="t">
            <a:normAutofit/>
          </a:bodyPr>
          <a:lstStyle/>
          <a:p>
            <a:pPr algn="l"/>
            <a:r>
              <a:rPr lang="en-US" sz="2800" b="1" dirty="0">
                <a:solidFill>
                  <a:schemeClr val="accent6">
                    <a:lumMod val="49000"/>
                  </a:schemeClr>
                </a:solidFill>
              </a:rPr>
              <a:t>SHS Counseling Team</a:t>
            </a:r>
          </a:p>
        </p:txBody>
      </p:sp>
      <p:pic>
        <p:nvPicPr>
          <p:cNvPr id="11" name="Picture 10">
            <a:extLst>
              <a:ext uri="{FF2B5EF4-FFF2-40B4-BE49-F238E27FC236}">
                <a16:creationId xmlns:a16="http://schemas.microsoft.com/office/drawing/2014/main" id="{068B2BA3-563D-4A18-BB00-F89D05E6C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48" y="337527"/>
            <a:ext cx="5385904" cy="6063273"/>
          </a:xfrm>
          <a:prstGeom prst="rect">
            <a:avLst/>
          </a:prstGeom>
        </p:spPr>
      </p:pic>
    </p:spTree>
    <p:extLst>
      <p:ext uri="{BB962C8B-B14F-4D97-AF65-F5344CB8AC3E}">
        <p14:creationId xmlns:p14="http://schemas.microsoft.com/office/powerpoint/2010/main" val="1468808937"/>
      </p:ext>
    </p:extLst>
  </p:cSld>
  <p:clrMapOvr>
    <a:masterClrMapping/>
  </p:clrMapOvr>
  <mc:AlternateContent xmlns:mc="http://schemas.openxmlformats.org/markup-compatibility/2006" xmlns:p14="http://schemas.microsoft.com/office/powerpoint/2010/main">
    <mc:Choice Requires="p14">
      <p:transition spd="slow" p14:dur="2000" advTm="27799"/>
    </mc:Choice>
    <mc:Fallback xmlns="">
      <p:transition spd="slow" advTm="277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B7F6-19B6-461C-8AE4-018E5304F7F5}"/>
              </a:ext>
            </a:extLst>
          </p:cNvPr>
          <p:cNvSpPr>
            <a:spLocks noGrp="1"/>
          </p:cNvSpPr>
          <p:nvPr>
            <p:ph type="title"/>
          </p:nvPr>
        </p:nvSpPr>
        <p:spPr/>
        <p:txBody>
          <a:bodyPr/>
          <a:lstStyle/>
          <a:p>
            <a:r>
              <a:rPr lang="en-US" b="1" dirty="0">
                <a:solidFill>
                  <a:schemeClr val="accent6">
                    <a:lumMod val="49000"/>
                  </a:schemeClr>
                </a:solidFill>
              </a:rPr>
              <a:t>Quick CRP Details</a:t>
            </a:r>
          </a:p>
        </p:txBody>
      </p:sp>
      <p:sp>
        <p:nvSpPr>
          <p:cNvPr id="3" name="Content Placeholder 2">
            <a:extLst>
              <a:ext uri="{FF2B5EF4-FFF2-40B4-BE49-F238E27FC236}">
                <a16:creationId xmlns:a16="http://schemas.microsoft.com/office/drawing/2014/main" id="{F641A2BD-2281-4585-8D7D-3A1683A79720}"/>
              </a:ext>
            </a:extLst>
          </p:cNvPr>
          <p:cNvSpPr>
            <a:spLocks noGrp="1"/>
          </p:cNvSpPr>
          <p:nvPr>
            <p:ph idx="1"/>
          </p:nvPr>
        </p:nvSpPr>
        <p:spPr/>
        <p:txBody>
          <a:bodyPr vert="horz" lIns="91440" tIns="45720" rIns="91440" bIns="45720" rtlCol="0" anchor="t">
            <a:normAutofit/>
          </a:bodyPr>
          <a:lstStyle/>
          <a:p>
            <a:r>
              <a:rPr lang="en-US" dirty="0"/>
              <a:t>Beginning on March 5</a:t>
            </a:r>
            <a:r>
              <a:rPr lang="en-US" baseline="30000" dirty="0"/>
              <a:t>th</a:t>
            </a:r>
            <a:r>
              <a:rPr lang="en-US" dirty="0"/>
              <a:t> (at 4:00 PM), you will be able to request courses for next school year.</a:t>
            </a:r>
            <a:endParaRPr lang="en-US" dirty="0">
              <a:ea typeface="Calibri"/>
              <a:cs typeface="Calibri"/>
            </a:endParaRPr>
          </a:p>
          <a:p>
            <a:r>
              <a:rPr lang="en-US" dirty="0"/>
              <a:t>The window to request courses is March 5</a:t>
            </a:r>
            <a:r>
              <a:rPr lang="en-US" baseline="30000" dirty="0"/>
              <a:t>th</a:t>
            </a:r>
            <a:r>
              <a:rPr lang="en-US" dirty="0"/>
              <a:t> - March 17</a:t>
            </a:r>
            <a:r>
              <a:rPr lang="en-US" baseline="30000" dirty="0"/>
              <a:t>th</a:t>
            </a:r>
            <a:r>
              <a:rPr lang="en-US" dirty="0"/>
              <a:t> </a:t>
            </a:r>
          </a:p>
          <a:p>
            <a:r>
              <a:rPr lang="en-US" dirty="0"/>
              <a:t>The ONLY way to request courses is through Skyward during this window. You CANNOT request courses over email or any other way.</a:t>
            </a:r>
          </a:p>
          <a:p>
            <a:r>
              <a:rPr lang="en-US" dirty="0"/>
              <a:t>You will additionally request at least 8 alternate courses. Alternates will be used in the event one of the courses you request cannot be added to your schedule due to scheduling conflicts.</a:t>
            </a:r>
          </a:p>
          <a:p>
            <a:endParaRPr lang="en-US" dirty="0"/>
          </a:p>
        </p:txBody>
      </p:sp>
      <p:sp>
        <p:nvSpPr>
          <p:cNvPr id="29" name="Rectangle 28">
            <a:extLst>
              <a:ext uri="{FF2B5EF4-FFF2-40B4-BE49-F238E27FC236}">
                <a16:creationId xmlns:a16="http://schemas.microsoft.com/office/drawing/2014/main" id="{C37A4177-94F4-4B15-8706-420CE679AEE5}"/>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green helmet with a pointed crown&#10;&#10;AI-generated content may be incorrect.">
            <a:extLst>
              <a:ext uri="{FF2B5EF4-FFF2-40B4-BE49-F238E27FC236}">
                <a16:creationId xmlns:a16="http://schemas.microsoft.com/office/drawing/2014/main" id="{A38D7BF3-3978-9559-E74D-6C7168747866}"/>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3810712657"/>
      </p:ext>
    </p:extLst>
  </p:cSld>
  <p:clrMapOvr>
    <a:masterClrMapping/>
  </p:clrMapOvr>
  <mc:AlternateContent xmlns:mc="http://schemas.openxmlformats.org/markup-compatibility/2006" xmlns:p14="http://schemas.microsoft.com/office/powerpoint/2010/main">
    <mc:Choice Requires="p14">
      <p:transition spd="slow" p14:dur="2000" advTm="105829"/>
    </mc:Choice>
    <mc:Fallback xmlns="">
      <p:transition spd="slow" advTm="10582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9683-C2F8-4F91-AFB4-C039347F2490}"/>
              </a:ext>
            </a:extLst>
          </p:cNvPr>
          <p:cNvSpPr>
            <a:spLocks noGrp="1"/>
          </p:cNvSpPr>
          <p:nvPr>
            <p:ph type="ctrTitle"/>
          </p:nvPr>
        </p:nvSpPr>
        <p:spPr>
          <a:xfrm>
            <a:off x="1524000" y="553403"/>
            <a:ext cx="9144000" cy="2387600"/>
          </a:xfrm>
        </p:spPr>
        <p:txBody>
          <a:bodyPr>
            <a:normAutofit/>
          </a:bodyPr>
          <a:lstStyle/>
          <a:p>
            <a:r>
              <a:rPr lang="en-US" sz="4800" b="1" dirty="0">
                <a:solidFill>
                  <a:schemeClr val="accent6">
                    <a:lumMod val="49000"/>
                  </a:schemeClr>
                </a:solidFill>
              </a:rPr>
              <a:t>Who completes the Course Request Process?</a:t>
            </a:r>
          </a:p>
        </p:txBody>
      </p:sp>
      <p:sp>
        <p:nvSpPr>
          <p:cNvPr id="4" name="Subtitle 3">
            <a:extLst>
              <a:ext uri="{FF2B5EF4-FFF2-40B4-BE49-F238E27FC236}">
                <a16:creationId xmlns:a16="http://schemas.microsoft.com/office/drawing/2014/main" id="{6FF218CC-901F-4A80-8E3A-EEF0D4A430FA}"/>
              </a:ext>
            </a:extLst>
          </p:cNvPr>
          <p:cNvSpPr>
            <a:spLocks noGrp="1"/>
          </p:cNvSpPr>
          <p:nvPr>
            <p:ph type="subTitle" idx="1"/>
          </p:nvPr>
        </p:nvSpPr>
        <p:spPr>
          <a:xfrm>
            <a:off x="1524000" y="2468880"/>
            <a:ext cx="9144000" cy="3260725"/>
          </a:xfrm>
        </p:spPr>
        <p:txBody>
          <a:bodyPr vert="horz" lIns="91440" tIns="45720" rIns="91440" bIns="45720" rtlCol="0" anchor="t">
            <a:normAutofit/>
          </a:bodyPr>
          <a:lstStyle/>
          <a:p>
            <a:endParaRPr lang="en-US" dirty="0"/>
          </a:p>
          <a:p>
            <a:endParaRPr lang="en-US" dirty="0"/>
          </a:p>
          <a:p>
            <a:r>
              <a:rPr lang="en-US" sz="4400" b="1" u="sng" dirty="0">
                <a:solidFill>
                  <a:schemeClr val="accent6">
                    <a:lumMod val="49000"/>
                  </a:schemeClr>
                </a:solidFill>
              </a:rPr>
              <a:t>EVERYONE!!</a:t>
            </a:r>
            <a:endParaRPr lang="en-US" sz="4400" u="sng" dirty="0">
              <a:solidFill>
                <a:schemeClr val="accent6">
                  <a:lumMod val="49000"/>
                </a:schemeClr>
              </a:solidFill>
              <a:ea typeface="Calibri"/>
              <a:cs typeface="Calibri"/>
            </a:endParaRPr>
          </a:p>
        </p:txBody>
      </p:sp>
      <p:sp>
        <p:nvSpPr>
          <p:cNvPr id="3" name="Rectangle 2">
            <a:extLst>
              <a:ext uri="{FF2B5EF4-FFF2-40B4-BE49-F238E27FC236}">
                <a16:creationId xmlns:a16="http://schemas.microsoft.com/office/drawing/2014/main" id="{30A6ECD3-7B50-082D-72C5-A462F9981DFE}"/>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661137"/>
      </p:ext>
    </p:extLst>
  </p:cSld>
  <p:clrMapOvr>
    <a:masterClrMapping/>
  </p:clrMapOvr>
  <mc:AlternateContent xmlns:mc="http://schemas.openxmlformats.org/markup-compatibility/2006" xmlns:p14="http://schemas.microsoft.com/office/powerpoint/2010/main">
    <mc:Choice Requires="p14">
      <p:transition spd="slow" p14:dur="2000" advTm="16706"/>
    </mc:Choice>
    <mc:Fallback xmlns="">
      <p:transition spd="slow" advTm="1670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FFA4-DE1B-45C6-9B9D-E3C0B0FAA0E8}"/>
              </a:ext>
            </a:extLst>
          </p:cNvPr>
          <p:cNvSpPr>
            <a:spLocks noGrp="1"/>
          </p:cNvSpPr>
          <p:nvPr>
            <p:ph type="title"/>
          </p:nvPr>
        </p:nvSpPr>
        <p:spPr/>
        <p:txBody>
          <a:bodyPr/>
          <a:lstStyle/>
          <a:p>
            <a:r>
              <a:rPr lang="en-US" b="1" dirty="0">
                <a:solidFill>
                  <a:schemeClr val="accent6">
                    <a:lumMod val="49000"/>
                  </a:schemeClr>
                </a:solidFill>
              </a:rPr>
              <a:t>There are MANY changes this year</a:t>
            </a:r>
          </a:p>
        </p:txBody>
      </p:sp>
      <p:sp>
        <p:nvSpPr>
          <p:cNvPr id="3" name="Content Placeholder 2">
            <a:extLst>
              <a:ext uri="{FF2B5EF4-FFF2-40B4-BE49-F238E27FC236}">
                <a16:creationId xmlns:a16="http://schemas.microsoft.com/office/drawing/2014/main" id="{3D4E06B0-A5C6-4E11-B433-39E6F244EFE2}"/>
              </a:ext>
            </a:extLst>
          </p:cNvPr>
          <p:cNvSpPr>
            <a:spLocks noGrp="1"/>
          </p:cNvSpPr>
          <p:nvPr>
            <p:ph idx="1"/>
          </p:nvPr>
        </p:nvSpPr>
        <p:spPr>
          <a:xfrm>
            <a:off x="838200" y="1648551"/>
            <a:ext cx="10515600" cy="4351338"/>
          </a:xfrm>
        </p:spPr>
        <p:txBody>
          <a:bodyPr vert="horz" lIns="91440" tIns="45720" rIns="91440" bIns="45720" rtlCol="0" anchor="t">
            <a:normAutofit/>
          </a:bodyPr>
          <a:lstStyle/>
          <a:p>
            <a:r>
              <a:rPr lang="en-US" sz="4000" dirty="0"/>
              <a:t>Skyward has a new user interface</a:t>
            </a:r>
            <a:endParaRPr lang="en-US" sz="4000" dirty="0">
              <a:ea typeface="Calibri"/>
              <a:cs typeface="Calibri"/>
            </a:endParaRPr>
          </a:p>
          <a:p>
            <a:r>
              <a:rPr lang="en-US" sz="4000" dirty="0"/>
              <a:t>New course offerings and pathways</a:t>
            </a:r>
            <a:endParaRPr lang="en-US" sz="4000" dirty="0">
              <a:ea typeface="Calibri"/>
              <a:cs typeface="Calibri"/>
            </a:endParaRPr>
          </a:p>
          <a:p>
            <a:r>
              <a:rPr lang="en-US" sz="4000" dirty="0"/>
              <a:t>New IB Courses</a:t>
            </a:r>
            <a:endParaRPr lang="en-US" sz="4000" dirty="0">
              <a:ea typeface="Calibri"/>
              <a:cs typeface="Calibri"/>
            </a:endParaRPr>
          </a:p>
          <a:p>
            <a:r>
              <a:rPr lang="en-US" sz="4000" dirty="0"/>
              <a:t>AP Courses</a:t>
            </a:r>
          </a:p>
          <a:p>
            <a:r>
              <a:rPr lang="en-US" sz="4000" dirty="0">
                <a:ea typeface="Calibri"/>
                <a:cs typeface="Calibri"/>
              </a:rPr>
              <a:t>New course guide look</a:t>
            </a:r>
          </a:p>
          <a:p>
            <a:endParaRPr lang="en-US" dirty="0"/>
          </a:p>
          <a:p>
            <a:endParaRPr lang="en-US" dirty="0"/>
          </a:p>
        </p:txBody>
      </p:sp>
      <p:sp>
        <p:nvSpPr>
          <p:cNvPr id="4" name="Rectangle 3">
            <a:extLst>
              <a:ext uri="{FF2B5EF4-FFF2-40B4-BE49-F238E27FC236}">
                <a16:creationId xmlns:a16="http://schemas.microsoft.com/office/drawing/2014/main" id="{2102FEF3-98C4-181E-BEB1-0FDFDA00B928}"/>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C15E8446-A06D-8798-507A-5CF9885E9FAD}"/>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65102422"/>
      </p:ext>
    </p:extLst>
  </p:cSld>
  <p:clrMapOvr>
    <a:masterClrMapping/>
  </p:clrMapOvr>
  <mc:AlternateContent xmlns:mc="http://schemas.openxmlformats.org/markup-compatibility/2006" xmlns:p14="http://schemas.microsoft.com/office/powerpoint/2010/main">
    <mc:Choice Requires="p14">
      <p:transition spd="slow" p14:dur="2000" advTm="36729"/>
    </mc:Choice>
    <mc:Fallback xmlns="">
      <p:transition spd="slow" advTm="3672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B4EF-DEF2-4262-9F68-CDDA46A674E0}"/>
              </a:ext>
            </a:extLst>
          </p:cNvPr>
          <p:cNvSpPr>
            <a:spLocks noGrp="1"/>
          </p:cNvSpPr>
          <p:nvPr>
            <p:ph type="title"/>
          </p:nvPr>
        </p:nvSpPr>
        <p:spPr>
          <a:xfrm>
            <a:off x="269929" y="365125"/>
            <a:ext cx="10515600" cy="1325563"/>
          </a:xfrm>
        </p:spPr>
        <p:txBody>
          <a:bodyPr/>
          <a:lstStyle/>
          <a:p>
            <a:r>
              <a:rPr lang="en-US" b="1" dirty="0">
                <a:solidFill>
                  <a:schemeClr val="accent6">
                    <a:lumMod val="49000"/>
                  </a:schemeClr>
                </a:solidFill>
              </a:rPr>
              <a:t>Making Requests in Skyward</a:t>
            </a:r>
          </a:p>
        </p:txBody>
      </p:sp>
      <p:sp>
        <p:nvSpPr>
          <p:cNvPr id="3" name="Content Placeholder 2">
            <a:extLst>
              <a:ext uri="{FF2B5EF4-FFF2-40B4-BE49-F238E27FC236}">
                <a16:creationId xmlns:a16="http://schemas.microsoft.com/office/drawing/2014/main" id="{702EE7F7-1562-4ED2-97DC-123BB59DD593}"/>
              </a:ext>
            </a:extLst>
          </p:cNvPr>
          <p:cNvSpPr>
            <a:spLocks noGrp="1"/>
          </p:cNvSpPr>
          <p:nvPr>
            <p:ph idx="1"/>
          </p:nvPr>
        </p:nvSpPr>
        <p:spPr/>
        <p:txBody>
          <a:bodyPr/>
          <a:lstStyle/>
          <a:p>
            <a:pPr marL="514350" indent="-514350">
              <a:buFont typeface="+mj-lt"/>
              <a:buAutoNum type="arabicPeriod"/>
            </a:pPr>
            <a:r>
              <a:rPr lang="en-US" dirty="0"/>
              <a:t>Log into Student Access, select ‘Course Requests’</a:t>
            </a:r>
          </a:p>
          <a:p>
            <a:pPr marL="0" indent="0">
              <a:buNone/>
            </a:pPr>
            <a:endParaRPr lang="en-US" dirty="0"/>
          </a:p>
        </p:txBody>
      </p:sp>
      <p:pic>
        <p:nvPicPr>
          <p:cNvPr id="4" name="Picture 3">
            <a:extLst>
              <a:ext uri="{FF2B5EF4-FFF2-40B4-BE49-F238E27FC236}">
                <a16:creationId xmlns:a16="http://schemas.microsoft.com/office/drawing/2014/main" id="{ED6383C3-4BEE-4973-84AD-E64A3DAAD86F}"/>
              </a:ext>
            </a:extLst>
          </p:cNvPr>
          <p:cNvPicPr>
            <a:picLocks noChangeAspect="1"/>
          </p:cNvPicPr>
          <p:nvPr/>
        </p:nvPicPr>
        <p:blipFill>
          <a:blip r:embed="rId2"/>
          <a:stretch>
            <a:fillRect/>
          </a:stretch>
        </p:blipFill>
        <p:spPr>
          <a:xfrm>
            <a:off x="1666240" y="2499301"/>
            <a:ext cx="8859520" cy="3680798"/>
          </a:xfrm>
          <a:prstGeom prst="rect">
            <a:avLst/>
          </a:prstGeom>
        </p:spPr>
      </p:pic>
      <p:sp>
        <p:nvSpPr>
          <p:cNvPr id="5" name="Rectangle 4">
            <a:extLst>
              <a:ext uri="{FF2B5EF4-FFF2-40B4-BE49-F238E27FC236}">
                <a16:creationId xmlns:a16="http://schemas.microsoft.com/office/drawing/2014/main" id="{FF8E7298-F5FB-F33B-C5BD-63B02A69E949}"/>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1FBFBF4B-6EAA-881C-DDF6-CAA80D17DAFB}"/>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189637530"/>
      </p:ext>
    </p:extLst>
  </p:cSld>
  <p:clrMapOvr>
    <a:masterClrMapping/>
  </p:clrMapOvr>
  <mc:AlternateContent xmlns:mc="http://schemas.openxmlformats.org/markup-compatibility/2006" xmlns:p14="http://schemas.microsoft.com/office/powerpoint/2010/main">
    <mc:Choice Requires="p14">
      <p:transition spd="slow" p14:dur="2000" advTm="43430"/>
    </mc:Choice>
    <mc:Fallback xmlns="">
      <p:transition spd="slow" advTm="4343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3D15-FD26-488F-8545-2943BA0E4715}"/>
              </a:ext>
            </a:extLst>
          </p:cNvPr>
          <p:cNvSpPr>
            <a:spLocks noGrp="1"/>
          </p:cNvSpPr>
          <p:nvPr>
            <p:ph type="title"/>
          </p:nvPr>
        </p:nvSpPr>
        <p:spPr>
          <a:xfrm>
            <a:off x="181110" y="365125"/>
            <a:ext cx="10515600" cy="1325563"/>
          </a:xfrm>
        </p:spPr>
        <p:txBody>
          <a:bodyPr/>
          <a:lstStyle/>
          <a:p>
            <a:r>
              <a:rPr lang="en-US" b="1" dirty="0">
                <a:solidFill>
                  <a:schemeClr val="accent6">
                    <a:lumMod val="49000"/>
                  </a:schemeClr>
                </a:solidFill>
              </a:rPr>
              <a:t>Making Requests in Skyward</a:t>
            </a:r>
          </a:p>
        </p:txBody>
      </p:sp>
      <p:sp>
        <p:nvSpPr>
          <p:cNvPr id="3" name="Text Placeholder 2">
            <a:extLst>
              <a:ext uri="{FF2B5EF4-FFF2-40B4-BE49-F238E27FC236}">
                <a16:creationId xmlns:a16="http://schemas.microsoft.com/office/drawing/2014/main" id="{FD3B8C59-2B64-4747-98FE-93F08F7D01C4}"/>
              </a:ext>
            </a:extLst>
          </p:cNvPr>
          <p:cNvSpPr>
            <a:spLocks noGrp="1"/>
          </p:cNvSpPr>
          <p:nvPr>
            <p:ph type="body" idx="1"/>
          </p:nvPr>
        </p:nvSpPr>
        <p:spPr>
          <a:xfrm>
            <a:off x="836612" y="1589723"/>
            <a:ext cx="9858692" cy="823912"/>
          </a:xfrm>
        </p:spPr>
        <p:txBody>
          <a:bodyPr>
            <a:noAutofit/>
          </a:bodyPr>
          <a:lstStyle/>
          <a:p>
            <a:r>
              <a:rPr lang="en-US" sz="2800" b="0" dirty="0"/>
              <a:t>2. Search for the courses you would like to request. Make sure you request 7.0 credits</a:t>
            </a:r>
          </a:p>
        </p:txBody>
      </p:sp>
      <p:pic>
        <p:nvPicPr>
          <p:cNvPr id="7" name="Content Placeholder 6">
            <a:extLst>
              <a:ext uri="{FF2B5EF4-FFF2-40B4-BE49-F238E27FC236}">
                <a16:creationId xmlns:a16="http://schemas.microsoft.com/office/drawing/2014/main" id="{2D1DC0F4-6530-413E-8A49-B86C64D480AB}"/>
              </a:ext>
            </a:extLst>
          </p:cNvPr>
          <p:cNvPicPr>
            <a:picLocks noGrp="1" noChangeAspect="1"/>
          </p:cNvPicPr>
          <p:nvPr>
            <p:ph sz="half" idx="2"/>
          </p:nvPr>
        </p:nvPicPr>
        <p:blipFill>
          <a:blip r:embed="rId2"/>
          <a:stretch>
            <a:fillRect/>
          </a:stretch>
        </p:blipFill>
        <p:spPr>
          <a:xfrm>
            <a:off x="478161" y="2649687"/>
            <a:ext cx="8619074" cy="3434110"/>
          </a:xfrm>
          <a:prstGeom prst="rect">
            <a:avLst/>
          </a:prstGeom>
        </p:spPr>
      </p:pic>
      <p:sp>
        <p:nvSpPr>
          <p:cNvPr id="4" name="Rectangle 3">
            <a:extLst>
              <a:ext uri="{FF2B5EF4-FFF2-40B4-BE49-F238E27FC236}">
                <a16:creationId xmlns:a16="http://schemas.microsoft.com/office/drawing/2014/main" id="{34A538A4-481F-7091-3B98-C6DA850F3AB7}"/>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13079146-E908-BAB0-D346-6C9235370F23}"/>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762275410"/>
      </p:ext>
    </p:extLst>
  </p:cSld>
  <p:clrMapOvr>
    <a:masterClrMapping/>
  </p:clrMapOvr>
  <mc:AlternateContent xmlns:mc="http://schemas.openxmlformats.org/markup-compatibility/2006" xmlns:p14="http://schemas.microsoft.com/office/powerpoint/2010/main">
    <mc:Choice Requires="p14">
      <p:transition spd="slow" p14:dur="2000" advTm="92354"/>
    </mc:Choice>
    <mc:Fallback xmlns="">
      <p:transition spd="slow" advTm="9235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BA1A-05A3-4FC2-BACB-4216B9BA3C14}"/>
              </a:ext>
            </a:extLst>
          </p:cNvPr>
          <p:cNvSpPr>
            <a:spLocks noGrp="1"/>
          </p:cNvSpPr>
          <p:nvPr>
            <p:ph type="title"/>
          </p:nvPr>
        </p:nvSpPr>
        <p:spPr>
          <a:xfrm>
            <a:off x="411997" y="365125"/>
            <a:ext cx="10515600" cy="1325563"/>
          </a:xfrm>
        </p:spPr>
        <p:txBody>
          <a:bodyPr/>
          <a:lstStyle/>
          <a:p>
            <a:r>
              <a:rPr lang="en-US" b="1" dirty="0">
                <a:solidFill>
                  <a:schemeClr val="accent6">
                    <a:lumMod val="49000"/>
                  </a:schemeClr>
                </a:solidFill>
              </a:rPr>
              <a:t>Making Requests in Skyward</a:t>
            </a:r>
          </a:p>
        </p:txBody>
      </p:sp>
      <p:sp>
        <p:nvSpPr>
          <p:cNvPr id="3" name="Content Placeholder 2">
            <a:extLst>
              <a:ext uri="{FF2B5EF4-FFF2-40B4-BE49-F238E27FC236}">
                <a16:creationId xmlns:a16="http://schemas.microsoft.com/office/drawing/2014/main" id="{9348DF47-52F9-4CC8-9B9A-3A3EDBB577BB}"/>
              </a:ext>
            </a:extLst>
          </p:cNvPr>
          <p:cNvSpPr>
            <a:spLocks noGrp="1"/>
          </p:cNvSpPr>
          <p:nvPr>
            <p:ph idx="1"/>
          </p:nvPr>
        </p:nvSpPr>
        <p:spPr>
          <a:xfrm>
            <a:off x="858520" y="1602105"/>
            <a:ext cx="10515600" cy="4351338"/>
          </a:xfrm>
        </p:spPr>
        <p:txBody>
          <a:bodyPr/>
          <a:lstStyle/>
          <a:p>
            <a:r>
              <a:rPr lang="en-US" dirty="0"/>
              <a:t>3. Add alternates. Please requests at least 8 alternates in a variety of subjects, including electives and humanities courses.</a:t>
            </a:r>
          </a:p>
        </p:txBody>
      </p:sp>
      <p:pic>
        <p:nvPicPr>
          <p:cNvPr id="4" name="Picture 3">
            <a:extLst>
              <a:ext uri="{FF2B5EF4-FFF2-40B4-BE49-F238E27FC236}">
                <a16:creationId xmlns:a16="http://schemas.microsoft.com/office/drawing/2014/main" id="{5E26FAB4-8576-4D2D-86CD-ABC3D78BE111}"/>
              </a:ext>
            </a:extLst>
          </p:cNvPr>
          <p:cNvPicPr>
            <a:picLocks noChangeAspect="1"/>
          </p:cNvPicPr>
          <p:nvPr/>
        </p:nvPicPr>
        <p:blipFill>
          <a:blip r:embed="rId2"/>
          <a:stretch>
            <a:fillRect/>
          </a:stretch>
        </p:blipFill>
        <p:spPr>
          <a:xfrm>
            <a:off x="817880" y="2616188"/>
            <a:ext cx="10515600" cy="3876687"/>
          </a:xfrm>
          <a:prstGeom prst="rect">
            <a:avLst/>
          </a:prstGeom>
        </p:spPr>
      </p:pic>
      <p:sp>
        <p:nvSpPr>
          <p:cNvPr id="5" name="Rectangle 4">
            <a:extLst>
              <a:ext uri="{FF2B5EF4-FFF2-40B4-BE49-F238E27FC236}">
                <a16:creationId xmlns:a16="http://schemas.microsoft.com/office/drawing/2014/main" id="{22028C71-5C48-D718-F937-AF166C3D0BE2}"/>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1BFB2A23-1085-1E89-C90A-B9C57C8FECA6}"/>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311213017"/>
      </p:ext>
    </p:extLst>
  </p:cSld>
  <p:clrMapOvr>
    <a:masterClrMapping/>
  </p:clrMapOvr>
  <mc:AlternateContent xmlns:mc="http://schemas.openxmlformats.org/markup-compatibility/2006" xmlns:p14="http://schemas.microsoft.com/office/powerpoint/2010/main">
    <mc:Choice Requires="p14">
      <p:transition spd="slow" p14:dur="2000" advTm="80847"/>
    </mc:Choice>
    <mc:Fallback xmlns="">
      <p:transition spd="slow" advTm="808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89EB-4954-417D-85B5-628905B43E6D}"/>
              </a:ext>
            </a:extLst>
          </p:cNvPr>
          <p:cNvSpPr>
            <a:spLocks noGrp="1"/>
          </p:cNvSpPr>
          <p:nvPr>
            <p:ph type="title"/>
          </p:nvPr>
        </p:nvSpPr>
        <p:spPr>
          <a:xfrm>
            <a:off x="231183" y="365125"/>
            <a:ext cx="10515600" cy="1325563"/>
          </a:xfrm>
        </p:spPr>
        <p:txBody>
          <a:bodyPr/>
          <a:lstStyle/>
          <a:p>
            <a:r>
              <a:rPr lang="en-US" b="1" dirty="0">
                <a:solidFill>
                  <a:schemeClr val="accent6">
                    <a:lumMod val="49000"/>
                  </a:schemeClr>
                </a:solidFill>
              </a:rPr>
              <a:t>Making Requests in Skyward</a:t>
            </a:r>
          </a:p>
        </p:txBody>
      </p:sp>
      <p:sp>
        <p:nvSpPr>
          <p:cNvPr id="3" name="Content Placeholder 2">
            <a:extLst>
              <a:ext uri="{FF2B5EF4-FFF2-40B4-BE49-F238E27FC236}">
                <a16:creationId xmlns:a16="http://schemas.microsoft.com/office/drawing/2014/main" id="{7D55D003-32AB-4EFC-BA4B-63559ACE30BD}"/>
              </a:ext>
            </a:extLst>
          </p:cNvPr>
          <p:cNvSpPr>
            <a:spLocks noGrp="1"/>
          </p:cNvSpPr>
          <p:nvPr>
            <p:ph idx="1"/>
          </p:nvPr>
        </p:nvSpPr>
        <p:spPr/>
        <p:txBody>
          <a:bodyPr/>
          <a:lstStyle/>
          <a:p>
            <a:r>
              <a:rPr lang="en-US" dirty="0"/>
              <a:t>When you are finished, click Save Course Requests</a:t>
            </a:r>
          </a:p>
        </p:txBody>
      </p:sp>
      <p:pic>
        <p:nvPicPr>
          <p:cNvPr id="4" name="Picture 3">
            <a:extLst>
              <a:ext uri="{FF2B5EF4-FFF2-40B4-BE49-F238E27FC236}">
                <a16:creationId xmlns:a16="http://schemas.microsoft.com/office/drawing/2014/main" id="{3B731E96-17E6-460D-93EB-40F7626690C2}"/>
              </a:ext>
            </a:extLst>
          </p:cNvPr>
          <p:cNvPicPr>
            <a:picLocks noChangeAspect="1"/>
          </p:cNvPicPr>
          <p:nvPr/>
        </p:nvPicPr>
        <p:blipFill>
          <a:blip r:embed="rId2"/>
          <a:stretch>
            <a:fillRect/>
          </a:stretch>
        </p:blipFill>
        <p:spPr>
          <a:xfrm>
            <a:off x="383080" y="2560320"/>
            <a:ext cx="11425839" cy="3343275"/>
          </a:xfrm>
          <a:prstGeom prst="rect">
            <a:avLst/>
          </a:prstGeom>
        </p:spPr>
      </p:pic>
      <p:sp>
        <p:nvSpPr>
          <p:cNvPr id="5" name="Rectangle 4">
            <a:extLst>
              <a:ext uri="{FF2B5EF4-FFF2-40B4-BE49-F238E27FC236}">
                <a16:creationId xmlns:a16="http://schemas.microsoft.com/office/drawing/2014/main" id="{4E494C07-0B32-F8BB-A30F-E9F51C55BB0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1032D03B-3B8D-2493-7D84-1EFFD26E78D0}"/>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3160136960"/>
      </p:ext>
    </p:extLst>
  </p:cSld>
  <p:clrMapOvr>
    <a:masterClrMapping/>
  </p:clrMapOvr>
  <mc:AlternateContent xmlns:mc="http://schemas.openxmlformats.org/markup-compatibility/2006" xmlns:p14="http://schemas.microsoft.com/office/powerpoint/2010/main">
    <mc:Choice Requires="p14">
      <p:transition spd="slow" p14:dur="2000" advTm="50546"/>
    </mc:Choice>
    <mc:Fallback xmlns="">
      <p:transition spd="slow" advTm="505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r>
              <a:rPr lang="en-US" b="1" dirty="0"/>
              <a:t>Welcome</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marL="0" indent="0">
              <a:buNone/>
            </a:pPr>
            <a:r>
              <a:rPr lang="en-US" dirty="0"/>
              <a:t>5:00-5:45 – Extra Curricular Open House (Clubs, Activities, Athletics)</a:t>
            </a:r>
          </a:p>
          <a:p>
            <a:pPr marL="0" indent="0">
              <a:buNone/>
            </a:pPr>
            <a:r>
              <a:rPr lang="en-US"/>
              <a:t>	          </a:t>
            </a:r>
            <a:r>
              <a:rPr lang="en-US" i="1" u="sng"/>
              <a:t>Be </a:t>
            </a:r>
            <a:r>
              <a:rPr lang="en-US" i="1" u="sng" dirty="0"/>
              <a:t>involved in all things Skyline</a:t>
            </a:r>
            <a:r>
              <a:rPr lang="en-US" dirty="0"/>
              <a:t>! </a:t>
            </a:r>
          </a:p>
          <a:p>
            <a:pPr marL="0" indent="0">
              <a:buNone/>
            </a:pPr>
            <a:endParaRPr lang="en-US" dirty="0"/>
          </a:p>
          <a:p>
            <a:pPr marL="0" indent="0">
              <a:buNone/>
            </a:pPr>
            <a:r>
              <a:rPr lang="en-US" dirty="0"/>
              <a:t>6:00-6:45 – Skyline &amp; Course Request Process (CRP) Information</a:t>
            </a:r>
          </a:p>
          <a:p>
            <a:pPr marL="0" indent="0">
              <a:buNone/>
            </a:pPr>
            <a:endParaRPr lang="en-US" dirty="0"/>
          </a:p>
          <a:p>
            <a:pPr marL="0" indent="0">
              <a:buNone/>
            </a:pPr>
            <a:r>
              <a:rPr lang="en-US" dirty="0"/>
              <a:t>6:55-8:10 – Instructional Break Out Sessions (Four 15 minute rotations)</a:t>
            </a:r>
          </a:p>
          <a:p>
            <a:pPr marL="0" indent="0">
              <a:buNone/>
            </a:pPr>
            <a:r>
              <a:rPr lang="en-US" dirty="0"/>
              <a:t>	          </a:t>
            </a:r>
            <a:r>
              <a:rPr lang="en-US" i="1" u="sng" dirty="0"/>
              <a:t>Graduate </a:t>
            </a:r>
            <a:r>
              <a:rPr lang="en-US" b="1" i="1" u="sng" dirty="0"/>
              <a:t>to</a:t>
            </a:r>
            <a:r>
              <a:rPr lang="en-US" i="1" u="sng" dirty="0"/>
              <a:t> Something</a:t>
            </a: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165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5B6F-2A82-4A10-A4F5-5B194BA84506}"/>
              </a:ext>
            </a:extLst>
          </p:cNvPr>
          <p:cNvSpPr>
            <a:spLocks noGrp="1"/>
          </p:cNvSpPr>
          <p:nvPr>
            <p:ph type="title"/>
          </p:nvPr>
        </p:nvSpPr>
        <p:spPr>
          <a:xfrm>
            <a:off x="269929" y="287633"/>
            <a:ext cx="10515600" cy="1325563"/>
          </a:xfrm>
        </p:spPr>
        <p:txBody>
          <a:bodyPr/>
          <a:lstStyle/>
          <a:p>
            <a:r>
              <a:rPr lang="en-US" b="1" dirty="0">
                <a:solidFill>
                  <a:schemeClr val="accent6">
                    <a:lumMod val="49000"/>
                  </a:schemeClr>
                </a:solidFill>
              </a:rPr>
              <a:t>Finishing Your Course Requests</a:t>
            </a:r>
          </a:p>
        </p:txBody>
      </p:sp>
      <p:sp>
        <p:nvSpPr>
          <p:cNvPr id="3" name="Content Placeholder 2">
            <a:extLst>
              <a:ext uri="{FF2B5EF4-FFF2-40B4-BE49-F238E27FC236}">
                <a16:creationId xmlns:a16="http://schemas.microsoft.com/office/drawing/2014/main" id="{FD73782D-5D36-42FE-895A-900DE292A27A}"/>
              </a:ext>
            </a:extLst>
          </p:cNvPr>
          <p:cNvSpPr>
            <a:spLocks noGrp="1"/>
          </p:cNvSpPr>
          <p:nvPr>
            <p:ph idx="1"/>
          </p:nvPr>
        </p:nvSpPr>
        <p:spPr>
          <a:xfrm>
            <a:off x="838200" y="1622082"/>
            <a:ext cx="10515600" cy="4605998"/>
          </a:xfrm>
        </p:spPr>
        <p:txBody>
          <a:bodyPr/>
          <a:lstStyle/>
          <a:p>
            <a:r>
              <a:rPr lang="en-US" dirty="0"/>
              <a:t>When you have saved your course requests, you will see this note:</a:t>
            </a:r>
          </a:p>
          <a:p>
            <a:endParaRPr lang="en-US" dirty="0"/>
          </a:p>
          <a:p>
            <a:endParaRPr lang="en-US" dirty="0"/>
          </a:p>
          <a:p>
            <a:endParaRPr lang="en-US" dirty="0"/>
          </a:p>
          <a:p>
            <a:endParaRPr lang="en-US" dirty="0"/>
          </a:p>
          <a:p>
            <a:endParaRPr lang="en-US" dirty="0"/>
          </a:p>
          <a:p>
            <a:endParaRPr lang="en-US" dirty="0"/>
          </a:p>
          <a:p>
            <a:endParaRPr lang="en-US" dirty="0"/>
          </a:p>
          <a:p>
            <a:r>
              <a:rPr lang="en-US" dirty="0"/>
              <a:t>You can make requests until March 17th at 8:00 AM</a:t>
            </a:r>
          </a:p>
        </p:txBody>
      </p:sp>
      <p:pic>
        <p:nvPicPr>
          <p:cNvPr id="4" name="Picture 3">
            <a:extLst>
              <a:ext uri="{FF2B5EF4-FFF2-40B4-BE49-F238E27FC236}">
                <a16:creationId xmlns:a16="http://schemas.microsoft.com/office/drawing/2014/main" id="{31DCC884-367F-4A79-936B-2EE4744FAD2A}"/>
              </a:ext>
            </a:extLst>
          </p:cNvPr>
          <p:cNvPicPr>
            <a:picLocks noChangeAspect="1"/>
          </p:cNvPicPr>
          <p:nvPr/>
        </p:nvPicPr>
        <p:blipFill>
          <a:blip r:embed="rId2"/>
          <a:stretch>
            <a:fillRect/>
          </a:stretch>
        </p:blipFill>
        <p:spPr>
          <a:xfrm>
            <a:off x="3347879" y="2400277"/>
            <a:ext cx="5496242" cy="2835641"/>
          </a:xfrm>
          <a:prstGeom prst="rect">
            <a:avLst/>
          </a:prstGeom>
        </p:spPr>
      </p:pic>
      <p:sp>
        <p:nvSpPr>
          <p:cNvPr id="5" name="Rectangle 4">
            <a:extLst>
              <a:ext uri="{FF2B5EF4-FFF2-40B4-BE49-F238E27FC236}">
                <a16:creationId xmlns:a16="http://schemas.microsoft.com/office/drawing/2014/main" id="{F080FE35-8A65-A5D1-5168-5392BA7A3221}"/>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C12F785A-E98D-908E-499D-2C78861ABBE0}"/>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3187231265"/>
      </p:ext>
    </p:extLst>
  </p:cSld>
  <p:clrMapOvr>
    <a:masterClrMapping/>
  </p:clrMapOvr>
  <mc:AlternateContent xmlns:mc="http://schemas.openxmlformats.org/markup-compatibility/2006" xmlns:p14="http://schemas.microsoft.com/office/powerpoint/2010/main">
    <mc:Choice Requires="p14">
      <p:transition spd="slow" p14:dur="2000" advTm="12764"/>
    </mc:Choice>
    <mc:Fallback xmlns="">
      <p:transition spd="slow" advTm="1276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5309-D58F-45EE-880A-402618401C5C}"/>
              </a:ext>
            </a:extLst>
          </p:cNvPr>
          <p:cNvSpPr>
            <a:spLocks noGrp="1"/>
          </p:cNvSpPr>
          <p:nvPr>
            <p:ph type="title"/>
          </p:nvPr>
        </p:nvSpPr>
        <p:spPr/>
        <p:txBody>
          <a:bodyPr/>
          <a:lstStyle/>
          <a:p>
            <a:r>
              <a:rPr lang="en-US" b="1" dirty="0">
                <a:solidFill>
                  <a:schemeClr val="accent6">
                    <a:lumMod val="50000"/>
                  </a:schemeClr>
                </a:solidFill>
              </a:rPr>
              <a:t>Am I guaranteed my course requests?</a:t>
            </a:r>
          </a:p>
        </p:txBody>
      </p:sp>
      <p:sp>
        <p:nvSpPr>
          <p:cNvPr id="3" name="Content Placeholder 2">
            <a:extLst>
              <a:ext uri="{FF2B5EF4-FFF2-40B4-BE49-F238E27FC236}">
                <a16:creationId xmlns:a16="http://schemas.microsoft.com/office/drawing/2014/main" id="{E80D71A0-565D-405C-9643-391AAF9EFD50}"/>
              </a:ext>
            </a:extLst>
          </p:cNvPr>
          <p:cNvSpPr>
            <a:spLocks noGrp="1"/>
          </p:cNvSpPr>
          <p:nvPr>
            <p:ph idx="1"/>
          </p:nvPr>
        </p:nvSpPr>
        <p:spPr/>
        <p:txBody>
          <a:bodyPr>
            <a:normAutofit lnSpcReduction="10000"/>
          </a:bodyPr>
          <a:lstStyle/>
          <a:p>
            <a:pPr marL="91440" indent="-91440" algn="l" rtl="0" fontAlgn="base">
              <a:spcBef>
                <a:spcPts val="1300"/>
              </a:spcBef>
              <a:spcAft>
                <a:spcPts val="0"/>
              </a:spcAft>
            </a:pPr>
            <a:r>
              <a:rPr lang="en-US" sz="2400" b="0" i="0" dirty="0">
                <a:solidFill>
                  <a:srgbClr val="000000"/>
                </a:solidFill>
                <a:effectLst/>
              </a:rPr>
              <a:t> </a:t>
            </a:r>
            <a:r>
              <a:rPr lang="en-US" sz="2800" b="0" i="0" dirty="0">
                <a:solidFill>
                  <a:srgbClr val="000000"/>
                </a:solidFill>
                <a:effectLst/>
              </a:rPr>
              <a:t>All requests are used to make our building schedule so students can take as many of their first-choice classes as possible. However, schedule conflicts can arise and graduation requirements will be prioritized. You are not guaranteed your requests, however you are guaranteed your graduation requirements.</a:t>
            </a:r>
          </a:p>
          <a:p>
            <a:pPr marL="91440" indent="-91440" algn="l" rtl="0" fontAlgn="base">
              <a:spcBef>
                <a:spcPts val="1300"/>
              </a:spcBef>
              <a:spcAft>
                <a:spcPts val="0"/>
              </a:spcAft>
            </a:pPr>
            <a:r>
              <a:rPr lang="en-US" sz="2800" b="0" i="0" dirty="0">
                <a:solidFill>
                  <a:srgbClr val="000000"/>
                </a:solidFill>
                <a:effectLst/>
              </a:rPr>
              <a:t>If there is a schedule conflict and you do not get one of your first-choice classes, we will attempt to add a similar course from your alternates list.</a:t>
            </a:r>
          </a:p>
          <a:p>
            <a:pPr marL="91440" indent="-91440" algn="l" rtl="0" fontAlgn="base">
              <a:spcBef>
                <a:spcPts val="1300"/>
              </a:spcBef>
              <a:spcAft>
                <a:spcPts val="0"/>
              </a:spcAft>
            </a:pPr>
            <a:r>
              <a:rPr lang="en-US" sz="2800" b="0" i="0" dirty="0">
                <a:solidFill>
                  <a:srgbClr val="000000"/>
                </a:solidFill>
                <a:effectLst/>
              </a:rPr>
              <a:t>If none of the courses in your alternates list work in your schedule, the system will assign you an available course that will meet a graduation requirement.</a:t>
            </a:r>
          </a:p>
          <a:p>
            <a:endParaRPr lang="en-US" dirty="0"/>
          </a:p>
        </p:txBody>
      </p:sp>
      <p:sp>
        <p:nvSpPr>
          <p:cNvPr id="4" name="Rectangle 3">
            <a:extLst>
              <a:ext uri="{FF2B5EF4-FFF2-40B4-BE49-F238E27FC236}">
                <a16:creationId xmlns:a16="http://schemas.microsoft.com/office/drawing/2014/main" id="{05922FD9-9C1D-46AD-A284-583A5C2B344E}"/>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helmet with a pointed crown&#10;&#10;AI-generated content may be incorrect.">
            <a:extLst>
              <a:ext uri="{FF2B5EF4-FFF2-40B4-BE49-F238E27FC236}">
                <a16:creationId xmlns:a16="http://schemas.microsoft.com/office/drawing/2014/main" id="{CD22D5A3-43DC-4861-B5DA-C486A33A2FC3}"/>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599609882"/>
      </p:ext>
    </p:extLst>
  </p:cSld>
  <p:clrMapOvr>
    <a:masterClrMapping/>
  </p:clrMapOvr>
  <mc:AlternateContent xmlns:mc="http://schemas.openxmlformats.org/markup-compatibility/2006" xmlns:p14="http://schemas.microsoft.com/office/powerpoint/2010/main">
    <mc:Choice Requires="p14">
      <p:transition spd="slow" p14:dur="2000" advTm="48623"/>
    </mc:Choice>
    <mc:Fallback xmlns="">
      <p:transition spd="slow" advTm="4862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9C27-A100-409C-849C-D3A6477A8030}"/>
              </a:ext>
            </a:extLst>
          </p:cNvPr>
          <p:cNvSpPr>
            <a:spLocks noGrp="1"/>
          </p:cNvSpPr>
          <p:nvPr>
            <p:ph type="title"/>
          </p:nvPr>
        </p:nvSpPr>
        <p:spPr>
          <a:xfrm>
            <a:off x="2639985" y="573196"/>
            <a:ext cx="10515600" cy="2852737"/>
          </a:xfrm>
        </p:spPr>
        <p:txBody>
          <a:bodyPr>
            <a:normAutofit/>
          </a:bodyPr>
          <a:lstStyle/>
          <a:p>
            <a:r>
              <a:rPr lang="en-US" sz="7200" b="1" dirty="0">
                <a:solidFill>
                  <a:schemeClr val="accent6">
                    <a:lumMod val="49000"/>
                  </a:schemeClr>
                </a:solidFill>
              </a:rPr>
              <a:t>Required Credits</a:t>
            </a:r>
          </a:p>
        </p:txBody>
      </p:sp>
      <p:sp>
        <p:nvSpPr>
          <p:cNvPr id="4" name="Rectangle 3">
            <a:extLst>
              <a:ext uri="{FF2B5EF4-FFF2-40B4-BE49-F238E27FC236}">
                <a16:creationId xmlns:a16="http://schemas.microsoft.com/office/drawing/2014/main" id="{0470056A-3543-A109-83B9-BA1437BEE418}"/>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279304"/>
      </p:ext>
    </p:extLst>
  </p:cSld>
  <p:clrMapOvr>
    <a:masterClrMapping/>
  </p:clrMapOvr>
  <mc:AlternateContent xmlns:mc="http://schemas.openxmlformats.org/markup-compatibility/2006" xmlns:p14="http://schemas.microsoft.com/office/powerpoint/2010/main">
    <mc:Choice Requires="p14">
      <p:transition spd="slow" p14:dur="2000" advTm="8191"/>
    </mc:Choice>
    <mc:Fallback xmlns="">
      <p:transition spd="slow" advTm="819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5CD9-D813-4097-952C-A6CAA5259386}"/>
              </a:ext>
            </a:extLst>
          </p:cNvPr>
          <p:cNvSpPr>
            <a:spLocks noGrp="1"/>
          </p:cNvSpPr>
          <p:nvPr>
            <p:ph type="title"/>
          </p:nvPr>
        </p:nvSpPr>
        <p:spPr>
          <a:xfrm>
            <a:off x="127861" y="248888"/>
            <a:ext cx="10515600" cy="1325563"/>
          </a:xfrm>
        </p:spPr>
        <p:txBody>
          <a:bodyPr/>
          <a:lstStyle/>
          <a:p>
            <a:r>
              <a:rPr lang="en-US" b="1" dirty="0">
                <a:solidFill>
                  <a:schemeClr val="accent6">
                    <a:lumMod val="49000"/>
                  </a:schemeClr>
                </a:solidFill>
              </a:rPr>
              <a:t>What should I request? </a:t>
            </a:r>
          </a:p>
        </p:txBody>
      </p:sp>
      <p:sp>
        <p:nvSpPr>
          <p:cNvPr id="3" name="Content Placeholder 2">
            <a:extLst>
              <a:ext uri="{FF2B5EF4-FFF2-40B4-BE49-F238E27FC236}">
                <a16:creationId xmlns:a16="http://schemas.microsoft.com/office/drawing/2014/main" id="{B388B557-4D19-4C90-BB34-10F40BE351DA}"/>
              </a:ext>
            </a:extLst>
          </p:cNvPr>
          <p:cNvSpPr>
            <a:spLocks noGrp="1"/>
          </p:cNvSpPr>
          <p:nvPr>
            <p:ph idx="1"/>
          </p:nvPr>
        </p:nvSpPr>
        <p:spPr/>
        <p:txBody>
          <a:bodyPr>
            <a:normAutofit/>
          </a:bodyPr>
          <a:lstStyle/>
          <a:p>
            <a:r>
              <a:rPr lang="en-US" dirty="0"/>
              <a:t>All 9</a:t>
            </a:r>
            <a:r>
              <a:rPr lang="en-US" baseline="30000" dirty="0"/>
              <a:t>th</a:t>
            </a:r>
            <a:r>
              <a:rPr lang="en-US" dirty="0"/>
              <a:t> Grade students (that’s you) will take: </a:t>
            </a:r>
          </a:p>
          <a:p>
            <a:pPr lvl="1"/>
            <a:r>
              <a:rPr lang="en-US" dirty="0"/>
              <a:t>Language Arts (Yearlong class)</a:t>
            </a:r>
          </a:p>
          <a:p>
            <a:pPr lvl="1"/>
            <a:r>
              <a:rPr lang="en-US" dirty="0"/>
              <a:t>World History (Yearlong class)</a:t>
            </a:r>
          </a:p>
          <a:p>
            <a:pPr lvl="1"/>
            <a:r>
              <a:rPr lang="en-US" dirty="0"/>
              <a:t>Math (Yearlong class)</a:t>
            </a:r>
          </a:p>
          <a:p>
            <a:pPr lvl="1"/>
            <a:r>
              <a:rPr lang="en-US" dirty="0"/>
              <a:t>Science (Yearlong class)</a:t>
            </a:r>
          </a:p>
          <a:p>
            <a:pPr lvl="1"/>
            <a:r>
              <a:rPr lang="en-US" dirty="0"/>
              <a:t>World Language (You will need 2.0 World Language Credits during high school) or Elective</a:t>
            </a:r>
          </a:p>
          <a:p>
            <a:pPr lvl="1"/>
            <a:r>
              <a:rPr lang="en-US" dirty="0"/>
              <a:t>Other Graduation Requirements (1.0 Credit)</a:t>
            </a:r>
          </a:p>
          <a:p>
            <a:pPr lvl="1"/>
            <a:r>
              <a:rPr lang="en-US" dirty="0"/>
              <a:t>Other Graduation Requirements (1.0 Credit)</a:t>
            </a:r>
          </a:p>
          <a:p>
            <a:pPr lvl="1"/>
            <a:r>
              <a:rPr lang="en-US" dirty="0"/>
              <a:t>Can be CTE, Fine Art, Health, PE</a:t>
            </a:r>
          </a:p>
        </p:txBody>
      </p:sp>
      <p:sp>
        <p:nvSpPr>
          <p:cNvPr id="4" name="Rectangle 3">
            <a:extLst>
              <a:ext uri="{FF2B5EF4-FFF2-40B4-BE49-F238E27FC236}">
                <a16:creationId xmlns:a16="http://schemas.microsoft.com/office/drawing/2014/main" id="{1EE9F3BC-AC2A-AD5A-C5C3-8B03720AE63C}"/>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44A6C0D6-2659-DDC9-A32B-5A1F38BB63BA}"/>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442203615"/>
      </p:ext>
    </p:extLst>
  </p:cSld>
  <p:clrMapOvr>
    <a:masterClrMapping/>
  </p:clrMapOvr>
  <mc:AlternateContent xmlns:mc="http://schemas.openxmlformats.org/markup-compatibility/2006" xmlns:p14="http://schemas.microsoft.com/office/powerpoint/2010/main">
    <mc:Choice Requires="p14">
      <p:transition spd="slow" p14:dur="2000" advTm="73128"/>
    </mc:Choice>
    <mc:Fallback xmlns="">
      <p:transition spd="slow" advTm="7312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59177" y="267495"/>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chemeClr val="accent6">
                    <a:lumMod val="49000"/>
                  </a:schemeClr>
                </a:solidFill>
              </a:rPr>
              <a:t>9th Grade Requirements</a:t>
            </a:r>
            <a:endParaRPr lang="en-US" b="1" dirty="0">
              <a:solidFill>
                <a:schemeClr val="accent6">
                  <a:lumMod val="49000"/>
                </a:schemeClr>
              </a:solidFill>
              <a:ea typeface="Calibri Light" panose="020F0302020204030204"/>
              <a:cs typeface="Calibri Light" panose="020F0302020204030204"/>
            </a:endParaRPr>
          </a:p>
        </p:txBody>
      </p:sp>
      <p:sp>
        <p:nvSpPr>
          <p:cNvPr id="67" name="Google Shape;67;p15"/>
          <p:cNvSpPr txBox="1">
            <a:spLocks noGrp="1"/>
          </p:cNvSpPr>
          <p:nvPr>
            <p:ph type="body" idx="1"/>
          </p:nvPr>
        </p:nvSpPr>
        <p:spPr>
          <a:xfrm>
            <a:off x="415601" y="1451479"/>
            <a:ext cx="4858151" cy="3349712"/>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en" sz="2400" b="1" u="sng"/>
              <a:t>Level: Honors vs On-level</a:t>
            </a:r>
            <a:endParaRPr sz="2400" b="1" u="sng"/>
          </a:p>
          <a:p>
            <a:pPr marL="613395" indent="-380990">
              <a:lnSpc>
                <a:spcPct val="110000"/>
              </a:lnSpc>
              <a:spcBef>
                <a:spcPts val="1600"/>
              </a:spcBef>
              <a:buSzPct val="100000"/>
              <a:buFont typeface="Arial" panose="020B0604020202020204" pitchFamily="34" charset="0"/>
              <a:buChar char="•"/>
            </a:pPr>
            <a:r>
              <a:rPr lang="en" sz="2400" b="1" i="1">
                <a:solidFill>
                  <a:srgbClr val="0070C0"/>
                </a:solidFill>
              </a:rPr>
              <a:t>Honors</a:t>
            </a:r>
            <a:endParaRPr sz="2400" b="1" i="1">
              <a:solidFill>
                <a:srgbClr val="0070C0"/>
              </a:solidFill>
            </a:endParaRPr>
          </a:p>
          <a:p>
            <a:pPr marL="1239066" lvl="1" indent="-380990">
              <a:lnSpc>
                <a:spcPct val="110000"/>
              </a:lnSpc>
              <a:buSzPct val="100000"/>
              <a:buFont typeface="Arial" panose="020B0604020202020204" pitchFamily="34" charset="0"/>
              <a:buChar char="•"/>
            </a:pPr>
            <a:r>
              <a:rPr lang="en" sz="2133"/>
              <a:t>Deeper analysis </a:t>
            </a:r>
            <a:endParaRPr sz="2133"/>
          </a:p>
          <a:p>
            <a:pPr marL="1239066" lvl="1" indent="-380990">
              <a:lnSpc>
                <a:spcPct val="110000"/>
              </a:lnSpc>
              <a:buSzPct val="100000"/>
              <a:buFont typeface="Arial" panose="020B0604020202020204" pitchFamily="34" charset="0"/>
              <a:buChar char="•"/>
            </a:pPr>
            <a:r>
              <a:rPr lang="en" sz="2133"/>
              <a:t>More rigorous discussion</a:t>
            </a:r>
            <a:endParaRPr sz="2133"/>
          </a:p>
          <a:p>
            <a:pPr marL="1239066" lvl="1" indent="-380990">
              <a:lnSpc>
                <a:spcPct val="110000"/>
              </a:lnSpc>
              <a:buSzPct val="100000"/>
              <a:buFont typeface="Arial" panose="020B0604020202020204" pitchFamily="34" charset="0"/>
              <a:buChar char="•"/>
            </a:pPr>
            <a:r>
              <a:rPr lang="en" sz="2133"/>
              <a:t>More student independence</a:t>
            </a:r>
            <a:endParaRPr sz="2133"/>
          </a:p>
          <a:p>
            <a:pPr marL="1239066" lvl="1" indent="-380990">
              <a:lnSpc>
                <a:spcPct val="110000"/>
              </a:lnSpc>
              <a:buSzPct val="100000"/>
              <a:buFont typeface="Arial" panose="020B0604020202020204" pitchFamily="34" charset="0"/>
              <a:buChar char="•"/>
            </a:pPr>
            <a:r>
              <a:rPr lang="en" sz="2133"/>
              <a:t>Preparation for IB</a:t>
            </a:r>
            <a:endParaRPr sz="2133"/>
          </a:p>
          <a:p>
            <a:pPr marL="613395" indent="-380990">
              <a:lnSpc>
                <a:spcPct val="110000"/>
              </a:lnSpc>
              <a:buSzPct val="100000"/>
              <a:buFont typeface="Arial" panose="020B0604020202020204" pitchFamily="34" charset="0"/>
              <a:buChar char="•"/>
            </a:pPr>
            <a:r>
              <a:rPr lang="en" sz="2400" b="1" i="1">
                <a:solidFill>
                  <a:srgbClr val="0070C0"/>
                </a:solidFill>
              </a:rPr>
              <a:t>On-Level</a:t>
            </a:r>
            <a:endParaRPr sz="2400" b="1" i="1">
              <a:solidFill>
                <a:srgbClr val="0070C0"/>
              </a:solidFill>
            </a:endParaRPr>
          </a:p>
          <a:p>
            <a:pPr marL="1239066" lvl="1" indent="-380990">
              <a:lnSpc>
                <a:spcPct val="110000"/>
              </a:lnSpc>
              <a:buSzPct val="100000"/>
              <a:buFont typeface="Arial" panose="020B0604020202020204" pitchFamily="34" charset="0"/>
              <a:buChar char="•"/>
            </a:pPr>
            <a:r>
              <a:rPr lang="en" sz="2133"/>
              <a:t>Standard level curriculum</a:t>
            </a:r>
            <a:endParaRPr sz="2133"/>
          </a:p>
          <a:p>
            <a:pPr marL="1239066" lvl="1" indent="-380990">
              <a:lnSpc>
                <a:spcPct val="110000"/>
              </a:lnSpc>
              <a:buSzPct val="100000"/>
              <a:buFont typeface="Arial" panose="020B0604020202020204" pitchFamily="34" charset="0"/>
              <a:buChar char="•"/>
            </a:pPr>
            <a:r>
              <a:rPr lang="en" sz="2133"/>
              <a:t>More scaffolded support</a:t>
            </a:r>
            <a:endParaRPr sz="2133"/>
          </a:p>
        </p:txBody>
      </p:sp>
      <p:sp>
        <p:nvSpPr>
          <p:cNvPr id="3" name="TextBox 2">
            <a:extLst>
              <a:ext uri="{FF2B5EF4-FFF2-40B4-BE49-F238E27FC236}">
                <a16:creationId xmlns:a16="http://schemas.microsoft.com/office/drawing/2014/main" id="{B79AA0F7-565C-48E7-840D-EFE48C89405F}"/>
              </a:ext>
            </a:extLst>
          </p:cNvPr>
          <p:cNvSpPr txBox="1"/>
          <p:nvPr/>
        </p:nvSpPr>
        <p:spPr>
          <a:xfrm>
            <a:off x="5746308" y="1356967"/>
            <a:ext cx="6342233" cy="4636397"/>
          </a:xfrm>
          <a:prstGeom prst="rect">
            <a:avLst/>
          </a:prstGeom>
          <a:noFill/>
        </p:spPr>
        <p:txBody>
          <a:bodyPr wrap="square" lIns="121920" tIns="60960" rIns="121920" bIns="60960" rtlCol="0" anchor="t">
            <a:spAutoFit/>
          </a:bodyPr>
          <a:lstStyle/>
          <a:p>
            <a:pPr marL="0" marR="0" lvl="0" indent="0" algn="l" defTabSz="914400" rtl="0" eaLnBrk="1" fontAlgn="auto" latinLnBrk="0" hangingPunct="1">
              <a:lnSpc>
                <a:spcPct val="100000"/>
              </a:lnSpc>
              <a:spcBef>
                <a:spcPts val="160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Class Structure: Block vs. Individual</a:t>
            </a:r>
          </a:p>
          <a:p>
            <a:pPr marL="612971" marR="0" lvl="0" indent="-380990" algn="l" defTabSz="914400" rtl="0" eaLnBrk="1" fontAlgn="auto" latinLnBrk="0" hangingPunct="1">
              <a:lnSpc>
                <a:spcPct val="100000"/>
              </a:lnSpc>
              <a:spcBef>
                <a:spcPts val="160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Block</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Interdisciplinary</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Two teachers for support in the classroom</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Some integrated assignments</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Teachers can coordinate on homework load, skills, and assessments</a:t>
            </a:r>
          </a:p>
          <a:p>
            <a:pPr marL="612971" marR="0" lvl="0"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Individual</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Smaller class size</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No integrated assignments</a:t>
            </a:r>
          </a:p>
          <a:p>
            <a:pPr marL="1238642" marR="0" lvl="1" indent="-38099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Option for accelerated learning in only one discipline</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37E3569-61D6-A44A-D60E-3D484BF401A7}"/>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helmet with a pointed crown&#10;&#10;AI-generated content may be incorrect.">
            <a:extLst>
              <a:ext uri="{FF2B5EF4-FFF2-40B4-BE49-F238E27FC236}">
                <a16:creationId xmlns:a16="http://schemas.microsoft.com/office/drawing/2014/main" id="{9ECC95B7-FAF3-96FB-E57B-4FDA5A680C0B}"/>
              </a:ext>
            </a:extLst>
          </p:cNvPr>
          <p:cNvPicPr>
            <a:picLocks noChangeAspect="1"/>
          </p:cNvPicPr>
          <p:nvPr/>
        </p:nvPicPr>
        <p:blipFill>
          <a:blip r:embed="rId3"/>
          <a:stretch>
            <a:fillRect/>
          </a:stretch>
        </p:blipFill>
        <p:spPr>
          <a:xfrm>
            <a:off x="11309969" y="35920"/>
            <a:ext cx="885825" cy="1000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1788"/>
    </mc:Choice>
    <mc:Fallback xmlns="">
      <p:transition spd="slow" advTm="10178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88775" y="45536"/>
            <a:ext cx="11360800" cy="763600"/>
          </a:xfrm>
          <a:prstGeom prst="rect">
            <a:avLst/>
          </a:prstGeom>
        </p:spPr>
        <p:txBody>
          <a:bodyPr spcFirstLastPara="1" vert="horz" wrap="square" lIns="121900" tIns="121900" rIns="121900" bIns="121900" rtlCol="0" anchor="t" anchorCtr="0">
            <a:normAutofit fontScale="90000"/>
          </a:bodyPr>
          <a:lstStyle/>
          <a:p>
            <a:r>
              <a:rPr lang="en" b="1" dirty="0">
                <a:solidFill>
                  <a:schemeClr val="accent6">
                    <a:lumMod val="49000"/>
                  </a:schemeClr>
                </a:solidFill>
              </a:rPr>
              <a:t>9th Grade Requirements</a:t>
            </a:r>
            <a:endParaRPr lang="en-US" b="1" dirty="0">
              <a:solidFill>
                <a:schemeClr val="accent6">
                  <a:lumMod val="49000"/>
                </a:schemeClr>
              </a:solidFill>
              <a:ea typeface="Calibri Light" panose="020F0302020204030204"/>
              <a:cs typeface="Calibri Light" panose="020F0302020204030204"/>
            </a:endParaRPr>
          </a:p>
        </p:txBody>
      </p:sp>
      <p:sp>
        <p:nvSpPr>
          <p:cNvPr id="68" name="Google Shape;68;p15"/>
          <p:cNvSpPr txBox="1">
            <a:spLocks noGrp="1"/>
          </p:cNvSpPr>
          <p:nvPr>
            <p:ph type="body" idx="1"/>
          </p:nvPr>
        </p:nvSpPr>
        <p:spPr>
          <a:xfrm>
            <a:off x="109538" y="1208088"/>
            <a:ext cx="5707062" cy="5175250"/>
          </a:xfrm>
          <a:prstGeom prst="rect">
            <a:avLst/>
          </a:prstGeom>
        </p:spPr>
        <p:txBody>
          <a:bodyPr spcFirstLastPara="1" vert="horz" wrap="square" lIns="121900" tIns="121900" rIns="121900" bIns="121900" rtlCol="0" anchor="t" anchorCtr="0">
            <a:normAutofit/>
          </a:bodyPr>
          <a:lstStyle/>
          <a:p>
            <a:pPr marL="609585" indent="-445758">
              <a:spcBef>
                <a:spcPts val="1600"/>
              </a:spcBef>
              <a:buSzPct val="100000"/>
            </a:pPr>
            <a:r>
              <a:rPr lang="en" sz="2667" b="1" i="1" dirty="0">
                <a:solidFill>
                  <a:srgbClr val="0070C0"/>
                </a:solidFill>
              </a:rPr>
              <a:t>Honors Block</a:t>
            </a:r>
            <a:r>
              <a:rPr lang="en" sz="2667" b="1" i="1" dirty="0">
                <a:solidFill>
                  <a:schemeClr val="accent5">
                    <a:lumMod val="60000"/>
                    <a:lumOff val="40000"/>
                  </a:schemeClr>
                </a:solidFill>
              </a:rPr>
              <a:t> </a:t>
            </a:r>
            <a:endParaRPr sz="2667" b="1" i="1" dirty="0">
              <a:solidFill>
                <a:schemeClr val="accent5">
                  <a:lumMod val="60000"/>
                  <a:lumOff val="40000"/>
                </a:schemeClr>
              </a:solidFill>
            </a:endParaRPr>
          </a:p>
          <a:p>
            <a:pPr marL="1219170" lvl="1" indent="-414432">
              <a:spcBef>
                <a:spcPts val="0"/>
              </a:spcBef>
              <a:buSzPct val="100000"/>
            </a:pPr>
            <a:r>
              <a:rPr lang="en" dirty="0"/>
              <a:t>SS:  Honors World History 1 and 2 (block)</a:t>
            </a:r>
            <a:endParaRPr dirty="0"/>
          </a:p>
          <a:p>
            <a:pPr marL="1219170" lvl="1" indent="-414432">
              <a:spcBef>
                <a:spcPts val="0"/>
              </a:spcBef>
              <a:buSzPct val="100000"/>
            </a:pPr>
            <a:r>
              <a:rPr lang="en" dirty="0"/>
              <a:t>LA: Honors Lit &amp; Comp 1 (block) </a:t>
            </a:r>
            <a:endParaRPr dirty="0"/>
          </a:p>
          <a:p>
            <a:pPr marL="609585" indent="-445758">
              <a:spcBef>
                <a:spcPts val="0"/>
              </a:spcBef>
              <a:buSzPct val="100000"/>
            </a:pPr>
            <a:r>
              <a:rPr lang="en" sz="2667" b="1" i="1" dirty="0">
                <a:solidFill>
                  <a:srgbClr val="0070C0"/>
                </a:solidFill>
              </a:rPr>
              <a:t>On-level Block</a:t>
            </a:r>
            <a:endParaRPr sz="2667" b="1" i="1" dirty="0">
              <a:solidFill>
                <a:srgbClr val="0070C0"/>
              </a:solidFill>
            </a:endParaRPr>
          </a:p>
          <a:p>
            <a:pPr marL="1219170" lvl="1" indent="-414432">
              <a:spcBef>
                <a:spcPts val="0"/>
              </a:spcBef>
              <a:buSzPct val="100000"/>
            </a:pPr>
            <a:r>
              <a:rPr lang="en" dirty="0"/>
              <a:t>SS: World History 1 and 2 (block)</a:t>
            </a:r>
            <a:endParaRPr dirty="0"/>
          </a:p>
          <a:p>
            <a:pPr marL="1219170" lvl="1" indent="-414432">
              <a:spcBef>
                <a:spcPts val="0"/>
              </a:spcBef>
              <a:buSzPct val="100000"/>
            </a:pPr>
            <a:r>
              <a:rPr lang="en" dirty="0"/>
              <a:t>LA: Lit &amp; Comp 1 (block)</a:t>
            </a:r>
            <a:endParaRPr dirty="0"/>
          </a:p>
        </p:txBody>
      </p:sp>
      <p:sp>
        <p:nvSpPr>
          <p:cNvPr id="4" name="TextBox 3">
            <a:extLst>
              <a:ext uri="{FF2B5EF4-FFF2-40B4-BE49-F238E27FC236}">
                <a16:creationId xmlns:a16="http://schemas.microsoft.com/office/drawing/2014/main" id="{C9BB3F28-CC79-4414-B407-72CD4D9F803E}"/>
              </a:ext>
            </a:extLst>
          </p:cNvPr>
          <p:cNvSpPr txBox="1"/>
          <p:nvPr/>
        </p:nvSpPr>
        <p:spPr>
          <a:xfrm>
            <a:off x="5538633" y="1379869"/>
            <a:ext cx="6544556" cy="3991157"/>
          </a:xfrm>
          <a:prstGeom prst="rect">
            <a:avLst/>
          </a:prstGeom>
          <a:noFill/>
        </p:spPr>
        <p:txBody>
          <a:bodyPr wrap="square" rtlCol="0">
            <a:spAutoFit/>
          </a:bodyPr>
          <a:lstStyle/>
          <a:p>
            <a:pPr marL="609585" marR="0" lvl="0" indent="-44575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Honors LA Individual + On-level SS Individual</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LA: Honors Lit &amp; Comp 1 (Sem 1 &amp; 2) </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SS: World History 1 and 2</a:t>
            </a:r>
          </a:p>
          <a:p>
            <a:pPr marL="609585" marR="0" lvl="0" indent="-44575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Honors SS Individual + On-level LA Individual</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SS: Honors World History 1 and 2</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LA: Lit &amp; Comp 1</a:t>
            </a:r>
          </a:p>
          <a:p>
            <a:pPr marL="609585" marR="0" lvl="0" indent="-44575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On-level SS Individual + On-level LA Individual</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SS: World History 1 and 2</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LA: Lit &amp; Comp 1</a:t>
            </a:r>
          </a:p>
          <a:p>
            <a:pPr marL="609585" marR="0" lvl="0" indent="-445758"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133" b="1" i="1" u="none" strike="noStrike" kern="1200" cap="none" spc="0" normalizeH="0" baseline="0" noProof="0" dirty="0">
                <a:ln>
                  <a:noFill/>
                </a:ln>
                <a:solidFill>
                  <a:srgbClr val="0070C0"/>
                </a:solidFill>
                <a:effectLst/>
                <a:uLnTx/>
                <a:uFillTx/>
                <a:latin typeface="Calibri" panose="020F0502020204030204"/>
                <a:ea typeface="+mn-ea"/>
                <a:cs typeface="+mn-cs"/>
              </a:rPr>
              <a:t>Honors SS Individual + Honors LA Individual</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SS: Honors World History 1 and 2</a:t>
            </a:r>
          </a:p>
          <a:p>
            <a:pPr marL="1219170" marR="0" lvl="1" indent="-414432"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LA: Honors Lit &amp; Comp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11386D2-8197-49D9-9554-D3F6380A3A6B}"/>
              </a:ext>
            </a:extLst>
          </p:cNvPr>
          <p:cNvSpPr txBox="1"/>
          <p:nvPr/>
        </p:nvSpPr>
        <p:spPr>
          <a:xfrm>
            <a:off x="1739013" y="777030"/>
            <a:ext cx="84682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Calibri" panose="020F0502020204030204"/>
                <a:ea typeface="+mn-ea"/>
                <a:cs typeface="+mn-cs"/>
              </a:rPr>
              <a:t>LA/SS Pairing Options and course titles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632C5C4-F656-4808-8581-0101553550C7}"/>
              </a:ext>
            </a:extLst>
          </p:cNvPr>
          <p:cNvSpPr txBox="1"/>
          <p:nvPr/>
        </p:nvSpPr>
        <p:spPr>
          <a:xfrm>
            <a:off x="248155" y="4627953"/>
            <a:ext cx="5569160" cy="1898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0" i="1" u="none" strike="noStrike" kern="1200" cap="none" spc="0" normalizeH="0" baseline="0" noProof="0">
                <a:ln>
                  <a:noFill/>
                </a:ln>
                <a:solidFill>
                  <a:prstClr val="black"/>
                </a:solidFill>
                <a:effectLst/>
                <a:uLnTx/>
                <a:uFillTx/>
                <a:latin typeface="Calibri" panose="020F0502020204030204"/>
                <a:ea typeface="+mn-ea"/>
                <a:cs typeface="+mn-cs"/>
              </a:rPr>
              <a:t>Course Request Disclaimer: Students are not guaranteed their first-choice courses as there may be schedule conflicts, changes, or adjustments through the scheduling process and number of requests per class. Please remember to add alternate courses for ALL courses, not just for electives! For humanities classes, while you are guaranteed your grade level graduation requirement, the prioritization will then be: 1) request of on-level vs. accelerated and then 2) teaching method (block vs. individual).</a:t>
            </a:r>
          </a:p>
        </p:txBody>
      </p:sp>
      <p:sp>
        <p:nvSpPr>
          <p:cNvPr id="3" name="Rectangle 2">
            <a:extLst>
              <a:ext uri="{FF2B5EF4-FFF2-40B4-BE49-F238E27FC236}">
                <a16:creationId xmlns:a16="http://schemas.microsoft.com/office/drawing/2014/main" id="{2E4E4D4A-3B72-7F98-0273-F5A3A75B24D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B1AF594F-CF8C-FD45-344C-8D9F04950678}"/>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87961510"/>
      </p:ext>
    </p:extLst>
  </p:cSld>
  <p:clrMapOvr>
    <a:masterClrMapping/>
  </p:clrMapOvr>
  <mc:AlternateContent xmlns:mc="http://schemas.openxmlformats.org/markup-compatibility/2006" xmlns:p14="http://schemas.microsoft.com/office/powerpoint/2010/main">
    <mc:Choice Requires="p14">
      <p:transition spd="slow" p14:dur="2000" advTm="100183"/>
    </mc:Choice>
    <mc:Fallback xmlns="">
      <p:transition spd="slow" advTm="10018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19E1-E6A1-4B88-A091-3CDDD0E12008}"/>
              </a:ext>
            </a:extLst>
          </p:cNvPr>
          <p:cNvSpPr>
            <a:spLocks noGrp="1"/>
          </p:cNvSpPr>
          <p:nvPr>
            <p:ph type="title"/>
          </p:nvPr>
        </p:nvSpPr>
        <p:spPr>
          <a:xfrm>
            <a:off x="269929" y="274718"/>
            <a:ext cx="10515600" cy="1325563"/>
          </a:xfrm>
        </p:spPr>
        <p:txBody>
          <a:bodyPr/>
          <a:lstStyle/>
          <a:p>
            <a:r>
              <a:rPr lang="en-US" b="1" dirty="0">
                <a:solidFill>
                  <a:schemeClr val="accent6">
                    <a:lumMod val="49000"/>
                  </a:schemeClr>
                </a:solidFill>
              </a:rPr>
              <a:t>Math Pathways</a:t>
            </a:r>
          </a:p>
        </p:txBody>
      </p:sp>
      <p:pic>
        <p:nvPicPr>
          <p:cNvPr id="6" name="Content Placeholder 5">
            <a:extLst>
              <a:ext uri="{FF2B5EF4-FFF2-40B4-BE49-F238E27FC236}">
                <a16:creationId xmlns:a16="http://schemas.microsoft.com/office/drawing/2014/main" id="{B2D398D8-02EE-412A-AE28-B596BE2390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93948" y="277590"/>
            <a:ext cx="7515724" cy="5748377"/>
          </a:xfrm>
        </p:spPr>
      </p:pic>
      <p:pic>
        <p:nvPicPr>
          <p:cNvPr id="14" name="Picture 13">
            <a:extLst>
              <a:ext uri="{FF2B5EF4-FFF2-40B4-BE49-F238E27FC236}">
                <a16:creationId xmlns:a16="http://schemas.microsoft.com/office/drawing/2014/main" id="{E4F6F2E1-ED61-4F34-A45B-8B4AFBE83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8910"/>
            <a:ext cx="4941870" cy="2703196"/>
          </a:xfrm>
          <a:prstGeom prst="rect">
            <a:avLst/>
          </a:prstGeom>
        </p:spPr>
      </p:pic>
      <p:sp>
        <p:nvSpPr>
          <p:cNvPr id="3" name="Rectangle 2">
            <a:extLst>
              <a:ext uri="{FF2B5EF4-FFF2-40B4-BE49-F238E27FC236}">
                <a16:creationId xmlns:a16="http://schemas.microsoft.com/office/drawing/2014/main" id="{A109AE27-0720-0ECC-CA48-0F4347BC9223}"/>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helmet with a pointed crown&#10;&#10;AI-generated content may be incorrect.">
            <a:extLst>
              <a:ext uri="{FF2B5EF4-FFF2-40B4-BE49-F238E27FC236}">
                <a16:creationId xmlns:a16="http://schemas.microsoft.com/office/drawing/2014/main" id="{0ACE1E6E-85CB-ED32-2F7E-4F3FEA10D1BD}"/>
              </a:ext>
            </a:extLst>
          </p:cNvPr>
          <p:cNvPicPr>
            <a:picLocks noChangeAspect="1"/>
          </p:cNvPicPr>
          <p:nvPr/>
        </p:nvPicPr>
        <p:blipFill>
          <a:blip r:embed="rId4"/>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4161489254"/>
      </p:ext>
    </p:extLst>
  </p:cSld>
  <p:clrMapOvr>
    <a:masterClrMapping/>
  </p:clrMapOvr>
  <mc:AlternateContent xmlns:mc="http://schemas.openxmlformats.org/markup-compatibility/2006" xmlns:p14="http://schemas.microsoft.com/office/powerpoint/2010/main">
    <mc:Choice Requires="p14">
      <p:transition spd="slow" p14:dur="2000" advTm="58084"/>
    </mc:Choice>
    <mc:Fallback xmlns="">
      <p:transition spd="slow" advTm="5808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D8117F-ACB4-429D-B36B-8E8979F02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240" y="23841"/>
            <a:ext cx="9400311" cy="6834159"/>
          </a:xfrm>
          <a:prstGeom prst="rect">
            <a:avLst/>
          </a:prstGeom>
        </p:spPr>
      </p:pic>
      <p:sp>
        <p:nvSpPr>
          <p:cNvPr id="2" name="Rectangle 1">
            <a:extLst>
              <a:ext uri="{FF2B5EF4-FFF2-40B4-BE49-F238E27FC236}">
                <a16:creationId xmlns:a16="http://schemas.microsoft.com/office/drawing/2014/main" id="{27313D0C-CC6F-F338-4085-28A03C23EFB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helmet with a pointed crown&#10;&#10;AI-generated content may be incorrect.">
            <a:extLst>
              <a:ext uri="{FF2B5EF4-FFF2-40B4-BE49-F238E27FC236}">
                <a16:creationId xmlns:a16="http://schemas.microsoft.com/office/drawing/2014/main" id="{F746391D-B2BC-580A-6C21-58958D2D90B0}"/>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3881951837"/>
      </p:ext>
    </p:extLst>
  </p:cSld>
  <p:clrMapOvr>
    <a:masterClrMapping/>
  </p:clrMapOvr>
  <mc:AlternateContent xmlns:mc="http://schemas.openxmlformats.org/markup-compatibility/2006" xmlns:p14="http://schemas.microsoft.com/office/powerpoint/2010/main">
    <mc:Choice Requires="p14">
      <p:transition spd="slow" p14:dur="2000" advTm="18816"/>
    </mc:Choice>
    <mc:Fallback xmlns="">
      <p:transition spd="slow" advTm="1881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210325" y="120350"/>
            <a:ext cx="10025711" cy="729465"/>
          </a:xfrm>
          <a:ln w="76200">
            <a:noFill/>
          </a:ln>
        </p:spPr>
        <p:txBody>
          <a:bodyPr>
            <a:normAutofit/>
          </a:bodyPr>
          <a:lstStyle/>
          <a:p>
            <a:r>
              <a:rPr lang="en-US" b="1" dirty="0">
                <a:solidFill>
                  <a:schemeClr val="accent6">
                    <a:lumMod val="49000"/>
                  </a:schemeClr>
                </a:solidFill>
              </a:rPr>
              <a:t>Science Sequencing</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6841002" cy="4576658"/>
          </a:xfrm>
        </p:spPr>
        <p:txBody>
          <a:bodyPr>
            <a:normAutofit/>
          </a:bodyPr>
          <a:lstStyle/>
          <a:p>
            <a:pPr>
              <a:buFont typeface="Wingdings" panose="05000000000000000000" pitchFamily="2" charset="2"/>
              <a:buChar char="Ø"/>
            </a:pPr>
            <a:endParaRPr lang="en-US" sz="2400"/>
          </a:p>
          <a:p>
            <a:pPr marL="457200" lvl="1" indent="0">
              <a:buNone/>
            </a:pPr>
            <a:endParaRPr lang="en-US" sz="2000"/>
          </a:p>
        </p:txBody>
      </p:sp>
      <p:pic>
        <p:nvPicPr>
          <p:cNvPr id="6" name="Picture 5">
            <a:extLst>
              <a:ext uri="{FF2B5EF4-FFF2-40B4-BE49-F238E27FC236}">
                <a16:creationId xmlns:a16="http://schemas.microsoft.com/office/drawing/2014/main" id="{C115F367-A319-4930-94EC-322F1259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10" y="926587"/>
            <a:ext cx="7969660" cy="5410478"/>
          </a:xfrm>
          <a:prstGeom prst="rect">
            <a:avLst/>
          </a:prstGeom>
        </p:spPr>
      </p:pic>
      <p:sp>
        <p:nvSpPr>
          <p:cNvPr id="7" name="TextBox 6">
            <a:extLst>
              <a:ext uri="{FF2B5EF4-FFF2-40B4-BE49-F238E27FC236}">
                <a16:creationId xmlns:a16="http://schemas.microsoft.com/office/drawing/2014/main" id="{C8FC40FD-A967-4563-A036-79F1B7244788}"/>
              </a:ext>
            </a:extLst>
          </p:cNvPr>
          <p:cNvSpPr txBox="1"/>
          <p:nvPr/>
        </p:nvSpPr>
        <p:spPr>
          <a:xfrm>
            <a:off x="9509760" y="1282537"/>
            <a:ext cx="2326640" cy="3416320"/>
          </a:xfrm>
          <a:prstGeom prst="rect">
            <a:avLst/>
          </a:prstGeom>
          <a:noFill/>
          <a:ln w="28575">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Notes about Science Course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Make sure that you are choosing a science class that works with your current level of math. For example, Chemistry should only be taken if you are currently taking Geometry or above. </a:t>
            </a:r>
          </a:p>
        </p:txBody>
      </p:sp>
      <p:sp>
        <p:nvSpPr>
          <p:cNvPr id="8" name="Rectangle 7">
            <a:extLst>
              <a:ext uri="{FF2B5EF4-FFF2-40B4-BE49-F238E27FC236}">
                <a16:creationId xmlns:a16="http://schemas.microsoft.com/office/drawing/2014/main" id="{C37A4177-94F4-4B15-8706-420CE679AEE5}"/>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een helmet with a pointed crown&#10;&#10;AI-generated content may be incorrect.">
            <a:extLst>
              <a:ext uri="{FF2B5EF4-FFF2-40B4-BE49-F238E27FC236}">
                <a16:creationId xmlns:a16="http://schemas.microsoft.com/office/drawing/2014/main" id="{A628EF30-003E-9F27-057B-C56853FE3764}"/>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4138444516"/>
      </p:ext>
    </p:extLst>
  </p:cSld>
  <p:clrMapOvr>
    <a:masterClrMapping/>
  </p:clrMapOvr>
  <mc:AlternateContent xmlns:mc="http://schemas.openxmlformats.org/markup-compatibility/2006" xmlns:p14="http://schemas.microsoft.com/office/powerpoint/2010/main">
    <mc:Choice Requires="p14">
      <p:transition spd="slow" p14:dur="2000" advTm="51015"/>
    </mc:Choice>
    <mc:Fallback xmlns="">
      <p:transition spd="slow" advTm="5101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DB65-1847-446C-81A2-94CBA5F41407}"/>
              </a:ext>
            </a:extLst>
          </p:cNvPr>
          <p:cNvSpPr>
            <a:spLocks noGrp="1"/>
          </p:cNvSpPr>
          <p:nvPr>
            <p:ph type="title"/>
          </p:nvPr>
        </p:nvSpPr>
        <p:spPr>
          <a:xfrm>
            <a:off x="114946" y="163819"/>
            <a:ext cx="10515600" cy="1325563"/>
          </a:xfrm>
        </p:spPr>
        <p:txBody>
          <a:bodyPr/>
          <a:lstStyle/>
          <a:p>
            <a:r>
              <a:rPr lang="en-US" b="1" dirty="0">
                <a:solidFill>
                  <a:schemeClr val="accent6">
                    <a:lumMod val="49000"/>
                  </a:schemeClr>
                </a:solidFill>
              </a:rPr>
              <a:t>Science continued</a:t>
            </a:r>
          </a:p>
        </p:txBody>
      </p:sp>
      <p:pic>
        <p:nvPicPr>
          <p:cNvPr id="5" name="Content Placeholder 4">
            <a:extLst>
              <a:ext uri="{FF2B5EF4-FFF2-40B4-BE49-F238E27FC236}">
                <a16:creationId xmlns:a16="http://schemas.microsoft.com/office/drawing/2014/main" id="{421E3F27-F037-4EF2-A709-1A041A3C63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210" y="1131410"/>
            <a:ext cx="9065579" cy="5638727"/>
          </a:xfrm>
        </p:spPr>
      </p:pic>
      <p:sp>
        <p:nvSpPr>
          <p:cNvPr id="3" name="Rectangle 2">
            <a:extLst>
              <a:ext uri="{FF2B5EF4-FFF2-40B4-BE49-F238E27FC236}">
                <a16:creationId xmlns:a16="http://schemas.microsoft.com/office/drawing/2014/main" id="{D5452B1C-BA93-C452-085E-455C7B528014}"/>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EBFE4367-CE80-36C0-3DFC-FCF47EEFB056}"/>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810117589"/>
      </p:ext>
    </p:extLst>
  </p:cSld>
  <p:clrMapOvr>
    <a:masterClrMapping/>
  </p:clrMapOvr>
  <mc:AlternateContent xmlns:mc="http://schemas.openxmlformats.org/markup-compatibility/2006" xmlns:p14="http://schemas.microsoft.com/office/powerpoint/2010/main">
    <mc:Choice Requires="p14">
      <p:transition spd="slow" p14:dur="2000" advTm="25957"/>
    </mc:Choice>
    <mc:Fallback xmlns="">
      <p:transition spd="slow" advTm="259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312738" y="185554"/>
            <a:ext cx="11163795" cy="917410"/>
          </a:xfrm>
        </p:spPr>
        <p:txBody>
          <a:bodyPr>
            <a:normAutofit fontScale="90000"/>
          </a:bodyPr>
          <a:lstStyle/>
          <a:p>
            <a:r>
              <a:rPr lang="en-US" b="1" dirty="0"/>
              <a:t>Break Out Session – Locations (6:55, 7:15, 7:35, 7:55)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19686" y="1252694"/>
            <a:ext cx="11352628" cy="4576658"/>
          </a:xfrm>
        </p:spPr>
        <p:txBody>
          <a:bodyPr>
            <a:normAutofit/>
          </a:bodyPr>
          <a:lstStyle/>
          <a:p>
            <a:pPr marL="0" indent="0">
              <a:buNone/>
            </a:pPr>
            <a:r>
              <a:rPr lang="en-US" dirty="0"/>
              <a:t> </a:t>
            </a:r>
          </a:p>
          <a:p>
            <a:pPr marL="0" indent="0">
              <a:buNone/>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1156962" y="117192"/>
            <a:ext cx="932909" cy="10541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6205280"/>
            <a:ext cx="12192000" cy="652719"/>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rol 1">
            <a:extLst>
              <a:ext uri="{FF2B5EF4-FFF2-40B4-BE49-F238E27FC236}">
                <a16:creationId xmlns:a16="http://schemas.microsoft.com/office/drawing/2014/main" id="{D72E1554-4D91-4E6B-8F0C-5258FC488C5D}"/>
              </a:ext>
            </a:extLst>
          </p:cNvPr>
          <p:cNvSpPr>
            <a:spLocks noChangeArrowheads="1" noChangeShapeType="1"/>
          </p:cNvSpPr>
          <p:nvPr/>
        </p:nvSpPr>
        <p:spPr bwMode="auto">
          <a:xfrm>
            <a:off x="2859088" y="9377363"/>
            <a:ext cx="7097712" cy="28098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9" name="Control 1">
            <a:extLst>
              <a:ext uri="{FF2B5EF4-FFF2-40B4-BE49-F238E27FC236}">
                <a16:creationId xmlns:a16="http://schemas.microsoft.com/office/drawing/2014/main" id="{3257B6AC-0D0C-4E11-ADCD-6E90A2D97DAF}"/>
              </a:ext>
            </a:extLst>
          </p:cNvPr>
          <p:cNvSpPr>
            <a:spLocks noChangeArrowheads="1" noChangeShapeType="1"/>
          </p:cNvSpPr>
          <p:nvPr/>
        </p:nvSpPr>
        <p:spPr bwMode="auto">
          <a:xfrm>
            <a:off x="2859088" y="9445625"/>
            <a:ext cx="7097712" cy="30353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146AEF27-03FC-4B37-8140-F47145D9F8EA}"/>
              </a:ext>
            </a:extLst>
          </p:cNvPr>
          <p:cNvSpPr/>
          <p:nvPr/>
        </p:nvSpPr>
        <p:spPr>
          <a:xfrm>
            <a:off x="419685" y="1335814"/>
            <a:ext cx="11670185" cy="4247317"/>
          </a:xfrm>
          <a:prstGeom prst="rect">
            <a:avLst/>
          </a:prstGeom>
        </p:spPr>
        <p:txBody>
          <a:bodyPr wrap="square">
            <a:spAutoFit/>
          </a:bodyPr>
          <a:lstStyle/>
          <a:p>
            <a:r>
              <a:rPr lang="en-US" sz="2700" dirty="0"/>
              <a:t>Counseling at Skyline (Commons)	   Humanities Department (Library) </a:t>
            </a:r>
          </a:p>
          <a:p>
            <a:r>
              <a:rPr lang="en-US" sz="2700" dirty="0"/>
              <a:t>College &amp; Career Center (1202) 	 	   Special Education: LRC I/II (1116) 	   World Language: Chinese (2114) 	               IB Science (1107)</a:t>
            </a:r>
          </a:p>
          <a:p>
            <a:r>
              <a:rPr lang="en-US" sz="2700" dirty="0"/>
              <a:t>Mathematics Department (2412-2414) 	   World Language: French (2416) </a:t>
            </a:r>
          </a:p>
          <a:p>
            <a:r>
              <a:rPr lang="en-US" sz="2700" dirty="0"/>
              <a:t>Science Department (2402-2404) 	   World Language: Spanish (2406-2408) </a:t>
            </a:r>
          </a:p>
          <a:p>
            <a:r>
              <a:rPr lang="en-US" sz="2700" dirty="0"/>
              <a:t>Computer Science (2218)   	 	   World Language: Japanese (1214)</a:t>
            </a:r>
          </a:p>
          <a:p>
            <a:r>
              <a:rPr lang="en-US" sz="2700" dirty="0"/>
              <a:t>IB Program (Theater) 	 		   World Language: ASL (1118)</a:t>
            </a:r>
          </a:p>
          <a:p>
            <a:r>
              <a:rPr lang="en-US" sz="2700" dirty="0"/>
              <a:t>Graphic Design &amp; Yearbook (2207)	   Music: Choir, Band &amp; Orchestra (2527) </a:t>
            </a:r>
          </a:p>
          <a:p>
            <a:r>
              <a:rPr lang="en-US" sz="2700" dirty="0"/>
              <a:t>Theater Arts (2519)				   Business &amp; DECA (1404)			   Visual Arts (2501) 				</a:t>
            </a:r>
          </a:p>
        </p:txBody>
      </p:sp>
    </p:spTree>
    <p:extLst>
      <p:ext uri="{BB962C8B-B14F-4D97-AF65-F5344CB8AC3E}">
        <p14:creationId xmlns:p14="http://schemas.microsoft.com/office/powerpoint/2010/main" val="282040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8C73-E01B-431A-835B-56DE94DEAC1C}"/>
              </a:ext>
            </a:extLst>
          </p:cNvPr>
          <p:cNvSpPr>
            <a:spLocks noGrp="1"/>
          </p:cNvSpPr>
          <p:nvPr>
            <p:ph type="title"/>
          </p:nvPr>
        </p:nvSpPr>
        <p:spPr>
          <a:xfrm>
            <a:off x="82194" y="5098"/>
            <a:ext cx="10515600" cy="1325563"/>
          </a:xfrm>
        </p:spPr>
        <p:txBody>
          <a:bodyPr/>
          <a:lstStyle/>
          <a:p>
            <a:r>
              <a:rPr lang="en-US" b="1" dirty="0">
                <a:solidFill>
                  <a:schemeClr val="accent6">
                    <a:lumMod val="50000"/>
                  </a:schemeClr>
                </a:solidFill>
              </a:rPr>
              <a:t>Music and Theater</a:t>
            </a:r>
          </a:p>
        </p:txBody>
      </p:sp>
      <p:pic>
        <p:nvPicPr>
          <p:cNvPr id="4" name="Content Placeholder 4">
            <a:extLst>
              <a:ext uri="{FF2B5EF4-FFF2-40B4-BE49-F238E27FC236}">
                <a16:creationId xmlns:a16="http://schemas.microsoft.com/office/drawing/2014/main" id="{7B3C0F08-E0F1-484C-B3F2-933E715E6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2267"/>
            <a:ext cx="5137079" cy="5323853"/>
          </a:xfrm>
          <a:prstGeom prst="rect">
            <a:avLst/>
          </a:prstGeom>
        </p:spPr>
      </p:pic>
      <p:pic>
        <p:nvPicPr>
          <p:cNvPr id="5" name="Picture 4" descr="A green helmet with a pointed crown&#10;&#10;AI-generated content may be incorrect.">
            <a:extLst>
              <a:ext uri="{FF2B5EF4-FFF2-40B4-BE49-F238E27FC236}">
                <a16:creationId xmlns:a16="http://schemas.microsoft.com/office/drawing/2014/main" id="{F4AC348A-9470-4818-A434-60830A1CE6FE}"/>
              </a:ext>
            </a:extLst>
          </p:cNvPr>
          <p:cNvPicPr>
            <a:picLocks noChangeAspect="1"/>
          </p:cNvPicPr>
          <p:nvPr/>
        </p:nvPicPr>
        <p:blipFill>
          <a:blip r:embed="rId3"/>
          <a:stretch>
            <a:fillRect/>
          </a:stretch>
        </p:blipFill>
        <p:spPr>
          <a:xfrm>
            <a:off x="11309969" y="35920"/>
            <a:ext cx="885825" cy="1000125"/>
          </a:xfrm>
          <a:prstGeom prst="rect">
            <a:avLst/>
          </a:prstGeom>
        </p:spPr>
      </p:pic>
      <p:sp>
        <p:nvSpPr>
          <p:cNvPr id="6" name="Rectangle 5">
            <a:extLst>
              <a:ext uri="{FF2B5EF4-FFF2-40B4-BE49-F238E27FC236}">
                <a16:creationId xmlns:a16="http://schemas.microsoft.com/office/drawing/2014/main" id="{44E93A21-8189-4D97-B356-B9790875D9A8}"/>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9C1C0BD-4388-4F7D-9B1F-D4E45325C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191802"/>
            <a:ext cx="6770886" cy="4058293"/>
          </a:xfrm>
          <a:prstGeom prst="rect">
            <a:avLst/>
          </a:prstGeom>
        </p:spPr>
      </p:pic>
    </p:spTree>
    <p:extLst>
      <p:ext uri="{BB962C8B-B14F-4D97-AF65-F5344CB8AC3E}">
        <p14:creationId xmlns:p14="http://schemas.microsoft.com/office/powerpoint/2010/main" val="2617703960"/>
      </p:ext>
    </p:extLst>
  </p:cSld>
  <p:clrMapOvr>
    <a:masterClrMapping/>
  </p:clrMapOvr>
  <mc:AlternateContent xmlns:mc="http://schemas.openxmlformats.org/markup-compatibility/2006" xmlns:p14="http://schemas.microsoft.com/office/powerpoint/2010/main">
    <mc:Choice Requires="p14">
      <p:transition spd="slow" p14:dur="2000" advTm="70393"/>
    </mc:Choice>
    <mc:Fallback xmlns="">
      <p:transition spd="slow" advTm="7039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B1CC-40F5-4104-959C-2017CFF4F904}"/>
              </a:ext>
            </a:extLst>
          </p:cNvPr>
          <p:cNvSpPr>
            <a:spLocks noGrp="1"/>
          </p:cNvSpPr>
          <p:nvPr>
            <p:ph type="title"/>
          </p:nvPr>
        </p:nvSpPr>
        <p:spPr>
          <a:xfrm>
            <a:off x="499153" y="2337764"/>
            <a:ext cx="10515600" cy="1325563"/>
          </a:xfrm>
        </p:spPr>
        <p:txBody>
          <a:bodyPr/>
          <a:lstStyle/>
          <a:p>
            <a:r>
              <a:rPr lang="en-US" b="1" dirty="0">
                <a:solidFill>
                  <a:schemeClr val="accent6">
                    <a:lumMod val="50000"/>
                  </a:schemeClr>
                </a:solidFill>
              </a:rPr>
              <a:t>Visual Arts</a:t>
            </a:r>
          </a:p>
        </p:txBody>
      </p:sp>
      <p:pic>
        <p:nvPicPr>
          <p:cNvPr id="5" name="Content Placeholder 8">
            <a:extLst>
              <a:ext uri="{FF2B5EF4-FFF2-40B4-BE49-F238E27FC236}">
                <a16:creationId xmlns:a16="http://schemas.microsoft.com/office/drawing/2014/main" id="{2096DED2-A148-463B-A1AE-D55B9FE80A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8685" y="35920"/>
            <a:ext cx="5869290" cy="6479256"/>
          </a:xfrm>
        </p:spPr>
      </p:pic>
      <p:sp>
        <p:nvSpPr>
          <p:cNvPr id="6" name="Rectangle 5">
            <a:extLst>
              <a:ext uri="{FF2B5EF4-FFF2-40B4-BE49-F238E27FC236}">
                <a16:creationId xmlns:a16="http://schemas.microsoft.com/office/drawing/2014/main" id="{D39D2FC5-FE32-429D-8E09-78C7C4CA8CC9}"/>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een helmet with a pointed crown&#10;&#10;AI-generated content may be incorrect.">
            <a:extLst>
              <a:ext uri="{FF2B5EF4-FFF2-40B4-BE49-F238E27FC236}">
                <a16:creationId xmlns:a16="http://schemas.microsoft.com/office/drawing/2014/main" id="{E21F9E86-780E-4FED-835A-D6F9BFEAFE3D}"/>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075464145"/>
      </p:ext>
    </p:extLst>
  </p:cSld>
  <p:clrMapOvr>
    <a:masterClrMapping/>
  </p:clrMapOvr>
  <mc:AlternateContent xmlns:mc="http://schemas.openxmlformats.org/markup-compatibility/2006" xmlns:p14="http://schemas.microsoft.com/office/powerpoint/2010/main">
    <mc:Choice Requires="p14">
      <p:transition spd="slow" p14:dur="2000" advTm="90009"/>
    </mc:Choice>
    <mc:Fallback xmlns="">
      <p:transition spd="slow" advTm="9000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6588-D599-42A1-8B63-6D956FFC78D0}"/>
              </a:ext>
            </a:extLst>
          </p:cNvPr>
          <p:cNvSpPr>
            <a:spLocks noGrp="1"/>
          </p:cNvSpPr>
          <p:nvPr>
            <p:ph type="title"/>
          </p:nvPr>
        </p:nvSpPr>
        <p:spPr/>
        <p:txBody>
          <a:bodyPr/>
          <a:lstStyle/>
          <a:p>
            <a:r>
              <a:rPr lang="en-US" b="1" dirty="0">
                <a:solidFill>
                  <a:schemeClr val="accent6">
                    <a:lumMod val="50000"/>
                  </a:schemeClr>
                </a:solidFill>
              </a:rPr>
              <a:t>World Languages</a:t>
            </a:r>
          </a:p>
        </p:txBody>
      </p:sp>
      <p:sp>
        <p:nvSpPr>
          <p:cNvPr id="3" name="Content Placeholder 2">
            <a:extLst>
              <a:ext uri="{FF2B5EF4-FFF2-40B4-BE49-F238E27FC236}">
                <a16:creationId xmlns:a16="http://schemas.microsoft.com/office/drawing/2014/main" id="{93FC2560-3AA0-4305-B149-50A314403D51}"/>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35403A"/>
                </a:solidFill>
                <a:effectLst/>
                <a:uLnTx/>
                <a:uFillTx/>
                <a:ea typeface="+mn-ea"/>
                <a:cs typeface="+mn-cs"/>
              </a:rPr>
              <a:t>Spanish, French, Mandarin Chinese, Japanese, ASL</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5403A">
                    <a:lumMod val="60000"/>
                    <a:lumOff val="40000"/>
                  </a:srgbClr>
                </a:solidFill>
                <a:effectLst/>
                <a:uLnTx/>
                <a:uFillTx/>
                <a:ea typeface="+mn-ea"/>
                <a:cs typeface="+mn-cs"/>
              </a:rPr>
              <a:t>What is my post-high school plan?</a:t>
            </a:r>
            <a:endParaRPr kumimoji="0" lang="en-US" sz="2000" b="1" i="0" u="none" strike="noStrike" kern="1200" cap="none" spc="0" normalizeH="0" baseline="0" noProof="0" dirty="0">
              <a:ln>
                <a:noFill/>
              </a:ln>
              <a:solidFill>
                <a:srgbClr val="B89C46">
                  <a:lumMod val="75000"/>
                </a:srgbClr>
              </a:solidFill>
              <a:effectLst/>
              <a:uLnTx/>
              <a:uFillTx/>
              <a:ea typeface="+mn-ea"/>
              <a:cs typeface="+mn-cs"/>
            </a:endParaRPr>
          </a:p>
          <a:p>
            <a:pPr marL="4572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35403A"/>
                </a:solidFill>
                <a:effectLst/>
                <a:uLnTx/>
                <a:uFillTx/>
                <a:ea typeface="+mn-ea"/>
                <a:cs typeface="+mn-cs"/>
              </a:rPr>
              <a:t>Most</a:t>
            </a:r>
            <a:r>
              <a:rPr kumimoji="0" lang="en-US" sz="1800" b="0" i="0" u="none" strike="noStrike" kern="1200" cap="none" spc="0" normalizeH="0" baseline="0" noProof="0" dirty="0">
                <a:ln>
                  <a:noFill/>
                </a:ln>
                <a:solidFill>
                  <a:srgbClr val="35403A"/>
                </a:solidFill>
                <a:effectLst/>
                <a:uLnTx/>
                <a:uFillTx/>
                <a:ea typeface="+mn-ea"/>
                <a:cs typeface="+mn-cs"/>
              </a:rPr>
              <a:t> 4 year colleges require a minimum of 2 years of the same world language  </a:t>
            </a:r>
            <a:r>
              <a:rPr kumimoji="0" lang="en-US" sz="1800" b="0" i="1" u="none" strike="noStrike" kern="1200" cap="none" spc="0" normalizeH="0" baseline="0" noProof="0" dirty="0">
                <a:ln>
                  <a:noFill/>
                </a:ln>
                <a:solidFill>
                  <a:srgbClr val="35403A"/>
                </a:solidFill>
                <a:effectLst/>
                <a:uLnTx/>
                <a:uFillTx/>
                <a:ea typeface="+mn-ea"/>
                <a:cs typeface="+mn-cs"/>
              </a:rPr>
              <a:t>Some</a:t>
            </a:r>
            <a:r>
              <a:rPr kumimoji="0" lang="en-US" sz="1800" b="0" i="0" u="none" strike="noStrike" kern="1200" cap="none" spc="0" normalizeH="0" baseline="0" noProof="0" dirty="0">
                <a:ln>
                  <a:noFill/>
                </a:ln>
                <a:solidFill>
                  <a:srgbClr val="35403A"/>
                </a:solidFill>
                <a:effectLst/>
                <a:uLnTx/>
                <a:uFillTx/>
                <a:ea typeface="+mn-ea"/>
                <a:cs typeface="+mn-cs"/>
              </a:rPr>
              <a:t> 4 year colleges recommend 3 years of one world language</a:t>
            </a:r>
          </a:p>
          <a:p>
            <a:pPr marL="4572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403A"/>
                </a:solidFill>
                <a:effectLst/>
                <a:uLnTx/>
                <a:uFillTx/>
                <a:ea typeface="+mn-ea"/>
                <a:cs typeface="+mn-cs"/>
              </a:rPr>
              <a:t>2 year colleges, tech schools, military, </a:t>
            </a:r>
            <a:r>
              <a:rPr kumimoji="0" lang="en-US" sz="1800" b="0" i="0" u="none" strike="noStrike" kern="1200" cap="none" spc="0" normalizeH="0" baseline="0" noProof="0" dirty="0" err="1">
                <a:ln>
                  <a:noFill/>
                </a:ln>
                <a:solidFill>
                  <a:srgbClr val="35403A"/>
                </a:solidFill>
                <a:effectLst/>
                <a:uLnTx/>
                <a:uFillTx/>
                <a:ea typeface="+mn-ea"/>
                <a:cs typeface="+mn-cs"/>
              </a:rPr>
              <a:t>etc</a:t>
            </a:r>
            <a:r>
              <a:rPr kumimoji="0" lang="en-US" sz="1800" b="0" i="0" u="none" strike="noStrike" kern="1200" cap="none" spc="0" normalizeH="0" baseline="0" noProof="0" dirty="0">
                <a:ln>
                  <a:noFill/>
                </a:ln>
                <a:solidFill>
                  <a:srgbClr val="35403A"/>
                </a:solidFill>
                <a:effectLst/>
                <a:uLnTx/>
                <a:uFillTx/>
                <a:ea typeface="+mn-ea"/>
                <a:cs typeface="+mn-cs"/>
              </a:rPr>
              <a:t>… do not require world language completion</a:t>
            </a:r>
          </a:p>
          <a:p>
            <a:pPr marL="4572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5403A"/>
                </a:solidFill>
                <a:effectLst/>
                <a:uLnTx/>
                <a:uFillTx/>
                <a:ea typeface="+mn-ea"/>
                <a:cs typeface="+mn-cs"/>
              </a:rPr>
              <a:t>If you are fluent in a language other than English, it is possible for you to take the World Language Competency Exam for credit. This does not meet IB Diploma option.</a:t>
            </a:r>
            <a:endParaRPr kumimoji="0" lang="en-US" sz="1800" b="0" i="0" u="none" strike="noStrike" kern="1200" cap="none" spc="0" normalizeH="0" baseline="0" noProof="0" dirty="0">
              <a:ln>
                <a:noFill/>
              </a:ln>
              <a:solidFill>
                <a:srgbClr val="35403A"/>
              </a:solidFill>
              <a:effectLst/>
              <a:uLnTx/>
              <a:uFillTx/>
              <a:ea typeface="+mn-ea"/>
              <a:cs typeface="Calibri"/>
            </a:endParaRPr>
          </a:p>
          <a:p>
            <a:endParaRPr lang="en-US" dirty="0"/>
          </a:p>
        </p:txBody>
      </p:sp>
      <p:sp>
        <p:nvSpPr>
          <p:cNvPr id="4" name="Rectangle 3">
            <a:extLst>
              <a:ext uri="{FF2B5EF4-FFF2-40B4-BE49-F238E27FC236}">
                <a16:creationId xmlns:a16="http://schemas.microsoft.com/office/drawing/2014/main" id="{046521B2-00AB-4485-980A-75E2EC608927}"/>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een helmet with a pointed crown&#10;&#10;AI-generated content may be incorrect.">
            <a:extLst>
              <a:ext uri="{FF2B5EF4-FFF2-40B4-BE49-F238E27FC236}">
                <a16:creationId xmlns:a16="http://schemas.microsoft.com/office/drawing/2014/main" id="{E80E9978-0054-43C5-8EDC-CCB6B763D0A2}"/>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493183351"/>
      </p:ext>
    </p:extLst>
  </p:cSld>
  <p:clrMapOvr>
    <a:masterClrMapping/>
  </p:clrMapOvr>
  <mc:AlternateContent xmlns:mc="http://schemas.openxmlformats.org/markup-compatibility/2006" xmlns:p14="http://schemas.microsoft.com/office/powerpoint/2010/main">
    <mc:Choice Requires="p14">
      <p:transition spd="slow" p14:dur="2000" advTm="155624"/>
    </mc:Choice>
    <mc:Fallback xmlns="">
      <p:transition spd="slow" advTm="15562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7426-5687-4894-A6CB-70CF2F7BA74F}"/>
              </a:ext>
            </a:extLst>
          </p:cNvPr>
          <p:cNvSpPr>
            <a:spLocks noGrp="1"/>
          </p:cNvSpPr>
          <p:nvPr>
            <p:ph type="title"/>
          </p:nvPr>
        </p:nvSpPr>
        <p:spPr>
          <a:xfrm>
            <a:off x="102030" y="145566"/>
            <a:ext cx="11096786" cy="1338478"/>
          </a:xfrm>
        </p:spPr>
        <p:txBody>
          <a:bodyPr>
            <a:normAutofit/>
          </a:bodyPr>
          <a:lstStyle/>
          <a:p>
            <a:r>
              <a:rPr lang="en-US" sz="3000" b="1" dirty="0">
                <a:solidFill>
                  <a:schemeClr val="accent6">
                    <a:lumMod val="49000"/>
                  </a:schemeClr>
                </a:solidFill>
              </a:rPr>
              <a:t>Course Guide: CTE, World Language, Fine Art, Health, PE, and many more!</a:t>
            </a:r>
          </a:p>
        </p:txBody>
      </p:sp>
      <p:pic>
        <p:nvPicPr>
          <p:cNvPr id="4" name="Content Placeholder 3">
            <a:extLst>
              <a:ext uri="{FF2B5EF4-FFF2-40B4-BE49-F238E27FC236}">
                <a16:creationId xmlns:a16="http://schemas.microsoft.com/office/drawing/2014/main" id="{EA011C19-02B5-41F6-9607-7007088843D0}"/>
              </a:ext>
            </a:extLst>
          </p:cNvPr>
          <p:cNvPicPr>
            <a:picLocks noGrp="1" noChangeAspect="1"/>
          </p:cNvPicPr>
          <p:nvPr>
            <p:ph idx="1"/>
          </p:nvPr>
        </p:nvPicPr>
        <p:blipFill rotWithShape="1">
          <a:blip r:embed="rId2"/>
          <a:stretch/>
        </p:blipFill>
        <p:spPr>
          <a:xfrm>
            <a:off x="2228144" y="1825625"/>
            <a:ext cx="7735712" cy="4351338"/>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5" name="Ink 14">
                <a:extLst>
                  <a:ext uri="{FF2B5EF4-FFF2-40B4-BE49-F238E27FC236}">
                    <a16:creationId xmlns:a16="http://schemas.microsoft.com/office/drawing/2014/main" id="{9F146F97-62F9-482B-B7C7-EF771CF4E483}"/>
                  </a:ext>
                </a:extLst>
              </p14:cNvPr>
              <p14:cNvContentPartPr/>
              <p14:nvPr/>
            </p14:nvContentPartPr>
            <p14:xfrm>
              <a:off x="6581400" y="3731920"/>
              <a:ext cx="1017000" cy="776520"/>
            </p14:xfrm>
          </p:contentPart>
        </mc:Choice>
        <mc:Fallback xmlns="">
          <p:pic>
            <p:nvPicPr>
              <p:cNvPr id="15" name="Ink 14">
                <a:extLst>
                  <a:ext uri="{FF2B5EF4-FFF2-40B4-BE49-F238E27FC236}">
                    <a16:creationId xmlns:a16="http://schemas.microsoft.com/office/drawing/2014/main" id="{9F146F97-62F9-482B-B7C7-EF771CF4E483}"/>
                  </a:ext>
                </a:extLst>
              </p:cNvPr>
              <p:cNvPicPr/>
              <p:nvPr/>
            </p:nvPicPr>
            <p:blipFill>
              <a:blip r:embed="rId4"/>
              <a:stretch>
                <a:fillRect/>
              </a:stretch>
            </p:blipFill>
            <p:spPr>
              <a:xfrm>
                <a:off x="6563400" y="3714280"/>
                <a:ext cx="1052640" cy="812160"/>
              </a:xfrm>
              <a:prstGeom prst="rect">
                <a:avLst/>
              </a:prstGeom>
            </p:spPr>
          </p:pic>
        </mc:Fallback>
      </mc:AlternateContent>
      <p:sp>
        <p:nvSpPr>
          <p:cNvPr id="3" name="Rectangle 2">
            <a:extLst>
              <a:ext uri="{FF2B5EF4-FFF2-40B4-BE49-F238E27FC236}">
                <a16:creationId xmlns:a16="http://schemas.microsoft.com/office/drawing/2014/main" id="{0EF6D3C3-D350-0BC4-4926-0E806A3D2470}"/>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4D2F1F9F-F7C1-D980-469A-E0C71508A044}"/>
              </a:ext>
            </a:extLst>
          </p:cNvPr>
          <p:cNvPicPr>
            <a:picLocks noChangeAspect="1"/>
          </p:cNvPicPr>
          <p:nvPr/>
        </p:nvPicPr>
        <p:blipFill>
          <a:blip r:embed="rId5"/>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714098003"/>
      </p:ext>
    </p:extLst>
  </p:cSld>
  <p:clrMapOvr>
    <a:masterClrMapping/>
  </p:clrMapOvr>
  <mc:AlternateContent xmlns:mc="http://schemas.openxmlformats.org/markup-compatibility/2006" xmlns:p14="http://schemas.microsoft.com/office/powerpoint/2010/main">
    <mc:Choice Requires="p14">
      <p:transition spd="slow" p14:dur="2000" advTm="30986"/>
    </mc:Choice>
    <mc:Fallback xmlns="">
      <p:transition spd="slow" advTm="3098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188ECE-7913-4F5E-8A6D-9DAA02B77D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489" y="396060"/>
            <a:ext cx="10954718" cy="4227043"/>
          </a:xfrm>
        </p:spPr>
      </p:pic>
      <p:sp>
        <p:nvSpPr>
          <p:cNvPr id="6" name="Arrow: Down 5">
            <a:extLst>
              <a:ext uri="{FF2B5EF4-FFF2-40B4-BE49-F238E27FC236}">
                <a16:creationId xmlns:a16="http://schemas.microsoft.com/office/drawing/2014/main" id="{0FC77ACB-997A-4639-BA77-099CA92FA04D}"/>
              </a:ext>
            </a:extLst>
          </p:cNvPr>
          <p:cNvSpPr/>
          <p:nvPr/>
        </p:nvSpPr>
        <p:spPr>
          <a:xfrm>
            <a:off x="9200483" y="521088"/>
            <a:ext cx="934720" cy="100584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31173A9-8172-007F-F311-62CA7EEC6A74}"/>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een helmet with a pointed crown&#10;&#10;AI-generated content may be incorrect.">
            <a:extLst>
              <a:ext uri="{FF2B5EF4-FFF2-40B4-BE49-F238E27FC236}">
                <a16:creationId xmlns:a16="http://schemas.microsoft.com/office/drawing/2014/main" id="{45CF5FD4-3C87-B66D-F40E-6D1EBCC313B2}"/>
              </a:ext>
            </a:extLst>
          </p:cNvPr>
          <p:cNvPicPr>
            <a:picLocks noChangeAspect="1"/>
          </p:cNvPicPr>
          <p:nvPr/>
        </p:nvPicPr>
        <p:blipFill>
          <a:blip r:embed="rId3"/>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776876254"/>
      </p:ext>
    </p:extLst>
  </p:cSld>
  <p:clrMapOvr>
    <a:masterClrMapping/>
  </p:clrMapOvr>
  <mc:AlternateContent xmlns:mc="http://schemas.openxmlformats.org/markup-compatibility/2006" xmlns:p14="http://schemas.microsoft.com/office/powerpoint/2010/main">
    <mc:Choice Requires="p14">
      <p:transition spd="slow" p14:dur="2000" advTm="19979"/>
    </mc:Choice>
    <mc:Fallback xmlns="">
      <p:transition spd="slow" advTm="1997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6945-9788-4159-83C9-96310843C3AA}"/>
              </a:ext>
            </a:extLst>
          </p:cNvPr>
          <p:cNvSpPr>
            <a:spLocks noGrp="1"/>
          </p:cNvSpPr>
          <p:nvPr>
            <p:ph type="title"/>
          </p:nvPr>
        </p:nvSpPr>
        <p:spPr>
          <a:xfrm>
            <a:off x="1090155" y="947738"/>
            <a:ext cx="10515600" cy="2852737"/>
          </a:xfrm>
        </p:spPr>
        <p:txBody>
          <a:bodyPr>
            <a:normAutofit/>
          </a:bodyPr>
          <a:lstStyle/>
          <a:p>
            <a:r>
              <a:rPr lang="en-US" sz="7200" b="1" dirty="0">
                <a:solidFill>
                  <a:schemeClr val="accent6">
                    <a:lumMod val="49000"/>
                  </a:schemeClr>
                </a:solidFill>
              </a:rPr>
              <a:t>Graduation Requirements</a:t>
            </a:r>
          </a:p>
        </p:txBody>
      </p:sp>
      <p:sp>
        <p:nvSpPr>
          <p:cNvPr id="3" name="Text Placeholder 2">
            <a:extLst>
              <a:ext uri="{FF2B5EF4-FFF2-40B4-BE49-F238E27FC236}">
                <a16:creationId xmlns:a16="http://schemas.microsoft.com/office/drawing/2014/main" id="{B0120BCC-90EF-407F-889A-422EF2276F3F}"/>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F1533F60-F61B-0BCB-CBE1-DBF7046FA4F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62290"/>
      </p:ext>
    </p:extLst>
  </p:cSld>
  <p:clrMapOvr>
    <a:masterClrMapping/>
  </p:clrMapOvr>
  <mc:AlternateContent xmlns:mc="http://schemas.openxmlformats.org/markup-compatibility/2006" xmlns:p14="http://schemas.microsoft.com/office/powerpoint/2010/main">
    <mc:Choice Requires="p14">
      <p:transition spd="slow" p14:dur="2000" advTm="9131"/>
    </mc:Choice>
    <mc:Fallback xmlns="">
      <p:transition spd="slow" advTm="9131"/>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DD73-8BA6-464A-B3EC-01030F3C543D}"/>
              </a:ext>
            </a:extLst>
          </p:cNvPr>
          <p:cNvSpPr>
            <a:spLocks noGrp="1"/>
          </p:cNvSpPr>
          <p:nvPr>
            <p:ph type="title"/>
          </p:nvPr>
        </p:nvSpPr>
        <p:spPr>
          <a:xfrm>
            <a:off x="257014" y="248888"/>
            <a:ext cx="10515600" cy="782955"/>
          </a:xfrm>
        </p:spPr>
        <p:txBody>
          <a:bodyPr/>
          <a:lstStyle/>
          <a:p>
            <a:r>
              <a:rPr lang="en-US" b="1" dirty="0">
                <a:solidFill>
                  <a:schemeClr val="accent6">
                    <a:lumMod val="49000"/>
                  </a:schemeClr>
                </a:solidFill>
              </a:rPr>
              <a:t>Graduation Requirements: 24 Credits</a:t>
            </a:r>
          </a:p>
        </p:txBody>
      </p:sp>
      <p:graphicFrame>
        <p:nvGraphicFramePr>
          <p:cNvPr id="3" name="Table 2">
            <a:extLst>
              <a:ext uri="{FF2B5EF4-FFF2-40B4-BE49-F238E27FC236}">
                <a16:creationId xmlns:a16="http://schemas.microsoft.com/office/drawing/2014/main" id="{C8A30289-45E3-49AB-B0E6-A5924C882D91}"/>
              </a:ext>
            </a:extLst>
          </p:cNvPr>
          <p:cNvGraphicFramePr>
            <a:graphicFrameLocks noGrp="1"/>
          </p:cNvGraphicFramePr>
          <p:nvPr/>
        </p:nvGraphicFramePr>
        <p:xfrm>
          <a:off x="838200" y="1148080"/>
          <a:ext cx="10515600" cy="5538458"/>
        </p:xfrm>
        <a:graphic>
          <a:graphicData uri="http://schemas.openxmlformats.org/drawingml/2006/table">
            <a:tbl>
              <a:tblPr/>
              <a:tblGrid>
                <a:gridCol w="3505200">
                  <a:extLst>
                    <a:ext uri="{9D8B030D-6E8A-4147-A177-3AD203B41FA5}">
                      <a16:colId xmlns:a16="http://schemas.microsoft.com/office/drawing/2014/main" val="2536449998"/>
                    </a:ext>
                  </a:extLst>
                </a:gridCol>
                <a:gridCol w="3505200">
                  <a:extLst>
                    <a:ext uri="{9D8B030D-6E8A-4147-A177-3AD203B41FA5}">
                      <a16:colId xmlns:a16="http://schemas.microsoft.com/office/drawing/2014/main" val="937870772"/>
                    </a:ext>
                  </a:extLst>
                </a:gridCol>
                <a:gridCol w="3505200">
                  <a:extLst>
                    <a:ext uri="{9D8B030D-6E8A-4147-A177-3AD203B41FA5}">
                      <a16:colId xmlns:a16="http://schemas.microsoft.com/office/drawing/2014/main" val="1493247397"/>
                    </a:ext>
                  </a:extLst>
                </a:gridCol>
              </a:tblGrid>
              <a:tr h="369711">
                <a:tc>
                  <a:txBody>
                    <a:bodyPr/>
                    <a:lstStyle/>
                    <a:p>
                      <a:pPr algn="l" fontAlgn="t"/>
                      <a:r>
                        <a:rPr lang="en-US" sz="1050" b="1">
                          <a:solidFill>
                            <a:srgbClr val="FFFFFF"/>
                          </a:solidFill>
                          <a:effectLst/>
                        </a:rPr>
                        <a:t>Subject</a:t>
                      </a:r>
                    </a:p>
                  </a:txBody>
                  <a:tcPr marL="39626" marR="39626" marT="56467" marB="56467">
                    <a:lnL>
                      <a:noFill/>
                    </a:lnL>
                    <a:lnR>
                      <a:noFill/>
                    </a:lnR>
                    <a:lnT>
                      <a:noFill/>
                    </a:lnT>
                    <a:lnB>
                      <a:noFill/>
                    </a:lnB>
                    <a:solidFill>
                      <a:srgbClr val="006F82"/>
                    </a:solidFill>
                  </a:tcPr>
                </a:tc>
                <a:tc>
                  <a:txBody>
                    <a:bodyPr/>
                    <a:lstStyle/>
                    <a:p>
                      <a:pPr algn="l" fontAlgn="t"/>
                      <a:r>
                        <a:rPr lang="en-US" sz="1050" b="1">
                          <a:solidFill>
                            <a:srgbClr val="FFFFFF"/>
                          </a:solidFill>
                          <a:effectLst/>
                        </a:rPr>
                        <a:t>Course Requirements to earn High School Diploma - State and District</a:t>
                      </a:r>
                    </a:p>
                  </a:txBody>
                  <a:tcPr marL="39626" marR="39626" marT="56467" marB="56467">
                    <a:lnL>
                      <a:noFill/>
                    </a:lnL>
                    <a:lnR>
                      <a:noFill/>
                    </a:lnR>
                    <a:lnT>
                      <a:noFill/>
                    </a:lnT>
                    <a:lnB>
                      <a:noFill/>
                    </a:lnB>
                    <a:solidFill>
                      <a:srgbClr val="006F82"/>
                    </a:solidFill>
                  </a:tcPr>
                </a:tc>
                <a:tc>
                  <a:txBody>
                    <a:bodyPr/>
                    <a:lstStyle/>
                    <a:p>
                      <a:pPr algn="l" fontAlgn="t"/>
                      <a:r>
                        <a:rPr lang="en-US" sz="1050" b="1">
                          <a:solidFill>
                            <a:srgbClr val="FFFFFF"/>
                          </a:solidFill>
                          <a:effectLst/>
                        </a:rPr>
                        <a:t>Minimum College Entrance Required for WA public 4-year universities (CADRs)***</a:t>
                      </a:r>
                    </a:p>
                  </a:txBody>
                  <a:tcPr marL="39626" marR="39626" marT="56467" marB="56467">
                    <a:lnL>
                      <a:noFill/>
                    </a:lnL>
                    <a:lnR>
                      <a:noFill/>
                    </a:lnR>
                    <a:lnT>
                      <a:noFill/>
                    </a:lnT>
                    <a:lnB>
                      <a:noFill/>
                    </a:lnB>
                    <a:solidFill>
                      <a:srgbClr val="006F82"/>
                    </a:solidFill>
                  </a:tcPr>
                </a:tc>
                <a:extLst>
                  <a:ext uri="{0D108BD9-81ED-4DB2-BD59-A6C34878D82A}">
                    <a16:rowId xmlns:a16="http://schemas.microsoft.com/office/drawing/2014/main" val="2249696441"/>
                  </a:ext>
                </a:extLst>
              </a:tr>
              <a:tr h="176732">
                <a:tc>
                  <a:txBody>
                    <a:bodyPr/>
                    <a:lstStyle/>
                    <a:p>
                      <a:pPr fontAlgn="t"/>
                      <a:r>
                        <a:rPr lang="en-US" sz="1050">
                          <a:effectLst/>
                        </a:rPr>
                        <a:t>English Language Arts</a:t>
                      </a:r>
                    </a:p>
                  </a:txBody>
                  <a:tcPr marL="39626" marR="39626" marT="45570" marB="45570">
                    <a:lnL>
                      <a:noFill/>
                    </a:lnL>
                    <a:lnR>
                      <a:noFill/>
                    </a:lnR>
                    <a:lnT>
                      <a:noFill/>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4 credits</a:t>
                      </a:r>
                    </a:p>
                  </a:txBody>
                  <a:tcPr marL="39626" marR="39626" marT="45570" marB="45570">
                    <a:lnL>
                      <a:noFill/>
                    </a:lnL>
                    <a:lnR>
                      <a:noFill/>
                    </a:lnR>
                    <a:lnT>
                      <a:noFill/>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4 credits</a:t>
                      </a:r>
                    </a:p>
                  </a:txBody>
                  <a:tcPr marL="39626" marR="39626" marT="45570" marB="45570">
                    <a:lnL>
                      <a:noFill/>
                    </a:lnL>
                    <a:lnR>
                      <a:noFill/>
                    </a:lnR>
                    <a:lnT>
                      <a:noFill/>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2586022739"/>
                  </a:ext>
                </a:extLst>
              </a:tr>
              <a:tr h="775878">
                <a:tc>
                  <a:txBody>
                    <a:bodyPr/>
                    <a:lstStyle/>
                    <a:p>
                      <a:pPr fontAlgn="t"/>
                      <a:r>
                        <a:rPr lang="en-US" sz="1050">
                          <a:effectLst/>
                        </a:rPr>
                        <a:t>Mathematics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credits earned in 9th-12th:</a:t>
                      </a:r>
                    </a:p>
                    <a:p>
                      <a:pPr fontAlgn="t">
                        <a:buFont typeface="Arial" panose="020B0604020202020204" pitchFamily="34" charset="0"/>
                        <a:buChar char="•"/>
                      </a:pPr>
                      <a:r>
                        <a:rPr lang="en-US" sz="1050">
                          <a:effectLst/>
                        </a:rPr>
                        <a:t>Algebra 1</a:t>
                      </a:r>
                    </a:p>
                    <a:p>
                      <a:pPr fontAlgn="t">
                        <a:buFont typeface="Arial" panose="020B0604020202020204" pitchFamily="34" charset="0"/>
                        <a:buChar char="•"/>
                      </a:pPr>
                      <a:r>
                        <a:rPr lang="en-US" sz="1050">
                          <a:effectLst/>
                        </a:rPr>
                        <a:t>Geometry</a:t>
                      </a:r>
                    </a:p>
                    <a:p>
                      <a:pPr fontAlgn="t">
                        <a:buFont typeface="Arial" panose="020B0604020202020204" pitchFamily="34" charset="0"/>
                        <a:buChar char="•"/>
                      </a:pPr>
                      <a:r>
                        <a:rPr lang="en-US" sz="1050">
                          <a:effectLst/>
                        </a:rPr>
                        <a:t>3rd year Math*</a:t>
                      </a:r>
                    </a:p>
                    <a:p>
                      <a:pPr fontAlgn="t"/>
                      <a:r>
                        <a:rPr lang="en-US" sz="1050">
                          <a:effectLst/>
                        </a:rPr>
                        <a:t>If Algebra 1 and/or Geometry are successfully completed before 9th, higher level HS Math can be included.</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3 - 4 credits</a:t>
                      </a:r>
                    </a:p>
                    <a:p>
                      <a:pPr fontAlgn="t">
                        <a:buFont typeface="Arial" panose="020B0604020202020204" pitchFamily="34" charset="0"/>
                        <a:buChar char="•"/>
                      </a:pPr>
                      <a:r>
                        <a:rPr lang="en-US" sz="1050">
                          <a:effectLst/>
                        </a:rPr>
                        <a:t>minimum through Algebra 2 and quantitative class in senior year</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981353381"/>
                  </a:ext>
                </a:extLst>
              </a:tr>
              <a:tr h="604694">
                <a:tc>
                  <a:txBody>
                    <a:bodyPr/>
                    <a:lstStyle/>
                    <a:p>
                      <a:pPr fontAlgn="t"/>
                      <a:r>
                        <a:rPr lang="en-US" sz="1050">
                          <a:effectLst/>
                        </a:rPr>
                        <a:t>Science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credits</a:t>
                      </a:r>
                    </a:p>
                    <a:p>
                      <a:pPr fontAlgn="t">
                        <a:buFont typeface="Arial" panose="020B0604020202020204" pitchFamily="34" charset="0"/>
                        <a:buChar char="•"/>
                      </a:pPr>
                      <a:r>
                        <a:rPr lang="en-US" sz="1050">
                          <a:effectLst/>
                        </a:rPr>
                        <a:t>2 lab sciences </a:t>
                      </a:r>
                    </a:p>
                    <a:p>
                      <a:pPr fontAlgn="t">
                        <a:buFont typeface="Arial" panose="020B0604020202020204" pitchFamily="34" charset="0"/>
                        <a:buChar char="•"/>
                      </a:pPr>
                      <a:r>
                        <a:rPr lang="en-US" sz="1050">
                          <a:effectLst/>
                        </a:rPr>
                        <a:t>1 additional science, lab or non-lab*</a:t>
                      </a:r>
                    </a:p>
                    <a:p>
                      <a:pPr fontAlgn="t"/>
                      <a:r>
                        <a:rPr lang="en-US" sz="1050">
                          <a:effectLst/>
                        </a:rPr>
                        <a:t>(All ISD classes with SC course code are lab sciences)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credits</a:t>
                      </a:r>
                    </a:p>
                    <a:p>
                      <a:pPr fontAlgn="t">
                        <a:buFont typeface="Arial" panose="020B0604020202020204" pitchFamily="34" charset="0"/>
                        <a:buChar char="•"/>
                      </a:pPr>
                      <a:r>
                        <a:rPr lang="en-US" sz="1050">
                          <a:effectLst/>
                        </a:rPr>
                        <a:t>Biology</a:t>
                      </a:r>
                    </a:p>
                    <a:p>
                      <a:pPr fontAlgn="t">
                        <a:buFont typeface="Arial" panose="020B0604020202020204" pitchFamily="34" charset="0"/>
                        <a:buChar char="•"/>
                      </a:pPr>
                      <a:r>
                        <a:rPr lang="en-US" sz="1050">
                          <a:effectLst/>
                        </a:rPr>
                        <a:t>Chemistry or Physics</a:t>
                      </a:r>
                    </a:p>
                    <a:p>
                      <a:pPr fontAlgn="t">
                        <a:buFont typeface="Arial" panose="020B0604020202020204" pitchFamily="34" charset="0"/>
                        <a:buChar char="•"/>
                      </a:pPr>
                      <a:r>
                        <a:rPr lang="en-US" sz="1050">
                          <a:effectLst/>
                        </a:rPr>
                        <a:t>1 additional science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1761873166"/>
                  </a:ext>
                </a:extLst>
              </a:tr>
              <a:tr h="433509">
                <a:tc>
                  <a:txBody>
                    <a:bodyPr/>
                    <a:lstStyle/>
                    <a:p>
                      <a:pPr fontAlgn="t"/>
                      <a:r>
                        <a:rPr lang="en-US" sz="1050">
                          <a:effectLst/>
                        </a:rPr>
                        <a:t>Social Studies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credits</a:t>
                      </a:r>
                    </a:p>
                    <a:p>
                      <a:pPr fontAlgn="t">
                        <a:buFont typeface="Arial" panose="020B0604020202020204" pitchFamily="34" charset="0"/>
                        <a:buChar char="•"/>
                      </a:pPr>
                      <a:r>
                        <a:rPr lang="en-US" sz="1050">
                          <a:effectLst/>
                        </a:rPr>
                        <a:t>1.5 World History</a:t>
                      </a:r>
                    </a:p>
                    <a:p>
                      <a:pPr fontAlgn="t">
                        <a:buFont typeface="Arial" panose="020B0604020202020204" pitchFamily="34" charset="0"/>
                        <a:buChar char="•"/>
                      </a:pPr>
                      <a:r>
                        <a:rPr lang="en-US" sz="1050">
                          <a:effectLst/>
                        </a:rPr>
                        <a:t>1.0 US History</a:t>
                      </a:r>
                    </a:p>
                    <a:p>
                      <a:pPr fontAlgn="t">
                        <a:buFont typeface="Arial" panose="020B0604020202020204" pitchFamily="34" charset="0"/>
                        <a:buChar char="•"/>
                      </a:pPr>
                      <a:r>
                        <a:rPr lang="en-US" sz="1050">
                          <a:effectLst/>
                        </a:rPr>
                        <a:t>0.5 Civics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3 - 4 credits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3124167447"/>
                  </a:ext>
                </a:extLst>
              </a:tr>
              <a:tr h="433509">
                <a:tc rowSpan="2">
                  <a:txBody>
                    <a:bodyPr/>
                    <a:lstStyle/>
                    <a:p>
                      <a:pPr fontAlgn="t"/>
                      <a:r>
                        <a:rPr lang="en-US" sz="1050">
                          <a:effectLst/>
                        </a:rPr>
                        <a:t>World Language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2 credits</a:t>
                      </a:r>
                    </a:p>
                    <a:p>
                      <a:pPr fontAlgn="t">
                        <a:buFont typeface="Arial" panose="020B0604020202020204" pitchFamily="34" charset="0"/>
                        <a:buChar char="•"/>
                      </a:pPr>
                      <a:r>
                        <a:rPr lang="en-US" sz="1050">
                          <a:effectLst/>
                        </a:rPr>
                        <a:t>Both credits may be replaced with a Personalized Pathway Requirements**</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2 credits, must be two consecutive years in the same language.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1081891317"/>
                  </a:ext>
                </a:extLst>
              </a:tr>
              <a:tr h="262325">
                <a:tc vMerge="1">
                  <a:txBody>
                    <a:bodyPr/>
                    <a:lstStyle/>
                    <a:p>
                      <a:endParaRPr lang="en-US"/>
                    </a:p>
                  </a:txBody>
                  <a:tcPr/>
                </a:tc>
                <a:tc gridSpan="2">
                  <a:txBody>
                    <a:bodyPr/>
                    <a:lstStyle/>
                    <a:p>
                      <a:pPr fontAlgn="t"/>
                      <a:r>
                        <a:rPr lang="en-US" sz="1050" b="1" i="1">
                          <a:effectLst/>
                        </a:rPr>
                        <a:t>NOTE</a:t>
                      </a:r>
                      <a:r>
                        <a:rPr lang="en-US" sz="1050" i="1">
                          <a:effectLst/>
                        </a:rPr>
                        <a:t>: biliterate students can take a competency test to earn up to 4.0 World Language credits</a:t>
                      </a:r>
                      <a:endParaRPr lang="en-US" sz="1050">
                        <a:effectLst/>
                      </a:endParaRP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712677103"/>
                  </a:ext>
                </a:extLst>
              </a:tr>
              <a:tr h="433509">
                <a:tc>
                  <a:txBody>
                    <a:bodyPr/>
                    <a:lstStyle/>
                    <a:p>
                      <a:pPr fontAlgn="t"/>
                      <a:r>
                        <a:rPr lang="en-US" sz="1050" dirty="0">
                          <a:effectLst/>
                        </a:rPr>
                        <a:t>Art​</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2 (Fine or Applied Art)</a:t>
                      </a:r>
                    </a:p>
                    <a:p>
                      <a:pPr fontAlgn="t">
                        <a:buFont typeface="Arial" panose="020B0604020202020204" pitchFamily="34" charset="0"/>
                        <a:buChar char="•"/>
                      </a:pPr>
                      <a:r>
                        <a:rPr lang="en-US" sz="1050">
                          <a:effectLst/>
                        </a:rPr>
                        <a:t>1 credit may be replaced with a Personalized Pathway Requirement**</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1 (must be Fine Art)​</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3969464647"/>
                  </a:ext>
                </a:extLst>
              </a:tr>
              <a:tr h="176732">
                <a:tc>
                  <a:txBody>
                    <a:bodyPr/>
                    <a:lstStyle/>
                    <a:p>
                      <a:pPr fontAlgn="t"/>
                      <a:r>
                        <a:rPr lang="en-US" sz="1050">
                          <a:effectLst/>
                        </a:rPr>
                        <a:t>PE/Health​</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1.5 PE and 0.5 Health​</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rowSpan="3">
                  <a:txBody>
                    <a:bodyPr/>
                    <a:lstStyle/>
                    <a:p>
                      <a:pPr fontAlgn="ctr"/>
                      <a:r>
                        <a:rPr lang="en-US" sz="1050" dirty="0">
                          <a:effectLst/>
                        </a:rPr>
                        <a:t>Not required for college entrance but provide opportunities for students to demonstrate and explore their learning​</a:t>
                      </a:r>
                    </a:p>
                    <a:p>
                      <a:pPr fontAlgn="ctr"/>
                      <a:r>
                        <a:rPr lang="en-US" sz="1050" b="1" i="1" dirty="0">
                          <a:effectLst/>
                        </a:rPr>
                        <a:t>Students are encouraged to reach out directly to colleges they are interested in applying to, as admissions processes and requirements vary by school.</a:t>
                      </a:r>
                      <a:endParaRPr lang="en-US" sz="1050" dirty="0">
                        <a:effectLst/>
                      </a:endParaRPr>
                    </a:p>
                  </a:txBody>
                  <a:tcPr marL="39626" marR="39626" marT="45570" marB="45570" anchor="ctr">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extLst>
                  <a:ext uri="{0D108BD9-81ED-4DB2-BD59-A6C34878D82A}">
                    <a16:rowId xmlns:a16="http://schemas.microsoft.com/office/drawing/2014/main" val="428812544"/>
                  </a:ext>
                </a:extLst>
              </a:tr>
              <a:tr h="262325">
                <a:tc>
                  <a:txBody>
                    <a:bodyPr/>
                    <a:lstStyle/>
                    <a:p>
                      <a:pPr fontAlgn="t"/>
                      <a:r>
                        <a:rPr lang="en-US" sz="1050">
                          <a:effectLst/>
                        </a:rPr>
                        <a:t>Career and Technical Education (CTE)​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a:effectLst/>
                        </a:rPr>
                        <a:t>1 (many options in high school)</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322308355"/>
                  </a:ext>
                </a:extLst>
              </a:tr>
              <a:tr h="422414">
                <a:tc>
                  <a:txBody>
                    <a:bodyPr/>
                    <a:lstStyle/>
                    <a:p>
                      <a:pPr fontAlgn="t"/>
                      <a:r>
                        <a:rPr lang="en-US" sz="1050">
                          <a:effectLst/>
                        </a:rPr>
                        <a:t>Elective (any course)​</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a:txBody>
                    <a:bodyPr/>
                    <a:lstStyle/>
                    <a:p>
                      <a:pPr fontAlgn="t"/>
                      <a:r>
                        <a:rPr lang="en-US" sz="1050" dirty="0">
                          <a:effectLst/>
                        </a:rPr>
                        <a:t>4 credits, or enough to reach the total credit requirement for graduation.</a:t>
                      </a:r>
                    </a:p>
                  </a:txBody>
                  <a:tcPr marL="39626" marR="39626" marT="45570" marB="45570">
                    <a:lnL>
                      <a:noFill/>
                    </a:lnL>
                    <a:lnR>
                      <a:noFill/>
                    </a:lnR>
                    <a:lnT w="6350" cap="flat" cmpd="sng" algn="ctr">
                      <a:solidFill>
                        <a:srgbClr val="CFCFCF"/>
                      </a:solidFill>
                      <a:prstDash val="solid"/>
                      <a:round/>
                      <a:headEnd type="none" w="med" len="med"/>
                      <a:tailEnd type="none" w="med" len="med"/>
                    </a:lnT>
                    <a:lnB w="6350" cap="flat" cmpd="sng" algn="ctr">
                      <a:solidFill>
                        <a:srgbClr val="CFCFCF"/>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4156691979"/>
                  </a:ext>
                </a:extLst>
              </a:tr>
            </a:tbl>
          </a:graphicData>
        </a:graphic>
      </p:graphicFrame>
      <p:sp>
        <p:nvSpPr>
          <p:cNvPr id="4" name="Rectangle 3">
            <a:extLst>
              <a:ext uri="{FF2B5EF4-FFF2-40B4-BE49-F238E27FC236}">
                <a16:creationId xmlns:a16="http://schemas.microsoft.com/office/drawing/2014/main" id="{185BA381-66D4-E609-4358-57FD793858B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1A65CEEF-9E6A-1B0D-ED19-7A6A3D38BEC0}"/>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072458287"/>
      </p:ext>
    </p:extLst>
  </p:cSld>
  <p:clrMapOvr>
    <a:masterClrMapping/>
  </p:clrMapOvr>
  <mc:AlternateContent xmlns:mc="http://schemas.openxmlformats.org/markup-compatibility/2006" xmlns:p14="http://schemas.microsoft.com/office/powerpoint/2010/main">
    <mc:Choice Requires="p14">
      <p:transition spd="slow" p14:dur="2000" advTm="183115"/>
    </mc:Choice>
    <mc:Fallback xmlns="">
      <p:transition spd="slow" advTm="18311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0"/>
            <a:ext cx="11163795" cy="917410"/>
          </a:xfrm>
        </p:spPr>
        <p:txBody>
          <a:bodyPr>
            <a:normAutofit/>
          </a:bodyPr>
          <a:lstStyle/>
          <a:p>
            <a:r>
              <a:rPr lang="en-US" sz="4000" b="1" dirty="0">
                <a:solidFill>
                  <a:schemeClr val="accent6">
                    <a:lumMod val="49000"/>
                  </a:schemeClr>
                </a:solidFill>
                <a:latin typeface="+mn-lt"/>
              </a:rPr>
              <a:t>Northwest Studies &amp; Middle School Courses</a:t>
            </a:r>
          </a:p>
        </p:txBody>
      </p:sp>
      <p:sp>
        <p:nvSpPr>
          <p:cNvPr id="13" name="TextBox 12"/>
          <p:cNvSpPr txBox="1"/>
          <p:nvPr/>
        </p:nvSpPr>
        <p:spPr>
          <a:xfrm>
            <a:off x="718583" y="1153130"/>
            <a:ext cx="10751634" cy="4370427"/>
          </a:xfrm>
          <a:prstGeom prst="rect">
            <a:avLst/>
          </a:prstGeom>
          <a:noFill/>
          <a:ln w="76200">
            <a:solidFill>
              <a:schemeClr val="accent6">
                <a:lumMod val="50000"/>
              </a:schemeClr>
            </a:solidFill>
          </a:ln>
        </p:spPr>
        <p:txBody>
          <a:bodyPr wrap="square" lIns="91440" tIns="45720" rIns="91440" bIns="45720" rtlCol="0" anchor="t">
            <a:spAutoFit/>
          </a:bodyPr>
          <a:lstStyle/>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Northwest Studies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(can be earned in Middle School or online learning course)</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Credit Earned Before High School</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Calibri"/>
              </a:rPr>
              <a:t>Credit from ISD middle schools for classes such as Algebra 1, Geometry, Algebra 2, Biology, and World Language are automatically added to HS transcript; students/ families must </a:t>
            </a:r>
            <a:r>
              <a:rPr kumimoji="0" lang="en-US" sz="3200" b="0" i="0" u="sng" strike="noStrike" kern="1200" cap="none" spc="0" normalizeH="0" baseline="0" noProof="0" dirty="0">
                <a:ln>
                  <a:noFill/>
                </a:ln>
                <a:solidFill>
                  <a:prstClr val="black"/>
                </a:solidFill>
                <a:effectLst/>
                <a:uLnTx/>
                <a:uFillTx/>
                <a:latin typeface="Calibri"/>
                <a:ea typeface="+mn-ea"/>
                <a:cs typeface="Calibri"/>
              </a:rPr>
              <a:t>opt</a:t>
            </a:r>
            <a:r>
              <a:rPr kumimoji="0" lang="en-US" sz="3200" b="0" i="0" u="none" strike="noStrike" kern="1200" cap="none" spc="0" normalizeH="0" baseline="0" noProof="0" dirty="0">
                <a:ln>
                  <a:noFill/>
                </a:ln>
                <a:solidFill>
                  <a:prstClr val="black"/>
                </a:solidFill>
                <a:effectLst/>
                <a:uLnTx/>
                <a:uFillTx/>
                <a:latin typeface="Calibri"/>
                <a:ea typeface="+mn-ea"/>
                <a:cs typeface="Calibri"/>
              </a:rPr>
              <a:t> </a:t>
            </a:r>
            <a:r>
              <a:rPr kumimoji="0" lang="en-US" sz="3200" b="0" i="0" u="sng" strike="noStrike" kern="1200" cap="none" spc="0" normalizeH="0" baseline="0" noProof="0" dirty="0">
                <a:ln>
                  <a:noFill/>
                </a:ln>
                <a:solidFill>
                  <a:prstClr val="black"/>
                </a:solidFill>
                <a:effectLst/>
                <a:uLnTx/>
                <a:uFillTx/>
                <a:latin typeface="Calibri"/>
                <a:ea typeface="+mn-ea"/>
                <a:cs typeface="Calibri"/>
              </a:rPr>
              <a:t>out</a:t>
            </a:r>
            <a:r>
              <a:rPr kumimoji="0" lang="en-US" sz="3200" b="0" i="0" u="none" strike="noStrike" kern="1200" cap="none" spc="0" normalizeH="0" baseline="0" noProof="0" dirty="0">
                <a:ln>
                  <a:noFill/>
                </a:ln>
                <a:solidFill>
                  <a:prstClr val="black"/>
                </a:solidFill>
                <a:effectLst/>
                <a:uLnTx/>
                <a:uFillTx/>
                <a:latin typeface="Calibri"/>
                <a:ea typeface="+mn-ea"/>
                <a:cs typeface="Calibri"/>
              </a:rPr>
              <a:t> by end of 11</a:t>
            </a:r>
            <a:r>
              <a:rPr kumimoji="0" lang="en-US" sz="3200" b="0" i="0" u="none" strike="noStrike" kern="1200" cap="none" spc="0" normalizeH="0" baseline="30000" noProof="0" dirty="0">
                <a:ln>
                  <a:noFill/>
                </a:ln>
                <a:solidFill>
                  <a:prstClr val="black"/>
                </a:solidFill>
                <a:effectLst/>
                <a:uLnTx/>
                <a:uFillTx/>
                <a:latin typeface="Calibri"/>
                <a:ea typeface="+mn-ea"/>
                <a:cs typeface="Calibri"/>
              </a:rPr>
              <a:t>th</a:t>
            </a:r>
            <a:r>
              <a:rPr kumimoji="0" lang="en-US" sz="3200" b="0" i="0" u="none" strike="noStrike" kern="1200" cap="none" spc="0" normalizeH="0" baseline="0" noProof="0" dirty="0">
                <a:ln>
                  <a:noFill/>
                </a:ln>
                <a:solidFill>
                  <a:prstClr val="black"/>
                </a:solidFill>
                <a:effectLst/>
                <a:uLnTx/>
                <a:uFillTx/>
                <a:latin typeface="Calibri"/>
                <a:ea typeface="+mn-ea"/>
                <a:cs typeface="Calibri"/>
              </a:rPr>
              <a:t>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990ABFF-79DC-C6FE-30A4-E778C1D31EBF}"/>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een helmet with a pointed crown&#10;&#10;AI-generated content may be incorrect.">
            <a:extLst>
              <a:ext uri="{FF2B5EF4-FFF2-40B4-BE49-F238E27FC236}">
                <a16:creationId xmlns:a16="http://schemas.microsoft.com/office/drawing/2014/main" id="{9C21DEF5-5175-2344-2381-75EE2D450A8E}"/>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913971649"/>
      </p:ext>
    </p:extLst>
  </p:cSld>
  <p:clrMapOvr>
    <a:masterClrMapping/>
  </p:clrMapOvr>
  <mc:AlternateContent xmlns:mc="http://schemas.openxmlformats.org/markup-compatibility/2006" xmlns:p14="http://schemas.microsoft.com/office/powerpoint/2010/main">
    <mc:Choice Requires="p14">
      <p:transition spd="slow" p14:dur="2000" advTm="70258"/>
    </mc:Choice>
    <mc:Fallback xmlns="">
      <p:transition spd="slow" advTm="70258"/>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0"/>
            <a:ext cx="11163795" cy="917410"/>
          </a:xfrm>
        </p:spPr>
        <p:txBody>
          <a:bodyPr>
            <a:normAutofit/>
          </a:bodyPr>
          <a:lstStyle/>
          <a:p>
            <a:r>
              <a:rPr lang="en-US" sz="4000" b="1" dirty="0">
                <a:solidFill>
                  <a:schemeClr val="accent6">
                    <a:lumMod val="49000"/>
                  </a:schemeClr>
                </a:solidFill>
                <a:latin typeface="+mn-lt"/>
              </a:rPr>
              <a:t>High School and Beyond Plan on </a:t>
            </a:r>
            <a:r>
              <a:rPr lang="en-US" sz="4000" b="1" err="1">
                <a:solidFill>
                  <a:schemeClr val="accent6">
                    <a:lumMod val="49000"/>
                  </a:schemeClr>
                </a:solidFill>
                <a:latin typeface="+mn-lt"/>
              </a:rPr>
              <a:t>Xello</a:t>
            </a:r>
            <a:endParaRPr lang="en-US" sz="4000" u="sng" dirty="0">
              <a:solidFill>
                <a:schemeClr val="accent6">
                  <a:lumMod val="49000"/>
                </a:schemeClr>
              </a:solidFill>
              <a:latin typeface="+mn-lt"/>
              <a:ea typeface="Calibri"/>
              <a:cs typeface="Calibri"/>
            </a:endParaRPr>
          </a:p>
        </p:txBody>
      </p:sp>
      <p:sp>
        <p:nvSpPr>
          <p:cNvPr id="13" name="TextBox 12"/>
          <p:cNvSpPr txBox="1"/>
          <p:nvPr/>
        </p:nvSpPr>
        <p:spPr>
          <a:xfrm>
            <a:off x="602166" y="812667"/>
            <a:ext cx="10751634" cy="4809009"/>
          </a:xfrm>
          <a:prstGeom prst="rect">
            <a:avLst/>
          </a:prstGeom>
          <a:noFill/>
          <a:ln w="76200">
            <a:solidFill>
              <a:schemeClr val="accent6">
                <a:lumMod val="50000"/>
              </a:schemeClr>
            </a:solidFill>
          </a:ln>
        </p:spPr>
        <p:txBody>
          <a:bodyPr wrap="square" lIns="91440" tIns="45720" rIns="91440" bIns="45720" rtlCol="0" anchor="t">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High School &amp; Beyond Plan, a graduation requirement, helps students get the most out of high school and think about their future. It revolves around three questions: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Who am 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can I become?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do I become that?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5D71CC7-5C16-F0FE-0C0C-11C5F8CF244A}"/>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een helmet with a pointed crown&#10;&#10;AI-generated content may be incorrect.">
            <a:extLst>
              <a:ext uri="{FF2B5EF4-FFF2-40B4-BE49-F238E27FC236}">
                <a16:creationId xmlns:a16="http://schemas.microsoft.com/office/drawing/2014/main" id="{58D253E5-F29B-963B-1612-BA06CE092EA4}"/>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1950534609"/>
      </p:ext>
    </p:extLst>
  </p:cSld>
  <p:clrMapOvr>
    <a:masterClrMapping/>
  </p:clrMapOvr>
  <mc:AlternateContent xmlns:mc="http://schemas.openxmlformats.org/markup-compatibility/2006" xmlns:p14="http://schemas.microsoft.com/office/powerpoint/2010/main">
    <mc:Choice Requires="p14">
      <p:transition spd="slow" p14:dur="2000" advTm="45125"/>
    </mc:Choice>
    <mc:Fallback xmlns="">
      <p:transition spd="slow" advTm="4512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98324"/>
            <a:ext cx="11176085" cy="766916"/>
          </a:xfrm>
        </p:spPr>
        <p:txBody>
          <a:bodyPr>
            <a:normAutofit/>
          </a:bodyPr>
          <a:lstStyle/>
          <a:p>
            <a:r>
              <a:rPr lang="en-US" sz="4000" b="1" dirty="0">
                <a:solidFill>
                  <a:schemeClr val="accent6">
                    <a:lumMod val="49000"/>
                  </a:schemeClr>
                </a:solidFill>
                <a:latin typeface="+mn-lt"/>
              </a:rPr>
              <a:t>Graduation Pathway Requirement</a:t>
            </a:r>
          </a:p>
        </p:txBody>
      </p:sp>
      <p:sp>
        <p:nvSpPr>
          <p:cNvPr id="13" name="TextBox 12"/>
          <p:cNvSpPr txBox="1"/>
          <p:nvPr/>
        </p:nvSpPr>
        <p:spPr>
          <a:xfrm>
            <a:off x="181229" y="1027102"/>
            <a:ext cx="11829541" cy="3970318"/>
          </a:xfrm>
          <a:prstGeom prst="rect">
            <a:avLst/>
          </a:prstGeom>
          <a:noFill/>
          <a:ln w="76200">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use of the term “Pathway” exists in multiple contexts. The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graduation pathway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refers to the many ways in which students can demonstrate readiness for a meaningful first step after high school.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Smarter Balanced Assessment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 / SAT / AP / IB Exams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Armed Services Vocational Aptitude Battery (ASVAB) Test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Dual Credit Courses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Career and Technical Education (CTE) Course Sequence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Washington Access to Instruction &amp; Measurement (WA-AIM) Assessment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For more information click here for the Graduation Toolkit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4">
            <a:extLst>
              <a:ext uri="{FF2B5EF4-FFF2-40B4-BE49-F238E27FC236}">
                <a16:creationId xmlns:a16="http://schemas.microsoft.com/office/drawing/2014/main" id="{DC2C76E0-9A7C-CFAE-7777-71395FEE2704}"/>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een helmet with a pointed crown&#10;&#10;AI-generated content may be incorrect.">
            <a:extLst>
              <a:ext uri="{FF2B5EF4-FFF2-40B4-BE49-F238E27FC236}">
                <a16:creationId xmlns:a16="http://schemas.microsoft.com/office/drawing/2014/main" id="{453AEF90-A1EF-704F-95E8-70F33F477258}"/>
              </a:ext>
            </a:extLst>
          </p:cNvPr>
          <p:cNvPicPr>
            <a:picLocks noChangeAspect="1"/>
          </p:cNvPicPr>
          <p:nvPr/>
        </p:nvPicPr>
        <p:blipFill>
          <a:blip r:embed="rId4"/>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092869578"/>
      </p:ext>
    </p:extLst>
  </p:cSld>
  <p:clrMapOvr>
    <a:masterClrMapping/>
  </p:clrMapOvr>
  <mc:AlternateContent xmlns:mc="http://schemas.openxmlformats.org/markup-compatibility/2006" xmlns:p14="http://schemas.microsoft.com/office/powerpoint/2010/main">
    <mc:Choice Requires="p14">
      <p:transition spd="slow" p14:dur="2000" advTm="50144"/>
    </mc:Choice>
    <mc:Fallback xmlns="">
      <p:transition spd="slow" advTm="501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4" y="186692"/>
            <a:ext cx="11163795" cy="917410"/>
          </a:xfrm>
        </p:spPr>
        <p:txBody>
          <a:bodyPr/>
          <a:lstStyle/>
          <a:p>
            <a:r>
              <a:rPr lang="en-US" b="1" dirty="0"/>
              <a:t>Follow Skyline on Social Media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478692" y="1409108"/>
            <a:ext cx="6509849" cy="4154985"/>
          </a:xfrm>
        </p:spPr>
        <p:txBody>
          <a:bodyPr>
            <a:normAutofit/>
          </a:bodyPr>
          <a:lstStyle/>
          <a:p>
            <a:pPr marL="0" indent="0">
              <a:buNone/>
            </a:pPr>
            <a:r>
              <a:rPr lang="en-US" dirty="0"/>
              <a:t> </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008B015-6E77-4367-978F-C082563FD02F}"/>
              </a:ext>
            </a:extLst>
          </p:cNvPr>
          <p:cNvSpPr txBox="1"/>
          <p:nvPr/>
        </p:nvSpPr>
        <p:spPr>
          <a:xfrm>
            <a:off x="4244424" y="1439745"/>
            <a:ext cx="9689233" cy="4462760"/>
          </a:xfrm>
          <a:prstGeom prst="rect">
            <a:avLst/>
          </a:prstGeom>
          <a:noFill/>
        </p:spPr>
        <p:txBody>
          <a:bodyPr wrap="square" rtlCol="0">
            <a:spAutoFit/>
          </a:bodyPr>
          <a:lstStyle/>
          <a:p>
            <a:r>
              <a:rPr lang="en-US" sz="2400" dirty="0"/>
              <a:t>  </a:t>
            </a:r>
            <a:r>
              <a:rPr lang="en-US" sz="4400" dirty="0" err="1"/>
              <a:t>spartans_shs</a:t>
            </a:r>
            <a:endParaRPr lang="en-US" sz="4400" dirty="0"/>
          </a:p>
          <a:p>
            <a:endParaRPr lang="en-US" sz="2400" dirty="0"/>
          </a:p>
          <a:p>
            <a:endParaRPr lang="en-US" sz="4000" dirty="0"/>
          </a:p>
          <a:p>
            <a:r>
              <a:rPr lang="en-US" sz="4000" dirty="0"/>
              <a:t>  Skyline High School</a:t>
            </a:r>
          </a:p>
          <a:p>
            <a:endParaRPr lang="en-US" sz="2400" dirty="0"/>
          </a:p>
          <a:p>
            <a:endParaRPr lang="en-US" sz="2400" dirty="0"/>
          </a:p>
          <a:p>
            <a:endParaRPr lang="en-US" sz="2400" dirty="0"/>
          </a:p>
          <a:p>
            <a:endParaRPr lang="en-US" sz="2400" dirty="0"/>
          </a:p>
          <a:p>
            <a:r>
              <a:rPr lang="en-US" sz="2400" dirty="0"/>
              <a:t>  </a:t>
            </a:r>
            <a:r>
              <a:rPr lang="en-US" sz="4000" dirty="0"/>
              <a:t>@SHS_Spartan</a:t>
            </a:r>
          </a:p>
        </p:txBody>
      </p:sp>
      <p:pic>
        <p:nvPicPr>
          <p:cNvPr id="13" name="Picture 12">
            <a:extLst>
              <a:ext uri="{FF2B5EF4-FFF2-40B4-BE49-F238E27FC236}">
                <a16:creationId xmlns:a16="http://schemas.microsoft.com/office/drawing/2014/main" id="{015322AA-7715-4D7D-B103-0DA8CA10F976}"/>
              </a:ext>
            </a:extLst>
          </p:cNvPr>
          <p:cNvPicPr>
            <a:picLocks noChangeAspect="1"/>
          </p:cNvPicPr>
          <p:nvPr/>
        </p:nvPicPr>
        <p:blipFill>
          <a:blip r:embed="rId4"/>
          <a:stretch>
            <a:fillRect/>
          </a:stretch>
        </p:blipFill>
        <p:spPr>
          <a:xfrm>
            <a:off x="2882159" y="1275081"/>
            <a:ext cx="1362265" cy="1314634"/>
          </a:xfrm>
          <a:prstGeom prst="rect">
            <a:avLst/>
          </a:prstGeom>
        </p:spPr>
      </p:pic>
      <p:pic>
        <p:nvPicPr>
          <p:cNvPr id="15" name="Picture 14">
            <a:extLst>
              <a:ext uri="{FF2B5EF4-FFF2-40B4-BE49-F238E27FC236}">
                <a16:creationId xmlns:a16="http://schemas.microsoft.com/office/drawing/2014/main" id="{C2E4CAAA-B3BB-4EA6-91CC-BABD3A849C1C}"/>
              </a:ext>
            </a:extLst>
          </p:cNvPr>
          <p:cNvPicPr>
            <a:picLocks noChangeAspect="1"/>
          </p:cNvPicPr>
          <p:nvPr/>
        </p:nvPicPr>
        <p:blipFill>
          <a:blip r:embed="rId5"/>
          <a:stretch>
            <a:fillRect/>
          </a:stretch>
        </p:blipFill>
        <p:spPr>
          <a:xfrm>
            <a:off x="2939316" y="2895525"/>
            <a:ext cx="1247949" cy="1066949"/>
          </a:xfrm>
          <a:prstGeom prst="rect">
            <a:avLst/>
          </a:prstGeom>
        </p:spPr>
      </p:pic>
      <p:pic>
        <p:nvPicPr>
          <p:cNvPr id="17" name="Picture 16">
            <a:extLst>
              <a:ext uri="{FF2B5EF4-FFF2-40B4-BE49-F238E27FC236}">
                <a16:creationId xmlns:a16="http://schemas.microsoft.com/office/drawing/2014/main" id="{E3283E0F-3120-455F-85C3-D9A84D928004}"/>
              </a:ext>
            </a:extLst>
          </p:cNvPr>
          <p:cNvPicPr>
            <a:picLocks noChangeAspect="1"/>
          </p:cNvPicPr>
          <p:nvPr/>
        </p:nvPicPr>
        <p:blipFill>
          <a:blip r:embed="rId6"/>
          <a:stretch>
            <a:fillRect/>
          </a:stretch>
        </p:blipFill>
        <p:spPr>
          <a:xfrm>
            <a:off x="3030065" y="4640134"/>
            <a:ext cx="1097225" cy="1071509"/>
          </a:xfrm>
          <a:prstGeom prst="rect">
            <a:avLst/>
          </a:prstGeom>
        </p:spPr>
      </p:pic>
    </p:spTree>
    <p:extLst>
      <p:ext uri="{BB962C8B-B14F-4D97-AF65-F5344CB8AC3E}">
        <p14:creationId xmlns:p14="http://schemas.microsoft.com/office/powerpoint/2010/main" val="2179729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E85B-082F-4E9B-9408-E2FC12ED5EAA}"/>
              </a:ext>
            </a:extLst>
          </p:cNvPr>
          <p:cNvSpPr>
            <a:spLocks noGrp="1"/>
          </p:cNvSpPr>
          <p:nvPr>
            <p:ph type="title"/>
          </p:nvPr>
        </p:nvSpPr>
        <p:spPr>
          <a:xfrm>
            <a:off x="231183" y="365125"/>
            <a:ext cx="10515600" cy="1325563"/>
          </a:xfrm>
        </p:spPr>
        <p:txBody>
          <a:bodyPr/>
          <a:lstStyle/>
          <a:p>
            <a:r>
              <a:rPr lang="en-US" b="1" dirty="0">
                <a:solidFill>
                  <a:schemeClr val="accent6">
                    <a:lumMod val="49000"/>
                  </a:schemeClr>
                </a:solidFill>
                <a:ea typeface="Calibri Light"/>
                <a:cs typeface="Calibri Light"/>
              </a:rPr>
              <a:t>Upcoming CRP Events</a:t>
            </a:r>
          </a:p>
        </p:txBody>
      </p:sp>
      <p:sp>
        <p:nvSpPr>
          <p:cNvPr id="3" name="Content Placeholder 2">
            <a:extLst>
              <a:ext uri="{FF2B5EF4-FFF2-40B4-BE49-F238E27FC236}">
                <a16:creationId xmlns:a16="http://schemas.microsoft.com/office/drawing/2014/main" id="{F7325276-A167-4CEB-ACA7-60B7C61CAD1B}"/>
              </a:ext>
            </a:extLst>
          </p:cNvPr>
          <p:cNvSpPr>
            <a:spLocks noGrp="1"/>
          </p:cNvSpPr>
          <p:nvPr>
            <p:ph idx="1"/>
          </p:nvPr>
        </p:nvSpPr>
        <p:spPr/>
        <p:txBody>
          <a:bodyPr vert="horz" lIns="91440" tIns="45720" rIns="91440" bIns="45720" rtlCol="0" anchor="t">
            <a:normAutofit/>
          </a:bodyPr>
          <a:lstStyle/>
          <a:p>
            <a:r>
              <a:rPr lang="en-US" b="1" dirty="0">
                <a:ea typeface="Calibri"/>
                <a:cs typeface="Calibri"/>
              </a:rPr>
              <a:t>Wednesday March 5th 6:00-8:15: </a:t>
            </a:r>
            <a:r>
              <a:rPr lang="en-US" dirty="0">
                <a:ea typeface="+mn-lt"/>
                <a:cs typeface="+mn-lt"/>
              </a:rPr>
              <a:t>Incoming 9</a:t>
            </a:r>
            <a:r>
              <a:rPr lang="en-US" baseline="30000" dirty="0">
                <a:ea typeface="+mn-lt"/>
                <a:cs typeface="+mn-lt"/>
              </a:rPr>
              <a:t>th </a:t>
            </a:r>
            <a:r>
              <a:rPr lang="en-US" dirty="0">
                <a:ea typeface="+mn-lt"/>
                <a:cs typeface="+mn-lt"/>
              </a:rPr>
              <a:t>Grade Night Student and Family Welcome Night</a:t>
            </a:r>
            <a:endParaRPr lang="en-US" b="1" dirty="0">
              <a:ea typeface="+mn-lt"/>
              <a:cs typeface="+mn-lt"/>
            </a:endParaRPr>
          </a:p>
          <a:p>
            <a:r>
              <a:rPr lang="en-US" b="1" dirty="0"/>
              <a:t>Thursday March 6th 6:00-7:00 on Zoom: </a:t>
            </a:r>
            <a:r>
              <a:rPr lang="en-US" dirty="0"/>
              <a:t>Parent and Student Zoom Presentation. </a:t>
            </a:r>
            <a:endParaRPr lang="en-US" dirty="0">
              <a:ea typeface="Calibri"/>
              <a:cs typeface="Calibri"/>
            </a:endParaRPr>
          </a:p>
          <a:p>
            <a:r>
              <a:rPr lang="en-US" b="1" dirty="0">
                <a:ea typeface="Calibri"/>
                <a:cs typeface="Calibri"/>
              </a:rPr>
              <a:t>Week of March 10th:</a:t>
            </a:r>
            <a:r>
              <a:rPr lang="en-US" dirty="0">
                <a:ea typeface="Calibri"/>
                <a:cs typeface="Calibri"/>
              </a:rPr>
              <a:t> SHS Counselors will be coming to you to answer any CRP questions that you may have!</a:t>
            </a:r>
            <a:endParaRPr lang="en-US" dirty="0"/>
          </a:p>
          <a:p>
            <a:endParaRPr lang="en-US" dirty="0"/>
          </a:p>
          <a:p>
            <a:endParaRPr lang="en-US" dirty="0"/>
          </a:p>
        </p:txBody>
      </p:sp>
      <p:sp>
        <p:nvSpPr>
          <p:cNvPr id="5" name="Rectangle 4">
            <a:extLst>
              <a:ext uri="{FF2B5EF4-FFF2-40B4-BE49-F238E27FC236}">
                <a16:creationId xmlns:a16="http://schemas.microsoft.com/office/drawing/2014/main" id="{C1CDB860-B4E5-05C6-5A6C-75C8D488213B}"/>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green helmet with a pointed crown&#10;&#10;AI-generated content may be incorrect.">
            <a:extLst>
              <a:ext uri="{FF2B5EF4-FFF2-40B4-BE49-F238E27FC236}">
                <a16:creationId xmlns:a16="http://schemas.microsoft.com/office/drawing/2014/main" id="{5A139315-3FE9-7235-952B-390BECEDCD76}"/>
              </a:ext>
            </a:extLst>
          </p:cNvPr>
          <p:cNvPicPr>
            <a:picLocks noChangeAspect="1"/>
          </p:cNvPicPr>
          <p:nvPr/>
        </p:nvPicPr>
        <p:blipFill>
          <a:blip r:embed="rId2"/>
          <a:stretch>
            <a:fillRect/>
          </a:stretch>
        </p:blipFill>
        <p:spPr>
          <a:xfrm>
            <a:off x="11309969" y="35920"/>
            <a:ext cx="885825" cy="1000125"/>
          </a:xfrm>
          <a:prstGeom prst="rect">
            <a:avLst/>
          </a:prstGeom>
        </p:spPr>
      </p:pic>
    </p:spTree>
    <p:extLst>
      <p:ext uri="{BB962C8B-B14F-4D97-AF65-F5344CB8AC3E}">
        <p14:creationId xmlns:p14="http://schemas.microsoft.com/office/powerpoint/2010/main" val="2563335328"/>
      </p:ext>
    </p:extLst>
  </p:cSld>
  <p:clrMapOvr>
    <a:masterClrMapping/>
  </p:clrMapOvr>
  <mc:AlternateContent xmlns:mc="http://schemas.openxmlformats.org/markup-compatibility/2006" xmlns:p14="http://schemas.microsoft.com/office/powerpoint/2010/main">
    <mc:Choice Requires="p14">
      <p:transition spd="slow" p14:dur="2000" advTm="78481"/>
    </mc:Choice>
    <mc:Fallback xmlns="">
      <p:transition spd="slow" advTm="7848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21A8-276F-4E3D-8A6D-D3E031F2DBA6}"/>
              </a:ext>
            </a:extLst>
          </p:cNvPr>
          <p:cNvSpPr>
            <a:spLocks noGrp="1"/>
          </p:cNvSpPr>
          <p:nvPr>
            <p:ph type="title"/>
          </p:nvPr>
        </p:nvSpPr>
        <p:spPr/>
        <p:txBody>
          <a:bodyPr>
            <a:normAutofit/>
          </a:bodyPr>
          <a:lstStyle/>
          <a:p>
            <a:r>
              <a:rPr lang="en-US" sz="4300" b="1" dirty="0">
                <a:solidFill>
                  <a:schemeClr val="accent6">
                    <a:lumMod val="49000"/>
                  </a:schemeClr>
                </a:solidFill>
              </a:rPr>
              <a:t>Follow the counseling team on IG for updates!</a:t>
            </a:r>
            <a:r>
              <a:rPr lang="en-US" sz="4300" dirty="0"/>
              <a:t> </a:t>
            </a:r>
          </a:p>
        </p:txBody>
      </p:sp>
      <p:pic>
        <p:nvPicPr>
          <p:cNvPr id="4" name="Content Placeholder 3" descr="Qr code&#10;&#10;Description automatically generated">
            <a:extLst>
              <a:ext uri="{FF2B5EF4-FFF2-40B4-BE49-F238E27FC236}">
                <a16:creationId xmlns:a16="http://schemas.microsoft.com/office/drawing/2014/main" id="{FA21A272-249E-4F6B-8E18-AFAE4ADA2485}"/>
              </a:ext>
            </a:extLst>
          </p:cNvPr>
          <p:cNvPicPr>
            <a:picLocks noGrp="1" noChangeAspect="1"/>
          </p:cNvPicPr>
          <p:nvPr>
            <p:ph idx="1"/>
          </p:nvPr>
        </p:nvPicPr>
        <p:blipFill>
          <a:blip r:embed="rId2"/>
          <a:stretch>
            <a:fillRect/>
          </a:stretch>
        </p:blipFill>
        <p:spPr>
          <a:xfrm>
            <a:off x="3920331" y="1690688"/>
            <a:ext cx="4351338" cy="4351338"/>
          </a:xfrm>
          <a:prstGeom prst="rect">
            <a:avLst/>
          </a:prstGeom>
        </p:spPr>
      </p:pic>
      <p:sp>
        <p:nvSpPr>
          <p:cNvPr id="5" name="Rectangle 4">
            <a:extLst>
              <a:ext uri="{FF2B5EF4-FFF2-40B4-BE49-F238E27FC236}">
                <a16:creationId xmlns:a16="http://schemas.microsoft.com/office/drawing/2014/main" id="{82CAAA1D-A9AA-1618-16C6-DC3D10EDC8E9}"/>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67415"/>
      </p:ext>
    </p:extLst>
  </p:cSld>
  <p:clrMapOvr>
    <a:masterClrMapping/>
  </p:clrMapOvr>
  <mc:AlternateContent xmlns:mc="http://schemas.openxmlformats.org/markup-compatibility/2006" xmlns:p14="http://schemas.microsoft.com/office/powerpoint/2010/main">
    <mc:Choice Requires="p14">
      <p:transition spd="slow" p14:dur="2000" advTm="41956"/>
    </mc:Choice>
    <mc:Fallback xmlns="">
      <p:transition spd="slow" advTm="41956"/>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12DD71-1322-4C5A-A2DA-54E7CF1339DC}"/>
              </a:ext>
            </a:extLst>
          </p:cNvPr>
          <p:cNvSpPr>
            <a:spLocks noGrp="1"/>
          </p:cNvSpPr>
          <p:nvPr>
            <p:ph type="ctrTitle"/>
          </p:nvPr>
        </p:nvSpPr>
        <p:spPr>
          <a:xfrm>
            <a:off x="6501235" y="1132092"/>
            <a:ext cx="5323362" cy="3864077"/>
          </a:xfrm>
        </p:spPr>
        <p:txBody>
          <a:bodyPr anchor="b">
            <a:normAutofit/>
          </a:bodyPr>
          <a:lstStyle/>
          <a:p>
            <a:r>
              <a:rPr lang="en-US" sz="4400">
                <a:solidFill>
                  <a:schemeClr val="bg1"/>
                </a:solidFill>
              </a:rPr>
              <a:t>Thank you!</a:t>
            </a:r>
            <a:br>
              <a:rPr lang="en-US" altLang="en-US" sz="4400">
                <a:solidFill>
                  <a:schemeClr val="bg1"/>
                </a:solidFill>
                <a:latin typeface="+mn-lt"/>
              </a:rPr>
            </a:br>
            <a:br>
              <a:rPr lang="en-US" altLang="en-US" sz="4800">
                <a:solidFill>
                  <a:schemeClr val="bg1"/>
                </a:solidFill>
                <a:latin typeface="+mn-lt"/>
              </a:rPr>
            </a:br>
            <a:endParaRPr lang="en-US" sz="4800" b="1">
              <a:solidFill>
                <a:schemeClr val="bg1"/>
              </a:solidFill>
              <a:latin typeface="+mn-lt"/>
              <a:ea typeface="Segoe UI Black" panose="020B0A02040204020203" pitchFamily="34" charset="0"/>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DC6401B-BCE4-4575-90AC-EDF0FE614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21" b="96282" l="3037" r="99422">
                        <a14:foregroundMark x1="57918" y1="11859" x2="57918" y2="11859"/>
                        <a14:foregroundMark x1="53868" y1="12372" x2="24295" y2="22179"/>
                        <a14:foregroundMark x1="61967" y1="9808" x2="61967" y2="9808"/>
                        <a14:foregroundMark x1="67245" y1="9808" x2="77079" y2="9808"/>
                        <a14:foregroundMark x1="48084" y1="10321" x2="29501" y2="13910"/>
                        <a14:foregroundMark x1="23138" y1="23718" x2="10991" y2="37564"/>
                        <a14:foregroundMark x1="10991" y1="40641" x2="10991" y2="55064"/>
                        <a14:foregroundMark x1="10051" y1="51154" x2="10629" y2="68141"/>
                        <a14:foregroundMark x1="7881" y1="41282" x2="3181" y2="53590"/>
                        <a14:foregroundMark x1="63702" y1="5321" x2="63702" y2="5321"/>
                        <a14:foregroundMark x1="57411" y1="25321" x2="57411" y2="25321"/>
                        <a14:foregroundMark x1="50542" y1="28782" x2="50542" y2="28782"/>
                        <a14:foregroundMark x1="44613" y1="31603" x2="44613" y2="31603"/>
                        <a14:foregroundMark x1="39552" y1="34679" x2="39552" y2="34679"/>
                        <a14:foregroundMark x1="34635" y1="37821" x2="34635" y2="37821"/>
                        <a14:foregroundMark x1="30658" y1="41795" x2="30658" y2="41795"/>
                        <a14:foregroundMark x1="27043" y1="47051" x2="27043" y2="47051"/>
                        <a14:foregroundMark x1="23066" y1="50000" x2="23066" y2="50000"/>
                        <a14:foregroundMark x1="21403" y1="56538" x2="21403" y2="56538"/>
                        <a14:foregroundMark x1="91034" y1="68782" x2="91034" y2="68782"/>
                        <a14:foregroundMark x1="84093" y1="92179" x2="84093" y2="92179"/>
                        <a14:foregroundMark x1="95662" y1="73333" x2="95662" y2="73333"/>
                        <a14:foregroundMark x1="60014" y1="85513" x2="60014" y2="85513"/>
                        <a14:foregroundMark x1="83153" y1="96346" x2="83153" y2="96346"/>
                        <a14:foregroundMark x1="99422" y1="75256" x2="99422" y2="75256"/>
                      </a14:backgroundRemoval>
                    </a14:imgEffect>
                  </a14:imgLayer>
                </a14:imgProps>
              </a:ext>
            </a:extLst>
          </a:blip>
          <a:stretch>
            <a:fillRect/>
          </a:stretch>
        </p:blipFill>
        <p:spPr>
          <a:xfrm>
            <a:off x="441361" y="489204"/>
            <a:ext cx="4003885" cy="4511421"/>
          </a:xfrm>
          <a:prstGeom prst="rect">
            <a:avLst/>
          </a:prstGeom>
        </p:spPr>
      </p:pic>
      <p:sp>
        <p:nvSpPr>
          <p:cNvPr id="4" name="Rectangle 3">
            <a:extLst>
              <a:ext uri="{FF2B5EF4-FFF2-40B4-BE49-F238E27FC236}">
                <a16:creationId xmlns:a16="http://schemas.microsoft.com/office/drawing/2014/main" id="{88E71A71-E8A2-4CED-91D9-3EC57143735B}"/>
              </a:ext>
            </a:extLst>
          </p:cNvPr>
          <p:cNvSpPr/>
          <p:nvPr/>
        </p:nvSpPr>
        <p:spPr>
          <a:xfrm>
            <a:off x="0" y="5859194"/>
            <a:ext cx="12192000" cy="998806"/>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900722"/>
      </p:ext>
    </p:extLst>
  </p:cSld>
  <p:clrMapOvr>
    <a:masterClrMapping/>
  </p:clrMapOvr>
  <mc:AlternateContent xmlns:mc="http://schemas.openxmlformats.org/markup-compatibility/2006" xmlns:p14="http://schemas.microsoft.com/office/powerpoint/2010/main">
    <mc:Choice Requires="p14">
      <p:transition spd="slow" p14:dur="2000" advTm="63609"/>
    </mc:Choice>
    <mc:Fallback xmlns="">
      <p:transition spd="slow" advTm="6360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r>
              <a:rPr lang="en-US" b="1" dirty="0"/>
              <a:t>Skyline Administration</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a:buFont typeface="Wingdings" panose="05000000000000000000" pitchFamily="2" charset="2"/>
              <a:buChar char="Ø"/>
            </a:pPr>
            <a:r>
              <a:rPr lang="en-US" dirty="0"/>
              <a:t> Keith Hennig – Principal</a:t>
            </a:r>
          </a:p>
          <a:p>
            <a:pPr marL="0" indent="0">
              <a:buNone/>
            </a:pPr>
            <a:r>
              <a:rPr lang="en-US" dirty="0"/>
              <a:t> </a:t>
            </a:r>
          </a:p>
          <a:p>
            <a:pPr>
              <a:buFont typeface="Wingdings" panose="05000000000000000000" pitchFamily="2" charset="2"/>
              <a:buChar char="Ø"/>
            </a:pPr>
            <a:r>
              <a:rPr lang="en-US" dirty="0"/>
              <a:t> Allison Strait (A-GAI)</a:t>
            </a:r>
          </a:p>
          <a:p>
            <a:pPr>
              <a:buFont typeface="Wingdings" panose="05000000000000000000" pitchFamily="2" charset="2"/>
              <a:buChar char="Ø"/>
            </a:pPr>
            <a:r>
              <a:rPr lang="en-US" dirty="0"/>
              <a:t> Andrew Guss (GAJ-LIT)</a:t>
            </a:r>
          </a:p>
          <a:p>
            <a:pPr>
              <a:buFont typeface="Wingdings" panose="05000000000000000000" pitchFamily="2" charset="2"/>
              <a:buChar char="Ø"/>
            </a:pPr>
            <a:r>
              <a:rPr lang="en-US" dirty="0"/>
              <a:t> Kevin Adamo (LIU-ROD) </a:t>
            </a:r>
          </a:p>
          <a:p>
            <a:pPr>
              <a:buFont typeface="Wingdings" panose="05000000000000000000" pitchFamily="2" charset="2"/>
              <a:buChar char="Ø"/>
            </a:pPr>
            <a:r>
              <a:rPr lang="en-US" dirty="0"/>
              <a:t> Alanah Baron (ROE-Z)</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63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r>
              <a:rPr lang="en-US" b="1" dirty="0"/>
              <a:t>Skyline Counselors </a:t>
            </a:r>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a:buFont typeface="Wingdings" panose="05000000000000000000" pitchFamily="2" charset="2"/>
              <a:buChar char="Ø"/>
            </a:pPr>
            <a:r>
              <a:rPr lang="en-US" dirty="0"/>
              <a:t> Hayden Kersey (A-COY)</a:t>
            </a:r>
          </a:p>
          <a:p>
            <a:pPr>
              <a:buFont typeface="Wingdings" panose="05000000000000000000" pitchFamily="2" charset="2"/>
              <a:buChar char="Ø"/>
            </a:pPr>
            <a:r>
              <a:rPr lang="en-US" dirty="0"/>
              <a:t>Todd Caffey (COZ-HOW)</a:t>
            </a:r>
          </a:p>
          <a:p>
            <a:pPr>
              <a:buFont typeface="Wingdings" panose="05000000000000000000" pitchFamily="2" charset="2"/>
              <a:buChar char="Ø"/>
            </a:pPr>
            <a:r>
              <a:rPr lang="en-US" dirty="0"/>
              <a:t>Megan Rieke (HOZ-LIT)</a:t>
            </a:r>
          </a:p>
          <a:p>
            <a:pPr>
              <a:buFont typeface="Wingdings" panose="05000000000000000000" pitchFamily="2" charset="2"/>
              <a:buChar char="Ø"/>
            </a:pPr>
            <a:r>
              <a:rPr lang="en-US" dirty="0"/>
              <a:t>Stephanie Anderson (LIU-O)</a:t>
            </a:r>
          </a:p>
          <a:p>
            <a:pPr>
              <a:buFont typeface="Wingdings" panose="05000000000000000000" pitchFamily="2" charset="2"/>
              <a:buChar char="Ø"/>
            </a:pPr>
            <a:r>
              <a:rPr lang="en-US" dirty="0"/>
              <a:t>Adam Dickenson (P-SKA)</a:t>
            </a:r>
          </a:p>
          <a:p>
            <a:pPr>
              <a:buFont typeface="Wingdings" panose="05000000000000000000" pitchFamily="2" charset="2"/>
              <a:buChar char="Ø"/>
            </a:pPr>
            <a:r>
              <a:rPr lang="en-US" dirty="0"/>
              <a:t>Kristen Flemer (SKB-Z)</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8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96478" y="134397"/>
            <a:ext cx="10515600" cy="885263"/>
          </a:xfrm>
        </p:spPr>
        <p:txBody>
          <a:bodyPr/>
          <a:lstStyle/>
          <a:p>
            <a:r>
              <a:rPr lang="en-US" b="1" dirty="0">
                <a:latin typeface="Segoe UI Black"/>
                <a:ea typeface="Segoe UI Black"/>
              </a:rPr>
              <a:t>Vision/Mission &amp; HOW Wheel </a:t>
            </a:r>
            <a:endParaRPr lang="en-US" dirty="0"/>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246345" y="1202725"/>
            <a:ext cx="4177778" cy="5308180"/>
          </a:xfrm>
        </p:spPr>
        <p:txBody>
          <a:bodyPr vert="horz" lIns="91440" tIns="45720" rIns="91440" bIns="45720" rtlCol="0" anchor="t">
            <a:normAutofit fontScale="92500" lnSpcReduction="10000"/>
          </a:bodyPr>
          <a:lstStyle/>
          <a:p>
            <a:pPr marL="0" indent="0">
              <a:buNone/>
            </a:pPr>
            <a:r>
              <a:rPr lang="en-US" i="1" dirty="0">
                <a:ea typeface="+mn-lt"/>
                <a:cs typeface="+mn-lt"/>
              </a:rPr>
              <a:t>Develop honorable, thinking, skillful citizens who possess integrity, act with pride, and pursue scholarship and excellence in the service of humanity.</a:t>
            </a:r>
            <a:endParaRPr lang="en-US" i="1" dirty="0"/>
          </a:p>
          <a:p>
            <a:pPr marL="0" indent="0">
              <a:buNone/>
            </a:pPr>
            <a:endParaRPr lang="en-US" i="1" dirty="0">
              <a:ea typeface="+mn-lt"/>
              <a:cs typeface="+mn-lt"/>
            </a:endParaRPr>
          </a:p>
          <a:p>
            <a:pPr marL="0" indent="0">
              <a:buNone/>
            </a:pPr>
            <a:r>
              <a:rPr lang="en-US" i="1" dirty="0">
                <a:ea typeface="+mn-lt"/>
                <a:cs typeface="+mn-lt"/>
              </a:rPr>
              <a:t>Our goal is that ALL of our students will be </a:t>
            </a:r>
            <a:r>
              <a:rPr lang="en-US" i="1" dirty="0">
                <a:highlight>
                  <a:srgbClr val="FFFF00"/>
                </a:highlight>
                <a:ea typeface="+mn-lt"/>
                <a:cs typeface="+mn-lt"/>
              </a:rPr>
              <a:t>prepared for and eager to accept the academic, occupational, personal, and practical challenges of life in a dynamic global environment.</a:t>
            </a:r>
            <a:endParaRPr lang="en-US" dirty="0">
              <a:highlight>
                <a:srgbClr val="FFFF00"/>
              </a:highlight>
              <a:ea typeface="+mn-lt"/>
              <a:cs typeface="+mn-lt"/>
            </a:endParaRPr>
          </a:p>
        </p:txBody>
      </p:sp>
      <p:sp>
        <p:nvSpPr>
          <p:cNvPr id="5" name="Rectangle 4">
            <a:extLst>
              <a:ext uri="{FF2B5EF4-FFF2-40B4-BE49-F238E27FC236}">
                <a16:creationId xmlns:a16="http://schemas.microsoft.com/office/drawing/2014/main" id="{C37A4177-94F4-4B15-8706-420CE679AEE5}"/>
              </a:ext>
            </a:extLst>
          </p:cNvPr>
          <p:cNvSpPr/>
          <p:nvPr/>
        </p:nvSpPr>
        <p:spPr>
          <a:xfrm>
            <a:off x="-41946" y="6590203"/>
            <a:ext cx="12264706" cy="286017"/>
          </a:xfrm>
          <a:prstGeom prst="rect">
            <a:avLst/>
          </a:prstGeom>
          <a:solidFill>
            <a:srgbClr val="2F4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F7126AB-5232-4170-9CD1-06E138381088}"/>
              </a:ext>
            </a:extLst>
          </p:cNvPr>
          <p:cNvPicPr>
            <a:picLocks noChangeAspect="1"/>
          </p:cNvPicPr>
          <p:nvPr/>
        </p:nvPicPr>
        <p:blipFill>
          <a:blip r:embed="rId2">
            <a:alphaModFix amt="50000"/>
          </a:blip>
          <a:stretch>
            <a:fillRect/>
          </a:stretch>
        </p:blipFill>
        <p:spPr>
          <a:xfrm>
            <a:off x="11205638" y="96653"/>
            <a:ext cx="889884" cy="1002305"/>
          </a:xfrm>
          <a:prstGeom prst="rect">
            <a:avLst/>
          </a:prstGeom>
        </p:spPr>
      </p:pic>
      <p:pic>
        <p:nvPicPr>
          <p:cNvPr id="4" name="Picture 7">
            <a:extLst>
              <a:ext uri="{FF2B5EF4-FFF2-40B4-BE49-F238E27FC236}">
                <a16:creationId xmlns:a16="http://schemas.microsoft.com/office/drawing/2014/main" id="{DD4269D8-F815-7740-0BCE-CB08C9C1CD79}"/>
              </a:ext>
            </a:extLst>
          </p:cNvPr>
          <p:cNvPicPr>
            <a:picLocks noChangeAspect="1"/>
          </p:cNvPicPr>
          <p:nvPr/>
        </p:nvPicPr>
        <p:blipFill>
          <a:blip r:embed="rId3"/>
          <a:stretch>
            <a:fillRect/>
          </a:stretch>
        </p:blipFill>
        <p:spPr>
          <a:xfrm>
            <a:off x="7605386" y="1295401"/>
            <a:ext cx="4340269" cy="4350707"/>
          </a:xfrm>
          <a:prstGeom prst="rect">
            <a:avLst/>
          </a:prstGeom>
        </p:spPr>
      </p:pic>
      <p:pic>
        <p:nvPicPr>
          <p:cNvPr id="7" name="Picture 7" descr="Clipart - Arrow left-right">
            <a:extLst>
              <a:ext uri="{FF2B5EF4-FFF2-40B4-BE49-F238E27FC236}">
                <a16:creationId xmlns:a16="http://schemas.microsoft.com/office/drawing/2014/main" id="{D1E04CDE-BCE1-6342-F12C-C07CD83B5B28}"/>
              </a:ext>
            </a:extLst>
          </p:cNvPr>
          <p:cNvPicPr>
            <a:picLocks noChangeAspect="1"/>
          </p:cNvPicPr>
          <p:nvPr/>
        </p:nvPicPr>
        <p:blipFill>
          <a:blip r:embed="rId4"/>
          <a:stretch>
            <a:fillRect/>
          </a:stretch>
        </p:blipFill>
        <p:spPr>
          <a:xfrm>
            <a:off x="4455478" y="2694404"/>
            <a:ext cx="3151889" cy="1464770"/>
          </a:xfrm>
          <a:prstGeom prst="rect">
            <a:avLst/>
          </a:prstGeom>
        </p:spPr>
      </p:pic>
      <p:sp>
        <p:nvSpPr>
          <p:cNvPr id="8" name="AutoShape 2" descr="https://usc-powerpoint.officeapps.live.com/pods/GetClipboardImage.ashx?Id=cc31ab3a-f138-4a64-ada5-7613f11fcdb4&amp;DC=PUS7&amp;pkey=6232f363-6775-416d-986c-ae5c395b3924&amp;wdwaccluster=PUS7">
            <a:extLst>
              <a:ext uri="{FF2B5EF4-FFF2-40B4-BE49-F238E27FC236}">
                <a16:creationId xmlns:a16="http://schemas.microsoft.com/office/drawing/2014/main" id="{DF10932A-6919-4913-A148-8265ADA055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4" descr="https://usc-powerpoint.officeapps.live.com/pods/GetClipboardImage.ashx?Id=cc31ab3a-f138-4a64-ada5-7613f11fcdb4&amp;DC=PUS7&amp;pkey=6232f363-6775-416d-986c-ae5c395b3924&amp;wdwaccluster=PUS7">
            <a:extLst>
              <a:ext uri="{FF2B5EF4-FFF2-40B4-BE49-F238E27FC236}">
                <a16:creationId xmlns:a16="http://schemas.microsoft.com/office/drawing/2014/main" id="{91ACDB13-3263-4EB9-87A7-AE433C9AC0E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AutoShape 6" descr="https://usc-powerpoint.officeapps.live.com/pods/GetClipboardImage.ashx?Id=73e85d51-684f-41e3-93ba-76c485d209d3&amp;DC=PUS7&amp;pkey=0443f4ce-413e-41ed-95bc-c5ca8d7e5aa3&amp;wdwaccluster=PUS7">
            <a:extLst>
              <a:ext uri="{FF2B5EF4-FFF2-40B4-BE49-F238E27FC236}">
                <a16:creationId xmlns:a16="http://schemas.microsoft.com/office/drawing/2014/main" id="{2DCEF881-7DAD-41D1-A5F6-10310AE89B2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24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C24A-7E97-40F5-8A5B-A444C21FD354}"/>
              </a:ext>
            </a:extLst>
          </p:cNvPr>
          <p:cNvSpPr>
            <a:spLocks noGrp="1"/>
          </p:cNvSpPr>
          <p:nvPr>
            <p:ph type="title"/>
          </p:nvPr>
        </p:nvSpPr>
        <p:spPr>
          <a:xfrm>
            <a:off x="190005" y="365126"/>
            <a:ext cx="11163795" cy="917410"/>
          </a:xfrm>
        </p:spPr>
        <p:txBody>
          <a:bodyPr/>
          <a:lstStyle/>
          <a:p>
            <a:endParaRPr lang="en-US" dirty="0"/>
          </a:p>
        </p:txBody>
      </p:sp>
      <p:sp>
        <p:nvSpPr>
          <p:cNvPr id="3" name="Content Placeholder 2">
            <a:extLst>
              <a:ext uri="{FF2B5EF4-FFF2-40B4-BE49-F238E27FC236}">
                <a16:creationId xmlns:a16="http://schemas.microsoft.com/office/drawing/2014/main" id="{688D7C6D-CE89-4A2E-9D78-3EE478E93E89}"/>
              </a:ext>
            </a:extLst>
          </p:cNvPr>
          <p:cNvSpPr>
            <a:spLocks noGrp="1"/>
          </p:cNvSpPr>
          <p:nvPr>
            <p:ph idx="1"/>
          </p:nvPr>
        </p:nvSpPr>
        <p:spPr>
          <a:xfrm>
            <a:off x="436098" y="1282537"/>
            <a:ext cx="11352628" cy="4576658"/>
          </a:xfrm>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lgn="ctr">
              <a:buNone/>
            </a:pPr>
            <a:r>
              <a:rPr lang="en-US" sz="6600" dirty="0">
                <a:latin typeface="Segoe UI Black" panose="020B0A02040204020203" pitchFamily="34" charset="0"/>
                <a:ea typeface="Segoe UI Black" panose="020B0A02040204020203" pitchFamily="34" charset="0"/>
                <a:cs typeface="Segoe UI Black" panose="020B0A02040204020203" pitchFamily="34" charset="0"/>
              </a:rPr>
              <a:t>SHS LEARNER PROFILE</a:t>
            </a:r>
          </a:p>
        </p:txBody>
      </p:sp>
      <p:pic>
        <p:nvPicPr>
          <p:cNvPr id="4" name="Picture 4" descr="Image result for skyline high school logo">
            <a:extLst>
              <a:ext uri="{FF2B5EF4-FFF2-40B4-BE49-F238E27FC236}">
                <a16:creationId xmlns:a16="http://schemas.microsoft.com/office/drawing/2014/main" id="{A1ABAE0A-5D8D-4631-8EF6-120B941E5B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750" b="96250" l="3390" r="95198">
                        <a14:foregroundMark x1="61582" y1="10000" x2="61582" y2="10000"/>
                        <a14:foregroundMark x1="57062" y1="26250" x2="57062" y2="26250"/>
                        <a14:foregroundMark x1="56780" y1="5750" x2="56780" y2="5750"/>
                        <a14:foregroundMark x1="90960" y1="70250" x2="90960" y2="70250"/>
                        <a14:foregroundMark x1="95480" y1="73500" x2="95480" y2="73500"/>
                        <a14:foregroundMark x1="83898" y1="91500" x2="83898" y2="91500"/>
                        <a14:foregroundMark x1="79944" y1="96250" x2="79944" y2="96250"/>
                        <a14:foregroundMark x1="87571" y1="95250" x2="87571" y2="95250"/>
                        <a14:foregroundMark x1="3390" y1="46750" x2="3390" y2="46750"/>
                        <a14:foregroundMark x1="20904" y1="56000" x2="20904" y2="56000"/>
                        <a14:foregroundMark x1="23164" y1="51500" x2="23164" y2="51500"/>
                        <a14:foregroundMark x1="23446" y1="46250" x2="23446" y2="46250"/>
                        <a14:foregroundMark x1="26271" y1="41000" x2="26271" y2="41000"/>
                        <a14:foregroundMark x1="33051" y1="35000" x2="33051" y2="35000"/>
                        <a14:foregroundMark x1="37571" y1="31500" x2="37571" y2="31500"/>
                        <a14:foregroundMark x1="46328" y1="28500" x2="46328" y2="28500"/>
                        <a14:foregroundMark x1="49718" y1="27750" x2="49718" y2="27750"/>
                      </a14:backgroundRemoval>
                    </a14:imgEffect>
                  </a14:imgLayer>
                </a14:imgProps>
              </a:ext>
              <a:ext uri="{28A0092B-C50C-407E-A947-70E740481C1C}">
                <a14:useLocalDpi xmlns:a14="http://schemas.microsoft.com/office/drawing/2010/main" val="0"/>
              </a:ext>
            </a:extLst>
          </a:blip>
          <a:srcRect/>
          <a:stretch>
            <a:fillRect/>
          </a:stretch>
        </p:blipFill>
        <p:spPr bwMode="auto">
          <a:xfrm>
            <a:off x="10784982" y="117192"/>
            <a:ext cx="1304890" cy="147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7A4177-94F4-4B15-8706-420CE679AEE5}"/>
              </a:ext>
            </a:extLst>
          </p:cNvPr>
          <p:cNvSpPr/>
          <p:nvPr/>
        </p:nvSpPr>
        <p:spPr>
          <a:xfrm>
            <a:off x="0" y="5859194"/>
            <a:ext cx="12192000" cy="998806"/>
          </a:xfrm>
          <a:prstGeom prst="rect">
            <a:avLst/>
          </a:prstGeom>
          <a:solidFill>
            <a:srgbClr val="2F4B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41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yline ppt Template" id="{F8525687-18AE-41EF-BA5A-98966C26CF20}" vid="{DD2DBE2B-A931-4269-B6F7-C74E527B74DB}"/>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e11099-abeb-4ca2-8106-c371963fb8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2565017A17A645A483EC030C5C56BC" ma:contentTypeVersion="18" ma:contentTypeDescription="Create a new document." ma:contentTypeScope="" ma:versionID="0852ba699aa5c452fd7a2a7b4171866e">
  <xsd:schema xmlns:xsd="http://www.w3.org/2001/XMLSchema" xmlns:xs="http://www.w3.org/2001/XMLSchema" xmlns:p="http://schemas.microsoft.com/office/2006/metadata/properties" xmlns:ns3="6de11099-abeb-4ca2-8106-c371963fb850" xmlns:ns4="ef66dd79-cf3b-4996-8a97-6e98fdd53d66" targetNamespace="http://schemas.microsoft.com/office/2006/metadata/properties" ma:root="true" ma:fieldsID="d45b8e7ac715c862da6a8b5480db2f76" ns3:_="" ns4:_="">
    <xsd:import namespace="6de11099-abeb-4ca2-8106-c371963fb850"/>
    <xsd:import namespace="ef66dd79-cf3b-4996-8a97-6e98fdd53d6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11099-abeb-4ca2-8106-c371963fb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66dd79-cf3b-4996-8a97-6e98fdd53d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5AAC0-D1B9-4FD7-8DAC-596611C8176A}">
  <ds:schemaRefs>
    <ds:schemaRef ds:uri="http://schemas.microsoft.com/office/2006/documentManagement/types"/>
    <ds:schemaRef ds:uri="http://purl.org/dc/dcmitype/"/>
    <ds:schemaRef ds:uri="ef66dd79-cf3b-4996-8a97-6e98fdd53d66"/>
    <ds:schemaRef ds:uri="http://purl.org/dc/elements/1.1/"/>
    <ds:schemaRef ds:uri="http://schemas.microsoft.com/office/2006/metadata/properties"/>
    <ds:schemaRef ds:uri="6de11099-abeb-4ca2-8106-c371963fb850"/>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B1A963-0435-473B-9F57-BA95AA0F02C7}">
  <ds:schemaRefs>
    <ds:schemaRef ds:uri="http://schemas.microsoft.com/sharepoint/v3/contenttype/forms"/>
  </ds:schemaRefs>
</ds:datastoreItem>
</file>

<file path=customXml/itemProps3.xml><?xml version="1.0" encoding="utf-8"?>
<ds:datastoreItem xmlns:ds="http://schemas.openxmlformats.org/officeDocument/2006/customXml" ds:itemID="{EA046AA9-4A90-413D-A678-563ECE7C4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11099-abeb-4ca2-8106-c371963fb850"/>
    <ds:schemaRef ds:uri="ef66dd79-cf3b-4996-8a97-6e98fdd53d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41343</TotalTime>
  <Words>2434</Words>
  <Application>Microsoft Office PowerPoint</Application>
  <PresentationFormat>Widescreen</PresentationFormat>
  <Paragraphs>331</Paragraphs>
  <Slides>52</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Calibri Light</vt:lpstr>
      <vt:lpstr>Segoe UI</vt:lpstr>
      <vt:lpstr>Segoe UI Black</vt:lpstr>
      <vt:lpstr>Wingdings</vt:lpstr>
      <vt:lpstr>Office Theme</vt:lpstr>
      <vt:lpstr>1_Office Theme</vt:lpstr>
      <vt:lpstr>2_Office Theme</vt:lpstr>
      <vt:lpstr>Incoming 9th Grade Welcome Night  3.5.2025</vt:lpstr>
      <vt:lpstr>Learning Objectives </vt:lpstr>
      <vt:lpstr>Welcome</vt:lpstr>
      <vt:lpstr>Break Out Session – Locations (6:55, 7:15, 7:35, 7:55) </vt:lpstr>
      <vt:lpstr>Follow Skyline on Social Media </vt:lpstr>
      <vt:lpstr>Skyline Administration</vt:lpstr>
      <vt:lpstr>Skyline Counselors </vt:lpstr>
      <vt:lpstr>Vision/Mission &amp; HOW Wheel </vt:lpstr>
      <vt:lpstr>PowerPoint Presentation</vt:lpstr>
      <vt:lpstr>PowerPoint Presentation</vt:lpstr>
      <vt:lpstr>PowerPoint Presentation</vt:lpstr>
      <vt:lpstr>Get Involved! </vt:lpstr>
      <vt:lpstr>PowerPoint Presentation</vt:lpstr>
      <vt:lpstr>Bell Schedule </vt:lpstr>
      <vt:lpstr>Flex Time Interests </vt:lpstr>
      <vt:lpstr>Flex Time Logistics</vt:lpstr>
      <vt:lpstr>PowerPoint Presentation</vt:lpstr>
      <vt:lpstr>PowerPoint Presentation</vt:lpstr>
      <vt:lpstr>International Baccalaureate (IB)</vt:lpstr>
      <vt:lpstr>International Baccalaureate (IB)</vt:lpstr>
      <vt:lpstr>Advanced Placement (AP) – 9th through 12th </vt:lpstr>
      <vt:lpstr>2025-2026 Course Request Process For Incoming 9th Graders</vt:lpstr>
      <vt:lpstr>Quick CRP Details</vt:lpstr>
      <vt:lpstr>Who completes the Course Request Process?</vt:lpstr>
      <vt:lpstr>There are MANY changes this year</vt:lpstr>
      <vt:lpstr>Making Requests in Skyward</vt:lpstr>
      <vt:lpstr>Making Requests in Skyward</vt:lpstr>
      <vt:lpstr>Making Requests in Skyward</vt:lpstr>
      <vt:lpstr>Making Requests in Skyward</vt:lpstr>
      <vt:lpstr>Finishing Your Course Requests</vt:lpstr>
      <vt:lpstr>Am I guaranteed my course requests?</vt:lpstr>
      <vt:lpstr>Required Credits</vt:lpstr>
      <vt:lpstr>What should I request? </vt:lpstr>
      <vt:lpstr>9th Grade Requirements</vt:lpstr>
      <vt:lpstr>9th Grade Requirements</vt:lpstr>
      <vt:lpstr>Math Pathways</vt:lpstr>
      <vt:lpstr>PowerPoint Presentation</vt:lpstr>
      <vt:lpstr>Science Sequencing</vt:lpstr>
      <vt:lpstr>Science continued</vt:lpstr>
      <vt:lpstr>Music and Theater</vt:lpstr>
      <vt:lpstr>Visual Arts</vt:lpstr>
      <vt:lpstr>World Languages</vt:lpstr>
      <vt:lpstr>Course Guide: CTE, World Language, Fine Art, Health, PE, and many more!</vt:lpstr>
      <vt:lpstr>PowerPoint Presentation</vt:lpstr>
      <vt:lpstr>Graduation Requirements</vt:lpstr>
      <vt:lpstr>Graduation Requirements: 24 Credits</vt:lpstr>
      <vt:lpstr>Northwest Studies &amp; Middle School Courses</vt:lpstr>
      <vt:lpstr>High School and Beyond Plan on Xello</vt:lpstr>
      <vt:lpstr>Graduation Pathway Requirement</vt:lpstr>
      <vt:lpstr>Upcoming CRP Events</vt:lpstr>
      <vt:lpstr>Follow the counseling team on IG for updates!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Skyline HS ppt Template</dc:title>
  <dc:creator>Hennig, Keith</dc:creator>
  <cp:lastModifiedBy>Hennig, Keith</cp:lastModifiedBy>
  <cp:revision>184</cp:revision>
  <dcterms:modified xsi:type="dcterms:W3CDTF">2025-03-06T15:32:27Z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0x0101000F2565017A17A645A483EC030C5C56BC</vt:lpwstr>
  </property>
</Properties>
</file>