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71" r:id="rId8"/>
    <p:sldId id="263" r:id="rId9"/>
    <p:sldId id="272" r:id="rId10"/>
    <p:sldId id="265" r:id="rId11"/>
    <p:sldId id="266" r:id="rId12"/>
    <p:sldId id="274"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4660"/>
  </p:normalViewPr>
  <p:slideViewPr>
    <p:cSldViewPr snapToGrid="0">
      <p:cViewPr varScale="1">
        <p:scale>
          <a:sx n="142" d="100"/>
          <a:sy n="142" d="100"/>
        </p:scale>
        <p:origin x="1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38AC0-0857-4906-A8B6-468076EE6F7D}"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F40A5-8D78-4671-A8A3-46F5AD3D56DB}" type="slidenum">
              <a:rPr lang="en-US" smtClean="0"/>
              <a:t>‹#›</a:t>
            </a:fld>
            <a:endParaRPr lang="en-US"/>
          </a:p>
        </p:txBody>
      </p:sp>
    </p:spTree>
    <p:extLst>
      <p:ext uri="{BB962C8B-B14F-4D97-AF65-F5344CB8AC3E}">
        <p14:creationId xmlns:p14="http://schemas.microsoft.com/office/powerpoint/2010/main" val="337482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ca648bb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48" name="Google Shape;148;gfca648bb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fca648bb64_0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fca648bb6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60" name="Google Shape;160;gfca648bb6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fca648bb64_0_12: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4d304bcb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84" name="Google Shape;184;g104d304bcb0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104d304bcb0_0_22: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4d304bcb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196" name="Google Shape;196;g104d304bcb0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g104d304bcb0_0_33: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9D20-2CDF-0F89-F171-5A11A34755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8092C0-A5BD-8906-098F-FABABAC8D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8149CE-C55E-222B-3F60-1CE9759C2F76}"/>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5" name="Footer Placeholder 4">
            <a:extLst>
              <a:ext uri="{FF2B5EF4-FFF2-40B4-BE49-F238E27FC236}">
                <a16:creationId xmlns:a16="http://schemas.microsoft.com/office/drawing/2014/main" id="{658ECFB5-3812-0B9D-F9E8-8B06C6893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73446-D8F5-571B-1B20-B688FA59908E}"/>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286810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3DAB-F25D-57E0-59B9-A3E84F54D0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2D624-52EE-C554-D2BF-0ABFA6D440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7E579-1953-A0F9-00D1-9471BA31B646}"/>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5" name="Footer Placeholder 4">
            <a:extLst>
              <a:ext uri="{FF2B5EF4-FFF2-40B4-BE49-F238E27FC236}">
                <a16:creationId xmlns:a16="http://schemas.microsoft.com/office/drawing/2014/main" id="{29D18111-BCAE-EFB4-992E-DE6BBFD7A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2F9B1-183B-B364-047A-CFF0480F3497}"/>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134124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31C60-6F07-5BB0-CD23-CEAFFE0CE1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EE8BF-5A9F-0A8C-9604-57EEC3E41E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E94D0-346B-921E-FAAC-6A167FB0F06D}"/>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5" name="Footer Placeholder 4">
            <a:extLst>
              <a:ext uri="{FF2B5EF4-FFF2-40B4-BE49-F238E27FC236}">
                <a16:creationId xmlns:a16="http://schemas.microsoft.com/office/drawing/2014/main" id="{2DEAA429-0337-F682-AD0D-F0B61D630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E5447-562B-D32C-D13E-870DBE0E0954}"/>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347626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D06F-E0F0-A096-817D-C299B5D02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AC09E-2916-57D3-5E6D-2A388E5162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85FD1-79A7-60DE-D776-F4C91DDAC8C4}"/>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5" name="Footer Placeholder 4">
            <a:extLst>
              <a:ext uri="{FF2B5EF4-FFF2-40B4-BE49-F238E27FC236}">
                <a16:creationId xmlns:a16="http://schemas.microsoft.com/office/drawing/2014/main" id="{9832BAB5-CDFA-6406-51D4-0EEEDFEA1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ABF1C-E362-4A31-2223-13006BACDB27}"/>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43347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36AD-9EB6-5974-D943-A5E2744D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5FDB32-9706-A97F-2EE9-24CD6EBA37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7C47F9-AA19-EFB0-0A21-501B3BDF600F}"/>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5" name="Footer Placeholder 4">
            <a:extLst>
              <a:ext uri="{FF2B5EF4-FFF2-40B4-BE49-F238E27FC236}">
                <a16:creationId xmlns:a16="http://schemas.microsoft.com/office/drawing/2014/main" id="{326C0CBD-952D-2B31-D16E-8D04FC3F6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68249-A7E2-6644-C094-30069BB56506}"/>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907937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5C17-CE85-7FDD-2A8C-CBCF6F5B2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CA21C8-F7DB-C4F7-93EE-B3A3433A3B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D34353-A05C-00FC-0DF8-D19AC950FE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6EC74-91A5-5D0E-FDD0-431092604015}"/>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6" name="Footer Placeholder 5">
            <a:extLst>
              <a:ext uri="{FF2B5EF4-FFF2-40B4-BE49-F238E27FC236}">
                <a16:creationId xmlns:a16="http://schemas.microsoft.com/office/drawing/2014/main" id="{E79179A7-B43D-9613-9B90-645E486060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16CEA4-65C9-B7E0-A1BA-1AA05357B3AF}"/>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169166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18ED-F92F-802A-21FF-35EFF639B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0FF426-864F-1FC8-1329-9820E303A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F6B77-02E6-C442-0B22-D726B746B5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A148F-E7DE-997A-DCF3-3B86A7ED98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262BEF-3DC9-10CC-E305-D080D89955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29E8F4-1B66-E228-AAD6-EAB060053071}"/>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8" name="Footer Placeholder 7">
            <a:extLst>
              <a:ext uri="{FF2B5EF4-FFF2-40B4-BE49-F238E27FC236}">
                <a16:creationId xmlns:a16="http://schemas.microsoft.com/office/drawing/2014/main" id="{65A52F42-E369-4748-AA01-ED5AE2F675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8A1B97-5E6D-9717-BACC-07F95422F025}"/>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414300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37EF-61EF-93BF-08EF-71E800C9C5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23F62F-6B5F-DD96-BD46-0D28F2A8F6E7}"/>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4" name="Footer Placeholder 3">
            <a:extLst>
              <a:ext uri="{FF2B5EF4-FFF2-40B4-BE49-F238E27FC236}">
                <a16:creationId xmlns:a16="http://schemas.microsoft.com/office/drawing/2014/main" id="{5FBED346-ED9F-F5AF-32E4-E5603DB3B5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8A4539-AE70-31B2-57B5-B6DE7F21F061}"/>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3760564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23373-F132-4F12-1619-E528379DAABD}"/>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3" name="Footer Placeholder 2">
            <a:extLst>
              <a:ext uri="{FF2B5EF4-FFF2-40B4-BE49-F238E27FC236}">
                <a16:creationId xmlns:a16="http://schemas.microsoft.com/office/drawing/2014/main" id="{51121D95-1118-60BE-419A-A9D538CDBE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626328-6361-0B95-FD20-10C2A41DBF8D}"/>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303484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0678-4389-3749-E60C-42214C216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E82A67-79C1-07C6-D1A7-11A05C795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4755CB-CF2D-AAEB-C218-205648FEB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DA32C1-60C2-FB42-F43B-E7E6D6F5FF70}"/>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6" name="Footer Placeholder 5">
            <a:extLst>
              <a:ext uri="{FF2B5EF4-FFF2-40B4-BE49-F238E27FC236}">
                <a16:creationId xmlns:a16="http://schemas.microsoft.com/office/drawing/2014/main" id="{5AE89A0B-54D7-B043-72F2-BA79994D30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E52AE-725D-D8EC-90D6-461E8C47D69B}"/>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445972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7199-80A7-FD6B-23D0-123CF7566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112134-D6CE-390A-B70E-0922455934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7BD8CB-C100-5C32-25E9-298383D74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5B38B-D015-6962-8776-7EF7F1D50840}"/>
              </a:ext>
            </a:extLst>
          </p:cNvPr>
          <p:cNvSpPr>
            <a:spLocks noGrp="1"/>
          </p:cNvSpPr>
          <p:nvPr>
            <p:ph type="dt" sz="half" idx="10"/>
          </p:nvPr>
        </p:nvSpPr>
        <p:spPr/>
        <p:txBody>
          <a:bodyPr/>
          <a:lstStyle/>
          <a:p>
            <a:fld id="{E08DA1A4-EEDB-4C63-BFCE-B3276E532345}" type="datetimeFigureOut">
              <a:rPr lang="en-US" smtClean="0"/>
              <a:t>1/30/2025</a:t>
            </a:fld>
            <a:endParaRPr lang="en-US"/>
          </a:p>
        </p:txBody>
      </p:sp>
      <p:sp>
        <p:nvSpPr>
          <p:cNvPr id="6" name="Footer Placeholder 5">
            <a:extLst>
              <a:ext uri="{FF2B5EF4-FFF2-40B4-BE49-F238E27FC236}">
                <a16:creationId xmlns:a16="http://schemas.microsoft.com/office/drawing/2014/main" id="{5103593F-97AC-6591-ECBA-48F91BE49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6E74B-C12D-5B8E-80D7-EF311EED3677}"/>
              </a:ext>
            </a:extLst>
          </p:cNvPr>
          <p:cNvSpPr>
            <a:spLocks noGrp="1"/>
          </p:cNvSpPr>
          <p:nvPr>
            <p:ph type="sldNum" sz="quarter" idx="12"/>
          </p:nvPr>
        </p:nvSpPr>
        <p:spPr/>
        <p:txBody>
          <a:bodyPr/>
          <a:lstStyle/>
          <a:p>
            <a:fld id="{8C670090-9CED-484E-89CF-4BF3BBC09D68}" type="slidenum">
              <a:rPr lang="en-US" smtClean="0"/>
              <a:t>‹#›</a:t>
            </a:fld>
            <a:endParaRPr lang="en-US"/>
          </a:p>
        </p:txBody>
      </p:sp>
    </p:spTree>
    <p:extLst>
      <p:ext uri="{BB962C8B-B14F-4D97-AF65-F5344CB8AC3E}">
        <p14:creationId xmlns:p14="http://schemas.microsoft.com/office/powerpoint/2010/main" val="276694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73FF5A-8271-7FCF-777B-689D36BDDD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664E21-1D57-598E-E6F9-9F9D0ED49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E08D7-E6B1-F747-4916-3CCEC12B6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8DA1A4-EEDB-4C63-BFCE-B3276E532345}" type="datetimeFigureOut">
              <a:rPr lang="en-US" smtClean="0"/>
              <a:t>1/30/2025</a:t>
            </a:fld>
            <a:endParaRPr lang="en-US"/>
          </a:p>
        </p:txBody>
      </p:sp>
      <p:sp>
        <p:nvSpPr>
          <p:cNvPr id="5" name="Footer Placeholder 4">
            <a:extLst>
              <a:ext uri="{FF2B5EF4-FFF2-40B4-BE49-F238E27FC236}">
                <a16:creationId xmlns:a16="http://schemas.microsoft.com/office/drawing/2014/main" id="{8071A88D-8DC7-8E34-02E8-FAD2E06D4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88357A1-2FC9-BB62-450A-654F7542C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670090-9CED-484E-89CF-4BF3BBC09D68}" type="slidenum">
              <a:rPr lang="en-US" smtClean="0"/>
              <a:t>‹#›</a:t>
            </a:fld>
            <a:endParaRPr lang="en-US"/>
          </a:p>
        </p:txBody>
      </p:sp>
    </p:spTree>
    <p:extLst>
      <p:ext uri="{BB962C8B-B14F-4D97-AF65-F5344CB8AC3E}">
        <p14:creationId xmlns:p14="http://schemas.microsoft.com/office/powerpoint/2010/main" val="183750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ilitarykidsconnect.org/" TargetMode="External"/><Relationship Id="rId7" Type="http://schemas.openxmlformats.org/officeDocument/2006/relationships/hyperlink" Target="http://www.nctsn.org/" TargetMode="External"/><Relationship Id="rId2" Type="http://schemas.openxmlformats.org/officeDocument/2006/relationships/hyperlink" Target="http://www.militarychild.org/" TargetMode="External"/><Relationship Id="rId1" Type="http://schemas.openxmlformats.org/officeDocument/2006/relationships/slideLayout" Target="../slideLayouts/slideLayout2.xml"/><Relationship Id="rId6" Type="http://schemas.openxmlformats.org/officeDocument/2006/relationships/hyperlink" Target="http://www.tutor.com/" TargetMode="External"/><Relationship Id="rId5" Type="http://schemas.openxmlformats.org/officeDocument/2006/relationships/hyperlink" Target="http://www.mic3.net/" TargetMode="External"/><Relationship Id="rId4" Type="http://schemas.openxmlformats.org/officeDocument/2006/relationships/hyperlink" Target="http://www.sesamestreetformilitaryfamilies.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yHgzc6dh8cs&amp;t=4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yHgzc6dh8cs&amp;t=4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picpedia.org/chalkboard/q/questions.html"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KDFXxgz0vH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xhere.com/en/photo/892874"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8"/>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oogle Shape;90;p1"/>
          <p:cNvSpPr txBox="1">
            <a:spLocks noGrp="1"/>
          </p:cNvSpPr>
          <p:nvPr>
            <p:ph type="title"/>
          </p:nvPr>
        </p:nvSpPr>
        <p:spPr>
          <a:xfrm>
            <a:off x="630936" y="593015"/>
            <a:ext cx="4818888" cy="1481328"/>
          </a:xfrm>
          <a:prstGeom prst="rect">
            <a:avLst/>
          </a:prstGeom>
        </p:spPr>
        <p:txBody>
          <a:bodyPr spcFirstLastPara="1" vert="horz" lIns="91425" tIns="45700" rIns="91425" bIns="45700" rtlCol="0" anchor="b" anchorCtr="0">
            <a:normAutofit/>
          </a:bodyPr>
          <a:lstStyle/>
          <a:p>
            <a:pPr algn="ctr">
              <a:spcBef>
                <a:spcPts val="0"/>
              </a:spcBef>
              <a:buClr>
                <a:schemeClr val="dk1"/>
              </a:buClr>
              <a:buSzPts val="7200"/>
            </a:pPr>
            <a:r>
              <a:rPr lang="en-US" sz="3400" dirty="0">
                <a:latin typeface="Comic Sans MS"/>
                <a:ea typeface="Comic Sans MS"/>
                <a:cs typeface="Comic Sans MS"/>
                <a:sym typeface="Comic Sans MS"/>
              </a:rPr>
              <a:t>Let’s Talk……</a:t>
            </a:r>
            <a:br>
              <a:rPr lang="en-US" sz="3400" dirty="0">
                <a:latin typeface="Calibri"/>
                <a:ea typeface="Calibri"/>
                <a:cs typeface="Calibri"/>
                <a:sym typeface="Calibri"/>
              </a:rPr>
            </a:br>
            <a:r>
              <a:rPr lang="en-US" sz="3400" dirty="0">
                <a:latin typeface="Comic Sans MS"/>
                <a:ea typeface="Comic Sans MS"/>
                <a:cs typeface="Comic Sans MS"/>
                <a:sym typeface="Comic Sans MS"/>
              </a:rPr>
              <a:t>about Military Families</a:t>
            </a:r>
            <a:endParaRPr lang="en-US" sz="3400" dirty="0"/>
          </a:p>
        </p:txBody>
      </p:sp>
      <p:sp>
        <p:nvSpPr>
          <p:cNvPr id="1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Google Shape;91;p1"/>
          <p:cNvSpPr txBox="1">
            <a:spLocks noGrp="1"/>
          </p:cNvSpPr>
          <p:nvPr>
            <p:ph type="body" idx="1"/>
          </p:nvPr>
        </p:nvSpPr>
        <p:spPr>
          <a:xfrm>
            <a:off x="630936" y="2660904"/>
            <a:ext cx="4818888" cy="3547872"/>
          </a:xfrm>
          <a:prstGeom prst="rect">
            <a:avLst/>
          </a:prstGeom>
        </p:spPr>
        <p:txBody>
          <a:bodyPr spcFirstLastPara="1" vert="horz" lIns="91425" tIns="45700" rIns="91425" bIns="45700" rtlCol="0" anchor="t" anchorCtr="0">
            <a:normAutofit/>
          </a:bodyPr>
          <a:lstStyle/>
          <a:p>
            <a:pPr marL="342900" indent="-342900">
              <a:spcBef>
                <a:spcPts val="0"/>
              </a:spcBef>
              <a:buClr>
                <a:schemeClr val="dk1"/>
              </a:buClr>
              <a:buSzPts val="1800"/>
              <a:buNone/>
            </a:pPr>
            <a:endParaRPr lang="en-US" sz="2200" b="1" dirty="0">
              <a:latin typeface="Comic Sans MS"/>
              <a:ea typeface="Comic Sans MS"/>
              <a:cs typeface="Comic Sans MS"/>
              <a:sym typeface="Comic Sans MS"/>
            </a:endParaRPr>
          </a:p>
          <a:p>
            <a:pPr marL="342900" indent="-342900">
              <a:spcBef>
                <a:spcPts val="0"/>
              </a:spcBef>
              <a:buClr>
                <a:schemeClr val="dk1"/>
              </a:buClr>
              <a:buSzPts val="1800"/>
              <a:buNone/>
            </a:pPr>
            <a:endParaRPr lang="en-US" sz="2200" b="1" dirty="0">
              <a:latin typeface="Comic Sans MS"/>
              <a:ea typeface="Comic Sans MS"/>
              <a:cs typeface="Comic Sans MS"/>
              <a:sym typeface="Comic Sans MS"/>
            </a:endParaRPr>
          </a:p>
          <a:p>
            <a:pPr marL="342900" indent="-342900">
              <a:spcBef>
                <a:spcPts val="0"/>
              </a:spcBef>
              <a:buClr>
                <a:schemeClr val="dk1"/>
              </a:buClr>
              <a:buSzPts val="1800"/>
              <a:buNone/>
            </a:pPr>
            <a:r>
              <a:rPr lang="en-US" sz="2200" b="1" dirty="0">
                <a:latin typeface="Comic Sans MS"/>
                <a:ea typeface="Comic Sans MS"/>
                <a:cs typeface="Comic Sans MS"/>
                <a:sym typeface="Comic Sans MS"/>
              </a:rPr>
              <a:t>POC (Point of Contact)</a:t>
            </a:r>
            <a:endParaRPr lang="en-US" sz="2200" b="1">
              <a:latin typeface="Comic Sans MS"/>
              <a:ea typeface="Comic Sans MS"/>
              <a:cs typeface="Comic Sans MS"/>
              <a:sym typeface="Comic Sans MS"/>
            </a:endParaRPr>
          </a:p>
          <a:p>
            <a:pPr marL="342900" indent="-342900">
              <a:spcBef>
                <a:spcPts val="0"/>
              </a:spcBef>
              <a:buClr>
                <a:schemeClr val="dk1"/>
              </a:buClr>
              <a:buSzPts val="1800"/>
              <a:buNone/>
            </a:pPr>
            <a:r>
              <a:rPr lang="en-US" sz="2200" b="1" dirty="0">
                <a:latin typeface="Comic Sans MS"/>
                <a:ea typeface="Comic Sans MS"/>
                <a:cs typeface="Comic Sans MS"/>
                <a:sym typeface="Comic Sans MS"/>
              </a:rPr>
              <a:t>Christopher Scott</a:t>
            </a:r>
            <a:endParaRPr lang="en-US" sz="2200" b="1">
              <a:latin typeface="Comic Sans MS"/>
              <a:ea typeface="Comic Sans MS"/>
              <a:cs typeface="Comic Sans MS"/>
              <a:sym typeface="Comic Sans MS"/>
            </a:endParaRPr>
          </a:p>
          <a:p>
            <a:pPr marL="342900" indent="-342900">
              <a:spcBef>
                <a:spcPts val="0"/>
              </a:spcBef>
              <a:buClr>
                <a:schemeClr val="dk1"/>
              </a:buClr>
              <a:buSzPts val="1800"/>
              <a:buNone/>
            </a:pPr>
            <a:endParaRPr lang="en-US" sz="2200" b="1">
              <a:latin typeface="Comic Sans MS"/>
              <a:ea typeface="Comic Sans MS"/>
              <a:cs typeface="Comic Sans MS"/>
              <a:sym typeface="Comic Sans MS"/>
            </a:endParaRPr>
          </a:p>
          <a:p>
            <a:pPr marL="342900" indent="-342900">
              <a:spcBef>
                <a:spcPts val="0"/>
              </a:spcBef>
              <a:buClr>
                <a:schemeClr val="dk1"/>
              </a:buClr>
              <a:buSzPts val="1800"/>
              <a:buNone/>
            </a:pPr>
            <a:r>
              <a:rPr lang="en-US" sz="2200" b="1" dirty="0">
                <a:latin typeface="Comic Sans MS"/>
                <a:ea typeface="Comic Sans MS"/>
                <a:cs typeface="Comic Sans MS"/>
                <a:sym typeface="Comic Sans MS"/>
              </a:rPr>
              <a:t>Approximately 9% of Southeast High students are Military connected</a:t>
            </a:r>
            <a:endParaRPr lang="en-US" sz="2200" b="1">
              <a:latin typeface="Comic Sans MS"/>
              <a:ea typeface="Comic Sans MS"/>
              <a:cs typeface="Comic Sans MS"/>
              <a:sym typeface="Comic Sans MS"/>
            </a:endParaRPr>
          </a:p>
          <a:p>
            <a:pPr marL="342900" indent="-342900">
              <a:spcBef>
                <a:spcPts val="360"/>
              </a:spcBef>
              <a:buClr>
                <a:schemeClr val="dk1"/>
              </a:buClr>
              <a:buSzPts val="1800"/>
              <a:buNone/>
            </a:pPr>
            <a:endParaRPr lang="en-US" sz="2200" b="1" dirty="0">
              <a:latin typeface="Comic Sans MS"/>
              <a:ea typeface="Comic Sans MS"/>
              <a:cs typeface="Comic Sans MS"/>
              <a:sym typeface="Comic Sans MS"/>
            </a:endParaRPr>
          </a:p>
          <a:p>
            <a:pPr marL="342900" indent="-342900">
              <a:spcBef>
                <a:spcPts val="360"/>
              </a:spcBef>
              <a:buClr>
                <a:schemeClr val="dk1"/>
              </a:buClr>
              <a:buSzPts val="1800"/>
              <a:buNone/>
            </a:pPr>
            <a:r>
              <a:rPr lang="en-US" sz="2200" dirty="0">
                <a:latin typeface="Times New Roman"/>
                <a:ea typeface="Times New Roman"/>
                <a:cs typeface="Times New Roman"/>
                <a:sym typeface="Times New Roman"/>
              </a:rPr>
              <a:t> </a:t>
            </a:r>
            <a:endParaRPr lang="en-US" sz="2200" b="1" dirty="0">
              <a:latin typeface="Times New Roman"/>
              <a:ea typeface="Times New Roman"/>
              <a:cs typeface="Times New Roman"/>
              <a:sym typeface="Times New Roman"/>
            </a:endParaRPr>
          </a:p>
          <a:p>
            <a:pPr marL="342900" indent="-342900">
              <a:spcBef>
                <a:spcPts val="280"/>
              </a:spcBef>
              <a:buClr>
                <a:schemeClr val="dk1"/>
              </a:buClr>
              <a:buSzPts val="1400"/>
              <a:buNone/>
            </a:pPr>
            <a:endParaRPr lang="en-US" sz="2200" dirty="0"/>
          </a:p>
        </p:txBody>
      </p:sp>
      <p:pic>
        <p:nvPicPr>
          <p:cNvPr id="3" name="Picture 2" descr="A logo of a bird&#10;&#10;Description automatically generated">
            <a:extLst>
              <a:ext uri="{FF2B5EF4-FFF2-40B4-BE49-F238E27FC236}">
                <a16:creationId xmlns:a16="http://schemas.microsoft.com/office/drawing/2014/main" id="{7EFC09FF-A0E2-5B7D-6D87-171625AFC98B}"/>
              </a:ext>
            </a:extLst>
          </p:cNvPr>
          <p:cNvPicPr>
            <a:picLocks noChangeAspect="1"/>
          </p:cNvPicPr>
          <p:nvPr/>
        </p:nvPicPr>
        <p:blipFill>
          <a:blip r:embed="rId3">
            <a:extLst>
              <a:ext uri="{28A0092B-C50C-407E-A947-70E740481C1C}">
                <a14:useLocalDpi xmlns:a14="http://schemas.microsoft.com/office/drawing/2010/main" val="0"/>
              </a:ext>
            </a:extLst>
          </a:blip>
          <a:srcRect l="6548" r="1910"/>
          <a:stretch/>
        </p:blipFill>
        <p:spPr>
          <a:xfrm>
            <a:off x="6099048" y="1681925"/>
            <a:ext cx="5458968" cy="34941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4d304bcb0_0_22"/>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endParaRPr/>
          </a:p>
        </p:txBody>
      </p:sp>
      <p:sp>
        <p:nvSpPr>
          <p:cNvPr id="188" name="Google Shape;188;g104d304bcb0_0_22"/>
          <p:cNvSpPr txBox="1">
            <a:spLocks noGrp="1"/>
          </p:cNvSpPr>
          <p:nvPr>
            <p:ph type="body" idx="1"/>
          </p:nvPr>
        </p:nvSpPr>
        <p:spPr>
          <a:xfrm>
            <a:off x="1981200" y="1600200"/>
            <a:ext cx="8229600" cy="45261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360"/>
              </a:spcBef>
              <a:buSzPts val="1800"/>
              <a:buNone/>
            </a:pPr>
            <a:endParaRPr/>
          </a:p>
        </p:txBody>
      </p:sp>
      <p:sp>
        <p:nvSpPr>
          <p:cNvPr id="190" name="Google Shape;190;g104d304bcb0_0_22"/>
          <p:cNvSpPr txBox="1"/>
          <p:nvPr/>
        </p:nvSpPr>
        <p:spPr>
          <a:xfrm>
            <a:off x="2286000" y="1498600"/>
            <a:ext cx="72201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a:solidFill>
                <a:srgbClr val="000000"/>
              </a:solidFill>
              <a:latin typeface="Calibri"/>
              <a:ea typeface="Calibri"/>
              <a:cs typeface="Calibri"/>
              <a:sym typeface="Calibri"/>
            </a:endParaRPr>
          </a:p>
        </p:txBody>
      </p:sp>
      <p:sp>
        <p:nvSpPr>
          <p:cNvPr id="191" name="Google Shape;191;g104d304bcb0_0_22"/>
          <p:cNvSpPr/>
          <p:nvPr/>
        </p:nvSpPr>
        <p:spPr>
          <a:xfrm>
            <a:off x="2324100" y="723900"/>
            <a:ext cx="57300" cy="15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92" name="Google Shape;192;g104d304bcb0_0_22"/>
          <p:cNvSpPr/>
          <p:nvPr/>
        </p:nvSpPr>
        <p:spPr>
          <a:xfrm>
            <a:off x="1733550" y="274625"/>
            <a:ext cx="8477100" cy="62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93" name="Google Shape;193;g104d304bcb0_0_22"/>
          <p:cNvSpPr txBox="1"/>
          <p:nvPr/>
        </p:nvSpPr>
        <p:spPr>
          <a:xfrm>
            <a:off x="1733550" y="428400"/>
            <a:ext cx="8477100" cy="6187800"/>
          </a:xfrm>
          <a:prstGeom prst="rect">
            <a:avLst/>
          </a:prstGeom>
          <a:noFill/>
          <a:ln>
            <a:noFill/>
          </a:ln>
        </p:spPr>
        <p:txBody>
          <a:bodyPr spcFirstLastPara="1" wrap="square" lIns="91425" tIns="91425" rIns="91425" bIns="91425" anchor="t" anchorCtr="0">
            <a:spAutoFit/>
          </a:bodyPr>
          <a:lstStyle/>
          <a:p>
            <a:pPr algn="ctr">
              <a:buClr>
                <a:srgbClr val="000000"/>
              </a:buClr>
              <a:buSzPts val="2200"/>
            </a:pPr>
            <a:r>
              <a:rPr lang="en-US" sz="2200">
                <a:solidFill>
                  <a:srgbClr val="000000"/>
                </a:solidFill>
                <a:latin typeface="Arial Black"/>
                <a:ea typeface="Arial Black"/>
                <a:cs typeface="Arial Black"/>
                <a:sym typeface="Arial Black"/>
              </a:rPr>
              <a:t>Educator’s Interventions</a:t>
            </a:r>
            <a:endParaRPr sz="2200">
              <a:solidFill>
                <a:srgbClr val="000000"/>
              </a:solidFill>
              <a:latin typeface="Arial Black"/>
              <a:ea typeface="Arial Black"/>
              <a:cs typeface="Arial Black"/>
              <a:sym typeface="Arial Black"/>
            </a:endParaRPr>
          </a:p>
          <a:p>
            <a:pPr algn="ctr">
              <a:buClr>
                <a:srgbClr val="000000"/>
              </a:buClr>
              <a:buSzPts val="2200"/>
            </a:pPr>
            <a:endParaRPr sz="2200">
              <a:solidFill>
                <a:srgbClr val="000000"/>
              </a:solidFill>
              <a:latin typeface="Arial Black"/>
              <a:ea typeface="Arial Black"/>
              <a:cs typeface="Arial Black"/>
              <a:sym typeface="Arial Black"/>
            </a:endParaRPr>
          </a:p>
          <a:p>
            <a:pPr>
              <a:buClr>
                <a:srgbClr val="000000"/>
              </a:buClr>
              <a:buSzPts val="1800"/>
            </a:pPr>
            <a:r>
              <a:rPr lang="en-US">
                <a:solidFill>
                  <a:srgbClr val="000000"/>
                </a:solidFill>
                <a:latin typeface="Arial Black"/>
                <a:ea typeface="Arial Black"/>
                <a:cs typeface="Arial Black"/>
                <a:sym typeface="Arial Black"/>
              </a:rPr>
              <a:t>~</a:t>
            </a:r>
            <a:r>
              <a:rPr lang="en-US" sz="1700">
                <a:solidFill>
                  <a:srgbClr val="000000"/>
                </a:solidFill>
                <a:latin typeface="Arial Black"/>
                <a:ea typeface="Arial Black"/>
                <a:cs typeface="Arial Black"/>
                <a:sym typeface="Arial Black"/>
              </a:rPr>
              <a:t>Focus on students and the classroom learning environment</a:t>
            </a:r>
            <a:endParaRPr sz="1700">
              <a:solidFill>
                <a:srgbClr val="000000"/>
              </a:solidFill>
              <a:latin typeface="Arial Black"/>
              <a:ea typeface="Arial Black"/>
              <a:cs typeface="Arial Black"/>
              <a:sym typeface="Arial Black"/>
            </a:endParaRPr>
          </a:p>
          <a:p>
            <a:pPr>
              <a:buClr>
                <a:srgbClr val="000000"/>
              </a:buClr>
              <a:buSzPts val="1700"/>
            </a:pPr>
            <a:r>
              <a:rPr lang="en-US" sz="1700">
                <a:solidFill>
                  <a:srgbClr val="000000"/>
                </a:solidFill>
                <a:latin typeface="Arial Black"/>
                <a:ea typeface="Arial Black"/>
                <a:cs typeface="Arial Black"/>
                <a:sym typeface="Arial Black"/>
              </a:rPr>
              <a:t>~If student is distressed about circumstances of deployment, find an appropriate time for them to share feelings, needs and fears</a:t>
            </a:r>
            <a:endParaRPr sz="1700">
              <a:solidFill>
                <a:srgbClr val="000000"/>
              </a:solidFill>
              <a:latin typeface="Arial Black"/>
              <a:ea typeface="Arial Black"/>
              <a:cs typeface="Arial Black"/>
              <a:sym typeface="Arial Black"/>
            </a:endParaRPr>
          </a:p>
          <a:p>
            <a:pPr>
              <a:buClr>
                <a:srgbClr val="000000"/>
              </a:buClr>
              <a:buSzPts val="1700"/>
            </a:pPr>
            <a:endParaRPr sz="1700">
              <a:solidFill>
                <a:srgbClr val="000000"/>
              </a:solidFill>
              <a:latin typeface="Arial Black"/>
              <a:ea typeface="Arial Black"/>
              <a:cs typeface="Arial Black"/>
              <a:sym typeface="Arial Black"/>
            </a:endParaRPr>
          </a:p>
          <a:p>
            <a:pPr>
              <a:buClr>
                <a:srgbClr val="000000"/>
              </a:buClr>
              <a:buSzPts val="1700"/>
            </a:pPr>
            <a:r>
              <a:rPr lang="en-US" sz="1700">
                <a:solidFill>
                  <a:srgbClr val="000000"/>
                </a:solidFill>
                <a:latin typeface="Arial Black"/>
                <a:ea typeface="Arial Black"/>
                <a:cs typeface="Arial Black"/>
                <a:sym typeface="Arial Black"/>
              </a:rPr>
              <a:t>~Regardless of political beliefs, refrain from expressing personal options</a:t>
            </a:r>
            <a:endParaRPr sz="1700">
              <a:solidFill>
                <a:srgbClr val="000000"/>
              </a:solidFill>
              <a:latin typeface="Arial Black"/>
              <a:ea typeface="Arial Black"/>
              <a:cs typeface="Arial Black"/>
              <a:sym typeface="Arial Black"/>
            </a:endParaRPr>
          </a:p>
          <a:p>
            <a:pPr>
              <a:buClr>
                <a:srgbClr val="000000"/>
              </a:buClr>
              <a:buSzPts val="1700"/>
            </a:pPr>
            <a:endParaRPr sz="1700">
              <a:solidFill>
                <a:srgbClr val="000000"/>
              </a:solidFill>
              <a:latin typeface="Arial Black"/>
              <a:ea typeface="Arial Black"/>
              <a:cs typeface="Arial Black"/>
              <a:sym typeface="Arial Black"/>
            </a:endParaRPr>
          </a:p>
          <a:p>
            <a:pPr>
              <a:buClr>
                <a:srgbClr val="000000"/>
              </a:buClr>
              <a:buSzPts val="1700"/>
            </a:pPr>
            <a:r>
              <a:rPr lang="en-US" sz="1700">
                <a:solidFill>
                  <a:srgbClr val="000000"/>
                </a:solidFill>
                <a:latin typeface="Arial Black"/>
                <a:ea typeface="Arial Black"/>
                <a:cs typeface="Arial Black"/>
                <a:sym typeface="Arial Black"/>
              </a:rPr>
              <a:t>~Expect temporary slowdowns or disruptions in learning when a deployment occurs</a:t>
            </a:r>
            <a:endParaRPr sz="1700">
              <a:solidFill>
                <a:srgbClr val="000000"/>
              </a:solidFill>
              <a:latin typeface="Arial Black"/>
              <a:ea typeface="Arial Black"/>
              <a:cs typeface="Arial Black"/>
              <a:sym typeface="Arial Black"/>
            </a:endParaRPr>
          </a:p>
          <a:p>
            <a:pPr>
              <a:buClr>
                <a:srgbClr val="000000"/>
              </a:buClr>
              <a:buSzPts val="1700"/>
            </a:pPr>
            <a:endParaRPr sz="1700">
              <a:solidFill>
                <a:srgbClr val="000000"/>
              </a:solidFill>
              <a:latin typeface="Arial Black"/>
              <a:ea typeface="Arial Black"/>
              <a:cs typeface="Arial Black"/>
              <a:sym typeface="Arial Black"/>
            </a:endParaRPr>
          </a:p>
          <a:p>
            <a:pPr>
              <a:buClr>
                <a:srgbClr val="000000"/>
              </a:buClr>
              <a:buSzPts val="1700"/>
            </a:pPr>
            <a:r>
              <a:rPr lang="en-US" sz="1700">
                <a:solidFill>
                  <a:srgbClr val="000000"/>
                </a:solidFill>
                <a:latin typeface="Arial Black"/>
                <a:ea typeface="Arial Black"/>
                <a:cs typeface="Arial Black"/>
                <a:sym typeface="Arial Black"/>
              </a:rPr>
              <a:t>~Provide structure</a:t>
            </a:r>
            <a:endParaRPr sz="1700">
              <a:solidFill>
                <a:srgbClr val="000000"/>
              </a:solidFill>
              <a:latin typeface="Arial Black"/>
              <a:ea typeface="Arial Black"/>
              <a:cs typeface="Arial Black"/>
              <a:sym typeface="Arial Black"/>
            </a:endParaRPr>
          </a:p>
          <a:p>
            <a:pPr>
              <a:buClr>
                <a:srgbClr val="000000"/>
              </a:buClr>
              <a:buSzPts val="1700"/>
            </a:pPr>
            <a:endParaRPr sz="1700">
              <a:solidFill>
                <a:srgbClr val="000000"/>
              </a:solidFill>
              <a:latin typeface="Arial Black"/>
              <a:ea typeface="Arial Black"/>
              <a:cs typeface="Arial Black"/>
              <a:sym typeface="Arial Black"/>
            </a:endParaRPr>
          </a:p>
          <a:p>
            <a:pPr>
              <a:buClr>
                <a:srgbClr val="000000"/>
              </a:buClr>
              <a:buSzPts val="1700"/>
            </a:pPr>
            <a:r>
              <a:rPr lang="en-US" sz="1700">
                <a:solidFill>
                  <a:srgbClr val="000000"/>
                </a:solidFill>
                <a:latin typeface="Arial Black"/>
                <a:ea typeface="Arial Black"/>
                <a:cs typeface="Arial Black"/>
                <a:sym typeface="Arial Black"/>
              </a:rPr>
              <a:t>~Be approachable, attentive and sensitive to the unique needs of students coping with deployment and family separations</a:t>
            </a:r>
            <a:endParaRPr sz="1700">
              <a:solidFill>
                <a:srgbClr val="000000"/>
              </a:solidFill>
              <a:latin typeface="Arial Black"/>
              <a:ea typeface="Arial Black"/>
              <a:cs typeface="Arial Black"/>
              <a:sym typeface="Arial Black"/>
            </a:endParaRPr>
          </a:p>
          <a:p>
            <a:pPr>
              <a:buClr>
                <a:srgbClr val="000000"/>
              </a:buClr>
              <a:buSzPts val="1700"/>
            </a:pPr>
            <a:endParaRPr sz="1700">
              <a:solidFill>
                <a:srgbClr val="000000"/>
              </a:solidFill>
              <a:latin typeface="Arial Black"/>
              <a:ea typeface="Arial Black"/>
              <a:cs typeface="Arial Black"/>
              <a:sym typeface="Arial Black"/>
            </a:endParaRPr>
          </a:p>
          <a:p>
            <a:pPr>
              <a:buClr>
                <a:srgbClr val="000000"/>
              </a:buClr>
              <a:buSzPts val="1700"/>
            </a:pPr>
            <a:r>
              <a:rPr lang="en-US" sz="1700">
                <a:solidFill>
                  <a:srgbClr val="000000"/>
                </a:solidFill>
                <a:latin typeface="Arial Black"/>
                <a:ea typeface="Arial Black"/>
                <a:cs typeface="Arial Black"/>
                <a:sym typeface="Arial Black"/>
              </a:rPr>
              <a:t>~Inquire about school, community, and military resources available to assist</a:t>
            </a:r>
            <a:endParaRPr sz="1700">
              <a:solidFill>
                <a:srgbClr val="000000"/>
              </a:solidFill>
              <a:latin typeface="Arial Black"/>
              <a:ea typeface="Arial Black"/>
              <a:cs typeface="Arial Black"/>
              <a:sym typeface="Arial Black"/>
            </a:endParaRPr>
          </a:p>
          <a:p>
            <a:pPr>
              <a:buClr>
                <a:srgbClr val="000000"/>
              </a:buClr>
              <a:buSzPts val="1700"/>
            </a:pPr>
            <a:endParaRPr sz="1700">
              <a:solidFill>
                <a:srgbClr val="000000"/>
              </a:solidFill>
              <a:latin typeface="Arial Black"/>
              <a:ea typeface="Arial Black"/>
              <a:cs typeface="Arial Black"/>
              <a:sym typeface="Arial Black"/>
            </a:endParaRPr>
          </a:p>
          <a:p>
            <a:pPr>
              <a:buClr>
                <a:srgbClr val="000000"/>
              </a:buClr>
              <a:buSzPts val="1700"/>
            </a:pPr>
            <a:endParaRPr sz="1700">
              <a:solidFill>
                <a:srgbClr val="000000"/>
              </a:solidFill>
              <a:latin typeface="Arial Black"/>
              <a:ea typeface="Arial Black"/>
              <a:cs typeface="Arial Black"/>
              <a:sym typeface="Arial Black"/>
            </a:endParaRPr>
          </a:p>
          <a:p>
            <a:pPr>
              <a:buClr>
                <a:srgbClr val="000000"/>
              </a:buClr>
              <a:buSzPts val="2200"/>
            </a:pPr>
            <a:endParaRPr sz="2200">
              <a:solidFill>
                <a:srgbClr val="000000"/>
              </a:solidFill>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04d304bcb0_0_33"/>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endParaRPr/>
          </a:p>
        </p:txBody>
      </p:sp>
      <p:sp>
        <p:nvSpPr>
          <p:cNvPr id="200" name="Google Shape;200;g104d304bcb0_0_33"/>
          <p:cNvSpPr txBox="1">
            <a:spLocks noGrp="1"/>
          </p:cNvSpPr>
          <p:nvPr>
            <p:ph type="body" idx="1"/>
          </p:nvPr>
        </p:nvSpPr>
        <p:spPr>
          <a:xfrm>
            <a:off x="1981200" y="1600200"/>
            <a:ext cx="8229600" cy="45261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360"/>
              </a:spcBef>
              <a:buSzPts val="1800"/>
              <a:buNone/>
            </a:pPr>
            <a:endParaRPr/>
          </a:p>
        </p:txBody>
      </p:sp>
      <p:sp>
        <p:nvSpPr>
          <p:cNvPr id="202" name="Google Shape;202;g104d304bcb0_0_33"/>
          <p:cNvSpPr txBox="1"/>
          <p:nvPr/>
        </p:nvSpPr>
        <p:spPr>
          <a:xfrm>
            <a:off x="2286000" y="1498600"/>
            <a:ext cx="72201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a:solidFill>
                <a:srgbClr val="000000"/>
              </a:solidFill>
              <a:latin typeface="Calibri"/>
              <a:ea typeface="Calibri"/>
              <a:cs typeface="Calibri"/>
              <a:sym typeface="Calibri"/>
            </a:endParaRPr>
          </a:p>
        </p:txBody>
      </p:sp>
      <p:sp>
        <p:nvSpPr>
          <p:cNvPr id="203" name="Google Shape;203;g104d304bcb0_0_33"/>
          <p:cNvSpPr/>
          <p:nvPr/>
        </p:nvSpPr>
        <p:spPr>
          <a:xfrm>
            <a:off x="2324100" y="723900"/>
            <a:ext cx="57300" cy="15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05" name="Google Shape;205;g104d304bcb0_0_33"/>
          <p:cNvSpPr txBox="1"/>
          <p:nvPr/>
        </p:nvSpPr>
        <p:spPr>
          <a:xfrm>
            <a:off x="47065" y="428401"/>
            <a:ext cx="11719111" cy="4832062"/>
          </a:xfrm>
          <a:prstGeom prst="rect">
            <a:avLst/>
          </a:prstGeom>
          <a:noFill/>
          <a:ln>
            <a:noFill/>
          </a:ln>
        </p:spPr>
        <p:txBody>
          <a:bodyPr spcFirstLastPara="1" wrap="square" lIns="91425" tIns="91425" rIns="91425" bIns="91425" anchor="t" anchorCtr="0">
            <a:spAutoFit/>
          </a:bodyPr>
          <a:lstStyle/>
          <a:p>
            <a:pPr>
              <a:buClr>
                <a:srgbClr val="000000"/>
              </a:buClr>
              <a:buSzPts val="2200"/>
            </a:pPr>
            <a:endParaRPr sz="2200" dirty="0">
              <a:solidFill>
                <a:srgbClr val="000000"/>
              </a:solidFill>
              <a:latin typeface="Arial Black"/>
              <a:ea typeface="Arial Black"/>
              <a:cs typeface="Arial Black"/>
              <a:sym typeface="Arial Black"/>
            </a:endParaRPr>
          </a:p>
          <a:p>
            <a:pPr>
              <a:buClr>
                <a:srgbClr val="000000"/>
              </a:buClr>
              <a:buSzPts val="2200"/>
            </a:pPr>
            <a:endParaRPr sz="2200" dirty="0">
              <a:solidFill>
                <a:srgbClr val="000000"/>
              </a:solidFill>
              <a:latin typeface="Arial Black"/>
              <a:ea typeface="Arial Black"/>
              <a:cs typeface="Arial Black"/>
              <a:sym typeface="Arial Black"/>
            </a:endParaRPr>
          </a:p>
          <a:p>
            <a:pPr algn="ctr">
              <a:lnSpc>
                <a:spcPct val="150000"/>
              </a:lnSpc>
              <a:buClr>
                <a:srgbClr val="000000"/>
              </a:buClr>
              <a:buSzPts val="2200"/>
            </a:pPr>
            <a:endParaRPr sz="2200" dirty="0">
              <a:solidFill>
                <a:srgbClr val="000000"/>
              </a:solidFill>
              <a:latin typeface="Arial Black"/>
              <a:ea typeface="Arial Black"/>
              <a:cs typeface="Arial Black"/>
              <a:sym typeface="Arial Black"/>
            </a:endParaRPr>
          </a:p>
          <a:p>
            <a:pPr algn="ctr">
              <a:lnSpc>
                <a:spcPct val="150000"/>
              </a:lnSpc>
              <a:buClr>
                <a:srgbClr val="000000"/>
              </a:buClr>
              <a:buSzPts val="2500"/>
            </a:pPr>
            <a:r>
              <a:rPr lang="en-US" sz="2500" dirty="0">
                <a:solidFill>
                  <a:srgbClr val="000000"/>
                </a:solidFill>
                <a:latin typeface="Arial Black"/>
                <a:ea typeface="Arial Black"/>
                <a:cs typeface="Arial Black"/>
                <a:sym typeface="Arial Black"/>
              </a:rPr>
              <a:t>Please remember to NEVER give out soldier location, troop movement, soldier names or ranks, or duration of deployment. If you have any questions about what is or is not safe to share : please do not hesitate to email one of the personnel listed in the directory. </a:t>
            </a:r>
            <a:endParaRPr sz="2500" dirty="0">
              <a:solidFill>
                <a:srgbClr val="000000"/>
              </a:solidFill>
              <a:latin typeface="Arial Black"/>
              <a:ea typeface="Arial Black"/>
              <a:cs typeface="Arial Black"/>
              <a:sym typeface="Arial Black"/>
            </a:endParaRPr>
          </a:p>
          <a:p>
            <a:pPr algn="ctr">
              <a:lnSpc>
                <a:spcPct val="150000"/>
              </a:lnSpc>
              <a:buClr>
                <a:srgbClr val="000000"/>
              </a:buClr>
              <a:buSzPts val="2500"/>
            </a:pPr>
            <a:endParaRPr sz="2500" dirty="0">
              <a:solidFill>
                <a:srgbClr val="000000"/>
              </a:solidFill>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1205-97D4-0F41-FFB0-B699EC15736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68552F9-AF26-59BD-35A5-476763F5736B}"/>
              </a:ext>
            </a:extLst>
          </p:cNvPr>
          <p:cNvSpPr>
            <a:spLocks noGrp="1"/>
          </p:cNvSpPr>
          <p:nvPr>
            <p:ph idx="1"/>
          </p:nvPr>
        </p:nvSpPr>
        <p:spPr/>
        <p:txBody>
          <a:bodyPr/>
          <a:lstStyle/>
          <a:p>
            <a:pPr marL="112712" indent="-203200">
              <a:lnSpc>
                <a:spcPct val="90000"/>
              </a:lnSpc>
              <a:buClr>
                <a:schemeClr val="dk1"/>
              </a:buClr>
              <a:buSzPts val="3200"/>
              <a:buFont typeface="Arial"/>
              <a:buChar char="•"/>
            </a:pPr>
            <a:r>
              <a:rPr lang="en-US" sz="2800" u="sng" dirty="0">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www.militarychild.org</a:t>
            </a:r>
            <a:endParaRPr lang="en-US" sz="1200" dirty="0">
              <a:solidFill>
                <a:srgbClr val="000000"/>
              </a:solidFill>
              <a:latin typeface="Arial"/>
              <a:ea typeface="Arial"/>
              <a:cs typeface="Arial"/>
              <a:sym typeface="Arial"/>
            </a:endParaRPr>
          </a:p>
          <a:p>
            <a:pPr marL="112712" indent="-203200">
              <a:lnSpc>
                <a:spcPct val="90000"/>
              </a:lnSpc>
              <a:spcBef>
                <a:spcPts val="640"/>
              </a:spcBef>
              <a:buClr>
                <a:schemeClr val="dk1"/>
              </a:buClr>
              <a:buSzPts val="3200"/>
              <a:buFont typeface="Arial"/>
              <a:buChar char="•"/>
            </a:pPr>
            <a:r>
              <a:rPr lang="en-US" sz="28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www.militarykidsconnect.org</a:t>
            </a:r>
            <a:endParaRPr lang="en-US" sz="1200" dirty="0">
              <a:solidFill>
                <a:srgbClr val="000000"/>
              </a:solidFill>
              <a:latin typeface="Arial"/>
              <a:ea typeface="Arial"/>
              <a:cs typeface="Arial"/>
              <a:sym typeface="Arial"/>
            </a:endParaRPr>
          </a:p>
          <a:p>
            <a:pPr marL="112712" indent="-203200">
              <a:lnSpc>
                <a:spcPct val="90000"/>
              </a:lnSpc>
              <a:spcBef>
                <a:spcPts val="640"/>
              </a:spcBef>
              <a:buClr>
                <a:schemeClr val="dk1"/>
              </a:buClr>
              <a:buSzPts val="3200"/>
              <a:buFont typeface="Arial"/>
              <a:buChar char="•"/>
            </a:pPr>
            <a:r>
              <a:rPr lang="en-US" sz="28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www.sesamestreetformilitaryfamilies.org</a:t>
            </a:r>
            <a:endParaRPr lang="en-US" sz="1200" dirty="0">
              <a:solidFill>
                <a:srgbClr val="000000"/>
              </a:solidFill>
              <a:latin typeface="Arial"/>
              <a:ea typeface="Arial"/>
              <a:cs typeface="Arial"/>
              <a:sym typeface="Arial"/>
            </a:endParaRPr>
          </a:p>
          <a:p>
            <a:pPr marL="112712" indent="-203200">
              <a:lnSpc>
                <a:spcPct val="90000"/>
              </a:lnSpc>
              <a:spcBef>
                <a:spcPts val="640"/>
              </a:spcBef>
              <a:buClr>
                <a:schemeClr val="dk1"/>
              </a:buClr>
              <a:buSzPts val="3200"/>
              <a:buFont typeface="Arial"/>
              <a:buChar char="•"/>
            </a:pPr>
            <a:r>
              <a:rPr lang="en-US" sz="280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www.mic3.net</a:t>
            </a:r>
            <a:endParaRPr lang="en-US" sz="1200" dirty="0">
              <a:solidFill>
                <a:srgbClr val="000000"/>
              </a:solidFill>
              <a:latin typeface="Arial"/>
              <a:ea typeface="Arial"/>
              <a:cs typeface="Arial"/>
              <a:sym typeface="Arial"/>
            </a:endParaRPr>
          </a:p>
          <a:p>
            <a:pPr marL="112712" indent="-203200">
              <a:lnSpc>
                <a:spcPct val="90000"/>
              </a:lnSpc>
              <a:spcBef>
                <a:spcPts val="640"/>
              </a:spcBef>
              <a:buClr>
                <a:schemeClr val="dk1"/>
              </a:buClr>
              <a:buSzPts val="3200"/>
              <a:buFont typeface="Arial"/>
              <a:buChar char="•"/>
            </a:pPr>
            <a:r>
              <a:rPr lang="en-US" sz="2800"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www.tutor.com</a:t>
            </a:r>
            <a:endParaRPr lang="en-US" sz="1200" dirty="0">
              <a:solidFill>
                <a:srgbClr val="000000"/>
              </a:solidFill>
              <a:latin typeface="Arial"/>
              <a:ea typeface="Arial"/>
              <a:cs typeface="Arial"/>
              <a:sym typeface="Arial"/>
            </a:endParaRPr>
          </a:p>
          <a:p>
            <a:pPr marL="112712" indent="-203200">
              <a:lnSpc>
                <a:spcPct val="90000"/>
              </a:lnSpc>
              <a:spcBef>
                <a:spcPts val="640"/>
              </a:spcBef>
              <a:buClr>
                <a:schemeClr val="dk1"/>
              </a:buClr>
              <a:buSzPts val="3200"/>
              <a:buFont typeface="Arial"/>
              <a:buChar char="•"/>
            </a:pPr>
            <a:r>
              <a:rPr lang="en-US" sz="28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www.nctsn.org</a:t>
            </a:r>
            <a:endParaRPr lang="en-US" sz="1200" dirty="0">
              <a:solidFill>
                <a:srgbClr val="000000"/>
              </a:solidFill>
              <a:latin typeface="Arial"/>
              <a:ea typeface="Arial"/>
              <a:cs typeface="Arial"/>
              <a:sym typeface="Arial"/>
            </a:endParaRPr>
          </a:p>
          <a:p>
            <a:endParaRPr lang="en-US" dirty="0"/>
          </a:p>
        </p:txBody>
      </p:sp>
    </p:spTree>
    <p:extLst>
      <p:ext uri="{BB962C8B-B14F-4D97-AF65-F5344CB8AC3E}">
        <p14:creationId xmlns:p14="http://schemas.microsoft.com/office/powerpoint/2010/main" val="20221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9"/>
          <p:cNvSpPr txBox="1">
            <a:spLocks noGrp="1"/>
          </p:cNvSpPr>
          <p:nvPr>
            <p:ph type="title"/>
          </p:nvPr>
        </p:nvSpPr>
        <p:spPr>
          <a:xfrm>
            <a:off x="2038350" y="152400"/>
            <a:ext cx="83058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7030A0"/>
              </a:buClr>
              <a:buSzPts val="2800"/>
            </a:pPr>
            <a:r>
              <a:rPr lang="en-US" sz="2800">
                <a:solidFill>
                  <a:srgbClr val="7030A0"/>
                </a:solidFill>
                <a:latin typeface="Arial Black"/>
                <a:ea typeface="Arial Black"/>
                <a:cs typeface="Arial Black"/>
                <a:sym typeface="Arial Black"/>
              </a:rPr>
              <a:t>Support Military Connected Students   </a:t>
            </a:r>
            <a:endParaRPr/>
          </a:p>
        </p:txBody>
      </p:sp>
      <p:grpSp>
        <p:nvGrpSpPr>
          <p:cNvPr id="233" name="Google Shape;233;p9"/>
          <p:cNvGrpSpPr/>
          <p:nvPr/>
        </p:nvGrpSpPr>
        <p:grpSpPr>
          <a:xfrm>
            <a:off x="1752594" y="152397"/>
            <a:ext cx="8686800" cy="6629400"/>
            <a:chOff x="108766000" y="108753450"/>
            <a:chExt cx="2835554" cy="2857500"/>
          </a:xfrm>
        </p:grpSpPr>
        <p:sp>
          <p:nvSpPr>
            <p:cNvPr id="234" name="Google Shape;234;p9"/>
            <p:cNvSpPr txBox="1"/>
            <p:nvPr/>
          </p:nvSpPr>
          <p:spPr>
            <a:xfrm>
              <a:off x="108859475" y="111243563"/>
              <a:ext cx="2648594" cy="244929"/>
            </a:xfrm>
            <a:prstGeom prst="rect">
              <a:avLst/>
            </a:prstGeom>
            <a:solidFill>
              <a:srgbClr val="1F497D"/>
            </a:solidFill>
            <a:ln>
              <a:noFill/>
            </a:ln>
          </p:spPr>
          <p:txBody>
            <a:bodyPr spcFirstLastPara="1" wrap="square" lIns="36575" tIns="36575" rIns="36575" bIns="36575" anchor="t" anchorCtr="0">
              <a:noAutofit/>
            </a:bodyPr>
            <a:lstStyle/>
            <a:p>
              <a:pPr>
                <a:buClr>
                  <a:srgbClr val="000000"/>
                </a:buClr>
                <a:buSzPts val="1800"/>
              </a:pPr>
              <a:endParaRPr>
                <a:solidFill>
                  <a:schemeClr val="dk1"/>
                </a:solidFill>
                <a:latin typeface="Arial"/>
                <a:ea typeface="Arial"/>
                <a:cs typeface="Arial"/>
                <a:sym typeface="Arial"/>
              </a:endParaRPr>
            </a:p>
          </p:txBody>
        </p:sp>
        <p:sp>
          <p:nvSpPr>
            <p:cNvPr id="235" name="Google Shape;235;p9"/>
            <p:cNvSpPr txBox="1"/>
            <p:nvPr/>
          </p:nvSpPr>
          <p:spPr>
            <a:xfrm>
              <a:off x="108766000" y="108753450"/>
              <a:ext cx="2835554" cy="2857500"/>
            </a:xfrm>
            <a:prstGeom prst="rect">
              <a:avLst/>
            </a:prstGeom>
            <a:noFill/>
            <a:ln w="76200" cap="flat" cmpd="sng">
              <a:solidFill>
                <a:srgbClr val="1F497D"/>
              </a:solidFill>
              <a:prstDash val="solid"/>
              <a:miter lim="800000"/>
              <a:headEnd type="none" w="sm" len="sm"/>
              <a:tailEnd type="none" w="sm" len="sm"/>
            </a:ln>
          </p:spPr>
          <p:txBody>
            <a:bodyPr spcFirstLastPara="1" wrap="square" lIns="36575" tIns="36575" rIns="36575" bIns="36575" anchor="t" anchorCtr="0">
              <a:noAutofit/>
            </a:bodyPr>
            <a:lstStyle/>
            <a:p>
              <a:pPr>
                <a:buClr>
                  <a:srgbClr val="000000"/>
                </a:buClr>
                <a:buSzPts val="1800"/>
              </a:pPr>
              <a:endParaRPr>
                <a:solidFill>
                  <a:schemeClr val="dk1"/>
                </a:solidFill>
                <a:latin typeface="Arial"/>
                <a:ea typeface="Arial"/>
                <a:cs typeface="Arial"/>
                <a:sym typeface="Arial"/>
              </a:endParaRPr>
            </a:p>
          </p:txBody>
        </p:sp>
        <p:sp>
          <p:nvSpPr>
            <p:cNvPr id="236" name="Google Shape;236;p9"/>
            <p:cNvSpPr txBox="1"/>
            <p:nvPr/>
          </p:nvSpPr>
          <p:spPr>
            <a:xfrm>
              <a:off x="108859475" y="111134700"/>
              <a:ext cx="2648594" cy="81643"/>
            </a:xfrm>
            <a:prstGeom prst="rect">
              <a:avLst/>
            </a:prstGeom>
            <a:solidFill>
              <a:srgbClr val="C0504D"/>
            </a:solidFill>
            <a:ln>
              <a:noFill/>
            </a:ln>
          </p:spPr>
          <p:txBody>
            <a:bodyPr spcFirstLastPara="1" wrap="square" lIns="36575" tIns="36575" rIns="36575" bIns="36575" anchor="t" anchorCtr="0">
              <a:noAutofit/>
            </a:bodyPr>
            <a:lstStyle/>
            <a:p>
              <a:pPr>
                <a:buClr>
                  <a:srgbClr val="000000"/>
                </a:buClr>
                <a:buSzPts val="1800"/>
              </a:pPr>
              <a:endParaRPr>
                <a:solidFill>
                  <a:schemeClr val="dk1"/>
                </a:solidFill>
                <a:latin typeface="Arial"/>
                <a:ea typeface="Arial"/>
                <a:cs typeface="Arial"/>
                <a:sym typeface="Arial"/>
              </a:endParaRPr>
            </a:p>
          </p:txBody>
        </p:sp>
      </p:grpSp>
      <p:sp>
        <p:nvSpPr>
          <p:cNvPr id="237" name="Google Shape;237;p9"/>
          <p:cNvSpPr/>
          <p:nvPr/>
        </p:nvSpPr>
        <p:spPr>
          <a:xfrm>
            <a:off x="3352800" y="6096000"/>
            <a:ext cx="5791200" cy="685800"/>
          </a:xfrm>
          <a:prstGeom prst="rect">
            <a:avLst/>
          </a:prstGeom>
        </p:spPr>
        <p:txBody>
          <a:bodyPr>
            <a:prstTxWarp prst="textPlain">
              <a:avLst/>
            </a:prstTxWarp>
          </a:bodyPr>
          <a:lstStyle/>
          <a:p>
            <a:pPr lvl="0" algn="l"/>
            <a:r>
              <a:rPr i="1">
                <a:ln w="9525" cap="flat" cmpd="sng">
                  <a:solidFill>
                    <a:srgbClr val="D8D8D8"/>
                  </a:solidFill>
                  <a:prstDash val="solid"/>
                  <a:miter lim="800000"/>
                  <a:headEnd type="none" w="sm" len="sm"/>
                  <a:tailEnd type="none" w="sm" len="sm"/>
                </a:ln>
                <a:solidFill>
                  <a:srgbClr val="FFFFFF"/>
                </a:solidFill>
                <a:latin typeface="Arial Black"/>
              </a:rPr>
              <a:t> </a:t>
            </a:r>
          </a:p>
        </p:txBody>
      </p:sp>
      <p:sp>
        <p:nvSpPr>
          <p:cNvPr id="239" name="Google Shape;239;p9"/>
          <p:cNvSpPr txBox="1"/>
          <p:nvPr/>
        </p:nvSpPr>
        <p:spPr>
          <a:xfrm>
            <a:off x="3352800" y="5943601"/>
            <a:ext cx="5791200" cy="388937"/>
          </a:xfrm>
          <a:prstGeom prst="rect">
            <a:avLst/>
          </a:prstGeom>
          <a:noFill/>
          <a:ln>
            <a:noFill/>
          </a:ln>
        </p:spPr>
        <p:txBody>
          <a:bodyPr spcFirstLastPara="1" wrap="square" lIns="91425" tIns="45700" rIns="91425" bIns="45700" anchor="t" anchorCtr="0">
            <a:spAutoFit/>
          </a:bodyPr>
          <a:lstStyle/>
          <a:p>
            <a:pPr>
              <a:lnSpc>
                <a:spcPct val="107000"/>
              </a:lnSpc>
              <a:buClr>
                <a:srgbClr val="00B0F0"/>
              </a:buClr>
              <a:buSzPts val="1800"/>
            </a:pPr>
            <a:r>
              <a:rPr lang="en-US" u="sng">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https://www.youtube.com/watch?v=yHgzc6dh8cs&amp;t=4s</a:t>
            </a:r>
            <a:endParaRPr sz="1400">
              <a:solidFill>
                <a:srgbClr val="000000"/>
              </a:solidFill>
              <a:latin typeface="Arial"/>
              <a:ea typeface="Arial"/>
              <a:cs typeface="Arial"/>
              <a:sym typeface="Arial"/>
            </a:endParaRPr>
          </a:p>
        </p:txBody>
      </p:sp>
      <p:sp>
        <p:nvSpPr>
          <p:cNvPr id="240" name="Google Shape;240;p9"/>
          <p:cNvSpPr txBox="1"/>
          <p:nvPr/>
        </p:nvSpPr>
        <p:spPr>
          <a:xfrm>
            <a:off x="2038350" y="1219200"/>
            <a:ext cx="8217600" cy="585000"/>
          </a:xfrm>
          <a:prstGeom prst="rect">
            <a:avLst/>
          </a:prstGeom>
          <a:noFill/>
          <a:ln>
            <a:noFill/>
          </a:ln>
        </p:spPr>
        <p:txBody>
          <a:bodyPr spcFirstLastPara="1" wrap="square" lIns="91425" tIns="45700" rIns="91425" bIns="45700" anchor="t" anchorCtr="0">
            <a:spAutoFit/>
          </a:bodyPr>
          <a:lstStyle/>
          <a:p>
            <a:pPr algn="ctr">
              <a:buClr>
                <a:srgbClr val="7030A0"/>
              </a:buClr>
              <a:buSzPts val="3200"/>
            </a:pPr>
            <a:r>
              <a:rPr lang="en-US" sz="3200">
                <a:solidFill>
                  <a:srgbClr val="7030A0"/>
                </a:solidFill>
                <a:latin typeface="Arial Black"/>
                <a:ea typeface="Arial Black"/>
                <a:cs typeface="Arial Black"/>
                <a:sym typeface="Arial Black"/>
              </a:rPr>
              <a:t> April 11, 2025 PURPLE UP DAY!</a:t>
            </a:r>
            <a:endParaRPr sz="3200">
              <a:solidFill>
                <a:srgbClr val="7030A0"/>
              </a:solidFill>
              <a:latin typeface="Arial Black"/>
              <a:ea typeface="Arial Black"/>
              <a:cs typeface="Arial Black"/>
              <a:sym typeface="Arial Black"/>
            </a:endParaRPr>
          </a:p>
        </p:txBody>
      </p:sp>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0"/>
          <p:cNvSpPr txBox="1">
            <a:spLocks noGrp="1"/>
          </p:cNvSpPr>
          <p:nvPr>
            <p:ph type="title"/>
          </p:nvPr>
        </p:nvSpPr>
        <p:spPr>
          <a:xfrm>
            <a:off x="2038350" y="152400"/>
            <a:ext cx="83058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FF0000"/>
              </a:buClr>
              <a:buSzPts val="2800"/>
            </a:pPr>
            <a:r>
              <a:rPr lang="en-US" sz="2800">
                <a:solidFill>
                  <a:srgbClr val="FF0000"/>
                </a:solidFill>
                <a:latin typeface="Arial Black"/>
                <a:ea typeface="Arial Black"/>
                <a:cs typeface="Arial Black"/>
                <a:sym typeface="Arial Black"/>
              </a:rPr>
              <a:t>Questions   </a:t>
            </a:r>
            <a:endParaRPr/>
          </a:p>
        </p:txBody>
      </p:sp>
      <p:sp>
        <p:nvSpPr>
          <p:cNvPr id="250" name="Google Shape;250;p10"/>
          <p:cNvSpPr/>
          <p:nvPr/>
        </p:nvSpPr>
        <p:spPr>
          <a:xfrm>
            <a:off x="3352800" y="6096000"/>
            <a:ext cx="5791200" cy="685800"/>
          </a:xfrm>
          <a:prstGeom prst="rect">
            <a:avLst/>
          </a:prstGeom>
        </p:spPr>
        <p:txBody>
          <a:bodyPr>
            <a:prstTxWarp prst="textPlain">
              <a:avLst/>
            </a:prstTxWarp>
          </a:bodyPr>
          <a:lstStyle/>
          <a:p>
            <a:pPr lvl="0" algn="l"/>
            <a:r>
              <a:rPr i="1">
                <a:ln w="9525" cap="flat" cmpd="sng">
                  <a:solidFill>
                    <a:srgbClr val="D8D8D8"/>
                  </a:solidFill>
                  <a:prstDash val="solid"/>
                  <a:miter lim="800000"/>
                  <a:headEnd type="none" w="sm" len="sm"/>
                  <a:tailEnd type="none" w="sm" len="sm"/>
                </a:ln>
                <a:solidFill>
                  <a:srgbClr val="FFFFFF"/>
                </a:solidFill>
                <a:latin typeface="Arial Black"/>
              </a:rPr>
              <a:t> </a:t>
            </a:r>
          </a:p>
        </p:txBody>
      </p:sp>
      <p:sp>
        <p:nvSpPr>
          <p:cNvPr id="251" name="Google Shape;251;p10"/>
          <p:cNvSpPr txBox="1"/>
          <p:nvPr/>
        </p:nvSpPr>
        <p:spPr>
          <a:xfrm>
            <a:off x="3352800" y="5943601"/>
            <a:ext cx="5791200" cy="388937"/>
          </a:xfrm>
          <a:prstGeom prst="rect">
            <a:avLst/>
          </a:prstGeom>
          <a:noFill/>
          <a:ln>
            <a:noFill/>
          </a:ln>
        </p:spPr>
        <p:txBody>
          <a:bodyPr spcFirstLastPara="1" wrap="square" lIns="91425" tIns="45700" rIns="91425" bIns="45700" anchor="t" anchorCtr="0">
            <a:spAutoFit/>
          </a:bodyPr>
          <a:lstStyle/>
          <a:p>
            <a:pPr>
              <a:lnSpc>
                <a:spcPct val="107000"/>
              </a:lnSpc>
              <a:buClr>
                <a:srgbClr val="00B0F0"/>
              </a:buClr>
              <a:buSzPts val="1800"/>
            </a:pPr>
            <a:r>
              <a:rPr lang="en-US" u="sng">
                <a:solidFill>
                  <a:srgbClr val="00B0F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https://www.youtube.com/watch?v=yHgzc6dh8cs&amp;t=4s</a:t>
            </a:r>
            <a:endParaRPr sz="1400">
              <a:solidFill>
                <a:srgbClr val="000000"/>
              </a:solidFill>
              <a:latin typeface="Arial"/>
              <a:ea typeface="Arial"/>
              <a:cs typeface="Arial"/>
              <a:sym typeface="Arial"/>
            </a:endParaRPr>
          </a:p>
        </p:txBody>
      </p:sp>
      <p:pic>
        <p:nvPicPr>
          <p:cNvPr id="3" name="Picture 2" descr="A chalkboard with a word on it next to a pair of books&#10;&#10;Description automatically generated">
            <a:extLst>
              <a:ext uri="{FF2B5EF4-FFF2-40B4-BE49-F238E27FC236}">
                <a16:creationId xmlns:a16="http://schemas.microsoft.com/office/drawing/2014/main" id="{DEACA1C1-0CC3-31A3-81A6-5A6C424F694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03444" y="1295400"/>
            <a:ext cx="5628715" cy="3700880"/>
          </a:xfrm>
          <a:prstGeom prst="rect">
            <a:avLst/>
          </a:prstGeom>
        </p:spPr>
      </p:pic>
      <p:sp>
        <p:nvSpPr>
          <p:cNvPr id="4" name="TextBox 3">
            <a:extLst>
              <a:ext uri="{FF2B5EF4-FFF2-40B4-BE49-F238E27FC236}">
                <a16:creationId xmlns:a16="http://schemas.microsoft.com/office/drawing/2014/main" id="{4230EE31-2454-8526-F244-03560BEB6C26}"/>
              </a:ext>
            </a:extLst>
          </p:cNvPr>
          <p:cNvSpPr txBox="1"/>
          <p:nvPr/>
        </p:nvSpPr>
        <p:spPr>
          <a:xfrm>
            <a:off x="2903444" y="5164517"/>
            <a:ext cx="5628715" cy="230832"/>
          </a:xfrm>
          <a:prstGeom prst="rect">
            <a:avLst/>
          </a:prstGeom>
          <a:noFill/>
        </p:spPr>
        <p:txBody>
          <a:bodyPr wrap="square" rtlCol="0">
            <a:spAutoFit/>
          </a:bodyPr>
          <a:lstStyle/>
          <a:p>
            <a:r>
              <a:rPr lang="en-US" sz="900">
                <a:hlinkClick r:id="rId5" tooltip="https://www.picpedia.org/chalkboard/q/questions.html"/>
              </a:rPr>
              <a:t>This Photo</a:t>
            </a:r>
            <a:r>
              <a:rPr lang="en-US" sz="900"/>
              <a:t> by Unknown Author is licensed under </a:t>
            </a:r>
            <a:r>
              <a:rPr lang="en-US" sz="900">
                <a:hlinkClick r:id="rId6" tooltip="https://creativecommons.org/licenses/by-sa/3.0/"/>
              </a:rPr>
              <a:t>CC BY-SA</a:t>
            </a:r>
            <a:endParaRPr lang="en-US" sz="90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2038350" y="152400"/>
            <a:ext cx="8305800" cy="1154112"/>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FF0000"/>
              </a:buClr>
              <a:buSzPts val="2800"/>
            </a:pPr>
            <a:r>
              <a:rPr lang="en-US" sz="2800">
                <a:solidFill>
                  <a:srgbClr val="FF0000"/>
                </a:solidFill>
                <a:latin typeface="Arial Black"/>
                <a:ea typeface="Arial Black"/>
                <a:cs typeface="Arial Black"/>
                <a:sym typeface="Arial Black"/>
              </a:rPr>
              <a:t>Military Connection POC </a:t>
            </a:r>
            <a:endParaRPr/>
          </a:p>
        </p:txBody>
      </p:sp>
      <p:sp>
        <p:nvSpPr>
          <p:cNvPr id="98" name="Google Shape;98;p2"/>
          <p:cNvSpPr txBox="1">
            <a:spLocks noGrp="1"/>
          </p:cNvSpPr>
          <p:nvPr>
            <p:ph type="body" idx="1"/>
          </p:nvPr>
        </p:nvSpPr>
        <p:spPr>
          <a:xfrm>
            <a:off x="2038350" y="1319213"/>
            <a:ext cx="8077200" cy="4929187"/>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chemeClr val="dk1"/>
              </a:buClr>
              <a:buSzPts val="2800"/>
              <a:buFont typeface="Noto Sans"/>
              <a:buChar char="⮚"/>
            </a:pPr>
            <a:r>
              <a:rPr lang="en-US" b="1" dirty="0">
                <a:solidFill>
                  <a:schemeClr val="dk1"/>
                </a:solidFill>
                <a:latin typeface="Arial Black"/>
                <a:ea typeface="Arial Black"/>
                <a:cs typeface="Arial Black"/>
                <a:sym typeface="Arial Black"/>
              </a:rPr>
              <a:t>Role</a:t>
            </a:r>
            <a:endParaRPr dirty="0"/>
          </a:p>
          <a:p>
            <a:pPr marL="342900" indent="-342900">
              <a:lnSpc>
                <a:spcPct val="100000"/>
              </a:lnSpc>
              <a:spcBef>
                <a:spcPts val="640"/>
              </a:spcBef>
              <a:buClr>
                <a:schemeClr val="dk1"/>
              </a:buClr>
              <a:buSzPts val="3200"/>
              <a:buFont typeface="Noto Sans"/>
              <a:buChar char="▪"/>
            </a:pPr>
            <a:r>
              <a:rPr lang="en-US" sz="3200" dirty="0">
                <a:solidFill>
                  <a:schemeClr val="dk1"/>
                </a:solidFill>
                <a:latin typeface="Calibri"/>
                <a:ea typeface="Calibri"/>
                <a:cs typeface="Calibri"/>
                <a:sym typeface="Calibri"/>
              </a:rPr>
              <a:t>To bring awareness of military-connected students </a:t>
            </a:r>
            <a:endParaRPr dirty="0">
              <a:solidFill>
                <a:schemeClr val="dk1"/>
              </a:solidFill>
              <a:latin typeface="Calibri"/>
              <a:ea typeface="Calibri"/>
              <a:cs typeface="Calibri"/>
              <a:sym typeface="Calibri"/>
            </a:endParaRPr>
          </a:p>
          <a:p>
            <a:pPr marL="342900" indent="-342900">
              <a:lnSpc>
                <a:spcPct val="100000"/>
              </a:lnSpc>
              <a:spcBef>
                <a:spcPts val="640"/>
              </a:spcBef>
              <a:buClr>
                <a:schemeClr val="dk1"/>
              </a:buClr>
              <a:buSzPts val="3200"/>
              <a:buFont typeface="Noto Sans"/>
              <a:buChar char="▪"/>
            </a:pPr>
            <a:r>
              <a:rPr lang="en-US" sz="3200" dirty="0">
                <a:solidFill>
                  <a:schemeClr val="dk1"/>
                </a:solidFill>
                <a:latin typeface="Calibri"/>
                <a:ea typeface="Calibri"/>
                <a:cs typeface="Calibri"/>
                <a:sym typeface="Calibri"/>
              </a:rPr>
              <a:t>The link among the school, military families,  community, and district’s liaison</a:t>
            </a:r>
            <a:r>
              <a:rPr lang="en-US" sz="3200" b="1" dirty="0">
                <a:solidFill>
                  <a:schemeClr val="dk1"/>
                </a:solidFill>
                <a:latin typeface="Calibri"/>
                <a:ea typeface="Calibri"/>
                <a:cs typeface="Calibri"/>
                <a:sym typeface="Calibri"/>
              </a:rPr>
              <a:t> </a:t>
            </a:r>
            <a:endParaRPr dirty="0"/>
          </a:p>
          <a:p>
            <a:pPr marL="342900" indent="-342900">
              <a:lnSpc>
                <a:spcPct val="100000"/>
              </a:lnSpc>
              <a:spcBef>
                <a:spcPts val="640"/>
              </a:spcBef>
              <a:buClr>
                <a:schemeClr val="dk1"/>
              </a:buClr>
              <a:buSzPts val="3200"/>
              <a:buFont typeface="Noto Sans"/>
              <a:buChar char="▪"/>
            </a:pPr>
            <a:r>
              <a:rPr lang="en-US" sz="3200" dirty="0">
                <a:solidFill>
                  <a:schemeClr val="dk1"/>
                </a:solidFill>
                <a:latin typeface="Calibri"/>
                <a:ea typeface="Calibri"/>
                <a:cs typeface="Calibri"/>
                <a:sym typeface="Calibri"/>
              </a:rPr>
              <a:t>Help implement programs and practices to support military-connected students</a:t>
            </a:r>
            <a:r>
              <a:rPr lang="en-US" sz="3200" b="1" dirty="0">
                <a:solidFill>
                  <a:schemeClr val="dk1"/>
                </a:solidFill>
                <a:latin typeface="Calibri"/>
                <a:ea typeface="Calibri"/>
                <a:cs typeface="Calibri"/>
                <a:sym typeface="Calibri"/>
              </a:rPr>
              <a:t> </a:t>
            </a:r>
            <a:r>
              <a:rPr lang="en-US" sz="3200" dirty="0">
                <a:solidFill>
                  <a:schemeClr val="dk1"/>
                </a:solidFill>
                <a:latin typeface="Calibri"/>
                <a:ea typeface="Calibri"/>
                <a:cs typeface="Calibri"/>
                <a:sym typeface="Calibri"/>
              </a:rPr>
              <a:t>and families </a:t>
            </a:r>
            <a:endParaRPr dirty="0">
              <a:solidFill>
                <a:schemeClr val="dk1"/>
              </a:solidFill>
              <a:latin typeface="Calibri"/>
              <a:ea typeface="Calibri"/>
              <a:cs typeface="Calibri"/>
              <a:sym typeface="Calibri"/>
            </a:endParaRPr>
          </a:p>
          <a:p>
            <a:pPr marL="342900" indent="-165100">
              <a:lnSpc>
                <a:spcPct val="100000"/>
              </a:lnSpc>
              <a:spcBef>
                <a:spcPts val="560"/>
              </a:spcBef>
              <a:buClr>
                <a:schemeClr val="dk1"/>
              </a:buClr>
              <a:buSzPts val="2800"/>
              <a:buNone/>
            </a:pPr>
            <a:endParaRPr dirty="0">
              <a:solidFill>
                <a:schemeClr val="dk1"/>
              </a:solidFill>
              <a:latin typeface="Calibri"/>
              <a:ea typeface="Calibri"/>
              <a:cs typeface="Calibri"/>
              <a:sym typeface="Calibri"/>
            </a:endParaRPr>
          </a:p>
          <a:p>
            <a:pPr marL="342900" indent="-165100">
              <a:lnSpc>
                <a:spcPct val="100000"/>
              </a:lnSpc>
              <a:spcBef>
                <a:spcPts val="560"/>
              </a:spcBef>
              <a:buClr>
                <a:schemeClr val="dk1"/>
              </a:buClr>
              <a:buSzPts val="2800"/>
              <a:buNone/>
            </a:pPr>
            <a:endParaRPr dirty="0">
              <a:solidFill>
                <a:schemeClr val="dk1"/>
              </a:solidFill>
              <a:latin typeface="Calibri"/>
              <a:ea typeface="Calibri"/>
              <a:cs typeface="Calibri"/>
              <a:sym typeface="Calibri"/>
            </a:endParaRPr>
          </a:p>
        </p:txBody>
      </p:sp>
      <p:sp>
        <p:nvSpPr>
          <p:cNvPr id="103" name="Google Shape;103;p2"/>
          <p:cNvSpPr/>
          <p:nvPr/>
        </p:nvSpPr>
        <p:spPr>
          <a:xfrm>
            <a:off x="3352800" y="6096000"/>
            <a:ext cx="5791200" cy="685800"/>
          </a:xfrm>
          <a:prstGeom prst="rect">
            <a:avLst/>
          </a:prstGeom>
        </p:spPr>
        <p:txBody>
          <a:bodyPr>
            <a:prstTxWarp prst="textPlain">
              <a:avLst/>
            </a:prstTxWarp>
          </a:bodyPr>
          <a:lstStyle/>
          <a:p>
            <a:pPr lvl="0" algn="l"/>
            <a:r>
              <a:rPr i="1">
                <a:ln w="9525" cap="flat" cmpd="sng">
                  <a:solidFill>
                    <a:srgbClr val="D8D8D8"/>
                  </a:solidFill>
                  <a:prstDash val="solid"/>
                  <a:miter lim="800000"/>
                  <a:headEnd type="none" w="sm" len="sm"/>
                  <a:tailEnd type="none" w="sm" len="sm"/>
                </a:ln>
                <a:solidFill>
                  <a:srgbClr val="FFFFFF"/>
                </a:solidFill>
                <a:latin typeface="Arial Black"/>
              </a:rPr>
              <a:t> </a:t>
            </a:r>
          </a:p>
        </p:txBody>
      </p:sp>
    </p:spTree>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2038350" y="152400"/>
            <a:ext cx="83058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FF0000"/>
              </a:buClr>
              <a:buSzPts val="2800"/>
            </a:pPr>
            <a:r>
              <a:rPr lang="en-US" sz="2800">
                <a:solidFill>
                  <a:srgbClr val="FF0000"/>
                </a:solidFill>
                <a:latin typeface="Arial Black"/>
                <a:ea typeface="Arial Black"/>
                <a:cs typeface="Arial Black"/>
                <a:sym typeface="Arial Black"/>
              </a:rPr>
              <a:t>Challenges </a:t>
            </a:r>
            <a:endParaRPr/>
          </a:p>
        </p:txBody>
      </p:sp>
      <p:sp>
        <p:nvSpPr>
          <p:cNvPr id="113" name="Google Shape;113;p4"/>
          <p:cNvSpPr/>
          <p:nvPr/>
        </p:nvSpPr>
        <p:spPr>
          <a:xfrm>
            <a:off x="3352800" y="6096000"/>
            <a:ext cx="5791200" cy="685800"/>
          </a:xfrm>
          <a:prstGeom prst="rect">
            <a:avLst/>
          </a:prstGeom>
        </p:spPr>
        <p:txBody>
          <a:bodyPr>
            <a:prstTxWarp prst="textPlain">
              <a:avLst/>
            </a:prstTxWarp>
          </a:bodyPr>
          <a:lstStyle/>
          <a:p>
            <a:pPr lvl="0" algn="l"/>
            <a:r>
              <a:rPr i="1">
                <a:ln w="9525" cap="flat" cmpd="sng">
                  <a:solidFill>
                    <a:srgbClr val="D8D8D8"/>
                  </a:solidFill>
                  <a:prstDash val="solid"/>
                  <a:miter lim="800000"/>
                  <a:headEnd type="none" w="sm" len="sm"/>
                  <a:tailEnd type="none" w="sm" len="sm"/>
                </a:ln>
                <a:solidFill>
                  <a:srgbClr val="FFFFFF"/>
                </a:solidFill>
                <a:latin typeface="Arial Black"/>
              </a:rPr>
              <a:t> </a:t>
            </a:r>
          </a:p>
        </p:txBody>
      </p:sp>
      <p:sp>
        <p:nvSpPr>
          <p:cNvPr id="114" name="Google Shape;114;p4"/>
          <p:cNvSpPr txBox="1"/>
          <p:nvPr/>
        </p:nvSpPr>
        <p:spPr>
          <a:xfrm>
            <a:off x="1924050" y="1524000"/>
            <a:ext cx="8286750" cy="4297362"/>
          </a:xfrm>
          <a:prstGeom prst="rect">
            <a:avLst/>
          </a:prstGeom>
          <a:solidFill>
            <a:schemeClr val="lt1"/>
          </a:solidFill>
          <a:ln>
            <a:noFill/>
          </a:ln>
        </p:spPr>
        <p:txBody>
          <a:bodyPr spcFirstLastPara="1" wrap="square" lIns="91425" tIns="45700" rIns="91425" bIns="45700" anchor="t" anchorCtr="0">
            <a:noAutofit/>
          </a:bodyPr>
          <a:lstStyle/>
          <a:p>
            <a:pPr marL="342900" indent="-342900">
              <a:lnSpc>
                <a:spcPct val="90000"/>
              </a:lnSpc>
              <a:buClr>
                <a:schemeClr val="dk1"/>
              </a:buClr>
              <a:buSzPts val="3000"/>
              <a:buFont typeface="Arial"/>
              <a:buChar char="•"/>
            </a:pPr>
            <a:r>
              <a:rPr lang="en-US" sz="3000">
                <a:solidFill>
                  <a:schemeClr val="dk1"/>
                </a:solidFill>
                <a:latin typeface="Calibri"/>
                <a:ea typeface="Calibri"/>
                <a:cs typeface="Calibri"/>
                <a:sym typeface="Calibri"/>
              </a:rPr>
              <a:t>Deployments</a:t>
            </a:r>
            <a:endParaRPr sz="1400">
              <a:solidFill>
                <a:srgbClr val="000000"/>
              </a:solidFill>
              <a:latin typeface="Arial"/>
              <a:ea typeface="Arial"/>
              <a:cs typeface="Arial"/>
              <a:sym typeface="Arial"/>
            </a:endParaRPr>
          </a:p>
          <a:p>
            <a:pPr marL="342900" indent="-342900">
              <a:lnSpc>
                <a:spcPct val="90000"/>
              </a:lnSpc>
              <a:spcBef>
                <a:spcPts val="600"/>
              </a:spcBef>
              <a:buClr>
                <a:schemeClr val="dk1"/>
              </a:buClr>
              <a:buSzPts val="3000"/>
              <a:buFont typeface="Arial"/>
              <a:buChar char="•"/>
            </a:pPr>
            <a:r>
              <a:rPr lang="en-US" sz="3000">
                <a:solidFill>
                  <a:schemeClr val="dk1"/>
                </a:solidFill>
                <a:latin typeface="Calibri"/>
                <a:ea typeface="Calibri"/>
                <a:cs typeface="Calibri"/>
                <a:sym typeface="Calibri"/>
              </a:rPr>
              <a:t>Loss/Grief</a:t>
            </a:r>
            <a:endParaRPr sz="1400">
              <a:solidFill>
                <a:srgbClr val="000000"/>
              </a:solidFill>
              <a:latin typeface="Arial"/>
              <a:ea typeface="Arial"/>
              <a:cs typeface="Arial"/>
              <a:sym typeface="Arial"/>
            </a:endParaRPr>
          </a:p>
          <a:p>
            <a:pPr marL="342900" indent="-342900">
              <a:lnSpc>
                <a:spcPct val="90000"/>
              </a:lnSpc>
              <a:spcBef>
                <a:spcPts val="600"/>
              </a:spcBef>
              <a:buClr>
                <a:schemeClr val="dk1"/>
              </a:buClr>
              <a:buSzPts val="3000"/>
              <a:buFont typeface="Arial"/>
              <a:buChar char="•"/>
            </a:pPr>
            <a:r>
              <a:rPr lang="en-US" sz="3000">
                <a:solidFill>
                  <a:schemeClr val="dk1"/>
                </a:solidFill>
                <a:latin typeface="Calibri"/>
                <a:ea typeface="Calibri"/>
                <a:cs typeface="Calibri"/>
                <a:sym typeface="Calibri"/>
              </a:rPr>
              <a:t>Transition (Schools, Friends, TDY)</a:t>
            </a:r>
            <a:endParaRPr sz="1400">
              <a:solidFill>
                <a:srgbClr val="000000"/>
              </a:solidFill>
              <a:latin typeface="Arial"/>
              <a:ea typeface="Arial"/>
              <a:cs typeface="Arial"/>
              <a:sym typeface="Arial"/>
            </a:endParaRPr>
          </a:p>
          <a:p>
            <a:pPr marL="342900" indent="-342900">
              <a:lnSpc>
                <a:spcPct val="90000"/>
              </a:lnSpc>
              <a:spcBef>
                <a:spcPts val="600"/>
              </a:spcBef>
              <a:buClr>
                <a:schemeClr val="dk1"/>
              </a:buClr>
              <a:buSzPts val="3000"/>
              <a:buFont typeface="Arial"/>
              <a:buChar char="•"/>
            </a:pPr>
            <a:r>
              <a:rPr lang="en-US" sz="3000">
                <a:solidFill>
                  <a:schemeClr val="dk1"/>
                </a:solidFill>
                <a:latin typeface="Calibri"/>
                <a:ea typeface="Calibri"/>
                <a:cs typeface="Calibri"/>
                <a:sym typeface="Calibri"/>
              </a:rPr>
              <a:t>Increased stress level for families</a:t>
            </a:r>
            <a:endParaRPr sz="1400">
              <a:solidFill>
                <a:srgbClr val="000000"/>
              </a:solidFill>
              <a:latin typeface="Arial"/>
              <a:ea typeface="Arial"/>
              <a:cs typeface="Arial"/>
              <a:sym typeface="Arial"/>
            </a:endParaRPr>
          </a:p>
          <a:p>
            <a:pPr marL="342900" indent="-342900">
              <a:lnSpc>
                <a:spcPct val="90000"/>
              </a:lnSpc>
              <a:spcBef>
                <a:spcPts val="600"/>
              </a:spcBef>
              <a:buClr>
                <a:schemeClr val="dk1"/>
              </a:buClr>
              <a:buSzPts val="3000"/>
              <a:buFont typeface="Arial"/>
              <a:buChar char="•"/>
            </a:pPr>
            <a:r>
              <a:rPr lang="en-US" sz="3000">
                <a:solidFill>
                  <a:schemeClr val="dk1"/>
                </a:solidFill>
                <a:latin typeface="Calibri"/>
                <a:ea typeface="Calibri"/>
                <a:cs typeface="Calibri"/>
                <a:sym typeface="Calibri"/>
              </a:rPr>
              <a:t>Wounded Warriors (Physical, TBI, PTSD)</a:t>
            </a:r>
            <a:endParaRPr sz="1400">
              <a:solidFill>
                <a:srgbClr val="000000"/>
              </a:solidFill>
              <a:latin typeface="Arial"/>
              <a:ea typeface="Arial"/>
              <a:cs typeface="Arial"/>
              <a:sym typeface="Arial"/>
            </a:endParaRPr>
          </a:p>
          <a:p>
            <a:pPr marL="342900" indent="-342900">
              <a:lnSpc>
                <a:spcPct val="90000"/>
              </a:lnSpc>
              <a:spcBef>
                <a:spcPts val="600"/>
              </a:spcBef>
              <a:buClr>
                <a:schemeClr val="dk1"/>
              </a:buClr>
              <a:buSzPts val="3000"/>
              <a:buFont typeface="Arial"/>
              <a:buChar char="•"/>
            </a:pPr>
            <a:r>
              <a:rPr lang="en-US" sz="3000">
                <a:solidFill>
                  <a:schemeClr val="dk1"/>
                </a:solidFill>
                <a:latin typeface="Calibri"/>
                <a:ea typeface="Calibri"/>
                <a:cs typeface="Calibri"/>
                <a:sym typeface="Calibri"/>
              </a:rPr>
              <a:t>Distance from military community limits access to resources </a:t>
            </a:r>
            <a:endParaRPr sz="1400">
              <a:solidFill>
                <a:srgbClr val="000000"/>
              </a:solidFill>
              <a:latin typeface="Arial"/>
              <a:ea typeface="Arial"/>
              <a:cs typeface="Arial"/>
              <a:sym typeface="Arial"/>
            </a:endParaRPr>
          </a:p>
          <a:p>
            <a:pPr marL="342900" indent="-342900">
              <a:lnSpc>
                <a:spcPct val="90000"/>
              </a:lnSpc>
              <a:spcBef>
                <a:spcPts val="600"/>
              </a:spcBef>
              <a:buClr>
                <a:schemeClr val="dk1"/>
              </a:buClr>
              <a:buSzPts val="3000"/>
              <a:buFont typeface="Arial"/>
              <a:buChar char="•"/>
            </a:pPr>
            <a:r>
              <a:rPr lang="en-US" sz="3000">
                <a:solidFill>
                  <a:schemeClr val="dk1"/>
                </a:solidFill>
                <a:latin typeface="Calibri"/>
                <a:ea typeface="Calibri"/>
                <a:cs typeface="Calibri"/>
                <a:sym typeface="Calibri"/>
              </a:rPr>
              <a:t>Separation from military service (ETS, Medical, Retirement)</a:t>
            </a:r>
            <a:endParaRPr sz="1400">
              <a:solidFill>
                <a:srgbClr val="000000"/>
              </a:solidFill>
              <a:latin typeface="Arial"/>
              <a:ea typeface="Arial"/>
              <a:cs typeface="Arial"/>
              <a:sym typeface="Arial"/>
            </a:endParaRPr>
          </a:p>
        </p:txBody>
      </p:sp>
    </p:spTree>
  </p:cSld>
  <p:clrMapOvr>
    <a:masterClrMapping/>
  </p:clrMapOvr>
  <p:transition spd="med">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Google Shape;122;p5"/>
          <p:cNvSpPr txBox="1">
            <a:spLocks noGrp="1"/>
          </p:cNvSpPr>
          <p:nvPr>
            <p:ph type="title"/>
          </p:nvPr>
        </p:nvSpPr>
        <p:spPr>
          <a:xfrm>
            <a:off x="630936" y="640080"/>
            <a:ext cx="4818888" cy="1481328"/>
          </a:xfrm>
          <a:prstGeom prst="rect">
            <a:avLst/>
          </a:prstGeom>
        </p:spPr>
        <p:txBody>
          <a:bodyPr spcFirstLastPara="1" vert="horz" lIns="91440" tIns="45720" rIns="91440" bIns="45720" rtlCol="0" anchor="b" anchorCtr="0">
            <a:normAutofit/>
          </a:bodyPr>
          <a:lstStyle/>
          <a:p>
            <a:pPr>
              <a:buClr>
                <a:srgbClr val="FF0000"/>
              </a:buClr>
              <a:buSzPts val="2800"/>
            </a:pPr>
            <a:r>
              <a:rPr lang="en-US" sz="5400" kern="1200">
                <a:solidFill>
                  <a:schemeClr val="tx1"/>
                </a:solidFill>
                <a:latin typeface="+mj-lt"/>
                <a:ea typeface="+mj-ea"/>
                <a:cs typeface="+mj-cs"/>
                <a:sym typeface="Arial Black"/>
              </a:rPr>
              <a:t>Challenges </a:t>
            </a:r>
            <a:endParaRPr lang="en-US" sz="5400" kern="1200">
              <a:solidFill>
                <a:schemeClr val="tx1"/>
              </a:solidFill>
              <a:latin typeface="+mj-lt"/>
              <a:ea typeface="+mj-ea"/>
              <a:cs typeface="+mj-cs"/>
            </a:endParaRPr>
          </a:p>
        </p:txBody>
      </p:sp>
      <p:sp>
        <p:nvSpPr>
          <p:cNvPr id="13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Google Shape;128;p5"/>
          <p:cNvSpPr txBox="1"/>
          <p:nvPr/>
        </p:nvSpPr>
        <p:spPr>
          <a:xfrm>
            <a:off x="630936" y="2660904"/>
            <a:ext cx="4818888" cy="3547872"/>
          </a:xfrm>
          <a:prstGeom prst="rect">
            <a:avLst/>
          </a:prstGeom>
        </p:spPr>
        <p:txBody>
          <a:bodyPr spcFirstLastPara="1" vert="horz" lIns="91440" tIns="45720" rIns="91440" bIns="45720" rtlCol="0" anchor="t" anchorCtr="0">
            <a:normAutofit/>
          </a:bodyPr>
          <a:lstStyle/>
          <a:p>
            <a:pPr indent="-228600">
              <a:lnSpc>
                <a:spcPct val="90000"/>
              </a:lnSpc>
              <a:spcAft>
                <a:spcPts val="600"/>
              </a:spcAft>
              <a:buClr>
                <a:schemeClr val="dk1"/>
              </a:buClr>
              <a:buSzPts val="2400"/>
              <a:buFont typeface="Arial" panose="020B0604020202020204" pitchFamily="34" charset="0"/>
              <a:buChar char="•"/>
            </a:pPr>
            <a:r>
              <a:rPr lang="en-US" sz="2200">
                <a:sym typeface="Arial"/>
              </a:rPr>
              <a:t>      </a:t>
            </a:r>
            <a:r>
              <a:rPr lang="en-US" sz="2200" u="sng">
                <a:sym typeface="Arial"/>
                <a:hlinkClick r:id="rId3">
                  <a:extLst>
                    <a:ext uri="{A12FA001-AC4F-418D-AE19-62706E023703}">
                      <ahyp:hlinkClr xmlns:ahyp="http://schemas.microsoft.com/office/drawing/2018/hyperlinkcolor" val="tx"/>
                    </a:ext>
                  </a:extLst>
                </a:hlinkClick>
              </a:rPr>
              <a:t>http://www.youtube.com/watch?v=KDFXxgz0vHc</a:t>
            </a:r>
            <a:r>
              <a:rPr lang="en-US" sz="2200">
                <a:sym typeface="Arial"/>
              </a:rPr>
              <a:t> </a:t>
            </a:r>
          </a:p>
        </p:txBody>
      </p:sp>
      <p:pic>
        <p:nvPicPr>
          <p:cNvPr id="3" name="Picture 2" descr="Close-up of military dog tags">
            <a:extLst>
              <a:ext uri="{FF2B5EF4-FFF2-40B4-BE49-F238E27FC236}">
                <a16:creationId xmlns:a16="http://schemas.microsoft.com/office/drawing/2014/main" id="{B96B9949-BA75-7200-361D-62DFCC903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048" y="1477419"/>
            <a:ext cx="5458968" cy="3903162"/>
          </a:xfrm>
          <a:prstGeom prst="rect">
            <a:avLst/>
          </a:prstGeom>
        </p:spPr>
      </p:pic>
      <p:sp>
        <p:nvSpPr>
          <p:cNvPr id="127" name="Google Shape;127;p5"/>
          <p:cNvSpPr/>
          <p:nvPr/>
        </p:nvSpPr>
        <p:spPr>
          <a:xfrm>
            <a:off x="3352800" y="6096000"/>
            <a:ext cx="5791200" cy="685800"/>
          </a:xfrm>
          <a:prstGeom prst="rect">
            <a:avLst/>
          </a:prstGeom>
        </p:spPr>
        <p:txBody>
          <a:bodyPr>
            <a:prstTxWarp prst="textPlain">
              <a:avLst/>
            </a:prstTxWarp>
          </a:bodyPr>
          <a:lstStyle/>
          <a:p>
            <a:pPr lvl="0" algn="l">
              <a:spcAft>
                <a:spcPts val="600"/>
              </a:spcAft>
            </a:pPr>
            <a:r>
              <a:rPr i="1">
                <a:ln w="9525" cap="flat" cmpd="sng">
                  <a:solidFill>
                    <a:srgbClr val="D8D8D8"/>
                  </a:solidFill>
                  <a:prstDash val="solid"/>
                  <a:miter lim="800000"/>
                  <a:headEnd type="none" w="sm" len="sm"/>
                  <a:tailEnd type="none" w="sm" len="sm"/>
                </a:ln>
                <a:solidFill>
                  <a:srgbClr val="FFFFFF"/>
                </a:solidFill>
                <a:latin typeface="Arial Black"/>
              </a:rPr>
              <a:t> </a:t>
            </a:r>
            <a:endParaRPr lang="en-US" i="1">
              <a:ln w="9525" cap="flat" cmpd="sng">
                <a:solidFill>
                  <a:srgbClr val="D8D8D8"/>
                </a:solidFill>
                <a:prstDash val="solid"/>
                <a:miter lim="800000"/>
                <a:headEnd type="none" w="sm" len="sm"/>
                <a:tailEnd type="none" w="sm" len="sm"/>
              </a:ln>
              <a:solidFill>
                <a:srgbClr val="FFFFFF"/>
              </a:solidFill>
              <a:latin typeface="Arial Black"/>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useBgFill="1">
        <p:nvSpPr>
          <p:cNvPr id="150" name="Rectangle 14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137;p6"/>
          <p:cNvSpPr txBox="1">
            <a:spLocks noGrp="1"/>
          </p:cNvSpPr>
          <p:nvPr>
            <p:ph type="title"/>
          </p:nvPr>
        </p:nvSpPr>
        <p:spPr>
          <a:xfrm>
            <a:off x="640080" y="329184"/>
            <a:ext cx="6894576" cy="1783080"/>
          </a:xfrm>
          <a:prstGeom prst="rect">
            <a:avLst/>
          </a:prstGeom>
        </p:spPr>
        <p:txBody>
          <a:bodyPr spcFirstLastPara="1" vert="horz" lIns="91440" tIns="45720" rIns="91440" bIns="45720" rtlCol="0" anchor="b" anchorCtr="0">
            <a:normAutofit/>
          </a:bodyPr>
          <a:lstStyle/>
          <a:p>
            <a:pPr>
              <a:buClr>
                <a:srgbClr val="FF0000"/>
              </a:buClr>
              <a:buSzPts val="2800"/>
            </a:pPr>
            <a:r>
              <a:rPr lang="en-US" sz="6600" kern="1200">
                <a:solidFill>
                  <a:schemeClr val="tx1"/>
                </a:solidFill>
                <a:latin typeface="+mj-lt"/>
                <a:ea typeface="+mj-ea"/>
                <a:cs typeface="+mj-cs"/>
                <a:sym typeface="Arial Black"/>
              </a:rPr>
              <a:t>Strengths  </a:t>
            </a:r>
            <a:endParaRPr lang="en-US" sz="6600" kern="1200">
              <a:solidFill>
                <a:schemeClr val="tx1"/>
              </a:solidFill>
              <a:latin typeface="+mj-lt"/>
              <a:ea typeface="+mj-ea"/>
              <a:cs typeface="+mj-cs"/>
            </a:endParaRPr>
          </a:p>
        </p:txBody>
      </p:sp>
      <p:sp>
        <p:nvSpPr>
          <p:cNvPr id="152"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Google Shape;143;p6"/>
          <p:cNvSpPr txBox="1"/>
          <p:nvPr/>
        </p:nvSpPr>
        <p:spPr>
          <a:xfrm>
            <a:off x="640080" y="2706624"/>
            <a:ext cx="6894576" cy="3483864"/>
          </a:xfrm>
          <a:prstGeom prst="rect">
            <a:avLst/>
          </a:prstGeom>
        </p:spPr>
        <p:txBody>
          <a:bodyPr spcFirstLastPara="1" vert="horz" lIns="91440" tIns="45720" rIns="91440" bIns="45720" rtlCol="0" anchorCtr="0">
            <a:normAutofit/>
          </a:bodyPr>
          <a:lstStyle/>
          <a:p>
            <a:pPr marL="342900" indent="-228600">
              <a:lnSpc>
                <a:spcPct val="90000"/>
              </a:lnSpc>
              <a:buClr>
                <a:schemeClr val="dk1"/>
              </a:buClr>
              <a:buSzPts val="2400"/>
              <a:buFont typeface="Arial" panose="020B0604020202020204" pitchFamily="34" charset="0"/>
              <a:buChar char="•"/>
            </a:pPr>
            <a:r>
              <a:rPr lang="en-US" sz="2200" b="1">
                <a:sym typeface="Calibri"/>
              </a:rPr>
              <a:t>Adaptable</a:t>
            </a:r>
            <a:endParaRPr lang="en-US" sz="2200">
              <a:sym typeface="Arial"/>
            </a:endParaRPr>
          </a:p>
          <a:p>
            <a:pPr marL="342900" indent="-228600">
              <a:lnSpc>
                <a:spcPct val="90000"/>
              </a:lnSpc>
              <a:spcBef>
                <a:spcPts val="480"/>
              </a:spcBef>
              <a:buClr>
                <a:schemeClr val="dk1"/>
              </a:buClr>
              <a:buSzPts val="2400"/>
              <a:buFont typeface="Arial" panose="020B0604020202020204" pitchFamily="34" charset="0"/>
              <a:buChar char="•"/>
            </a:pPr>
            <a:r>
              <a:rPr lang="en-US" sz="2200" b="1">
                <a:sym typeface="Calibri"/>
              </a:rPr>
              <a:t>Resilient </a:t>
            </a:r>
            <a:endParaRPr lang="en-US" sz="2200">
              <a:sym typeface="Arial"/>
            </a:endParaRPr>
          </a:p>
          <a:p>
            <a:pPr marL="342900" indent="-228600">
              <a:lnSpc>
                <a:spcPct val="90000"/>
              </a:lnSpc>
              <a:spcBef>
                <a:spcPts val="480"/>
              </a:spcBef>
              <a:buClr>
                <a:schemeClr val="dk1"/>
              </a:buClr>
              <a:buSzPts val="2400"/>
              <a:buFont typeface="Arial" panose="020B0604020202020204" pitchFamily="34" charset="0"/>
              <a:buChar char="•"/>
            </a:pPr>
            <a:r>
              <a:rPr lang="en-US" sz="2200" b="1">
                <a:sym typeface="Calibri"/>
              </a:rPr>
              <a:t>Global Knowledge</a:t>
            </a:r>
            <a:endParaRPr lang="en-US" sz="2200">
              <a:sym typeface="Arial"/>
            </a:endParaRPr>
          </a:p>
          <a:p>
            <a:pPr marL="342900" indent="-228600">
              <a:lnSpc>
                <a:spcPct val="90000"/>
              </a:lnSpc>
              <a:spcBef>
                <a:spcPts val="480"/>
              </a:spcBef>
              <a:buClr>
                <a:schemeClr val="dk1"/>
              </a:buClr>
              <a:buSzPts val="2400"/>
              <a:buFont typeface="Arial" panose="020B0604020202020204" pitchFamily="34" charset="0"/>
              <a:buChar char="•"/>
            </a:pPr>
            <a:r>
              <a:rPr lang="en-US" sz="2200" b="1">
                <a:sym typeface="Calibri"/>
              </a:rPr>
              <a:t>Flexible</a:t>
            </a:r>
            <a:endParaRPr lang="en-US" sz="2200">
              <a:sym typeface="Arial"/>
            </a:endParaRPr>
          </a:p>
          <a:p>
            <a:pPr marL="342900" indent="-228600">
              <a:lnSpc>
                <a:spcPct val="90000"/>
              </a:lnSpc>
              <a:spcBef>
                <a:spcPts val="480"/>
              </a:spcBef>
              <a:buClr>
                <a:schemeClr val="dk1"/>
              </a:buClr>
              <a:buSzPts val="2400"/>
              <a:buFont typeface="Arial" panose="020B0604020202020204" pitchFamily="34" charset="0"/>
              <a:buChar char="•"/>
            </a:pPr>
            <a:r>
              <a:rPr lang="en-US" sz="2200" b="1">
                <a:sym typeface="Calibri"/>
              </a:rPr>
              <a:t>Adventurous </a:t>
            </a:r>
            <a:endParaRPr lang="en-US" sz="2200">
              <a:sym typeface="Arial"/>
            </a:endParaRPr>
          </a:p>
          <a:p>
            <a:pPr marL="342900" indent="-228600">
              <a:lnSpc>
                <a:spcPct val="90000"/>
              </a:lnSpc>
              <a:spcBef>
                <a:spcPts val="480"/>
              </a:spcBef>
              <a:buClr>
                <a:schemeClr val="dk1"/>
              </a:buClr>
              <a:buSzPts val="2400"/>
              <a:buFont typeface="Arial" panose="020B0604020202020204" pitchFamily="34" charset="0"/>
              <a:buChar char="•"/>
            </a:pPr>
            <a:r>
              <a:rPr lang="en-US" sz="2200" b="1">
                <a:sym typeface="Calibri"/>
              </a:rPr>
              <a:t>Diversity</a:t>
            </a:r>
            <a:endParaRPr lang="en-US" sz="2200">
              <a:sym typeface="Arial"/>
            </a:endParaRPr>
          </a:p>
          <a:p>
            <a:pPr marL="342900" indent="-228600">
              <a:lnSpc>
                <a:spcPct val="90000"/>
              </a:lnSpc>
              <a:spcBef>
                <a:spcPts val="480"/>
              </a:spcBef>
              <a:buClr>
                <a:schemeClr val="dk1"/>
              </a:buClr>
              <a:buSzPts val="2400"/>
              <a:buFont typeface="Arial" panose="020B0604020202020204" pitchFamily="34" charset="0"/>
              <a:buChar char="•"/>
            </a:pPr>
            <a:r>
              <a:rPr lang="en-US" sz="2200" b="1">
                <a:sym typeface="Calibri"/>
              </a:rPr>
              <a:t>Tolerance &amp; Respect</a:t>
            </a:r>
            <a:endParaRPr lang="en-US" sz="2200">
              <a:sym typeface="Arial"/>
            </a:endParaRPr>
          </a:p>
          <a:p>
            <a:pPr marL="342900" indent="-228600">
              <a:lnSpc>
                <a:spcPct val="90000"/>
              </a:lnSpc>
              <a:spcBef>
                <a:spcPts val="480"/>
              </a:spcBef>
              <a:buClr>
                <a:schemeClr val="dk1"/>
              </a:buClr>
              <a:buSzPts val="2400"/>
              <a:buFont typeface="Arial" panose="020B0604020202020204" pitchFamily="34" charset="0"/>
              <a:buChar char="•"/>
            </a:pPr>
            <a:r>
              <a:rPr lang="en-US" sz="2200" b="1">
                <a:sym typeface="Calibri"/>
              </a:rPr>
              <a:t>Value on Education</a:t>
            </a:r>
            <a:endParaRPr lang="en-US" sz="2200">
              <a:sym typeface="Arial"/>
            </a:endParaRPr>
          </a:p>
          <a:p>
            <a:pPr marL="342900" indent="-228600">
              <a:lnSpc>
                <a:spcPct val="90000"/>
              </a:lnSpc>
              <a:spcBef>
                <a:spcPts val="480"/>
              </a:spcBef>
              <a:buClr>
                <a:schemeClr val="dk1"/>
              </a:buClr>
              <a:buSzPts val="2400"/>
              <a:buFont typeface="Arial" panose="020B0604020202020204" pitchFamily="34" charset="0"/>
              <a:buChar char="•"/>
            </a:pPr>
            <a:r>
              <a:rPr lang="en-US" sz="2200" b="1">
                <a:sym typeface="Calibri"/>
              </a:rPr>
              <a:t>Team Players</a:t>
            </a:r>
            <a:endParaRPr lang="en-US" sz="2200">
              <a:sym typeface="Arial"/>
            </a:endParaRPr>
          </a:p>
          <a:p>
            <a:pPr marL="342900" indent="-228600">
              <a:lnSpc>
                <a:spcPct val="90000"/>
              </a:lnSpc>
              <a:spcBef>
                <a:spcPts val="480"/>
              </a:spcBef>
              <a:buClr>
                <a:schemeClr val="dk1"/>
              </a:buClr>
              <a:buSzPts val="2400"/>
              <a:buFont typeface="Arial" panose="020B0604020202020204" pitchFamily="34" charset="0"/>
              <a:buChar char="•"/>
            </a:pPr>
            <a:endParaRPr lang="en-US" sz="2200" b="1">
              <a:sym typeface="Calibri"/>
            </a:endParaRPr>
          </a:p>
          <a:p>
            <a:pPr marL="342900" indent="-228600">
              <a:lnSpc>
                <a:spcPct val="90000"/>
              </a:lnSpc>
              <a:spcBef>
                <a:spcPts val="480"/>
              </a:spcBef>
              <a:buClr>
                <a:schemeClr val="dk1"/>
              </a:buClr>
              <a:buSzPts val="2400"/>
              <a:buFont typeface="Arial" panose="020B0604020202020204" pitchFamily="34" charset="0"/>
              <a:buChar char="•"/>
            </a:pPr>
            <a:endParaRPr lang="en-US" sz="2200" b="1">
              <a:sym typeface="Calibri"/>
            </a:endParaRPr>
          </a:p>
          <a:p>
            <a:pPr marL="342900" indent="-228600">
              <a:lnSpc>
                <a:spcPct val="90000"/>
              </a:lnSpc>
              <a:spcBef>
                <a:spcPts val="480"/>
              </a:spcBef>
              <a:buClr>
                <a:schemeClr val="dk1"/>
              </a:buClr>
              <a:buSzPts val="2400"/>
              <a:buFont typeface="Arial" panose="020B0604020202020204" pitchFamily="34" charset="0"/>
              <a:buChar char="•"/>
            </a:pPr>
            <a:endParaRPr lang="en-US" sz="2200" b="1">
              <a:sym typeface="Calibri"/>
            </a:endParaRPr>
          </a:p>
          <a:p>
            <a:pPr marL="342900" indent="-228600">
              <a:lnSpc>
                <a:spcPct val="90000"/>
              </a:lnSpc>
              <a:spcBef>
                <a:spcPts val="480"/>
              </a:spcBef>
              <a:buClr>
                <a:schemeClr val="dk1"/>
              </a:buClr>
              <a:buSzPts val="2400"/>
              <a:buFont typeface="Arial" panose="020B0604020202020204" pitchFamily="34" charset="0"/>
              <a:buChar char="•"/>
            </a:pPr>
            <a:endParaRPr lang="en-US" sz="2200" b="1">
              <a:sym typeface="Calibri"/>
            </a:endParaRPr>
          </a:p>
          <a:p>
            <a:pPr indent="-228600">
              <a:lnSpc>
                <a:spcPct val="90000"/>
              </a:lnSpc>
              <a:buClr>
                <a:srgbClr val="000000"/>
              </a:buClr>
              <a:buSzPts val="2400"/>
              <a:buFont typeface="Arial" panose="020B0604020202020204" pitchFamily="34" charset="0"/>
              <a:buChar char="•"/>
            </a:pPr>
            <a:endParaRPr lang="en-US" sz="2200" b="1">
              <a:sym typeface="Calibri"/>
            </a:endParaRPr>
          </a:p>
        </p:txBody>
      </p:sp>
      <p:pic>
        <p:nvPicPr>
          <p:cNvPr id="145" name="Google Shape;145;p6"/>
          <p:cNvPicPr preferRelativeResize="0"/>
          <p:nvPr/>
        </p:nvPicPr>
        <p:blipFill rotWithShape="1">
          <a:blip r:embed="rId3"/>
          <a:srcRect t="12208" b="13783"/>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p:spPr>
      </p:pic>
      <p:pic>
        <p:nvPicPr>
          <p:cNvPr id="3" name="Picture 2" descr="A group of navy officers in uniform&#10;&#10;Description automatically generated">
            <a:extLst>
              <a:ext uri="{FF2B5EF4-FFF2-40B4-BE49-F238E27FC236}">
                <a16:creationId xmlns:a16="http://schemas.microsoft.com/office/drawing/2014/main" id="{6263A30B-1AB6-19FB-4F3B-F5E49550217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3747"/>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
        <p:nvSpPr>
          <p:cNvPr id="142" name="Google Shape;142;p6"/>
          <p:cNvSpPr/>
          <p:nvPr/>
        </p:nvSpPr>
        <p:spPr>
          <a:xfrm>
            <a:off x="3352800" y="6096000"/>
            <a:ext cx="5791200" cy="685800"/>
          </a:xfrm>
          <a:prstGeom prst="rect">
            <a:avLst/>
          </a:prstGeom>
        </p:spPr>
        <p:txBody>
          <a:bodyPr>
            <a:prstTxWarp prst="textPlain">
              <a:avLst/>
            </a:prstTxWarp>
          </a:bodyPr>
          <a:lstStyle/>
          <a:p>
            <a:pPr lvl="0" algn="l">
              <a:spcAft>
                <a:spcPts val="600"/>
              </a:spcAft>
            </a:pPr>
            <a:r>
              <a:rPr i="1">
                <a:ln w="9525" cap="flat" cmpd="sng">
                  <a:solidFill>
                    <a:srgbClr val="D8D8D8"/>
                  </a:solidFill>
                  <a:prstDash val="solid"/>
                  <a:miter lim="800000"/>
                  <a:headEnd type="none" w="sm" len="sm"/>
                  <a:tailEnd type="none" w="sm" len="sm"/>
                </a:ln>
                <a:solidFill>
                  <a:srgbClr val="FFFFFF"/>
                </a:solidFill>
                <a:latin typeface="Arial Black"/>
              </a:rPr>
              <a:t> </a:t>
            </a:r>
            <a:endParaRPr lang="en-US" i="1">
              <a:ln w="9525" cap="flat" cmpd="sng">
                <a:solidFill>
                  <a:srgbClr val="D8D8D8"/>
                </a:solidFill>
                <a:prstDash val="solid"/>
                <a:miter lim="800000"/>
                <a:headEnd type="none" w="sm" len="sm"/>
                <a:tailEnd type="none" w="sm" len="sm"/>
              </a:ln>
              <a:solidFill>
                <a:srgbClr val="FFFFFF"/>
              </a:solidFill>
              <a:latin typeface="Arial Black"/>
            </a:endParaRPr>
          </a:p>
        </p:txBody>
      </p:sp>
    </p:spTree>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fca648bb64_0_0"/>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endParaRPr/>
          </a:p>
        </p:txBody>
      </p:sp>
      <p:sp>
        <p:nvSpPr>
          <p:cNvPr id="152" name="Google Shape;152;gfca648bb64_0_0"/>
          <p:cNvSpPr txBox="1">
            <a:spLocks noGrp="1"/>
          </p:cNvSpPr>
          <p:nvPr>
            <p:ph type="body" idx="1"/>
          </p:nvPr>
        </p:nvSpPr>
        <p:spPr>
          <a:xfrm>
            <a:off x="1981200" y="1600200"/>
            <a:ext cx="8229600" cy="45261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360"/>
              </a:spcBef>
              <a:buSzPts val="1800"/>
              <a:buNone/>
            </a:pPr>
            <a:endParaRPr/>
          </a:p>
        </p:txBody>
      </p:sp>
      <p:sp>
        <p:nvSpPr>
          <p:cNvPr id="154" name="Google Shape;154;gfca648bb64_0_0"/>
          <p:cNvSpPr txBox="1"/>
          <p:nvPr/>
        </p:nvSpPr>
        <p:spPr>
          <a:xfrm>
            <a:off x="2286000" y="1498600"/>
            <a:ext cx="72201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a:solidFill>
                <a:srgbClr val="000000"/>
              </a:solidFill>
              <a:latin typeface="Calibri"/>
              <a:ea typeface="Calibri"/>
              <a:cs typeface="Calibri"/>
              <a:sym typeface="Calibri"/>
            </a:endParaRPr>
          </a:p>
        </p:txBody>
      </p:sp>
      <p:sp>
        <p:nvSpPr>
          <p:cNvPr id="155" name="Google Shape;155;gfca648bb64_0_0"/>
          <p:cNvSpPr/>
          <p:nvPr/>
        </p:nvSpPr>
        <p:spPr>
          <a:xfrm>
            <a:off x="2324100" y="723900"/>
            <a:ext cx="57300" cy="15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6" name="Google Shape;156;gfca648bb64_0_0"/>
          <p:cNvSpPr/>
          <p:nvPr/>
        </p:nvSpPr>
        <p:spPr>
          <a:xfrm>
            <a:off x="154641" y="274625"/>
            <a:ext cx="11624983" cy="624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7" name="Google Shape;157;gfca648bb64_0_0"/>
          <p:cNvSpPr txBox="1"/>
          <p:nvPr/>
        </p:nvSpPr>
        <p:spPr>
          <a:xfrm>
            <a:off x="1981200" y="495300"/>
            <a:ext cx="8001000" cy="5541300"/>
          </a:xfrm>
          <a:prstGeom prst="rect">
            <a:avLst/>
          </a:prstGeom>
          <a:noFill/>
          <a:ln>
            <a:noFill/>
          </a:ln>
        </p:spPr>
        <p:txBody>
          <a:bodyPr spcFirstLastPara="1" wrap="square" lIns="91425" tIns="91425" rIns="91425" bIns="91425" anchor="t" anchorCtr="0">
            <a:spAutoFit/>
          </a:bodyPr>
          <a:lstStyle/>
          <a:p>
            <a:pPr algn="ctr">
              <a:buClr>
                <a:srgbClr val="000000"/>
              </a:buClr>
              <a:buSzPts val="1700"/>
            </a:pPr>
            <a:r>
              <a:rPr lang="en-US" sz="1700" u="sng" dirty="0">
                <a:solidFill>
                  <a:srgbClr val="000000"/>
                </a:solidFill>
                <a:latin typeface="Impact"/>
                <a:ea typeface="Impact"/>
                <a:cs typeface="Impact"/>
                <a:sym typeface="Impact"/>
              </a:rPr>
              <a:t>I</a:t>
            </a:r>
            <a:r>
              <a:rPr lang="en-US" u="sng" dirty="0">
                <a:solidFill>
                  <a:srgbClr val="000000"/>
                </a:solidFill>
                <a:latin typeface="Impact"/>
                <a:ea typeface="Impact"/>
                <a:cs typeface="Impact"/>
                <a:sym typeface="Impact"/>
              </a:rPr>
              <a:t>mportant Terms </a:t>
            </a:r>
            <a:r>
              <a:rPr lang="en-US" u="sng" dirty="0">
                <a:solidFill>
                  <a:srgbClr val="000000"/>
                </a:solidFill>
                <a:latin typeface="Calibri"/>
                <a:ea typeface="Calibri"/>
                <a:cs typeface="Calibri"/>
                <a:sym typeface="Calibri"/>
              </a:rPr>
              <a:t> </a:t>
            </a:r>
            <a:endParaRPr u="sng" dirty="0">
              <a:solidFill>
                <a:srgbClr val="000000"/>
              </a:solidFill>
              <a:latin typeface="Calibri"/>
              <a:ea typeface="Calibri"/>
              <a:cs typeface="Calibri"/>
              <a:sym typeface="Calibri"/>
            </a:endParaRPr>
          </a:p>
          <a:p>
            <a:pPr>
              <a:buClr>
                <a:srgbClr val="000000"/>
              </a:buClr>
              <a:buSzPts val="1800"/>
            </a:pPr>
            <a:endParaRPr dirty="0">
              <a:solidFill>
                <a:srgbClr val="000000"/>
              </a:solidFill>
              <a:latin typeface="Calibri"/>
              <a:ea typeface="Calibri"/>
              <a:cs typeface="Calibri"/>
              <a:sym typeface="Calibri"/>
            </a:endParaRPr>
          </a:p>
          <a:p>
            <a:pPr>
              <a:buClr>
                <a:srgbClr val="000000"/>
              </a:buClr>
              <a:buSzPts val="1500"/>
            </a:pPr>
            <a:r>
              <a:rPr lang="en-US" sz="1500" dirty="0">
                <a:solidFill>
                  <a:srgbClr val="000000"/>
                </a:solidFill>
                <a:latin typeface="Arial Black"/>
                <a:ea typeface="Arial Black"/>
                <a:cs typeface="Arial Black"/>
                <a:sym typeface="Arial Black"/>
              </a:rPr>
              <a:t>Deployment</a:t>
            </a:r>
            <a:r>
              <a:rPr lang="en-US" sz="1500" dirty="0">
                <a:solidFill>
                  <a:srgbClr val="000000"/>
                </a:solidFill>
                <a:latin typeface="Arial"/>
                <a:ea typeface="Arial"/>
                <a:cs typeface="Arial"/>
                <a:sym typeface="Arial"/>
              </a:rPr>
              <a:t> - the act of sending troops into duty. Deployments have varying lengths depending on the situation, MOS (military occupation specialty= job), and duty stations.</a:t>
            </a:r>
            <a:endParaRPr sz="1500" dirty="0">
              <a:solidFill>
                <a:srgbClr val="000000"/>
              </a:solidFill>
              <a:latin typeface="Arial"/>
              <a:ea typeface="Arial"/>
              <a:cs typeface="Arial"/>
              <a:sym typeface="Arial"/>
            </a:endParaRPr>
          </a:p>
          <a:p>
            <a:pPr>
              <a:buClr>
                <a:srgbClr val="000000"/>
              </a:buClr>
              <a:buSzPts val="1500"/>
            </a:pPr>
            <a:endParaRPr sz="1500" dirty="0">
              <a:solidFill>
                <a:srgbClr val="000000"/>
              </a:solidFill>
              <a:latin typeface="Arial"/>
              <a:ea typeface="Arial"/>
              <a:cs typeface="Arial"/>
              <a:sym typeface="Arial"/>
            </a:endParaRPr>
          </a:p>
          <a:p>
            <a:pPr>
              <a:buClr>
                <a:srgbClr val="000000"/>
              </a:buClr>
              <a:buSzPts val="1500"/>
            </a:pPr>
            <a:r>
              <a:rPr lang="en-US" sz="1500" dirty="0">
                <a:solidFill>
                  <a:srgbClr val="000000"/>
                </a:solidFill>
                <a:latin typeface="Arial Black"/>
                <a:ea typeface="Arial Black"/>
                <a:cs typeface="Arial Black"/>
                <a:sym typeface="Arial Black"/>
              </a:rPr>
              <a:t>Family Care plan</a:t>
            </a:r>
            <a:r>
              <a:rPr lang="en-US" sz="1500" dirty="0">
                <a:solidFill>
                  <a:srgbClr val="000000"/>
                </a:solidFill>
                <a:latin typeface="Arial"/>
                <a:ea typeface="Arial"/>
                <a:cs typeface="Arial"/>
                <a:sym typeface="Arial"/>
              </a:rPr>
              <a:t> - a plan that is created by the Service member to handle certain affairs such as children, finances and housing.</a:t>
            </a:r>
            <a:endParaRPr sz="1500" dirty="0">
              <a:solidFill>
                <a:srgbClr val="000000"/>
              </a:solidFill>
              <a:latin typeface="Arial"/>
              <a:ea typeface="Arial"/>
              <a:cs typeface="Arial"/>
              <a:sym typeface="Arial"/>
            </a:endParaRPr>
          </a:p>
          <a:p>
            <a:pPr>
              <a:buClr>
                <a:srgbClr val="000000"/>
              </a:buClr>
              <a:buSzPts val="1500"/>
            </a:pPr>
            <a:endParaRPr sz="1500" dirty="0">
              <a:solidFill>
                <a:srgbClr val="000000"/>
              </a:solidFill>
              <a:latin typeface="Calibri"/>
              <a:ea typeface="Calibri"/>
              <a:cs typeface="Calibri"/>
              <a:sym typeface="Calibri"/>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CAO</a:t>
            </a:r>
            <a:r>
              <a:rPr lang="en-US" sz="1200" dirty="0">
                <a:solidFill>
                  <a:schemeClr val="dk1"/>
                </a:solidFill>
                <a:latin typeface="Arial"/>
                <a:ea typeface="Arial"/>
                <a:cs typeface="Arial"/>
                <a:sym typeface="Arial"/>
              </a:rPr>
              <a:t> - </a:t>
            </a:r>
            <a:r>
              <a:rPr lang="en-US" sz="1500" dirty="0">
                <a:solidFill>
                  <a:schemeClr val="dk1"/>
                </a:solidFill>
                <a:latin typeface="Arial"/>
                <a:ea typeface="Arial"/>
                <a:cs typeface="Arial"/>
                <a:sym typeface="Arial"/>
              </a:rPr>
              <a:t>Casualty Assistance Office/Officer-  This team can consist of a Chaplain and members from the Rear Detachment that come to notify a military spouse when their service member is seriously injured or killed in action (KIA).  </a:t>
            </a:r>
            <a:endParaRPr sz="1500" dirty="0">
              <a:solidFill>
                <a:schemeClr val="dk1"/>
              </a:solidFill>
              <a:latin typeface="Arial"/>
              <a:ea typeface="Arial"/>
              <a:cs typeface="Arial"/>
              <a:sym typeface="Arial"/>
            </a:endParaRPr>
          </a:p>
          <a:p>
            <a:pPr>
              <a:lnSpc>
                <a:spcPct val="115000"/>
              </a:lnSpc>
              <a:buClr>
                <a:srgbClr val="000000"/>
              </a:buClr>
              <a:buSzPts val="1500"/>
            </a:pPr>
            <a:endParaRPr sz="1500"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Military orders</a:t>
            </a:r>
            <a:r>
              <a:rPr lang="en-US" sz="1500" b="1" dirty="0">
                <a:solidFill>
                  <a:schemeClr val="dk1"/>
                </a:solidFill>
                <a:latin typeface="Arial"/>
                <a:ea typeface="Arial"/>
                <a:cs typeface="Arial"/>
                <a:sym typeface="Arial"/>
              </a:rPr>
              <a:t> </a:t>
            </a:r>
            <a:r>
              <a:rPr lang="en-US" sz="1500" dirty="0">
                <a:solidFill>
                  <a:schemeClr val="dk1"/>
                </a:solidFill>
                <a:latin typeface="Arial"/>
                <a:ea typeface="Arial"/>
                <a:cs typeface="Arial"/>
                <a:sym typeface="Arial"/>
              </a:rPr>
              <a:t>- documents that detail a military servicemembers duty station, school location, training or deployment. ***NOT ALL SERVICE MEMBERS ARE INITIALLY GIVEN PHYSICAL ORDERS FOR DEPLOYMENT.</a:t>
            </a:r>
            <a:endParaRPr sz="1500" dirty="0">
              <a:solidFill>
                <a:schemeClr val="dk1"/>
              </a:solidFill>
              <a:latin typeface="Arial"/>
              <a:ea typeface="Arial"/>
              <a:cs typeface="Arial"/>
              <a:sym typeface="Arial"/>
            </a:endParaRPr>
          </a:p>
          <a:p>
            <a:pPr>
              <a:lnSpc>
                <a:spcPct val="115000"/>
              </a:lnSpc>
              <a:buClr>
                <a:srgbClr val="000000"/>
              </a:buClr>
              <a:buSzPts val="1500"/>
            </a:pPr>
            <a:endParaRPr sz="1500"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TDY </a:t>
            </a:r>
            <a:r>
              <a:rPr lang="en-US" sz="1500" dirty="0">
                <a:solidFill>
                  <a:schemeClr val="dk1"/>
                </a:solidFill>
                <a:latin typeface="Arial"/>
                <a:ea typeface="Arial"/>
                <a:cs typeface="Arial"/>
                <a:sym typeface="Arial"/>
              </a:rPr>
              <a:t>- temporary duty yonder (temporary duty assignment). </a:t>
            </a:r>
            <a:endParaRPr sz="1500" dirty="0">
              <a:solidFill>
                <a:schemeClr val="dk1"/>
              </a:solidFill>
              <a:latin typeface="Arial"/>
              <a:ea typeface="Arial"/>
              <a:cs typeface="Arial"/>
              <a:sym typeface="Arial"/>
            </a:endParaRPr>
          </a:p>
          <a:p>
            <a:pPr>
              <a:lnSpc>
                <a:spcPct val="115000"/>
              </a:lnSpc>
              <a:buClr>
                <a:srgbClr val="000000"/>
              </a:buClr>
              <a:buSzPts val="1500"/>
            </a:pPr>
            <a:endParaRPr sz="1500"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AO </a:t>
            </a:r>
            <a:r>
              <a:rPr lang="en-US" sz="1500" b="1" dirty="0">
                <a:solidFill>
                  <a:schemeClr val="dk1"/>
                </a:solidFill>
                <a:latin typeface="Arial"/>
                <a:ea typeface="Arial"/>
                <a:cs typeface="Arial"/>
                <a:sym typeface="Arial"/>
              </a:rPr>
              <a:t>- </a:t>
            </a:r>
            <a:r>
              <a:rPr lang="en-US" sz="1500" dirty="0">
                <a:solidFill>
                  <a:schemeClr val="dk1"/>
                </a:solidFill>
                <a:latin typeface="Arial"/>
                <a:ea typeface="Arial"/>
                <a:cs typeface="Arial"/>
                <a:sym typeface="Arial"/>
              </a:rPr>
              <a:t>Area of Operation - location where service member is housed on deployment </a:t>
            </a:r>
            <a:endParaRPr sz="1500" dirty="0">
              <a:solidFill>
                <a:schemeClr val="dk1"/>
              </a:solidFill>
              <a:latin typeface="Arial"/>
              <a:ea typeface="Arial"/>
              <a:cs typeface="Arial"/>
              <a:sym typeface="Arial"/>
            </a:endParaRPr>
          </a:p>
          <a:p>
            <a:pPr>
              <a:lnSpc>
                <a:spcPct val="115000"/>
              </a:lnSpc>
              <a:buClr>
                <a:srgbClr val="000000"/>
              </a:buClr>
              <a:buSzPts val="1500"/>
            </a:pPr>
            <a:endParaRPr sz="1500" b="1"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JAG</a:t>
            </a:r>
            <a:r>
              <a:rPr lang="en-US" sz="1500" b="1" dirty="0">
                <a:solidFill>
                  <a:schemeClr val="dk1"/>
                </a:solidFill>
                <a:latin typeface="Arial"/>
                <a:ea typeface="Arial"/>
                <a:cs typeface="Arial"/>
                <a:sym typeface="Arial"/>
              </a:rPr>
              <a:t> </a:t>
            </a:r>
            <a:r>
              <a:rPr lang="en-US" sz="1500" dirty="0">
                <a:solidFill>
                  <a:schemeClr val="dk1"/>
                </a:solidFill>
                <a:latin typeface="Arial"/>
                <a:ea typeface="Arial"/>
                <a:cs typeface="Arial"/>
                <a:sym typeface="Arial"/>
              </a:rPr>
              <a:t>- Judge Advocate General; military law </a:t>
            </a:r>
            <a:endParaRPr sz="1500"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381472-7F79-6E1C-C972-74E0ECDBED3A}"/>
              </a:ext>
            </a:extLst>
          </p:cNvPr>
          <p:cNvSpPr txBox="1"/>
          <p:nvPr/>
        </p:nvSpPr>
        <p:spPr>
          <a:xfrm>
            <a:off x="44450" y="88901"/>
            <a:ext cx="12026900" cy="6141168"/>
          </a:xfrm>
          <a:prstGeom prst="rect">
            <a:avLst/>
          </a:prstGeom>
          <a:noFill/>
        </p:spPr>
        <p:txBody>
          <a:bodyPr wrap="square">
            <a:spAutoFit/>
          </a:bodyPr>
          <a:lstStyle/>
          <a:p>
            <a:pPr algn="ctr">
              <a:buClr>
                <a:srgbClr val="000000"/>
              </a:buClr>
              <a:buSzPts val="1700"/>
            </a:pPr>
            <a:r>
              <a:rPr lang="en-US" sz="2000" u="sng" dirty="0">
                <a:solidFill>
                  <a:srgbClr val="000000"/>
                </a:solidFill>
                <a:latin typeface="Impact"/>
                <a:ea typeface="Impact"/>
                <a:cs typeface="Impact"/>
                <a:sym typeface="Impact"/>
              </a:rPr>
              <a:t>I</a:t>
            </a:r>
            <a:r>
              <a:rPr lang="en-US" u="sng" dirty="0">
                <a:solidFill>
                  <a:srgbClr val="000000"/>
                </a:solidFill>
                <a:latin typeface="Impact"/>
                <a:ea typeface="Impact"/>
                <a:cs typeface="Impact"/>
                <a:sym typeface="Impact"/>
              </a:rPr>
              <a:t>mportant Terms </a:t>
            </a:r>
            <a:r>
              <a:rPr lang="en-US" u="sng" dirty="0">
                <a:solidFill>
                  <a:srgbClr val="000000"/>
                </a:solidFill>
                <a:latin typeface="Calibri"/>
                <a:ea typeface="Calibri"/>
                <a:cs typeface="Calibri"/>
                <a:sym typeface="Calibri"/>
              </a:rPr>
              <a:t> </a:t>
            </a:r>
          </a:p>
          <a:p>
            <a:pPr>
              <a:buClr>
                <a:srgbClr val="000000"/>
              </a:buClr>
              <a:buSzPts val="1800"/>
            </a:pPr>
            <a:endParaRPr lang="en-US" dirty="0">
              <a:solidFill>
                <a:srgbClr val="000000"/>
              </a:solidFill>
              <a:latin typeface="Calibri"/>
              <a:ea typeface="Calibri"/>
              <a:cs typeface="Calibri"/>
              <a:sym typeface="Calibri"/>
            </a:endParaRPr>
          </a:p>
          <a:p>
            <a:pPr>
              <a:buClr>
                <a:srgbClr val="000000"/>
              </a:buClr>
              <a:buSzPts val="1500"/>
            </a:pPr>
            <a:r>
              <a:rPr lang="en-US" sz="1800" dirty="0">
                <a:solidFill>
                  <a:srgbClr val="000000"/>
                </a:solidFill>
                <a:latin typeface="Arial Black"/>
                <a:ea typeface="Arial Black"/>
                <a:cs typeface="Arial Black"/>
                <a:sym typeface="Arial Black"/>
              </a:rPr>
              <a:t>Deployment</a:t>
            </a:r>
            <a:r>
              <a:rPr lang="en-US" sz="1800" dirty="0">
                <a:solidFill>
                  <a:srgbClr val="000000"/>
                </a:solidFill>
                <a:latin typeface="Arial"/>
                <a:ea typeface="Arial"/>
                <a:cs typeface="Arial"/>
                <a:sym typeface="Arial"/>
              </a:rPr>
              <a:t> - the act of sending troops into duty. Deployments have varying lengths depending on the situation, MOS (military occupation specialty= job), and duty stations.</a:t>
            </a:r>
          </a:p>
          <a:p>
            <a:pPr>
              <a:buClr>
                <a:srgbClr val="000000"/>
              </a:buClr>
              <a:buSzPts val="1500"/>
            </a:pPr>
            <a:endParaRPr lang="en-US" sz="1800" dirty="0">
              <a:solidFill>
                <a:srgbClr val="000000"/>
              </a:solidFill>
              <a:latin typeface="Arial"/>
              <a:ea typeface="Arial"/>
              <a:cs typeface="Arial"/>
              <a:sym typeface="Arial"/>
            </a:endParaRPr>
          </a:p>
          <a:p>
            <a:pPr>
              <a:buClr>
                <a:srgbClr val="000000"/>
              </a:buClr>
              <a:buSzPts val="1500"/>
            </a:pPr>
            <a:r>
              <a:rPr lang="en-US" sz="1800" dirty="0">
                <a:solidFill>
                  <a:srgbClr val="000000"/>
                </a:solidFill>
                <a:latin typeface="Arial Black"/>
                <a:ea typeface="Arial Black"/>
                <a:cs typeface="Arial Black"/>
                <a:sym typeface="Arial Black"/>
              </a:rPr>
              <a:t>Family Care plan</a:t>
            </a:r>
            <a:r>
              <a:rPr lang="en-US" sz="1800" dirty="0">
                <a:solidFill>
                  <a:srgbClr val="000000"/>
                </a:solidFill>
                <a:latin typeface="Arial"/>
                <a:ea typeface="Arial"/>
                <a:cs typeface="Arial"/>
                <a:sym typeface="Arial"/>
              </a:rPr>
              <a:t> - a plan that is created by the Service member to handle certain affairs such as children, finances and housing.</a:t>
            </a:r>
          </a:p>
          <a:p>
            <a:pPr>
              <a:buClr>
                <a:srgbClr val="000000"/>
              </a:buClr>
              <a:buSzPts val="1500"/>
            </a:pPr>
            <a:endParaRPr lang="en-US" sz="1800" dirty="0">
              <a:solidFill>
                <a:srgbClr val="000000"/>
              </a:solidFill>
              <a:latin typeface="Calibri"/>
              <a:ea typeface="Calibri"/>
              <a:cs typeface="Calibri"/>
              <a:sym typeface="Calibri"/>
            </a:endParaRPr>
          </a:p>
          <a:p>
            <a:pPr>
              <a:lnSpc>
                <a:spcPct val="115000"/>
              </a:lnSpc>
              <a:buClr>
                <a:srgbClr val="000000"/>
              </a:buClr>
              <a:buSzPts val="1500"/>
            </a:pPr>
            <a:r>
              <a:rPr lang="en-US" sz="1800" b="1" dirty="0">
                <a:solidFill>
                  <a:schemeClr val="dk1"/>
                </a:solidFill>
                <a:latin typeface="Arial Black"/>
                <a:ea typeface="Arial Black"/>
                <a:cs typeface="Arial Black"/>
                <a:sym typeface="Arial Black"/>
              </a:rPr>
              <a:t>CAO</a:t>
            </a:r>
            <a:r>
              <a:rPr lang="en-US" sz="1400" dirty="0">
                <a:solidFill>
                  <a:schemeClr val="dk1"/>
                </a:solidFill>
                <a:latin typeface="Arial"/>
                <a:ea typeface="Arial"/>
                <a:cs typeface="Arial"/>
                <a:sym typeface="Arial"/>
              </a:rPr>
              <a:t> - </a:t>
            </a:r>
            <a:r>
              <a:rPr lang="en-US" sz="1800" dirty="0">
                <a:solidFill>
                  <a:schemeClr val="dk1"/>
                </a:solidFill>
                <a:latin typeface="Arial"/>
                <a:ea typeface="Arial"/>
                <a:cs typeface="Arial"/>
                <a:sym typeface="Arial"/>
              </a:rPr>
              <a:t>Casualty Assistance Office/Officer-  This team can consist of a Chaplain and members from the Rear Detachment that come to notify a military spouse when their service member is seriously injured or killed in action (KIA).  </a:t>
            </a:r>
          </a:p>
          <a:p>
            <a:pPr>
              <a:lnSpc>
                <a:spcPct val="115000"/>
              </a:lnSpc>
              <a:buClr>
                <a:srgbClr val="000000"/>
              </a:buClr>
              <a:buSzPts val="1500"/>
            </a:pPr>
            <a:endParaRPr lang="en-US" sz="1800" dirty="0">
              <a:solidFill>
                <a:schemeClr val="dk1"/>
              </a:solidFill>
              <a:latin typeface="Arial"/>
              <a:ea typeface="Arial"/>
              <a:cs typeface="Arial"/>
              <a:sym typeface="Arial"/>
            </a:endParaRPr>
          </a:p>
          <a:p>
            <a:pPr>
              <a:lnSpc>
                <a:spcPct val="115000"/>
              </a:lnSpc>
              <a:buClr>
                <a:srgbClr val="000000"/>
              </a:buClr>
              <a:buSzPts val="1500"/>
            </a:pPr>
            <a:r>
              <a:rPr lang="en-US" sz="1800" b="1" dirty="0">
                <a:solidFill>
                  <a:schemeClr val="dk1"/>
                </a:solidFill>
                <a:latin typeface="Arial Black"/>
                <a:ea typeface="Arial Black"/>
                <a:cs typeface="Arial Black"/>
                <a:sym typeface="Arial Black"/>
              </a:rPr>
              <a:t>Military orders</a:t>
            </a:r>
            <a:r>
              <a:rPr lang="en-US" sz="1800" b="1" dirty="0">
                <a:solidFill>
                  <a:schemeClr val="dk1"/>
                </a:solidFill>
                <a:latin typeface="Arial"/>
                <a:ea typeface="Arial"/>
                <a:cs typeface="Arial"/>
                <a:sym typeface="Arial"/>
              </a:rPr>
              <a:t> </a:t>
            </a:r>
            <a:r>
              <a:rPr lang="en-US" sz="1800" dirty="0">
                <a:solidFill>
                  <a:schemeClr val="dk1"/>
                </a:solidFill>
                <a:latin typeface="Arial"/>
                <a:ea typeface="Arial"/>
                <a:cs typeface="Arial"/>
                <a:sym typeface="Arial"/>
              </a:rPr>
              <a:t>- documents that detail a military servicemembers duty station, school location, training or deployment. ***NOT ALL SERVICE MEMBERS ARE INITIALLY GIVEN PHYSICAL ORDERS FOR DEPLOYMENT.</a:t>
            </a:r>
          </a:p>
          <a:p>
            <a:pPr>
              <a:lnSpc>
                <a:spcPct val="115000"/>
              </a:lnSpc>
              <a:buClr>
                <a:srgbClr val="000000"/>
              </a:buClr>
              <a:buSzPts val="1500"/>
            </a:pPr>
            <a:endParaRPr lang="en-US" sz="1800" dirty="0">
              <a:solidFill>
                <a:schemeClr val="dk1"/>
              </a:solidFill>
              <a:latin typeface="Arial"/>
              <a:ea typeface="Arial"/>
              <a:cs typeface="Arial"/>
              <a:sym typeface="Arial"/>
            </a:endParaRPr>
          </a:p>
          <a:p>
            <a:pPr>
              <a:lnSpc>
                <a:spcPct val="115000"/>
              </a:lnSpc>
              <a:buClr>
                <a:srgbClr val="000000"/>
              </a:buClr>
              <a:buSzPts val="1500"/>
            </a:pPr>
            <a:r>
              <a:rPr lang="en-US" sz="1800" b="1" dirty="0">
                <a:solidFill>
                  <a:schemeClr val="dk1"/>
                </a:solidFill>
                <a:latin typeface="Arial Black"/>
                <a:ea typeface="Arial Black"/>
                <a:cs typeface="Arial Black"/>
                <a:sym typeface="Arial Black"/>
              </a:rPr>
              <a:t>TDY </a:t>
            </a:r>
            <a:r>
              <a:rPr lang="en-US" sz="1800" dirty="0">
                <a:solidFill>
                  <a:schemeClr val="dk1"/>
                </a:solidFill>
                <a:latin typeface="Arial"/>
                <a:ea typeface="Arial"/>
                <a:cs typeface="Arial"/>
                <a:sym typeface="Arial"/>
              </a:rPr>
              <a:t>- temporary duty yonder (temporary duty assignment). </a:t>
            </a:r>
          </a:p>
          <a:p>
            <a:pPr>
              <a:lnSpc>
                <a:spcPct val="115000"/>
              </a:lnSpc>
              <a:buClr>
                <a:srgbClr val="000000"/>
              </a:buClr>
              <a:buSzPts val="1500"/>
            </a:pPr>
            <a:endParaRPr lang="en-US" sz="1800" dirty="0">
              <a:solidFill>
                <a:schemeClr val="dk1"/>
              </a:solidFill>
              <a:latin typeface="Arial"/>
              <a:ea typeface="Arial"/>
              <a:cs typeface="Arial"/>
              <a:sym typeface="Arial"/>
            </a:endParaRPr>
          </a:p>
          <a:p>
            <a:pPr>
              <a:lnSpc>
                <a:spcPct val="115000"/>
              </a:lnSpc>
              <a:buClr>
                <a:srgbClr val="000000"/>
              </a:buClr>
              <a:buSzPts val="1500"/>
            </a:pPr>
            <a:r>
              <a:rPr lang="en-US" sz="1800" b="1" dirty="0">
                <a:solidFill>
                  <a:schemeClr val="dk1"/>
                </a:solidFill>
                <a:latin typeface="Arial Black"/>
                <a:ea typeface="Arial Black"/>
                <a:cs typeface="Arial Black"/>
                <a:sym typeface="Arial Black"/>
              </a:rPr>
              <a:t>AO </a:t>
            </a:r>
            <a:r>
              <a:rPr lang="en-US" sz="1800" b="1" dirty="0">
                <a:solidFill>
                  <a:schemeClr val="dk1"/>
                </a:solidFill>
                <a:latin typeface="Arial"/>
                <a:ea typeface="Arial"/>
                <a:cs typeface="Arial"/>
                <a:sym typeface="Arial"/>
              </a:rPr>
              <a:t>- </a:t>
            </a:r>
            <a:r>
              <a:rPr lang="en-US" sz="1800" dirty="0">
                <a:solidFill>
                  <a:schemeClr val="dk1"/>
                </a:solidFill>
                <a:latin typeface="Arial"/>
                <a:ea typeface="Arial"/>
                <a:cs typeface="Arial"/>
                <a:sym typeface="Arial"/>
              </a:rPr>
              <a:t>Area of Operation - location where service member is housed on deployment </a:t>
            </a:r>
          </a:p>
          <a:p>
            <a:pPr>
              <a:lnSpc>
                <a:spcPct val="115000"/>
              </a:lnSpc>
              <a:buClr>
                <a:srgbClr val="000000"/>
              </a:buClr>
              <a:buSzPts val="1500"/>
            </a:pPr>
            <a:endParaRPr lang="en-US" sz="1800" b="1" dirty="0">
              <a:solidFill>
                <a:schemeClr val="dk1"/>
              </a:solidFill>
              <a:latin typeface="Arial"/>
              <a:ea typeface="Arial"/>
              <a:cs typeface="Arial"/>
              <a:sym typeface="Arial"/>
            </a:endParaRPr>
          </a:p>
          <a:p>
            <a:pPr>
              <a:lnSpc>
                <a:spcPct val="115000"/>
              </a:lnSpc>
              <a:buClr>
                <a:srgbClr val="000000"/>
              </a:buClr>
              <a:buSzPts val="1500"/>
            </a:pPr>
            <a:r>
              <a:rPr lang="en-US" sz="1800" b="1" dirty="0">
                <a:solidFill>
                  <a:schemeClr val="dk1"/>
                </a:solidFill>
                <a:latin typeface="Arial Black"/>
                <a:ea typeface="Arial Black"/>
                <a:cs typeface="Arial Black"/>
                <a:sym typeface="Arial Black"/>
              </a:rPr>
              <a:t>JAG</a:t>
            </a:r>
            <a:r>
              <a:rPr lang="en-US" sz="1800" b="1" dirty="0">
                <a:solidFill>
                  <a:schemeClr val="dk1"/>
                </a:solidFill>
                <a:latin typeface="Arial"/>
                <a:ea typeface="Arial"/>
                <a:cs typeface="Arial"/>
                <a:sym typeface="Arial"/>
              </a:rPr>
              <a:t> </a:t>
            </a:r>
            <a:r>
              <a:rPr lang="en-US" sz="1800" dirty="0">
                <a:solidFill>
                  <a:schemeClr val="dk1"/>
                </a:solidFill>
                <a:latin typeface="Arial"/>
                <a:ea typeface="Arial"/>
                <a:cs typeface="Arial"/>
                <a:sym typeface="Arial"/>
              </a:rPr>
              <a:t>- Judge Advocate General; military law </a:t>
            </a:r>
            <a:endParaRPr lang="en-US"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1237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fca648bb64_0_12"/>
          <p:cNvSpPr txBox="1">
            <a:spLocks noGrp="1"/>
          </p:cNvSpPr>
          <p:nvPr>
            <p:ph type="title"/>
          </p:nvPr>
        </p:nvSpPr>
        <p:spPr>
          <a:xfrm>
            <a:off x="1981200" y="274637"/>
            <a:ext cx="82296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endParaRPr/>
          </a:p>
        </p:txBody>
      </p:sp>
      <p:sp>
        <p:nvSpPr>
          <p:cNvPr id="164" name="Google Shape;164;gfca648bb64_0_12"/>
          <p:cNvSpPr txBox="1">
            <a:spLocks noGrp="1"/>
          </p:cNvSpPr>
          <p:nvPr>
            <p:ph type="body" idx="1"/>
          </p:nvPr>
        </p:nvSpPr>
        <p:spPr>
          <a:xfrm>
            <a:off x="1981200" y="1600200"/>
            <a:ext cx="8229600" cy="45261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360"/>
              </a:spcBef>
              <a:buSzPts val="1800"/>
              <a:buNone/>
            </a:pPr>
            <a:endParaRPr/>
          </a:p>
        </p:txBody>
      </p:sp>
      <p:sp>
        <p:nvSpPr>
          <p:cNvPr id="166" name="Google Shape;166;gfca648bb64_0_12"/>
          <p:cNvSpPr txBox="1"/>
          <p:nvPr/>
        </p:nvSpPr>
        <p:spPr>
          <a:xfrm>
            <a:off x="2286000" y="1498600"/>
            <a:ext cx="7220100" cy="400200"/>
          </a:xfrm>
          <a:prstGeom prst="rect">
            <a:avLst/>
          </a:prstGeom>
          <a:noFill/>
          <a:ln>
            <a:noFill/>
          </a:ln>
        </p:spPr>
        <p:txBody>
          <a:bodyPr spcFirstLastPara="1" wrap="square" lIns="91425" tIns="91425" rIns="91425" bIns="91425" anchor="t" anchorCtr="0">
            <a:spAutoFit/>
          </a:bodyPr>
          <a:lstStyle/>
          <a:p>
            <a:pPr>
              <a:buClr>
                <a:srgbClr val="000000"/>
              </a:buClr>
              <a:buSzPts val="1400"/>
            </a:pPr>
            <a:endParaRPr sz="1400">
              <a:solidFill>
                <a:srgbClr val="000000"/>
              </a:solidFill>
              <a:latin typeface="Calibri"/>
              <a:ea typeface="Calibri"/>
              <a:cs typeface="Calibri"/>
              <a:sym typeface="Calibri"/>
            </a:endParaRPr>
          </a:p>
        </p:txBody>
      </p:sp>
      <p:sp>
        <p:nvSpPr>
          <p:cNvPr id="167" name="Google Shape;167;gfca648bb64_0_12"/>
          <p:cNvSpPr/>
          <p:nvPr/>
        </p:nvSpPr>
        <p:spPr>
          <a:xfrm>
            <a:off x="2324100" y="723900"/>
            <a:ext cx="57300" cy="152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68" name="Google Shape;168;gfca648bb64_0_12"/>
          <p:cNvSpPr/>
          <p:nvPr/>
        </p:nvSpPr>
        <p:spPr>
          <a:xfrm>
            <a:off x="410135" y="274625"/>
            <a:ext cx="11503959" cy="635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69" name="Google Shape;169;gfca648bb64_0_12"/>
          <p:cNvSpPr txBox="1"/>
          <p:nvPr/>
        </p:nvSpPr>
        <p:spPr>
          <a:xfrm>
            <a:off x="1981200" y="495300"/>
            <a:ext cx="7886700" cy="5437200"/>
          </a:xfrm>
          <a:prstGeom prst="rect">
            <a:avLst/>
          </a:prstGeom>
          <a:noFill/>
          <a:ln>
            <a:noFill/>
          </a:ln>
        </p:spPr>
        <p:txBody>
          <a:bodyPr spcFirstLastPara="1" wrap="square" lIns="91425" tIns="91425" rIns="91425" bIns="91425" anchor="t" anchorCtr="0">
            <a:spAutoFit/>
          </a:bodyPr>
          <a:lstStyle/>
          <a:p>
            <a:pPr algn="ctr">
              <a:buClr>
                <a:srgbClr val="000000"/>
              </a:buClr>
              <a:buSzPts val="1800"/>
            </a:pPr>
            <a:r>
              <a:rPr lang="en-US" u="sng" dirty="0">
                <a:solidFill>
                  <a:srgbClr val="000000"/>
                </a:solidFill>
                <a:latin typeface="Impact"/>
                <a:ea typeface="Impact"/>
                <a:cs typeface="Impact"/>
                <a:sym typeface="Impact"/>
              </a:rPr>
              <a:t>Important Terms </a:t>
            </a:r>
            <a:r>
              <a:rPr lang="en-US" u="sng" dirty="0">
                <a:solidFill>
                  <a:srgbClr val="000000"/>
                </a:solidFill>
                <a:latin typeface="Calibri"/>
                <a:ea typeface="Calibri"/>
                <a:cs typeface="Calibri"/>
                <a:sym typeface="Calibri"/>
              </a:rPr>
              <a:t> </a:t>
            </a:r>
            <a:endParaRPr u="sng" dirty="0">
              <a:solidFill>
                <a:srgbClr val="000000"/>
              </a:solidFill>
              <a:latin typeface="Calibri"/>
              <a:ea typeface="Calibri"/>
              <a:cs typeface="Calibri"/>
              <a:sym typeface="Calibri"/>
            </a:endParaRPr>
          </a:p>
          <a:p>
            <a:pPr>
              <a:buClr>
                <a:srgbClr val="000000"/>
              </a:buClr>
              <a:buSzPts val="1500"/>
            </a:pPr>
            <a:endParaRPr sz="1500" dirty="0">
              <a:solidFill>
                <a:srgbClr val="000000"/>
              </a:solidFill>
              <a:latin typeface="Calibri"/>
              <a:ea typeface="Calibri"/>
              <a:cs typeface="Calibri"/>
              <a:sym typeface="Calibri"/>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Rear Detachment (Rear D)</a:t>
            </a:r>
            <a:r>
              <a:rPr lang="en-US" sz="1500" b="1" dirty="0">
                <a:solidFill>
                  <a:schemeClr val="dk1"/>
                </a:solidFill>
                <a:latin typeface="Arial"/>
                <a:ea typeface="Arial"/>
                <a:cs typeface="Arial"/>
                <a:sym typeface="Arial"/>
              </a:rPr>
              <a:t> </a:t>
            </a:r>
            <a:r>
              <a:rPr lang="en-US" sz="1500" dirty="0">
                <a:solidFill>
                  <a:schemeClr val="dk1"/>
                </a:solidFill>
                <a:latin typeface="Arial"/>
                <a:ea typeface="Arial"/>
                <a:cs typeface="Arial"/>
                <a:sym typeface="Arial"/>
              </a:rPr>
              <a:t>- a selective group from the unit that maintains the unit at the duty station; does not deploy or consists of soldiers that have returned early from deployment. </a:t>
            </a:r>
            <a:endParaRPr sz="1500" dirty="0">
              <a:solidFill>
                <a:schemeClr val="dk1"/>
              </a:solidFill>
              <a:latin typeface="Arial"/>
              <a:ea typeface="Arial"/>
              <a:cs typeface="Arial"/>
              <a:sym typeface="Arial"/>
            </a:endParaRPr>
          </a:p>
          <a:p>
            <a:pPr>
              <a:lnSpc>
                <a:spcPct val="115000"/>
              </a:lnSpc>
              <a:buClr>
                <a:srgbClr val="000000"/>
              </a:buClr>
              <a:buSzPts val="1500"/>
            </a:pPr>
            <a:endParaRPr sz="1500"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OPSEC </a:t>
            </a:r>
            <a:r>
              <a:rPr lang="en-US" sz="1500" dirty="0">
                <a:solidFill>
                  <a:schemeClr val="dk1"/>
                </a:solidFill>
                <a:latin typeface="Arial"/>
                <a:ea typeface="Arial"/>
                <a:cs typeface="Arial"/>
                <a:sym typeface="Arial"/>
              </a:rPr>
              <a:t>-  operational security </a:t>
            </a:r>
            <a:endParaRPr sz="1500" dirty="0">
              <a:solidFill>
                <a:schemeClr val="dk1"/>
              </a:solidFill>
              <a:latin typeface="Arial"/>
              <a:ea typeface="Arial"/>
              <a:cs typeface="Arial"/>
              <a:sym typeface="Arial"/>
            </a:endParaRPr>
          </a:p>
          <a:p>
            <a:pPr>
              <a:lnSpc>
                <a:spcPct val="115000"/>
              </a:lnSpc>
              <a:buClr>
                <a:srgbClr val="000000"/>
              </a:buClr>
              <a:buSzPts val="1500"/>
            </a:pPr>
            <a:endParaRPr sz="1500"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MOS</a:t>
            </a:r>
            <a:r>
              <a:rPr lang="en-US" sz="1500" b="1" dirty="0">
                <a:solidFill>
                  <a:schemeClr val="dk1"/>
                </a:solidFill>
                <a:latin typeface="Arial"/>
                <a:ea typeface="Arial"/>
                <a:cs typeface="Arial"/>
                <a:sym typeface="Arial"/>
              </a:rPr>
              <a:t> </a:t>
            </a:r>
            <a:r>
              <a:rPr lang="en-US" sz="1500" dirty="0">
                <a:solidFill>
                  <a:schemeClr val="dk1"/>
                </a:solidFill>
                <a:latin typeface="Arial"/>
                <a:ea typeface="Arial"/>
                <a:cs typeface="Arial"/>
                <a:sym typeface="Arial"/>
              </a:rPr>
              <a:t>- military occupational specialty code; service members job in the military </a:t>
            </a:r>
            <a:endParaRPr sz="1500" dirty="0">
              <a:solidFill>
                <a:schemeClr val="dk1"/>
              </a:solidFill>
              <a:latin typeface="Arial"/>
              <a:ea typeface="Arial"/>
              <a:cs typeface="Arial"/>
              <a:sym typeface="Arial"/>
            </a:endParaRPr>
          </a:p>
          <a:p>
            <a:pPr>
              <a:lnSpc>
                <a:spcPct val="115000"/>
              </a:lnSpc>
              <a:buClr>
                <a:srgbClr val="000000"/>
              </a:buClr>
              <a:buSzPts val="1500"/>
            </a:pPr>
            <a:endParaRPr sz="1500"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XO/CO</a:t>
            </a:r>
            <a:r>
              <a:rPr lang="en-US" sz="1500" b="1" dirty="0">
                <a:solidFill>
                  <a:schemeClr val="dk1"/>
                </a:solidFill>
                <a:latin typeface="Arial"/>
                <a:ea typeface="Arial"/>
                <a:cs typeface="Arial"/>
                <a:sym typeface="Arial"/>
              </a:rPr>
              <a:t> </a:t>
            </a:r>
            <a:r>
              <a:rPr lang="en-US" sz="1500" dirty="0">
                <a:solidFill>
                  <a:schemeClr val="dk1"/>
                </a:solidFill>
                <a:latin typeface="Arial"/>
                <a:ea typeface="Arial"/>
                <a:cs typeface="Arial"/>
                <a:sym typeface="Arial"/>
              </a:rPr>
              <a:t>- Executive officer or Commanding officer; CO is in charge of a company, battalion or brigade. XO is second in command- leader of a battalion - second in command</a:t>
            </a:r>
            <a:endParaRPr sz="1500" dirty="0">
              <a:solidFill>
                <a:schemeClr val="dk1"/>
              </a:solidFill>
              <a:latin typeface="Arial"/>
              <a:ea typeface="Arial"/>
              <a:cs typeface="Arial"/>
              <a:sym typeface="Arial"/>
            </a:endParaRPr>
          </a:p>
          <a:p>
            <a:pPr>
              <a:lnSpc>
                <a:spcPct val="115000"/>
              </a:lnSpc>
              <a:buClr>
                <a:srgbClr val="000000"/>
              </a:buClr>
              <a:buSzPts val="1500"/>
            </a:pPr>
            <a:endParaRPr sz="1500"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POA</a:t>
            </a:r>
            <a:r>
              <a:rPr lang="en-US" sz="1500" b="1" dirty="0">
                <a:solidFill>
                  <a:schemeClr val="dk1"/>
                </a:solidFill>
                <a:latin typeface="Arial"/>
                <a:ea typeface="Arial"/>
                <a:cs typeface="Arial"/>
                <a:sym typeface="Arial"/>
              </a:rPr>
              <a:t> </a:t>
            </a:r>
            <a:r>
              <a:rPr lang="en-US" sz="1500" dirty="0">
                <a:solidFill>
                  <a:schemeClr val="dk1"/>
                </a:solidFill>
                <a:latin typeface="Arial"/>
                <a:ea typeface="Arial"/>
                <a:cs typeface="Arial"/>
                <a:sym typeface="Arial"/>
              </a:rPr>
              <a:t>- power of attorney </a:t>
            </a:r>
            <a:endParaRPr sz="1500" dirty="0">
              <a:solidFill>
                <a:schemeClr val="dk1"/>
              </a:solidFill>
              <a:latin typeface="Arial"/>
              <a:ea typeface="Arial"/>
              <a:cs typeface="Arial"/>
              <a:sym typeface="Arial"/>
            </a:endParaRPr>
          </a:p>
          <a:p>
            <a:pPr>
              <a:lnSpc>
                <a:spcPct val="115000"/>
              </a:lnSpc>
              <a:buClr>
                <a:srgbClr val="000000"/>
              </a:buClr>
              <a:buSzPts val="1500"/>
            </a:pPr>
            <a:endParaRPr sz="1500"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ACS</a:t>
            </a:r>
            <a:r>
              <a:rPr lang="en-US" sz="1500" b="1" dirty="0">
                <a:solidFill>
                  <a:schemeClr val="dk1"/>
                </a:solidFill>
                <a:latin typeface="Arial"/>
                <a:ea typeface="Arial"/>
                <a:cs typeface="Arial"/>
                <a:sym typeface="Arial"/>
              </a:rPr>
              <a:t> </a:t>
            </a:r>
            <a:r>
              <a:rPr lang="en-US" sz="1500" dirty="0">
                <a:solidFill>
                  <a:schemeClr val="dk1"/>
                </a:solidFill>
                <a:latin typeface="Arial"/>
                <a:ea typeface="Arial"/>
                <a:cs typeface="Arial"/>
                <a:sym typeface="Arial"/>
              </a:rPr>
              <a:t>-</a:t>
            </a:r>
            <a:r>
              <a:rPr lang="en-US" sz="1500" b="1" dirty="0">
                <a:solidFill>
                  <a:schemeClr val="dk1"/>
                </a:solidFill>
                <a:latin typeface="Arial"/>
                <a:ea typeface="Arial"/>
                <a:cs typeface="Arial"/>
                <a:sym typeface="Arial"/>
              </a:rPr>
              <a:t> </a:t>
            </a:r>
            <a:r>
              <a:rPr lang="en-US" sz="1500" dirty="0">
                <a:solidFill>
                  <a:schemeClr val="dk1"/>
                </a:solidFill>
                <a:latin typeface="Arial"/>
                <a:ea typeface="Arial"/>
                <a:cs typeface="Arial"/>
                <a:sym typeface="Arial"/>
              </a:rPr>
              <a:t>Army Community Services - an organization that provides various comprehensive services for military families</a:t>
            </a:r>
            <a:endParaRPr sz="1500" dirty="0">
              <a:solidFill>
                <a:schemeClr val="dk1"/>
              </a:solidFill>
              <a:latin typeface="Arial"/>
              <a:ea typeface="Arial"/>
              <a:cs typeface="Arial"/>
              <a:sym typeface="Arial"/>
            </a:endParaRPr>
          </a:p>
          <a:p>
            <a:pPr>
              <a:lnSpc>
                <a:spcPct val="115000"/>
              </a:lnSpc>
              <a:buClr>
                <a:srgbClr val="000000"/>
              </a:buClr>
              <a:buSzPts val="1500"/>
            </a:pPr>
            <a:endParaRPr sz="1500" b="1" dirty="0">
              <a:solidFill>
                <a:schemeClr val="dk1"/>
              </a:solidFill>
              <a:latin typeface="Arial"/>
              <a:ea typeface="Arial"/>
              <a:cs typeface="Arial"/>
              <a:sym typeface="Arial"/>
            </a:endParaRPr>
          </a:p>
          <a:p>
            <a:pPr>
              <a:lnSpc>
                <a:spcPct val="115000"/>
              </a:lnSpc>
              <a:buClr>
                <a:srgbClr val="000000"/>
              </a:buClr>
              <a:buSzPts val="1500"/>
            </a:pPr>
            <a:r>
              <a:rPr lang="en-US" sz="1500" b="1" dirty="0">
                <a:solidFill>
                  <a:schemeClr val="dk1"/>
                </a:solidFill>
                <a:latin typeface="Arial Black"/>
                <a:ea typeface="Arial Black"/>
                <a:cs typeface="Arial Black"/>
                <a:sym typeface="Arial Black"/>
              </a:rPr>
              <a:t>CYS</a:t>
            </a:r>
            <a:r>
              <a:rPr lang="en-US" sz="1500" dirty="0">
                <a:solidFill>
                  <a:schemeClr val="dk1"/>
                </a:solidFill>
                <a:latin typeface="Arial"/>
                <a:ea typeface="Arial"/>
                <a:cs typeface="Arial"/>
                <a:sym typeface="Arial"/>
              </a:rPr>
              <a:t> - Child and Youth Services; provide programs and services for children of eligible military and civilian families.</a:t>
            </a:r>
            <a:endParaRPr sz="1500" dirty="0">
              <a:solidFill>
                <a:srgbClr val="000000"/>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3C1528-5A2B-CEA2-DA74-4EAD55EC0BC7}"/>
              </a:ext>
            </a:extLst>
          </p:cNvPr>
          <p:cNvSpPr txBox="1"/>
          <p:nvPr/>
        </p:nvSpPr>
        <p:spPr>
          <a:xfrm>
            <a:off x="711200" y="491494"/>
            <a:ext cx="9867900" cy="4992521"/>
          </a:xfrm>
          <a:prstGeom prst="rect">
            <a:avLst/>
          </a:prstGeom>
          <a:noFill/>
        </p:spPr>
        <p:txBody>
          <a:bodyPr wrap="square">
            <a:spAutoFit/>
          </a:bodyPr>
          <a:lstStyle/>
          <a:p>
            <a:pPr algn="ctr">
              <a:lnSpc>
                <a:spcPct val="107916"/>
              </a:lnSpc>
              <a:buClr>
                <a:srgbClr val="000000"/>
              </a:buClr>
              <a:buSzPts val="2200"/>
            </a:pPr>
            <a:r>
              <a:rPr lang="en-US" sz="2200" dirty="0">
                <a:solidFill>
                  <a:srgbClr val="000000"/>
                </a:solidFill>
                <a:latin typeface="Arial Black"/>
                <a:ea typeface="Arial Black"/>
                <a:cs typeface="Arial Black"/>
                <a:sym typeface="Arial Black"/>
              </a:rPr>
              <a:t>Military Deployment</a:t>
            </a:r>
          </a:p>
          <a:p>
            <a:pPr algn="ctr">
              <a:spcBef>
                <a:spcPts val="800"/>
              </a:spcBef>
              <a:buClr>
                <a:srgbClr val="000000"/>
              </a:buClr>
              <a:buSzPts val="1800"/>
            </a:pPr>
            <a:r>
              <a:rPr lang="en-US" i="1" dirty="0">
                <a:solidFill>
                  <a:schemeClr val="dk1"/>
                </a:solidFill>
                <a:latin typeface="Arial Black"/>
                <a:ea typeface="Arial Black"/>
                <a:cs typeface="Arial Black"/>
                <a:sym typeface="Arial Black"/>
              </a:rPr>
              <a:t>Deployment can be a difficult time, for both the soldier and the family they leave behind. Children face a host of special issues when one or both of their parents are deployed.</a:t>
            </a:r>
          </a:p>
          <a:p>
            <a:pPr algn="ctr">
              <a:buClr>
                <a:srgbClr val="000000"/>
              </a:buClr>
              <a:buSzPts val="1800"/>
            </a:pPr>
            <a:endParaRPr lang="en-US" dirty="0">
              <a:solidFill>
                <a:schemeClr val="dk1"/>
              </a:solidFill>
              <a:latin typeface="Arial Black"/>
              <a:ea typeface="Arial Black"/>
              <a:cs typeface="Arial Black"/>
              <a:sym typeface="Arial Black"/>
            </a:endParaRPr>
          </a:p>
          <a:p>
            <a:pPr algn="ctr">
              <a:buClr>
                <a:srgbClr val="000000"/>
              </a:buClr>
              <a:buSzPts val="1800"/>
            </a:pPr>
            <a:endParaRPr lang="en-US" dirty="0">
              <a:solidFill>
                <a:schemeClr val="dk1"/>
              </a:solidFill>
              <a:latin typeface="Arial Black"/>
              <a:ea typeface="Arial Black"/>
              <a:cs typeface="Arial Black"/>
              <a:sym typeface="Arial Black"/>
            </a:endParaRPr>
          </a:p>
          <a:p>
            <a:pPr>
              <a:buClr>
                <a:srgbClr val="000000"/>
              </a:buClr>
              <a:buSzPts val="1800"/>
            </a:pPr>
            <a:r>
              <a:rPr lang="en-US" u="sng" dirty="0">
                <a:solidFill>
                  <a:schemeClr val="dk1"/>
                </a:solidFill>
                <a:latin typeface="Arial Black"/>
                <a:ea typeface="Arial Black"/>
                <a:cs typeface="Arial Black"/>
                <a:sym typeface="Arial Black"/>
              </a:rPr>
              <a:t>Symptoms of Deployment Related Stress in the Classroom</a:t>
            </a:r>
          </a:p>
          <a:p>
            <a:pPr>
              <a:buClr>
                <a:srgbClr val="000000"/>
              </a:buClr>
              <a:buSzPts val="1800"/>
            </a:pPr>
            <a:endParaRPr lang="en-US" u="sng" dirty="0">
              <a:solidFill>
                <a:schemeClr val="dk1"/>
              </a:solidFill>
              <a:latin typeface="Arial Black"/>
              <a:ea typeface="Arial Black"/>
              <a:cs typeface="Arial Black"/>
              <a:sym typeface="Arial Black"/>
            </a:endParaRPr>
          </a:p>
          <a:p>
            <a:pPr>
              <a:buClr>
                <a:srgbClr val="000000"/>
              </a:buClr>
              <a:buSzPts val="1800"/>
            </a:pPr>
            <a:r>
              <a:rPr lang="en-US" dirty="0">
                <a:solidFill>
                  <a:schemeClr val="dk1"/>
                </a:solidFill>
                <a:latin typeface="Arial Black"/>
                <a:ea typeface="Arial Black"/>
                <a:cs typeface="Arial Black"/>
                <a:sym typeface="Arial Black"/>
              </a:rPr>
              <a:t>~ Difficulty concentrating in school.</a:t>
            </a:r>
          </a:p>
          <a:p>
            <a:pPr>
              <a:buClr>
                <a:srgbClr val="000000"/>
              </a:buClr>
              <a:buSzPts val="1800"/>
            </a:pPr>
            <a:r>
              <a:rPr lang="en-US" dirty="0">
                <a:solidFill>
                  <a:schemeClr val="dk1"/>
                </a:solidFill>
                <a:latin typeface="Arial Black"/>
                <a:ea typeface="Arial Black"/>
                <a:cs typeface="Arial Black"/>
                <a:sym typeface="Arial Black"/>
              </a:rPr>
              <a:t>~ Unable to resume normal classroom assignments and activities</a:t>
            </a:r>
          </a:p>
          <a:p>
            <a:pPr>
              <a:buClr>
                <a:srgbClr val="000000"/>
              </a:buClr>
              <a:buSzPts val="1800"/>
            </a:pPr>
            <a:r>
              <a:rPr lang="en-US" dirty="0">
                <a:solidFill>
                  <a:schemeClr val="dk1"/>
                </a:solidFill>
                <a:latin typeface="Arial Black"/>
                <a:ea typeface="Arial Black"/>
                <a:cs typeface="Arial Black"/>
                <a:sym typeface="Arial Black"/>
              </a:rPr>
              <a:t>~Continued high levels of emotional response such as crying and intense sadness</a:t>
            </a:r>
          </a:p>
          <a:p>
            <a:pPr>
              <a:buClr>
                <a:srgbClr val="000000"/>
              </a:buClr>
              <a:buSzPts val="1800"/>
            </a:pPr>
            <a:r>
              <a:rPr lang="en-US" dirty="0">
                <a:solidFill>
                  <a:schemeClr val="dk1"/>
                </a:solidFill>
                <a:latin typeface="Arial Black"/>
                <a:ea typeface="Arial Black"/>
                <a:cs typeface="Arial Black"/>
                <a:sym typeface="Arial Black"/>
              </a:rPr>
              <a:t>~ Appearing depressed, withdrawn and uncommunicative</a:t>
            </a:r>
          </a:p>
          <a:p>
            <a:pPr>
              <a:buClr>
                <a:srgbClr val="000000"/>
              </a:buClr>
              <a:buSzPts val="1800"/>
            </a:pPr>
            <a:r>
              <a:rPr lang="en-US" dirty="0">
                <a:solidFill>
                  <a:schemeClr val="dk1"/>
                </a:solidFill>
                <a:latin typeface="Arial Black"/>
                <a:ea typeface="Arial Black"/>
                <a:cs typeface="Arial Black"/>
                <a:sym typeface="Arial Black"/>
              </a:rPr>
              <a:t>~ Expressing sad or violent feelings in conversation, writings or drawings</a:t>
            </a:r>
          </a:p>
          <a:p>
            <a:pPr>
              <a:buClr>
                <a:srgbClr val="000000"/>
              </a:buClr>
              <a:buSzPts val="1800"/>
            </a:pPr>
            <a:r>
              <a:rPr lang="en-US" dirty="0">
                <a:solidFill>
                  <a:schemeClr val="dk1"/>
                </a:solidFill>
                <a:latin typeface="Arial Black"/>
                <a:ea typeface="Arial Black"/>
                <a:cs typeface="Arial Black"/>
                <a:sym typeface="Arial Black"/>
              </a:rPr>
              <a:t>~ Intentionally hurting self or at risk for hurting others</a:t>
            </a:r>
          </a:p>
          <a:p>
            <a:pPr>
              <a:buClr>
                <a:srgbClr val="000000"/>
              </a:buClr>
              <a:buSzPts val="1800"/>
            </a:pPr>
            <a:r>
              <a:rPr lang="en-US" dirty="0">
                <a:solidFill>
                  <a:schemeClr val="dk1"/>
                </a:solidFill>
                <a:latin typeface="Arial Black"/>
                <a:ea typeface="Arial Black"/>
                <a:cs typeface="Arial Black"/>
                <a:sym typeface="Arial Black"/>
              </a:rPr>
              <a:t>~ Gain or lose a significant amount of weight in a short period of time</a:t>
            </a:r>
          </a:p>
          <a:p>
            <a:pPr>
              <a:buClr>
                <a:srgbClr val="000000"/>
              </a:buClr>
              <a:buSzPts val="1800"/>
            </a:pPr>
            <a:r>
              <a:rPr lang="en-US" dirty="0">
                <a:solidFill>
                  <a:schemeClr val="dk1"/>
                </a:solidFill>
                <a:latin typeface="Arial Black"/>
                <a:ea typeface="Arial Black"/>
                <a:cs typeface="Arial Black"/>
                <a:sym typeface="Arial Black"/>
              </a:rPr>
              <a:t>~ Discontinue taking care of personal appearance</a:t>
            </a:r>
          </a:p>
        </p:txBody>
      </p:sp>
    </p:spTree>
    <p:extLst>
      <p:ext uri="{BB962C8B-B14F-4D97-AF65-F5344CB8AC3E}">
        <p14:creationId xmlns:p14="http://schemas.microsoft.com/office/powerpoint/2010/main" val="555688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220</TotalTime>
  <Words>963</Words>
  <Application>Microsoft Office PowerPoint</Application>
  <PresentationFormat>Widescreen</PresentationFormat>
  <Paragraphs>139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Let’s Talk…… about Military Families</vt:lpstr>
      <vt:lpstr>Military Connection POC </vt:lpstr>
      <vt:lpstr>Challenges </vt:lpstr>
      <vt:lpstr>Challenges </vt:lpstr>
      <vt:lpstr>Strengths  </vt:lpstr>
      <vt:lpstr>PowerPoint Presentation</vt:lpstr>
      <vt:lpstr>PowerPoint Presentation</vt:lpstr>
      <vt:lpstr>PowerPoint Presentation</vt:lpstr>
      <vt:lpstr>PowerPoint Presentation</vt:lpstr>
      <vt:lpstr>PowerPoint Presentation</vt:lpstr>
      <vt:lpstr>PowerPoint Presentation</vt:lpstr>
      <vt:lpstr>Resources</vt:lpstr>
      <vt:lpstr>Support Military Connected Students   </vt:lpstr>
      <vt:lpstr>Questions   </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Christopher O</dc:creator>
  <cp:lastModifiedBy>Scott, Christopher O</cp:lastModifiedBy>
  <cp:revision>2</cp:revision>
  <dcterms:created xsi:type="dcterms:W3CDTF">2025-01-28T17:37:53Z</dcterms:created>
  <dcterms:modified xsi:type="dcterms:W3CDTF">2025-01-30T13:19:26Z</dcterms:modified>
</cp:coreProperties>
</file>