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sldIdLst>
    <p:sldId id="268" r:id="rId5"/>
    <p:sldId id="270" r:id="rId6"/>
    <p:sldId id="272" r:id="rId7"/>
    <p:sldId id="274" r:id="rId8"/>
    <p:sldId id="275" r:id="rId9"/>
    <p:sldId id="279" r:id="rId10"/>
    <p:sldId id="278" r:id="rId11"/>
    <p:sldId id="27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FBD3FB-3358-46E7-9325-961168C17427}" v="1" dt="2024-02-16T14:04:49.1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Page M" userId="ba573271-3d5f-464a-a487-cc695f958f1e" providerId="ADAL" clId="{C2FBD3FB-3358-46E7-9325-961168C17427}"/>
    <pc:docChg chg="addSld modSld">
      <pc:chgData name="Kelly, Page M" userId="ba573271-3d5f-464a-a487-cc695f958f1e" providerId="ADAL" clId="{C2FBD3FB-3358-46E7-9325-961168C17427}" dt="2024-02-16T14:05:16.145" v="9" actId="13926"/>
      <pc:docMkLst>
        <pc:docMk/>
      </pc:docMkLst>
      <pc:sldChg chg="addSp modSp new mod">
        <pc:chgData name="Kelly, Page M" userId="ba573271-3d5f-464a-a487-cc695f958f1e" providerId="ADAL" clId="{C2FBD3FB-3358-46E7-9325-961168C17427}" dt="2024-02-16T14:05:16.145" v="9" actId="13926"/>
        <pc:sldMkLst>
          <pc:docMk/>
          <pc:sldMk cId="1705799325" sldId="279"/>
        </pc:sldMkLst>
        <pc:spChg chg="add mod">
          <ac:chgData name="Kelly, Page M" userId="ba573271-3d5f-464a-a487-cc695f958f1e" providerId="ADAL" clId="{C2FBD3FB-3358-46E7-9325-961168C17427}" dt="2024-02-16T14:05:16.145" v="9" actId="13926"/>
          <ac:spMkLst>
            <pc:docMk/>
            <pc:sldMk cId="1705799325" sldId="279"/>
            <ac:spMk id="2" creationId="{14026893-973F-4528-A011-1BBEB3DEC477}"/>
          </ac:spMkLst>
        </pc:spChg>
      </pc:sldChg>
    </pc:docChg>
  </pc:docChgLst>
  <pc:docChgLst>
    <pc:chgData name="Kelly, Page M" userId="ba573271-3d5f-464a-a487-cc695f958f1e" providerId="ADAL" clId="{F67B24B5-B589-4E14-BF77-4868F3B23692}"/>
    <pc:docChg chg="undo custSel modSld">
      <pc:chgData name="Kelly, Page M" userId="ba573271-3d5f-464a-a487-cc695f958f1e" providerId="ADAL" clId="{F67B24B5-B589-4E14-BF77-4868F3B23692}" dt="2024-01-25T13:51:59.122" v="376" actId="20577"/>
      <pc:docMkLst>
        <pc:docMk/>
      </pc:docMkLst>
      <pc:sldChg chg="modSp mod">
        <pc:chgData name="Kelly, Page M" userId="ba573271-3d5f-464a-a487-cc695f958f1e" providerId="ADAL" clId="{F67B24B5-B589-4E14-BF77-4868F3B23692}" dt="2024-01-22T19:23:46.336" v="142" actId="20577"/>
        <pc:sldMkLst>
          <pc:docMk/>
          <pc:sldMk cId="4035750565" sldId="268"/>
        </pc:sldMkLst>
        <pc:spChg chg="mod">
          <ac:chgData name="Kelly, Page M" userId="ba573271-3d5f-464a-a487-cc695f958f1e" providerId="ADAL" clId="{F67B24B5-B589-4E14-BF77-4868F3B23692}" dt="2024-01-22T19:23:46.336" v="142" actId="20577"/>
          <ac:spMkLst>
            <pc:docMk/>
            <pc:sldMk cId="4035750565" sldId="268"/>
            <ac:spMk id="2" creationId="{47C21FFF-5E28-4624-8B5D-15D9A788F12B}"/>
          </ac:spMkLst>
        </pc:spChg>
      </pc:sldChg>
      <pc:sldChg chg="modSp mod">
        <pc:chgData name="Kelly, Page M" userId="ba573271-3d5f-464a-a487-cc695f958f1e" providerId="ADAL" clId="{F67B24B5-B589-4E14-BF77-4868F3B23692}" dt="2024-01-25T13:41:25.247" v="232" actId="20577"/>
        <pc:sldMkLst>
          <pc:docMk/>
          <pc:sldMk cId="1389821007" sldId="270"/>
        </pc:sldMkLst>
        <pc:graphicFrameChg chg="modGraphic">
          <ac:chgData name="Kelly, Page M" userId="ba573271-3d5f-464a-a487-cc695f958f1e" providerId="ADAL" clId="{F67B24B5-B589-4E14-BF77-4868F3B23692}" dt="2024-01-25T13:37:38.933" v="198" actId="20577"/>
          <ac:graphicFrameMkLst>
            <pc:docMk/>
            <pc:sldMk cId="1389821007" sldId="270"/>
            <ac:graphicFrameMk id="2" creationId="{757C7BD2-79C0-470C-9105-0E75CDDE2AAA}"/>
          </ac:graphicFrameMkLst>
        </pc:graphicFrameChg>
        <pc:graphicFrameChg chg="modGraphic">
          <ac:chgData name="Kelly, Page M" userId="ba573271-3d5f-464a-a487-cc695f958f1e" providerId="ADAL" clId="{F67B24B5-B589-4E14-BF77-4868F3B23692}" dt="2024-01-25T13:41:25.247" v="232" actId="20577"/>
          <ac:graphicFrameMkLst>
            <pc:docMk/>
            <pc:sldMk cId="1389821007" sldId="270"/>
            <ac:graphicFrameMk id="3" creationId="{3D8CCCD8-8055-4E27-BC98-05FB4D48535D}"/>
          </ac:graphicFrameMkLst>
        </pc:graphicFrameChg>
      </pc:sldChg>
      <pc:sldChg chg="modSp mod">
        <pc:chgData name="Kelly, Page M" userId="ba573271-3d5f-464a-a487-cc695f958f1e" providerId="ADAL" clId="{F67B24B5-B589-4E14-BF77-4868F3B23692}" dt="2024-01-25T13:39:58.280" v="213" actId="20577"/>
        <pc:sldMkLst>
          <pc:docMk/>
          <pc:sldMk cId="275584101" sldId="272"/>
        </pc:sldMkLst>
        <pc:spChg chg="mod">
          <ac:chgData name="Kelly, Page M" userId="ba573271-3d5f-464a-a487-cc695f958f1e" providerId="ADAL" clId="{F67B24B5-B589-4E14-BF77-4868F3B23692}" dt="2024-01-22T19:29:03.763" v="197" actId="1076"/>
          <ac:spMkLst>
            <pc:docMk/>
            <pc:sldMk cId="275584101" sldId="272"/>
            <ac:spMk id="4" creationId="{F8B8C612-E19B-44B0-AD60-58129FF0B80B}"/>
          </ac:spMkLst>
        </pc:spChg>
        <pc:graphicFrameChg chg="mod modGraphic">
          <ac:chgData name="Kelly, Page M" userId="ba573271-3d5f-464a-a487-cc695f958f1e" providerId="ADAL" clId="{F67B24B5-B589-4E14-BF77-4868F3B23692}" dt="2024-01-22T19:28:58.578" v="195" actId="1076"/>
          <ac:graphicFrameMkLst>
            <pc:docMk/>
            <pc:sldMk cId="275584101" sldId="272"/>
            <ac:graphicFrameMk id="2" creationId="{D980264D-0C43-4BB0-950E-852B30FB228B}"/>
          </ac:graphicFrameMkLst>
        </pc:graphicFrameChg>
        <pc:graphicFrameChg chg="modGraphic">
          <ac:chgData name="Kelly, Page M" userId="ba573271-3d5f-464a-a487-cc695f958f1e" providerId="ADAL" clId="{F67B24B5-B589-4E14-BF77-4868F3B23692}" dt="2024-01-25T13:39:58.280" v="213" actId="20577"/>
          <ac:graphicFrameMkLst>
            <pc:docMk/>
            <pc:sldMk cId="275584101" sldId="272"/>
            <ac:graphicFrameMk id="5" creationId="{64F5E1DB-D128-41B0-9345-B4C9401C5391}"/>
          </ac:graphicFrameMkLst>
        </pc:graphicFrameChg>
      </pc:sldChg>
      <pc:sldChg chg="modSp mod">
        <pc:chgData name="Kelly, Page M" userId="ba573271-3d5f-464a-a487-cc695f958f1e" providerId="ADAL" clId="{F67B24B5-B589-4E14-BF77-4868F3B23692}" dt="2024-01-25T13:46:51.238" v="375" actId="115"/>
        <pc:sldMkLst>
          <pc:docMk/>
          <pc:sldMk cId="4186116448" sldId="274"/>
        </pc:sldMkLst>
        <pc:spChg chg="mod">
          <ac:chgData name="Kelly, Page M" userId="ba573271-3d5f-464a-a487-cc695f958f1e" providerId="ADAL" clId="{F67B24B5-B589-4E14-BF77-4868F3B23692}" dt="2024-01-25T13:46:51.238" v="375" actId="115"/>
          <ac:spMkLst>
            <pc:docMk/>
            <pc:sldMk cId="4186116448" sldId="274"/>
            <ac:spMk id="3" creationId="{6A997266-7F1D-4C97-A446-5F832A67A17C}"/>
          </ac:spMkLst>
        </pc:spChg>
      </pc:sldChg>
      <pc:sldChg chg="modSp mod">
        <pc:chgData name="Kelly, Page M" userId="ba573271-3d5f-464a-a487-cc695f958f1e" providerId="ADAL" clId="{F67B24B5-B589-4E14-BF77-4868F3B23692}" dt="2024-01-25T13:51:59.122" v="376" actId="20577"/>
        <pc:sldMkLst>
          <pc:docMk/>
          <pc:sldMk cId="1525623206" sldId="275"/>
        </pc:sldMkLst>
        <pc:spChg chg="mod">
          <ac:chgData name="Kelly, Page M" userId="ba573271-3d5f-464a-a487-cc695f958f1e" providerId="ADAL" clId="{F67B24B5-B589-4E14-BF77-4868F3B23692}" dt="2024-01-25T13:51:59.122" v="376" actId="20577"/>
          <ac:spMkLst>
            <pc:docMk/>
            <pc:sldMk cId="1525623206" sldId="275"/>
            <ac:spMk id="4" creationId="{941853B4-B542-4215-87DA-1AF30A9EAEAA}"/>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B6650F9-8152-4C07-92B2-1291A3D42339}" type="datetimeFigureOut">
              <a:rPr lang="en-US" smtClean="0"/>
              <a:t>2/16/2024</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388187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6650F9-8152-4C07-92B2-1291A3D42339}"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300455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B6650F9-8152-4C07-92B2-1291A3D42339}"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935864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B6650F9-8152-4C07-92B2-1291A3D42339}"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3399499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6650F9-8152-4C07-92B2-1291A3D42339}"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4197005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B6650F9-8152-4C07-92B2-1291A3D42339}" type="datetimeFigureOut">
              <a:rPr lang="en-US" smtClean="0"/>
              <a:t>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734421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B6650F9-8152-4C07-92B2-1291A3D42339}" type="datetimeFigureOut">
              <a:rPr lang="en-US" smtClean="0"/>
              <a:t>2/16/2024</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1124452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B6650F9-8152-4C07-92B2-1291A3D42339}"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2041359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B6650F9-8152-4C07-92B2-1291A3D42339}"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143602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6650F9-8152-4C07-92B2-1291A3D42339}"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4045777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6650F9-8152-4C07-92B2-1291A3D42339}"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3150643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6650F9-8152-4C07-92B2-1291A3D42339}"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361613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6650F9-8152-4C07-92B2-1291A3D42339}" type="datetimeFigureOut">
              <a:rPr lang="en-US" smtClean="0"/>
              <a:t>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381207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6650F9-8152-4C07-92B2-1291A3D42339}" type="datetimeFigureOut">
              <a:rPr lang="en-US" smtClean="0"/>
              <a:t>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3206100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6650F9-8152-4C07-92B2-1291A3D42339}" type="datetimeFigureOut">
              <a:rPr lang="en-US" smtClean="0"/>
              <a:t>2/16/2024</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412050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6650F9-8152-4C07-92B2-1291A3D42339}"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358627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6650F9-8152-4C07-92B2-1291A3D42339}"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45C9AAC-F65F-4B7D-AE80-75D04D1DC417}" type="slidenum">
              <a:rPr lang="en-US" smtClean="0"/>
              <a:t>‹#›</a:t>
            </a:fld>
            <a:endParaRPr lang="en-US"/>
          </a:p>
        </p:txBody>
      </p:sp>
    </p:spTree>
    <p:extLst>
      <p:ext uri="{BB962C8B-B14F-4D97-AF65-F5344CB8AC3E}">
        <p14:creationId xmlns:p14="http://schemas.microsoft.com/office/powerpoint/2010/main" val="545663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B6650F9-8152-4C07-92B2-1291A3D42339}" type="datetimeFigureOut">
              <a:rPr lang="en-US" smtClean="0"/>
              <a:t>2/16/2024</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45C9AAC-F65F-4B7D-AE80-75D04D1DC417}" type="slidenum">
              <a:rPr lang="en-US" smtClean="0"/>
              <a:t>‹#›</a:t>
            </a:fld>
            <a:endParaRPr lang="en-US"/>
          </a:p>
        </p:txBody>
      </p:sp>
    </p:spTree>
    <p:extLst>
      <p:ext uri="{BB962C8B-B14F-4D97-AF65-F5344CB8AC3E}">
        <p14:creationId xmlns:p14="http://schemas.microsoft.com/office/powerpoint/2010/main" val="347568973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www.thatswhatsheread.net/2012/10/2012-ytd-reading-sta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1">
            <a:extLst>
              <a:ext uri="{FF2B5EF4-FFF2-40B4-BE49-F238E27FC236}">
                <a16:creationId xmlns:a16="http://schemas.microsoft.com/office/drawing/2014/main" id="{38ABDB68-E3D5-448E-97D3-06FFEF6801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7" name="Freeform 5">
            <a:extLst>
              <a:ext uri="{FF2B5EF4-FFF2-40B4-BE49-F238E27FC236}">
                <a16:creationId xmlns:a16="http://schemas.microsoft.com/office/drawing/2014/main" id="{B8DD7FEB-D9F3-4F5B-982C-36B0664D0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28" name="Freeform 5">
            <a:extLst>
              <a:ext uri="{FF2B5EF4-FFF2-40B4-BE49-F238E27FC236}">
                <a16:creationId xmlns:a16="http://schemas.microsoft.com/office/drawing/2014/main" id="{96BA11E4-0636-4FA9-A836-2A4FB17644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47C21FFF-5E28-4624-8B5D-15D9A788F12B}"/>
              </a:ext>
            </a:extLst>
          </p:cNvPr>
          <p:cNvSpPr>
            <a:spLocks noGrp="1"/>
          </p:cNvSpPr>
          <p:nvPr>
            <p:ph type="title"/>
          </p:nvPr>
        </p:nvSpPr>
        <p:spPr>
          <a:xfrm>
            <a:off x="660378" y="2444439"/>
            <a:ext cx="6072776" cy="1622322"/>
          </a:xfrm>
        </p:spPr>
        <p:txBody>
          <a:bodyPr vert="horz" lIns="91440" tIns="45720" rIns="91440" bIns="45720" rtlCol="0" anchor="ctr">
            <a:normAutofit fontScale="90000"/>
          </a:bodyPr>
          <a:lstStyle/>
          <a:p>
            <a:r>
              <a:rPr lang="en-US" b="0" i="0" kern="1200" dirty="0">
                <a:solidFill>
                  <a:srgbClr val="EBEBEB"/>
                </a:solidFill>
                <a:latin typeface="+mj-lt"/>
                <a:ea typeface="+mj-ea"/>
                <a:cs typeface="+mj-cs"/>
              </a:rPr>
              <a:t>NGHS Mathematics Department 2024-2025</a:t>
            </a:r>
            <a:br>
              <a:rPr lang="en-US" b="0" i="0" kern="1200" dirty="0">
                <a:solidFill>
                  <a:srgbClr val="EBEBEB"/>
                </a:solidFill>
                <a:latin typeface="+mj-lt"/>
                <a:ea typeface="+mj-ea"/>
                <a:cs typeface="+mj-cs"/>
              </a:rPr>
            </a:br>
            <a:r>
              <a:rPr lang="en-US" b="0" i="0" kern="1200" dirty="0">
                <a:solidFill>
                  <a:srgbClr val="EBEBEB"/>
                </a:solidFill>
                <a:latin typeface="+mj-lt"/>
                <a:ea typeface="+mj-ea"/>
                <a:cs typeface="+mj-cs"/>
              </a:rPr>
              <a:t>Course Descriptions and Recommendations. </a:t>
            </a:r>
          </a:p>
        </p:txBody>
      </p:sp>
      <p:sp>
        <p:nvSpPr>
          <p:cNvPr id="29" name="Freeform: Shape 17">
            <a:extLst>
              <a:ext uri="{FF2B5EF4-FFF2-40B4-BE49-F238E27FC236}">
                <a16:creationId xmlns:a16="http://schemas.microsoft.com/office/drawing/2014/main" id="{5681882E-BDD0-4311-AF62-E801962852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6290102" y="977273"/>
            <a:ext cx="6053670" cy="4903455"/>
          </a:xfrm>
          <a:custGeom>
            <a:avLst/>
            <a:gdLst>
              <a:gd name="connsiteX0" fmla="*/ 6053670 w 6053670"/>
              <a:gd name="connsiteY0" fmla="*/ 1098 h 4903455"/>
              <a:gd name="connsiteX1" fmla="*/ 6053670 w 6053670"/>
              <a:gd name="connsiteY1" fmla="*/ 424590 h 4903455"/>
              <a:gd name="connsiteX2" fmla="*/ 6053670 w 6053670"/>
              <a:gd name="connsiteY2" fmla="*/ 1254558 h 4903455"/>
              <a:gd name="connsiteX3" fmla="*/ 6053670 w 6053670"/>
              <a:gd name="connsiteY3" fmla="*/ 4903455 h 4903455"/>
              <a:gd name="connsiteX4" fmla="*/ 0 w 6053670"/>
              <a:gd name="connsiteY4" fmla="*/ 4903455 h 4903455"/>
              <a:gd name="connsiteX5" fmla="*/ 0 w 6053670"/>
              <a:gd name="connsiteY5" fmla="*/ 1249853 h 4903455"/>
              <a:gd name="connsiteX6" fmla="*/ 0 w 6053670"/>
              <a:gd name="connsiteY6" fmla="*/ 424590 h 4903455"/>
              <a:gd name="connsiteX7" fmla="*/ 0 w 6053670"/>
              <a:gd name="connsiteY7" fmla="*/ 0 h 4903455"/>
              <a:gd name="connsiteX8" fmla="*/ 35717 w 6053670"/>
              <a:gd name="connsiteY8" fmla="*/ 5488 h 4903455"/>
              <a:gd name="connsiteX9" fmla="*/ 140445 w 6053670"/>
              <a:gd name="connsiteY9" fmla="*/ 21641 h 4903455"/>
              <a:gd name="connsiteX10" fmla="*/ 216722 w 6053670"/>
              <a:gd name="connsiteY10" fmla="*/ 32932 h 4903455"/>
              <a:gd name="connsiteX11" fmla="*/ 307527 w 6053670"/>
              <a:gd name="connsiteY11" fmla="*/ 44850 h 4903455"/>
              <a:gd name="connsiteX12" fmla="*/ 415282 w 6053670"/>
              <a:gd name="connsiteY12" fmla="*/ 59121 h 4903455"/>
              <a:gd name="connsiteX13" fmla="*/ 534539 w 6053670"/>
              <a:gd name="connsiteY13" fmla="*/ 74175 h 4903455"/>
              <a:gd name="connsiteX14" fmla="*/ 668931 w 6053670"/>
              <a:gd name="connsiteY14" fmla="*/ 90014 h 4903455"/>
              <a:gd name="connsiteX15" fmla="*/ 815430 w 6053670"/>
              <a:gd name="connsiteY15" fmla="*/ 106794 h 4903455"/>
              <a:gd name="connsiteX16" fmla="*/ 974641 w 6053670"/>
              <a:gd name="connsiteY16" fmla="*/ 123574 h 4903455"/>
              <a:gd name="connsiteX17" fmla="*/ 1144144 w 6053670"/>
              <a:gd name="connsiteY17" fmla="*/ 140667 h 4903455"/>
              <a:gd name="connsiteX18" fmla="*/ 1326965 w 6053670"/>
              <a:gd name="connsiteY18" fmla="*/ 156506 h 4903455"/>
              <a:gd name="connsiteX19" fmla="*/ 1518261 w 6053670"/>
              <a:gd name="connsiteY19" fmla="*/ 171717 h 4903455"/>
              <a:gd name="connsiteX20" fmla="*/ 1720453 w 6053670"/>
              <a:gd name="connsiteY20" fmla="*/ 185518 h 4903455"/>
              <a:gd name="connsiteX21" fmla="*/ 1931121 w 6053670"/>
              <a:gd name="connsiteY21" fmla="*/ 198690 h 4903455"/>
              <a:gd name="connsiteX22" fmla="*/ 2150869 w 6053670"/>
              <a:gd name="connsiteY22" fmla="*/ 211079 h 4903455"/>
              <a:gd name="connsiteX23" fmla="*/ 2263467 w 6053670"/>
              <a:gd name="connsiteY23" fmla="*/ 215470 h 4903455"/>
              <a:gd name="connsiteX24" fmla="*/ 2378487 w 6053670"/>
              <a:gd name="connsiteY24" fmla="*/ 220332 h 4903455"/>
              <a:gd name="connsiteX25" fmla="*/ 2495323 w 6053670"/>
              <a:gd name="connsiteY25" fmla="*/ 224879 h 4903455"/>
              <a:gd name="connsiteX26" fmla="*/ 2612764 w 6053670"/>
              <a:gd name="connsiteY26" fmla="*/ 227859 h 4903455"/>
              <a:gd name="connsiteX27" fmla="*/ 2732627 w 6053670"/>
              <a:gd name="connsiteY27" fmla="*/ 230525 h 4903455"/>
              <a:gd name="connsiteX28" fmla="*/ 2853700 w 6053670"/>
              <a:gd name="connsiteY28" fmla="*/ 233348 h 4903455"/>
              <a:gd name="connsiteX29" fmla="*/ 2977195 w 6053670"/>
              <a:gd name="connsiteY29" fmla="*/ 235229 h 4903455"/>
              <a:gd name="connsiteX30" fmla="*/ 3101900 w 6053670"/>
              <a:gd name="connsiteY30" fmla="*/ 235229 h 4903455"/>
              <a:gd name="connsiteX31" fmla="*/ 3227817 w 6053670"/>
              <a:gd name="connsiteY31" fmla="*/ 236170 h 4903455"/>
              <a:gd name="connsiteX32" fmla="*/ 3354944 w 6053670"/>
              <a:gd name="connsiteY32" fmla="*/ 235229 h 4903455"/>
              <a:gd name="connsiteX33" fmla="*/ 3483887 w 6053670"/>
              <a:gd name="connsiteY33" fmla="*/ 233348 h 4903455"/>
              <a:gd name="connsiteX34" fmla="*/ 3612830 w 6053670"/>
              <a:gd name="connsiteY34" fmla="*/ 231623 h 4903455"/>
              <a:gd name="connsiteX35" fmla="*/ 3743589 w 6053670"/>
              <a:gd name="connsiteY35" fmla="*/ 227859 h 4903455"/>
              <a:gd name="connsiteX36" fmla="*/ 3875559 w 6053670"/>
              <a:gd name="connsiteY36" fmla="*/ 223938 h 4903455"/>
              <a:gd name="connsiteX37" fmla="*/ 4007529 w 6053670"/>
              <a:gd name="connsiteY37" fmla="*/ 219391 h 4903455"/>
              <a:gd name="connsiteX38" fmla="*/ 4140710 w 6053670"/>
              <a:gd name="connsiteY38" fmla="*/ 212961 h 4903455"/>
              <a:gd name="connsiteX39" fmla="*/ 4275102 w 6053670"/>
              <a:gd name="connsiteY39" fmla="*/ 205277 h 4903455"/>
              <a:gd name="connsiteX40" fmla="*/ 4410098 w 6053670"/>
              <a:gd name="connsiteY40" fmla="*/ 197907 h 4903455"/>
              <a:gd name="connsiteX41" fmla="*/ 4545096 w 6053670"/>
              <a:gd name="connsiteY41" fmla="*/ 188498 h 4903455"/>
              <a:gd name="connsiteX42" fmla="*/ 4681909 w 6053670"/>
              <a:gd name="connsiteY42" fmla="*/ 177207 h 4903455"/>
              <a:gd name="connsiteX43" fmla="*/ 4816905 w 6053670"/>
              <a:gd name="connsiteY43" fmla="*/ 165916 h 4903455"/>
              <a:gd name="connsiteX44" fmla="*/ 4954323 w 6053670"/>
              <a:gd name="connsiteY44" fmla="*/ 152899 h 4903455"/>
              <a:gd name="connsiteX45" fmla="*/ 5092347 w 6053670"/>
              <a:gd name="connsiteY45" fmla="*/ 138629 h 4903455"/>
              <a:gd name="connsiteX46" fmla="*/ 5228555 w 6053670"/>
              <a:gd name="connsiteY46" fmla="*/ 123574 h 4903455"/>
              <a:gd name="connsiteX47" fmla="*/ 5366578 w 6053670"/>
              <a:gd name="connsiteY47" fmla="*/ 106010 h 4903455"/>
              <a:gd name="connsiteX48" fmla="*/ 5503997 w 6053670"/>
              <a:gd name="connsiteY48" fmla="*/ 87192 h 4903455"/>
              <a:gd name="connsiteX49" fmla="*/ 5642020 w 6053670"/>
              <a:gd name="connsiteY49" fmla="*/ 68530 h 4903455"/>
              <a:gd name="connsiteX50" fmla="*/ 5779438 w 6053670"/>
              <a:gd name="connsiteY50" fmla="*/ 46733 h 4903455"/>
              <a:gd name="connsiteX51" fmla="*/ 5916251 w 6053670"/>
              <a:gd name="connsiteY51" fmla="*/ 24464 h 490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4903455">
                <a:moveTo>
                  <a:pt x="6053670" y="1098"/>
                </a:moveTo>
                <a:lnTo>
                  <a:pt x="6053670" y="424590"/>
                </a:lnTo>
                <a:lnTo>
                  <a:pt x="6053670" y="1254558"/>
                </a:lnTo>
                <a:lnTo>
                  <a:pt x="6053670" y="4903455"/>
                </a:lnTo>
                <a:lnTo>
                  <a:pt x="0" y="4903455"/>
                </a:lnTo>
                <a:lnTo>
                  <a:pt x="0" y="1249853"/>
                </a:lnTo>
                <a:lnTo>
                  <a:pt x="0" y="424590"/>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pic>
        <p:nvPicPr>
          <p:cNvPr id="7" name="Picture 6" descr="A drawing of a face&#10;&#10;Description automatically generated">
            <a:extLst>
              <a:ext uri="{FF2B5EF4-FFF2-40B4-BE49-F238E27FC236}">
                <a16:creationId xmlns:a16="http://schemas.microsoft.com/office/drawing/2014/main" id="{4A7A2BF7-C50A-4A2C-A03B-8E42D2E6C4D8}"/>
              </a:ext>
            </a:extLst>
          </p:cNvPr>
          <p:cNvPicPr>
            <a:picLocks noChangeAspect="1"/>
          </p:cNvPicPr>
          <p:nvPr/>
        </p:nvPicPr>
        <p:blipFill rotWithShape="1">
          <a:blip r:embed="rId2"/>
          <a:srcRect l="94" r="7863" b="-3"/>
          <a:stretch/>
        </p:blipFill>
        <p:spPr>
          <a:xfrm>
            <a:off x="7595754" y="1899103"/>
            <a:ext cx="4125317" cy="2521169"/>
          </a:xfrm>
          <a:prstGeom prst="rect">
            <a:avLst/>
          </a:prstGeom>
        </p:spPr>
      </p:pic>
      <p:sp>
        <p:nvSpPr>
          <p:cNvPr id="30" name="Rectangle 19">
            <a:extLst>
              <a:ext uri="{FF2B5EF4-FFF2-40B4-BE49-F238E27FC236}">
                <a16:creationId xmlns:a16="http://schemas.microsoft.com/office/drawing/2014/main" id="{EADD3260-4BDA-459B-A162-5E1B897E3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1" name="Oval 21">
            <a:extLst>
              <a:ext uri="{FF2B5EF4-FFF2-40B4-BE49-F238E27FC236}">
                <a16:creationId xmlns:a16="http://schemas.microsoft.com/office/drawing/2014/main" id="{283DA7DD-CA37-4ED7-8710-48E56B063B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2" name="Oval 23">
            <a:extLst>
              <a:ext uri="{FF2B5EF4-FFF2-40B4-BE49-F238E27FC236}">
                <a16:creationId xmlns:a16="http://schemas.microsoft.com/office/drawing/2014/main" id="{B92F2E3C-66CD-4DEB-BA14-2A5912B65A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 name="Rectangle 3">
            <a:extLst>
              <a:ext uri="{FF2B5EF4-FFF2-40B4-BE49-F238E27FC236}">
                <a16:creationId xmlns:a16="http://schemas.microsoft.com/office/drawing/2014/main" id="{A4CB9455-BDDF-4E00-8D66-F013F62FDFE9}"/>
              </a:ext>
            </a:extLst>
          </p:cNvPr>
          <p:cNvSpPr/>
          <p:nvPr/>
        </p:nvSpPr>
        <p:spPr>
          <a:xfrm>
            <a:off x="639098" y="2418735"/>
            <a:ext cx="6072776" cy="381174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endParaRPr lang="en-US">
              <a:solidFill>
                <a:srgbClr val="FFFFFF"/>
              </a:solidFill>
            </a:endParaRPr>
          </a:p>
        </p:txBody>
      </p:sp>
    </p:spTree>
    <p:extLst>
      <p:ext uri="{BB962C8B-B14F-4D97-AF65-F5344CB8AC3E}">
        <p14:creationId xmlns:p14="http://schemas.microsoft.com/office/powerpoint/2010/main" val="40357505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16846"/>
    </mc:Choice>
    <mc:Fallback xmlns="">
      <p:transition spd="slow" advTm="1684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57C7BD2-79C0-470C-9105-0E75CDDE2AAA}"/>
              </a:ext>
            </a:extLst>
          </p:cNvPr>
          <p:cNvGraphicFramePr>
            <a:graphicFrameLocks noGrp="1"/>
          </p:cNvGraphicFramePr>
          <p:nvPr>
            <p:extLst>
              <p:ext uri="{D42A27DB-BD31-4B8C-83A1-F6EECF244321}">
                <p14:modId xmlns:p14="http://schemas.microsoft.com/office/powerpoint/2010/main" val="3672957007"/>
              </p:ext>
            </p:extLst>
          </p:nvPr>
        </p:nvGraphicFramePr>
        <p:xfrm>
          <a:off x="5387925" y="1273810"/>
          <a:ext cx="6527409" cy="4945577"/>
        </p:xfrm>
        <a:graphic>
          <a:graphicData uri="http://schemas.openxmlformats.org/drawingml/2006/table">
            <a:tbl>
              <a:tblPr firstRow="1" firstCol="1" bandRow="1"/>
              <a:tblGrid>
                <a:gridCol w="373612">
                  <a:extLst>
                    <a:ext uri="{9D8B030D-6E8A-4147-A177-3AD203B41FA5}">
                      <a16:colId xmlns:a16="http://schemas.microsoft.com/office/drawing/2014/main" val="2140110821"/>
                    </a:ext>
                  </a:extLst>
                </a:gridCol>
                <a:gridCol w="1560020">
                  <a:extLst>
                    <a:ext uri="{9D8B030D-6E8A-4147-A177-3AD203B41FA5}">
                      <a16:colId xmlns:a16="http://schemas.microsoft.com/office/drawing/2014/main" val="1133779301"/>
                    </a:ext>
                  </a:extLst>
                </a:gridCol>
                <a:gridCol w="1003486">
                  <a:extLst>
                    <a:ext uri="{9D8B030D-6E8A-4147-A177-3AD203B41FA5}">
                      <a16:colId xmlns:a16="http://schemas.microsoft.com/office/drawing/2014/main" val="4283832734"/>
                    </a:ext>
                  </a:extLst>
                </a:gridCol>
                <a:gridCol w="1516879">
                  <a:extLst>
                    <a:ext uri="{9D8B030D-6E8A-4147-A177-3AD203B41FA5}">
                      <a16:colId xmlns:a16="http://schemas.microsoft.com/office/drawing/2014/main" val="629680617"/>
                    </a:ext>
                  </a:extLst>
                </a:gridCol>
                <a:gridCol w="2073412">
                  <a:extLst>
                    <a:ext uri="{9D8B030D-6E8A-4147-A177-3AD203B41FA5}">
                      <a16:colId xmlns:a16="http://schemas.microsoft.com/office/drawing/2014/main" val="3129084224"/>
                    </a:ext>
                  </a:extLst>
                </a:gridCol>
              </a:tblGrid>
              <a:tr h="519672">
                <a:tc gridSpan="5">
                  <a:txBody>
                    <a:bodyPr/>
                    <a:lstStyle/>
                    <a:p>
                      <a:pPr marL="0" marR="0" algn="ctr" fontAlgn="ctr">
                        <a:lnSpc>
                          <a:spcPct val="115000"/>
                        </a:lnSpc>
                        <a:spcBef>
                          <a:spcPts val="0"/>
                        </a:spcBef>
                        <a:spcAft>
                          <a:spcPts val="0"/>
                        </a:spcAft>
                      </a:pPr>
                      <a:r>
                        <a:rPr lang="en-US" sz="1200" b="1" i="0" u="none" strike="noStrike" dirty="0">
                          <a:effectLst/>
                          <a:latin typeface="Calibri" panose="020F0502020204030204" pitchFamily="34" charset="0"/>
                          <a:ea typeface="Calibri" panose="020F0502020204030204" pitchFamily="34" charset="0"/>
                          <a:cs typeface="Times New Roman" panose="02020603050405020304" pitchFamily="18" charset="0"/>
                        </a:rPr>
                        <a:t>Typical Sequences f</a:t>
                      </a:r>
                      <a:r>
                        <a:rPr lang="en-US" sz="1200" b="1"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 Standard Students under the Future Ready Core</a:t>
                      </a:r>
                      <a:endParaRPr lang="en-US" sz="1900" b="0" i="0" u="none" strike="noStrike" dirty="0">
                        <a:effectLst/>
                        <a:latin typeface="Arial" panose="020B0604020202020204" pitchFamily="34" charset="0"/>
                      </a:endParaRPr>
                    </a:p>
                  </a:txBody>
                  <a:tcPr marL="96162" marR="96162" marT="48081" marB="48081">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49670374"/>
                  </a:ext>
                </a:extLst>
              </a:tr>
              <a:tr h="530421">
                <a:tc>
                  <a:txBody>
                    <a:bodyPr/>
                    <a:lstStyle/>
                    <a:p>
                      <a:pPr algn="l" fontAlgn="ctr">
                        <a:lnSpc>
                          <a:spcPct val="115000"/>
                        </a:lnSpc>
                        <a:spcBef>
                          <a:spcPts val="0"/>
                        </a:spcBef>
                        <a:spcAft>
                          <a:spcPts val="0"/>
                        </a:spcAft>
                      </a:pPr>
                      <a:endParaRPr lang="en-US" sz="1900" b="0" i="0" u="none" strike="noStrike">
                        <a:effectLst/>
                        <a:latin typeface="Arial" panose="020B0604020202020204" pitchFamily="34" charset="0"/>
                      </a:endParaRPr>
                    </a:p>
                  </a:txBody>
                  <a:tcPr marL="50084" marR="50084" marT="1135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fontAlgn="ctr">
                        <a:lnSpc>
                          <a:spcPct val="115000"/>
                        </a:lnSpc>
                        <a:spcBef>
                          <a:spcPts val="0"/>
                        </a:spcBef>
                        <a:spcAft>
                          <a:spcPts val="0"/>
                        </a:spcAft>
                      </a:pPr>
                      <a:r>
                        <a:rPr lang="en-US" sz="11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Year 1</a:t>
                      </a:r>
                      <a:endParaRPr lang="en-US" sz="1900" b="0" i="0" u="none" strike="noStrike">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fontAlgn="ctr">
                        <a:lnSpc>
                          <a:spcPct val="115000"/>
                        </a:lnSpc>
                        <a:spcBef>
                          <a:spcPts val="0"/>
                        </a:spcBef>
                        <a:spcAft>
                          <a:spcPts val="0"/>
                        </a:spcAft>
                      </a:pPr>
                      <a:r>
                        <a:rPr lang="en-US" sz="1100" b="1"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Year 2</a:t>
                      </a:r>
                      <a:endParaRPr lang="en-US" sz="1900" b="0" i="0" u="none" strike="noStrike" dirty="0">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fontAlgn="ctr">
                        <a:lnSpc>
                          <a:spcPct val="115000"/>
                        </a:lnSpc>
                        <a:spcBef>
                          <a:spcPts val="0"/>
                        </a:spcBef>
                        <a:spcAft>
                          <a:spcPts val="0"/>
                        </a:spcAft>
                      </a:pPr>
                      <a:r>
                        <a:rPr lang="en-US" sz="11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Year 3</a:t>
                      </a:r>
                      <a:endParaRPr lang="en-US" sz="1900" b="0" i="0" u="none" strike="noStrike">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fontAlgn="ctr">
                        <a:lnSpc>
                          <a:spcPct val="115000"/>
                        </a:lnSpc>
                        <a:spcBef>
                          <a:spcPts val="0"/>
                        </a:spcBef>
                        <a:spcAft>
                          <a:spcPts val="0"/>
                        </a:spcAft>
                      </a:pPr>
                      <a:r>
                        <a:rPr lang="en-US" sz="11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Year 4</a:t>
                      </a:r>
                      <a:endParaRPr lang="en-US" sz="1900" b="0" i="0" u="none" strike="noStrike">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692162997"/>
                  </a:ext>
                </a:extLst>
              </a:tr>
              <a:tr h="1502298">
                <a:tc>
                  <a:txBody>
                    <a:bodyPr/>
                    <a:lstStyle/>
                    <a:p>
                      <a:pPr marL="0" marR="0" algn="ctr" fontAlgn="ctr">
                        <a:lnSpc>
                          <a:spcPct val="115000"/>
                        </a:lnSpc>
                        <a:spcBef>
                          <a:spcPts val="0"/>
                        </a:spcBef>
                        <a:spcAft>
                          <a:spcPts val="0"/>
                        </a:spcAft>
                      </a:pPr>
                      <a:r>
                        <a:rPr lang="en-US" sz="1100" b="1" i="0" u="none" strike="noStrike">
                          <a:effectLst/>
                          <a:latin typeface="Calibri" panose="020F0502020204030204" pitchFamily="34" charset="0"/>
                          <a:ea typeface="Calibri" panose="020F0502020204030204" pitchFamily="34" charset="0"/>
                          <a:cs typeface="Times New Roman" panose="02020603050405020304" pitchFamily="18" charset="0"/>
                        </a:rPr>
                        <a:t>A</a:t>
                      </a:r>
                      <a:endParaRPr lang="en-US" sz="1900" b="0" i="0" u="none" strike="noStrike">
                        <a:effectLst/>
                        <a:latin typeface="Arial" panose="020B0604020202020204" pitchFamily="34" charset="0"/>
                      </a:endParaRPr>
                    </a:p>
                  </a:txBody>
                  <a:tcPr marL="50084" marR="50084" marT="1135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100" b="1" i="0" u="none" strike="noStrike" dirty="0">
                          <a:effectLst/>
                          <a:latin typeface="Calibri" panose="020F0502020204030204" pitchFamily="34" charset="0"/>
                          <a:ea typeface="Calibri" panose="020F0502020204030204" pitchFamily="34" charset="0"/>
                          <a:cs typeface="Times New Roman" panose="02020603050405020304" pitchFamily="18" charset="0"/>
                        </a:rPr>
                        <a:t>Math I </a:t>
                      </a:r>
                      <a:endParaRPr lang="en-US" sz="1900" b="0" i="0" u="none" strike="noStrike" dirty="0">
                        <a:effectLst/>
                        <a:latin typeface="Arial" panose="020B0604020202020204" pitchFamily="34" charset="0"/>
                      </a:endParaRPr>
                    </a:p>
                    <a:p>
                      <a:pPr marL="0" marR="0" algn="ctr" fontAlgn="ctr">
                        <a:lnSpc>
                          <a:spcPct val="115000"/>
                        </a:lnSpc>
                        <a:spcBef>
                          <a:spcPts val="0"/>
                        </a:spcBef>
                        <a:spcAft>
                          <a:spcPts val="0"/>
                        </a:spcAft>
                      </a:pPr>
                      <a:endParaRPr lang="en-US" sz="1900" b="0" i="0" u="none" strike="noStrike" dirty="0">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100" b="1" i="0" u="none" strike="noStrike" dirty="0">
                          <a:effectLst/>
                          <a:latin typeface="Calibri" panose="020F0502020204030204" pitchFamily="34" charset="0"/>
                          <a:ea typeface="Calibri" panose="020F0502020204030204" pitchFamily="34" charset="0"/>
                          <a:cs typeface="Times New Roman" panose="02020603050405020304" pitchFamily="18" charset="0"/>
                        </a:rPr>
                        <a:t>Math II</a:t>
                      </a:r>
                      <a:endParaRPr lang="en-US" sz="1900" b="0" i="0" u="none" strike="noStrike" dirty="0">
                        <a:effectLst/>
                        <a:latin typeface="Arial" panose="020B0604020202020204" pitchFamily="34" charset="0"/>
                      </a:endParaRPr>
                    </a:p>
                    <a:p>
                      <a:pPr marL="0" marR="0" algn="ctr" fontAlgn="ctr">
                        <a:lnSpc>
                          <a:spcPct val="115000"/>
                        </a:lnSpc>
                        <a:spcBef>
                          <a:spcPts val="0"/>
                        </a:spcBef>
                        <a:spcAft>
                          <a:spcPts val="0"/>
                        </a:spcAft>
                      </a:pPr>
                      <a:endParaRPr lang="en-US" sz="1900" b="0" i="0" u="none" strike="noStrike" dirty="0">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100" b="1" i="0" u="none" strike="noStrike" dirty="0">
                          <a:effectLst/>
                          <a:latin typeface="Calibri" panose="020F0502020204030204" pitchFamily="34" charset="0"/>
                          <a:ea typeface="Calibri" panose="020F0502020204030204" pitchFamily="34" charset="0"/>
                          <a:cs typeface="Times New Roman" panose="02020603050405020304" pitchFamily="18" charset="0"/>
                        </a:rPr>
                        <a:t>Math III</a:t>
                      </a:r>
                      <a:endParaRPr lang="en-US" sz="1900" b="0" i="0" u="none" strike="noStrike" dirty="0">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100" b="1"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Math IV </a:t>
                      </a:r>
                      <a:endParaRPr lang="en-US" sz="1900" b="0" i="0" u="none" strike="noStrike" dirty="0">
                        <a:effectLst/>
                        <a:latin typeface="Arial" panose="020B0604020202020204" pitchFamily="34" charset="0"/>
                      </a:endParaRPr>
                    </a:p>
                    <a:p>
                      <a:pPr marL="0" marR="0" algn="ctr" fontAlgn="ctr">
                        <a:lnSpc>
                          <a:spcPct val="115000"/>
                        </a:lnSpc>
                        <a:spcBef>
                          <a:spcPts val="0"/>
                        </a:spcBef>
                        <a:spcAft>
                          <a:spcPts val="0"/>
                        </a:spcAft>
                      </a:pPr>
                      <a:r>
                        <a:rPr lang="en-US" sz="1100" b="1"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a:t>
                      </a:r>
                      <a:endParaRPr lang="en-US" sz="1900" b="0" i="0" u="none" strike="noStrike" dirty="0">
                        <a:effectLst/>
                        <a:latin typeface="Arial" panose="020B0604020202020204" pitchFamily="34" charset="0"/>
                      </a:endParaRPr>
                    </a:p>
                    <a:p>
                      <a:pPr marL="0" marR="0" algn="ctr" fontAlgn="ctr">
                        <a:lnSpc>
                          <a:spcPct val="115000"/>
                        </a:lnSpc>
                        <a:spcBef>
                          <a:spcPts val="0"/>
                        </a:spcBef>
                        <a:spcAft>
                          <a:spcPts val="0"/>
                        </a:spcAft>
                      </a:pPr>
                      <a:r>
                        <a:rPr lang="en-US" sz="1100" b="1"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Discrete Mathematics for Computer Science</a:t>
                      </a:r>
                      <a:endParaRPr lang="en-US" sz="1900" b="0" i="0" u="none" strike="noStrike" dirty="0">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2524255"/>
                  </a:ext>
                </a:extLst>
              </a:tr>
              <a:tr h="2393186">
                <a:tc>
                  <a:txBody>
                    <a:bodyPr/>
                    <a:lstStyle/>
                    <a:p>
                      <a:pPr marL="0" marR="0" algn="ctr" fontAlgn="ctr">
                        <a:lnSpc>
                          <a:spcPct val="115000"/>
                        </a:lnSpc>
                        <a:spcBef>
                          <a:spcPts val="0"/>
                        </a:spcBef>
                        <a:spcAft>
                          <a:spcPts val="0"/>
                        </a:spcAft>
                      </a:pPr>
                      <a:r>
                        <a:rPr lang="en-US" sz="1100" b="1" i="0" u="none" strike="noStrike">
                          <a:effectLst/>
                          <a:latin typeface="Calibri" panose="020F0502020204030204" pitchFamily="34" charset="0"/>
                          <a:ea typeface="Calibri" panose="020F0502020204030204" pitchFamily="34" charset="0"/>
                          <a:cs typeface="Times New Roman" panose="02020603050405020304" pitchFamily="18" charset="0"/>
                        </a:rPr>
                        <a:t>B</a:t>
                      </a:r>
                      <a:endParaRPr lang="en-US" sz="1900" b="0" i="0" u="none" strike="noStrike">
                        <a:effectLst/>
                        <a:latin typeface="Arial" panose="020B0604020202020204" pitchFamily="34" charset="0"/>
                      </a:endParaRPr>
                    </a:p>
                  </a:txBody>
                  <a:tcPr marL="50084" marR="50084" marT="1135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100" b="1" i="0" u="none" strike="noStrike" dirty="0">
                          <a:effectLst/>
                          <a:latin typeface="Calibri" panose="020F0502020204030204" pitchFamily="34" charset="0"/>
                          <a:ea typeface="Calibri" panose="020F0502020204030204" pitchFamily="34" charset="0"/>
                          <a:cs typeface="Times New Roman" panose="02020603050405020304" pitchFamily="18" charset="0"/>
                        </a:rPr>
                        <a:t>Math II </a:t>
                      </a:r>
                      <a:endParaRPr lang="en-US" sz="1900" b="0" i="0" u="none" strike="noStrike" dirty="0">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100" b="1" i="0" u="none" strike="noStrike" dirty="0">
                          <a:effectLst/>
                          <a:latin typeface="Calibri" panose="020F0502020204030204" pitchFamily="34" charset="0"/>
                          <a:ea typeface="Calibri" panose="020F0502020204030204" pitchFamily="34" charset="0"/>
                          <a:cs typeface="Times New Roman" panose="02020603050405020304" pitchFamily="18" charset="0"/>
                        </a:rPr>
                        <a:t>Math III</a:t>
                      </a:r>
                      <a:endParaRPr lang="en-US" sz="1900" b="0" i="0" u="none" strike="noStrike" dirty="0">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100" b="1"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Math IV </a:t>
                      </a:r>
                      <a:endParaRPr lang="en-US" sz="1900" b="0" i="0" u="none" strike="noStrike" dirty="0">
                        <a:effectLst/>
                        <a:latin typeface="Arial" panose="020B0604020202020204" pitchFamily="34" charset="0"/>
                      </a:endParaRPr>
                    </a:p>
                    <a:p>
                      <a:pPr marL="0" marR="0" algn="ctr" fontAlgn="ctr">
                        <a:lnSpc>
                          <a:spcPct val="115000"/>
                        </a:lnSpc>
                        <a:spcBef>
                          <a:spcPts val="0"/>
                        </a:spcBef>
                        <a:spcAft>
                          <a:spcPts val="0"/>
                        </a:spcAft>
                      </a:pPr>
                      <a:r>
                        <a:rPr lang="en-US" sz="1100" b="1"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dirty="0">
                        <a:effectLst/>
                        <a:latin typeface="Arial" panose="020B0604020202020204" pitchFamily="34" charset="0"/>
                      </a:endParaRPr>
                    </a:p>
                    <a:p>
                      <a:pPr marL="0" marR="0" algn="ctr" fontAlgn="ctr">
                        <a:lnSpc>
                          <a:spcPct val="115000"/>
                        </a:lnSpc>
                        <a:spcBef>
                          <a:spcPts val="0"/>
                        </a:spcBef>
                        <a:spcAft>
                          <a:spcPts val="0"/>
                        </a:spcAft>
                      </a:pPr>
                      <a:r>
                        <a:rPr lang="en-US" sz="1100" b="1"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dirty="0">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ctr">
                        <a:lnSpc>
                          <a:spcPct val="115000"/>
                        </a:lnSpc>
                        <a:spcBef>
                          <a:spcPts val="0"/>
                        </a:spcBef>
                        <a:spcAft>
                          <a:spcPts val="0"/>
                        </a:spcAft>
                      </a:pPr>
                      <a:r>
                        <a:rPr lang="en-US" sz="1100" b="0" i="0" u="none" strike="noStrike" dirty="0">
                          <a:effectLst/>
                          <a:latin typeface="Calibri" panose="020F0502020204030204" pitchFamily="34" charset="0"/>
                          <a:ea typeface="Calibri" panose="020F0502020204030204" pitchFamily="34" charset="0"/>
                          <a:cs typeface="Times New Roman" panose="02020603050405020304" pitchFamily="18" charset="0"/>
                        </a:rPr>
                        <a:t>AP Statistics </a:t>
                      </a:r>
                      <a:endParaRPr lang="en-US" sz="1900" b="0" i="0" u="none" strike="noStrike" dirty="0">
                        <a:effectLst/>
                        <a:latin typeface="Arial" panose="020B0604020202020204" pitchFamily="34" charset="0"/>
                      </a:endParaRPr>
                    </a:p>
                    <a:p>
                      <a:pPr marL="0" marR="0" algn="ctr" fontAlgn="ctr">
                        <a:lnSpc>
                          <a:spcPct val="115000"/>
                        </a:lnSpc>
                        <a:spcBef>
                          <a:spcPts val="0"/>
                        </a:spcBef>
                        <a:spcAft>
                          <a:spcPts val="0"/>
                        </a:spcAft>
                      </a:pPr>
                      <a:r>
                        <a:rPr lang="en-US" sz="1100" b="0" i="0" u="none" strike="noStrike" dirty="0">
                          <a:effectLst/>
                          <a:latin typeface="Calibri" panose="020F0502020204030204" pitchFamily="34" charset="0"/>
                          <a:ea typeface="Calibri" panose="020F0502020204030204" pitchFamily="34" charset="0"/>
                          <a:cs typeface="Times New Roman" panose="02020603050405020304" pitchFamily="18" charset="0"/>
                        </a:rPr>
                        <a:t>or</a:t>
                      </a:r>
                      <a:endParaRPr lang="en-US" sz="1900" b="0" i="0" u="none" strike="noStrike" dirty="0">
                        <a:effectLst/>
                        <a:latin typeface="Arial" panose="020B0604020202020204" pitchFamily="34" charset="0"/>
                      </a:endParaRPr>
                    </a:p>
                    <a:p>
                      <a:pPr marL="0" marR="0" algn="ctr" fontAlgn="ctr">
                        <a:lnSpc>
                          <a:spcPct val="115000"/>
                        </a:lnSpc>
                        <a:spcBef>
                          <a:spcPts val="0"/>
                        </a:spcBef>
                        <a:spcAft>
                          <a:spcPts val="0"/>
                        </a:spcAft>
                      </a:pPr>
                      <a:r>
                        <a:rPr lang="en-US" sz="1100" b="0" i="0" u="none" strike="noStrike" dirty="0">
                          <a:effectLst/>
                          <a:latin typeface="Calibri" panose="020F0502020204030204" pitchFamily="34" charset="0"/>
                          <a:ea typeface="Calibri" panose="020F0502020204030204" pitchFamily="34" charset="0"/>
                          <a:cs typeface="Times New Roman" panose="02020603050405020304" pitchFamily="18" charset="0"/>
                        </a:rPr>
                        <a:t>Discrete Mathematics for Computer Science</a:t>
                      </a:r>
                      <a:endParaRPr lang="en-US" sz="1900" b="0" i="0" u="none" strike="noStrike" dirty="0">
                        <a:effectLst/>
                        <a:latin typeface="Arial" panose="020B0604020202020204" pitchFamily="34" charset="0"/>
                      </a:endParaRPr>
                    </a:p>
                    <a:p>
                      <a:pPr marL="0" marR="0" algn="ctr" fontAlgn="ctr">
                        <a:lnSpc>
                          <a:spcPct val="115000"/>
                        </a:lnSpc>
                        <a:spcBef>
                          <a:spcPts val="0"/>
                        </a:spcBef>
                        <a:spcAft>
                          <a:spcPts val="0"/>
                        </a:spcAft>
                      </a:pPr>
                      <a:endParaRPr lang="en-US" sz="1900" b="0" i="0" u="none" strike="noStrike" dirty="0">
                        <a:effectLst/>
                        <a:latin typeface="Arial" panose="020B0604020202020204" pitchFamily="34" charset="0"/>
                      </a:endParaRPr>
                    </a:p>
                  </a:txBody>
                  <a:tcPr marL="50084" marR="50084" marT="1135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5763068"/>
                  </a:ext>
                </a:extLst>
              </a:tr>
            </a:tbl>
          </a:graphicData>
        </a:graphic>
      </p:graphicFrame>
      <p:graphicFrame>
        <p:nvGraphicFramePr>
          <p:cNvPr id="3" name="Table 2">
            <a:extLst>
              <a:ext uri="{FF2B5EF4-FFF2-40B4-BE49-F238E27FC236}">
                <a16:creationId xmlns:a16="http://schemas.microsoft.com/office/drawing/2014/main" id="{3D8CCCD8-8055-4E27-BC98-05FB4D48535D}"/>
              </a:ext>
            </a:extLst>
          </p:cNvPr>
          <p:cNvGraphicFramePr>
            <a:graphicFrameLocks noGrp="1"/>
          </p:cNvGraphicFramePr>
          <p:nvPr>
            <p:extLst>
              <p:ext uri="{D42A27DB-BD31-4B8C-83A1-F6EECF244321}">
                <p14:modId xmlns:p14="http://schemas.microsoft.com/office/powerpoint/2010/main" val="1441910410"/>
              </p:ext>
            </p:extLst>
          </p:nvPr>
        </p:nvGraphicFramePr>
        <p:xfrm>
          <a:off x="212012" y="2623930"/>
          <a:ext cx="4823813" cy="2680473"/>
        </p:xfrm>
        <a:graphic>
          <a:graphicData uri="http://schemas.openxmlformats.org/drawingml/2006/table">
            <a:tbl>
              <a:tblPr firstRow="1" firstCol="1" bandRow="1">
                <a:tableStyleId>{2A488322-F2BA-4B5B-9748-0D474271808F}</a:tableStyleId>
              </a:tblPr>
              <a:tblGrid>
                <a:gridCol w="2770296">
                  <a:extLst>
                    <a:ext uri="{9D8B030D-6E8A-4147-A177-3AD203B41FA5}">
                      <a16:colId xmlns:a16="http://schemas.microsoft.com/office/drawing/2014/main" val="4243739293"/>
                    </a:ext>
                  </a:extLst>
                </a:gridCol>
                <a:gridCol w="2053517">
                  <a:extLst>
                    <a:ext uri="{9D8B030D-6E8A-4147-A177-3AD203B41FA5}">
                      <a16:colId xmlns:a16="http://schemas.microsoft.com/office/drawing/2014/main" val="3951747034"/>
                    </a:ext>
                  </a:extLst>
                </a:gridCol>
              </a:tblGrid>
              <a:tr h="593280">
                <a:tc>
                  <a:txBody>
                    <a:bodyPr/>
                    <a:lstStyle/>
                    <a:p>
                      <a:pPr marL="0" marR="0" algn="ctr">
                        <a:lnSpc>
                          <a:spcPct val="115000"/>
                        </a:lnSpc>
                        <a:spcBef>
                          <a:spcPts val="0"/>
                        </a:spcBef>
                        <a:spcAft>
                          <a:spcPts val="0"/>
                        </a:spcAft>
                      </a:pPr>
                      <a:r>
                        <a:rPr lang="en-US" sz="1100" dirty="0">
                          <a:effectLst/>
                        </a:rPr>
                        <a:t>Pattern of Grades in Standard</a:t>
                      </a:r>
                    </a:p>
                    <a:p>
                      <a:pPr marL="0" marR="0" algn="ctr">
                        <a:lnSpc>
                          <a:spcPct val="115000"/>
                        </a:lnSpc>
                        <a:spcBef>
                          <a:spcPts val="0"/>
                        </a:spcBef>
                        <a:spcAft>
                          <a:spcPts val="0"/>
                        </a:spcAft>
                      </a:pPr>
                      <a:r>
                        <a:rPr lang="en-US" sz="1100" dirty="0">
                          <a:effectLst/>
                        </a:rPr>
                        <a:t>Math I, II, and III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rPr>
                        <a:t>Next Math Course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1830668"/>
                  </a:ext>
                </a:extLst>
              </a:tr>
              <a:tr h="593483">
                <a:tc>
                  <a:txBody>
                    <a:bodyPr/>
                    <a:lstStyle/>
                    <a:p>
                      <a:pPr marL="0" marR="0" algn="ctr">
                        <a:lnSpc>
                          <a:spcPct val="115000"/>
                        </a:lnSpc>
                        <a:spcBef>
                          <a:spcPts val="0"/>
                        </a:spcBef>
                        <a:spcAft>
                          <a:spcPts val="0"/>
                        </a:spcAft>
                      </a:pPr>
                      <a:r>
                        <a:rPr lang="en-US" sz="1100" dirty="0">
                          <a:effectLst/>
                        </a:rPr>
                        <a:t>high 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Honors Math IV</a:t>
                      </a:r>
                    </a:p>
                  </a:txBody>
                  <a:tcPr marL="68580" marR="68580" marT="0" marB="0"/>
                </a:tc>
                <a:extLst>
                  <a:ext uri="{0D108BD9-81ED-4DB2-BD59-A6C34878D82A}">
                    <a16:rowId xmlns:a16="http://schemas.microsoft.com/office/drawing/2014/main" val="1036052797"/>
                  </a:ext>
                </a:extLst>
              </a:tr>
              <a:tr h="1206971">
                <a:tc>
                  <a:txBody>
                    <a:bodyPr/>
                    <a:lstStyle/>
                    <a:p>
                      <a:pPr marL="0" marR="0" algn="ctr">
                        <a:lnSpc>
                          <a:spcPct val="115000"/>
                        </a:lnSpc>
                        <a:spcBef>
                          <a:spcPts val="0"/>
                        </a:spcBef>
                        <a:spcAft>
                          <a:spcPts val="0"/>
                        </a:spcAft>
                      </a:pPr>
                      <a:r>
                        <a:rPr lang="en-US" sz="1100" dirty="0">
                          <a:effectLst/>
                        </a:rPr>
                        <a:t>A’s, B’s, or high C’s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Math IV or </a:t>
                      </a:r>
                    </a:p>
                    <a:p>
                      <a:pPr marL="0" marR="0" algn="ctr">
                        <a:lnSpc>
                          <a:spcPct val="115000"/>
                        </a:lnSpc>
                        <a:spcBef>
                          <a:spcPts val="0"/>
                        </a:spcBef>
                        <a:spcAft>
                          <a:spcPts val="0"/>
                        </a:spcAft>
                      </a:pPr>
                      <a:r>
                        <a:rPr lang="en-US" sz="1100">
                          <a:effectLst/>
                        </a:rPr>
                        <a:t>Discrete Math for Computer Science*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3325048"/>
                  </a:ext>
                </a:extLst>
              </a:tr>
              <a:tr h="286739">
                <a:tc>
                  <a:txBody>
                    <a:bodyPr/>
                    <a:lstStyle/>
                    <a:p>
                      <a:pPr marL="0" marR="0" algn="ctr">
                        <a:lnSpc>
                          <a:spcPct val="115000"/>
                        </a:lnSpc>
                        <a:spcBef>
                          <a:spcPts val="0"/>
                        </a:spcBef>
                        <a:spcAft>
                          <a:spcPts val="0"/>
                        </a:spcAft>
                      </a:pPr>
                      <a:r>
                        <a:rPr lang="en-US" sz="1100">
                          <a:effectLst/>
                        </a:rPr>
                        <a:t>low C’s or 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rPr>
                        <a:t>Math IV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7028980"/>
                  </a:ext>
                </a:extLst>
              </a:tr>
            </a:tbl>
          </a:graphicData>
        </a:graphic>
      </p:graphicFrame>
      <p:sp>
        <p:nvSpPr>
          <p:cNvPr id="4" name="Rectangle 3">
            <a:extLst>
              <a:ext uri="{FF2B5EF4-FFF2-40B4-BE49-F238E27FC236}">
                <a16:creationId xmlns:a16="http://schemas.microsoft.com/office/drawing/2014/main" id="{65BF8697-6F9B-4E64-9BA0-5F5F8272F6BD}"/>
              </a:ext>
            </a:extLst>
          </p:cNvPr>
          <p:cNvSpPr/>
          <p:nvPr/>
        </p:nvSpPr>
        <p:spPr>
          <a:xfrm>
            <a:off x="212012" y="-872197"/>
            <a:ext cx="5175913" cy="3983599"/>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sz="1600" dirty="0">
                <a:solidFill>
                  <a:schemeClr val="tx1">
                    <a:lumMod val="75000"/>
                    <a:lumOff val="25000"/>
                  </a:schemeClr>
                </a:solidFill>
              </a:rPr>
              <a:t>Course Sequences:</a:t>
            </a:r>
          </a:p>
          <a:p>
            <a:pPr>
              <a:spcBef>
                <a:spcPts val="1000"/>
              </a:spcBef>
              <a:buClr>
                <a:schemeClr val="accent1"/>
              </a:buClr>
              <a:buSzPct val="80000"/>
              <a:buFont typeface="Wingdings 3" charset="2"/>
              <a:buChar char=""/>
            </a:pPr>
            <a:r>
              <a:rPr lang="en-US" sz="1600" dirty="0">
                <a:solidFill>
                  <a:schemeClr val="tx1">
                    <a:lumMod val="75000"/>
                    <a:lumOff val="25000"/>
                  </a:schemeClr>
                </a:solidFill>
              </a:rPr>
              <a:t>The </a:t>
            </a:r>
            <a:r>
              <a:rPr lang="en-US" sz="1600" dirty="0">
                <a:solidFill>
                  <a:schemeClr val="tx1">
                    <a:lumMod val="75000"/>
                    <a:lumOff val="25000"/>
                  </a:schemeClr>
                </a:solidFill>
                <a:highlight>
                  <a:srgbClr val="D3D3D3"/>
                </a:highlight>
              </a:rPr>
              <a:t>gray-shaded</a:t>
            </a:r>
            <a:r>
              <a:rPr lang="en-US" sz="1600" dirty="0">
                <a:solidFill>
                  <a:schemeClr val="tx1">
                    <a:lumMod val="75000"/>
                    <a:lumOff val="25000"/>
                  </a:schemeClr>
                </a:solidFill>
              </a:rPr>
              <a:t> box indicates the last course the student must complete to satisfy graduation requirements.  Courses in BOLD indicate a math credit.  Courses not in bold indicate elective credit.</a:t>
            </a:r>
          </a:p>
        </p:txBody>
      </p:sp>
      <p:sp>
        <p:nvSpPr>
          <p:cNvPr id="5" name="Rectangle 4">
            <a:extLst>
              <a:ext uri="{FF2B5EF4-FFF2-40B4-BE49-F238E27FC236}">
                <a16:creationId xmlns:a16="http://schemas.microsoft.com/office/drawing/2014/main" id="{9A3D7D96-FE1A-4A4B-8ADD-BA529373A2DE}"/>
              </a:ext>
            </a:extLst>
          </p:cNvPr>
          <p:cNvSpPr/>
          <p:nvPr/>
        </p:nvSpPr>
        <p:spPr>
          <a:xfrm>
            <a:off x="-1315534" y="5436925"/>
            <a:ext cx="6527409" cy="325538"/>
          </a:xfrm>
          <a:prstGeom prst="rect">
            <a:avLst/>
          </a:prstGeom>
        </p:spPr>
        <p:txBody>
          <a:bodyPr wrap="square">
            <a:spAutoFit/>
          </a:bodyPr>
          <a:lstStyle/>
          <a:p>
            <a:pPr marL="1828800" marR="0">
              <a:lnSpc>
                <a:spcPct val="115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*We prefer to only allow Seniors to take Discrete Math</a:t>
            </a:r>
          </a:p>
        </p:txBody>
      </p:sp>
    </p:spTree>
    <p:extLst>
      <p:ext uri="{BB962C8B-B14F-4D97-AF65-F5344CB8AC3E}">
        <p14:creationId xmlns:p14="http://schemas.microsoft.com/office/powerpoint/2010/main" val="138982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980264D-0C43-4BB0-950E-852B30FB228B}"/>
              </a:ext>
            </a:extLst>
          </p:cNvPr>
          <p:cNvGraphicFramePr>
            <a:graphicFrameLocks noGrp="1"/>
          </p:cNvGraphicFramePr>
          <p:nvPr>
            <p:extLst>
              <p:ext uri="{D42A27DB-BD31-4B8C-83A1-F6EECF244321}">
                <p14:modId xmlns:p14="http://schemas.microsoft.com/office/powerpoint/2010/main" val="4126217087"/>
              </p:ext>
            </p:extLst>
          </p:nvPr>
        </p:nvGraphicFramePr>
        <p:xfrm>
          <a:off x="5287017" y="420209"/>
          <a:ext cx="6242376" cy="4587425"/>
        </p:xfrm>
        <a:graphic>
          <a:graphicData uri="http://schemas.openxmlformats.org/drawingml/2006/table">
            <a:tbl>
              <a:tblPr firstRow="1" firstCol="1" bandRow="1">
                <a:tableStyleId>{5940675A-B579-460E-94D1-54222C63F5DA}</a:tableStyleId>
              </a:tblPr>
              <a:tblGrid>
                <a:gridCol w="368059">
                  <a:extLst>
                    <a:ext uri="{9D8B030D-6E8A-4147-A177-3AD203B41FA5}">
                      <a16:colId xmlns:a16="http://schemas.microsoft.com/office/drawing/2014/main" val="2380286312"/>
                    </a:ext>
                  </a:extLst>
                </a:gridCol>
                <a:gridCol w="1451159">
                  <a:extLst>
                    <a:ext uri="{9D8B030D-6E8A-4147-A177-3AD203B41FA5}">
                      <a16:colId xmlns:a16="http://schemas.microsoft.com/office/drawing/2014/main" val="2196682744"/>
                    </a:ext>
                  </a:extLst>
                </a:gridCol>
                <a:gridCol w="1466434">
                  <a:extLst>
                    <a:ext uri="{9D8B030D-6E8A-4147-A177-3AD203B41FA5}">
                      <a16:colId xmlns:a16="http://schemas.microsoft.com/office/drawing/2014/main" val="2655129308"/>
                    </a:ext>
                  </a:extLst>
                </a:gridCol>
                <a:gridCol w="1490290">
                  <a:extLst>
                    <a:ext uri="{9D8B030D-6E8A-4147-A177-3AD203B41FA5}">
                      <a16:colId xmlns:a16="http://schemas.microsoft.com/office/drawing/2014/main" val="705253209"/>
                    </a:ext>
                  </a:extLst>
                </a:gridCol>
                <a:gridCol w="1466434">
                  <a:extLst>
                    <a:ext uri="{9D8B030D-6E8A-4147-A177-3AD203B41FA5}">
                      <a16:colId xmlns:a16="http://schemas.microsoft.com/office/drawing/2014/main" val="1385791558"/>
                    </a:ext>
                  </a:extLst>
                </a:gridCol>
              </a:tblGrid>
              <a:tr h="489151">
                <a:tc gridSpan="5">
                  <a:txBody>
                    <a:bodyPr/>
                    <a:lstStyle/>
                    <a:p>
                      <a:pPr marL="0" marR="0" algn="ctr">
                        <a:lnSpc>
                          <a:spcPct val="115000"/>
                        </a:lnSpc>
                        <a:spcBef>
                          <a:spcPts val="0"/>
                        </a:spcBef>
                        <a:spcAft>
                          <a:spcPts val="0"/>
                        </a:spcAft>
                      </a:pPr>
                      <a:r>
                        <a:rPr lang="en-US" sz="1000" b="1" cap="none" spc="0" dirty="0">
                          <a:effectLst/>
                        </a:rPr>
                        <a:t>Typical Sequences for Honors Students under the Future Ready Core</a:t>
                      </a:r>
                      <a:endParaRPr lang="en-US" sz="1000" b="1" cap="none" spc="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29464913"/>
                  </a:ext>
                </a:extLst>
              </a:tr>
              <a:tr h="489151">
                <a:tc>
                  <a:txBody>
                    <a:bodyPr/>
                    <a:lstStyle/>
                    <a:p>
                      <a:pPr>
                        <a:lnSpc>
                          <a:spcPct val="115000"/>
                        </a:lnSpc>
                      </a:pPr>
                      <a:endParaRPr lang="en-US" sz="1000" cap="none" spc="0" dirty="0">
                        <a:solidFill>
                          <a:schemeClr val="bg1"/>
                        </a:solidFill>
                        <a:effectLst/>
                        <a:latin typeface="Calibri" panose="020F0502020204030204" pitchFamily="34" charset="0"/>
                        <a:cs typeface="Times New Roman" panose="02020603050405020304" pitchFamily="18" charset="0"/>
                      </a:endParaRPr>
                    </a:p>
                  </a:txBody>
                  <a:tcPr marL="86645" marR="34714" marT="66650" marB="66650" anchor="ctr">
                    <a:solidFill>
                      <a:schemeClr val="bg1">
                        <a:lumMod val="95000"/>
                      </a:schemeClr>
                    </a:solidFill>
                  </a:tcPr>
                </a:tc>
                <a:tc>
                  <a:txBody>
                    <a:bodyPr/>
                    <a:lstStyle/>
                    <a:p>
                      <a:pPr marL="0" marR="0" algn="ctr">
                        <a:lnSpc>
                          <a:spcPct val="115000"/>
                        </a:lnSpc>
                        <a:spcBef>
                          <a:spcPts val="0"/>
                        </a:spcBef>
                        <a:spcAft>
                          <a:spcPts val="0"/>
                        </a:spcAft>
                      </a:pPr>
                      <a:r>
                        <a:rPr lang="en-US" sz="1000" b="1" cap="none" spc="0" dirty="0">
                          <a:effectLst/>
                        </a:rPr>
                        <a:t>Year 1</a:t>
                      </a: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solidFill>
                      <a:schemeClr val="bg1">
                        <a:lumMod val="95000"/>
                      </a:schemeClr>
                    </a:solidFill>
                  </a:tcPr>
                </a:tc>
                <a:tc>
                  <a:txBody>
                    <a:bodyPr/>
                    <a:lstStyle/>
                    <a:p>
                      <a:pPr marL="0" marR="0" algn="ctr">
                        <a:lnSpc>
                          <a:spcPct val="115000"/>
                        </a:lnSpc>
                        <a:spcBef>
                          <a:spcPts val="0"/>
                        </a:spcBef>
                        <a:spcAft>
                          <a:spcPts val="0"/>
                        </a:spcAft>
                      </a:pPr>
                      <a:r>
                        <a:rPr lang="en-US" sz="1000" b="1" cap="none" spc="0" dirty="0">
                          <a:effectLst/>
                        </a:rPr>
                        <a:t>Year 2</a:t>
                      </a: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solidFill>
                      <a:schemeClr val="bg1">
                        <a:lumMod val="95000"/>
                      </a:schemeClr>
                    </a:solidFill>
                  </a:tcPr>
                </a:tc>
                <a:tc>
                  <a:txBody>
                    <a:bodyPr/>
                    <a:lstStyle/>
                    <a:p>
                      <a:pPr marL="0" marR="0" algn="ctr">
                        <a:lnSpc>
                          <a:spcPct val="115000"/>
                        </a:lnSpc>
                        <a:spcBef>
                          <a:spcPts val="0"/>
                        </a:spcBef>
                        <a:spcAft>
                          <a:spcPts val="0"/>
                        </a:spcAft>
                      </a:pPr>
                      <a:r>
                        <a:rPr lang="en-US" sz="1000" b="1" cap="none" spc="0" dirty="0">
                          <a:effectLst/>
                        </a:rPr>
                        <a:t>Year 3</a:t>
                      </a: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0" marT="66650" marB="66650">
                    <a:solidFill>
                      <a:schemeClr val="bg1">
                        <a:lumMod val="95000"/>
                      </a:schemeClr>
                    </a:solidFill>
                  </a:tcPr>
                </a:tc>
                <a:tc>
                  <a:txBody>
                    <a:bodyPr/>
                    <a:lstStyle/>
                    <a:p>
                      <a:pPr marL="0" marR="0" algn="ctr">
                        <a:lnSpc>
                          <a:spcPct val="115000"/>
                        </a:lnSpc>
                        <a:spcBef>
                          <a:spcPts val="0"/>
                        </a:spcBef>
                        <a:spcAft>
                          <a:spcPts val="0"/>
                        </a:spcAft>
                      </a:pPr>
                      <a:r>
                        <a:rPr lang="en-US" sz="1000" b="1" cap="none" spc="0" dirty="0">
                          <a:effectLst/>
                        </a:rPr>
                        <a:t>Year 4</a:t>
                      </a: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solidFill>
                      <a:schemeClr val="bg1">
                        <a:lumMod val="95000"/>
                      </a:schemeClr>
                    </a:solidFill>
                  </a:tcPr>
                </a:tc>
                <a:extLst>
                  <a:ext uri="{0D108BD9-81ED-4DB2-BD59-A6C34878D82A}">
                    <a16:rowId xmlns:a16="http://schemas.microsoft.com/office/drawing/2014/main" val="2911547282"/>
                  </a:ext>
                </a:extLst>
              </a:tr>
              <a:tr h="1023752">
                <a:tc>
                  <a:txBody>
                    <a:bodyPr/>
                    <a:lstStyle/>
                    <a:p>
                      <a:pPr marL="0" marR="0" algn="ctr">
                        <a:lnSpc>
                          <a:spcPct val="115000"/>
                        </a:lnSpc>
                        <a:spcBef>
                          <a:spcPts val="0"/>
                        </a:spcBef>
                        <a:spcAft>
                          <a:spcPts val="0"/>
                        </a:spcAft>
                      </a:pPr>
                      <a:r>
                        <a:rPr lang="en-US" sz="1000" cap="none" spc="0">
                          <a:effectLst/>
                        </a:rPr>
                        <a:t>C</a:t>
                      </a:r>
                      <a:endParaRPr lang="en-US" sz="1000" cap="none" spc="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tc>
                <a:tc>
                  <a:txBody>
                    <a:bodyPr/>
                    <a:lstStyle/>
                    <a:p>
                      <a:pPr marL="0" marR="0" algn="ctr">
                        <a:lnSpc>
                          <a:spcPct val="115000"/>
                        </a:lnSpc>
                        <a:spcBef>
                          <a:spcPts val="0"/>
                        </a:spcBef>
                        <a:spcAft>
                          <a:spcPts val="0"/>
                        </a:spcAft>
                      </a:pPr>
                      <a:r>
                        <a:rPr lang="en-US" sz="1000" b="1" cap="none" spc="0" dirty="0">
                          <a:effectLst/>
                        </a:rPr>
                        <a:t>Honors</a:t>
                      </a:r>
                    </a:p>
                    <a:p>
                      <a:pPr marL="0" marR="0" algn="ctr">
                        <a:lnSpc>
                          <a:spcPct val="115000"/>
                        </a:lnSpc>
                        <a:spcBef>
                          <a:spcPts val="0"/>
                        </a:spcBef>
                        <a:spcAft>
                          <a:spcPts val="0"/>
                        </a:spcAft>
                      </a:pPr>
                      <a:r>
                        <a:rPr lang="en-US" sz="1000" b="1" cap="none" spc="0" dirty="0">
                          <a:effectLst/>
                        </a:rPr>
                        <a:t>Math I </a:t>
                      </a:r>
                    </a:p>
                  </a:txBody>
                  <a:tcPr marL="86645" marR="34714" marT="66650" marB="66650" anchor="ctr"/>
                </a:tc>
                <a:tc>
                  <a:txBody>
                    <a:bodyPr/>
                    <a:lstStyle/>
                    <a:p>
                      <a:pPr marL="0" marR="0" algn="ctr">
                        <a:lnSpc>
                          <a:spcPct val="115000"/>
                        </a:lnSpc>
                        <a:spcBef>
                          <a:spcPts val="0"/>
                        </a:spcBef>
                        <a:spcAft>
                          <a:spcPts val="0"/>
                        </a:spcAft>
                      </a:pPr>
                      <a:endParaRPr lang="en-US" sz="1000" b="1" cap="none" spc="0" dirty="0">
                        <a:effectLst/>
                      </a:endParaRPr>
                    </a:p>
                    <a:p>
                      <a:pPr marL="0" marR="0" algn="ctr">
                        <a:lnSpc>
                          <a:spcPct val="115000"/>
                        </a:lnSpc>
                        <a:spcBef>
                          <a:spcPts val="0"/>
                        </a:spcBef>
                        <a:spcAft>
                          <a:spcPts val="0"/>
                        </a:spcAft>
                      </a:pPr>
                      <a:r>
                        <a:rPr lang="en-US" sz="1000" b="1" cap="none" spc="0" dirty="0">
                          <a:effectLst/>
                        </a:rPr>
                        <a:t>Honors</a:t>
                      </a:r>
                    </a:p>
                    <a:p>
                      <a:pPr marL="0" marR="0" algn="ctr">
                        <a:lnSpc>
                          <a:spcPct val="115000"/>
                        </a:lnSpc>
                        <a:spcBef>
                          <a:spcPts val="0"/>
                        </a:spcBef>
                        <a:spcAft>
                          <a:spcPts val="0"/>
                        </a:spcAft>
                      </a:pPr>
                      <a:r>
                        <a:rPr lang="en-US" sz="1000" b="1" cap="none" spc="0" dirty="0">
                          <a:effectLst/>
                        </a:rPr>
                        <a:t>Math II</a:t>
                      </a:r>
                    </a:p>
                    <a:p>
                      <a:pPr marL="0" marR="0" algn="ctr">
                        <a:lnSpc>
                          <a:spcPct val="115000"/>
                        </a:lnSpc>
                        <a:spcBef>
                          <a:spcPts val="0"/>
                        </a:spcBef>
                        <a:spcAft>
                          <a:spcPts val="0"/>
                        </a:spcAft>
                      </a:pPr>
                      <a:r>
                        <a:rPr lang="en-US" sz="1000" b="1" cap="none" spc="0" dirty="0">
                          <a:effectLst/>
                        </a:rPr>
                        <a:t> </a:t>
                      </a:r>
                    </a:p>
                  </a:txBody>
                  <a:tcPr marL="86645" marR="34714" marT="66650" marB="66650" anchor="ctr"/>
                </a:tc>
                <a:tc>
                  <a:txBody>
                    <a:bodyPr/>
                    <a:lstStyle/>
                    <a:p>
                      <a:pPr marL="0" marR="0" algn="ctr">
                        <a:lnSpc>
                          <a:spcPct val="115000"/>
                        </a:lnSpc>
                        <a:spcBef>
                          <a:spcPts val="0"/>
                        </a:spcBef>
                        <a:spcAft>
                          <a:spcPts val="0"/>
                        </a:spcAft>
                      </a:pPr>
                      <a:r>
                        <a:rPr lang="en-US" sz="1000" b="1" cap="none" spc="0" dirty="0">
                          <a:effectLst/>
                        </a:rPr>
                        <a:t>Honors</a:t>
                      </a:r>
                    </a:p>
                    <a:p>
                      <a:pPr marL="0" marR="0" algn="ctr">
                        <a:lnSpc>
                          <a:spcPct val="115000"/>
                        </a:lnSpc>
                        <a:spcBef>
                          <a:spcPts val="0"/>
                        </a:spcBef>
                        <a:spcAft>
                          <a:spcPts val="0"/>
                        </a:spcAft>
                      </a:pPr>
                      <a:r>
                        <a:rPr lang="en-US" sz="1000" b="1" cap="none" spc="0" dirty="0">
                          <a:effectLst/>
                        </a:rPr>
                        <a:t>Math III </a:t>
                      </a: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0" marT="66650" marB="66650" anchor="ctr"/>
                </a:tc>
                <a:tc>
                  <a:txBody>
                    <a:bodyPr/>
                    <a:lstStyle/>
                    <a:p>
                      <a:pPr marL="0" marR="0" algn="ctr">
                        <a:lnSpc>
                          <a:spcPct val="115000"/>
                        </a:lnSpc>
                        <a:spcBef>
                          <a:spcPts val="0"/>
                        </a:spcBef>
                        <a:spcAft>
                          <a:spcPts val="0"/>
                        </a:spcAft>
                      </a:pPr>
                      <a:r>
                        <a:rPr lang="en-US" sz="1000" b="1" cap="none" spc="0" dirty="0">
                          <a:effectLst/>
                        </a:rPr>
                        <a:t>AP Precalculus </a:t>
                      </a:r>
                    </a:p>
                  </a:txBody>
                  <a:tcPr marL="86645" marR="34714" marT="66650" marB="66650" anchor="ctr">
                    <a:solidFill>
                      <a:schemeClr val="bg1">
                        <a:lumMod val="85000"/>
                      </a:schemeClr>
                    </a:solidFill>
                  </a:tcPr>
                </a:tc>
                <a:extLst>
                  <a:ext uri="{0D108BD9-81ED-4DB2-BD59-A6C34878D82A}">
                    <a16:rowId xmlns:a16="http://schemas.microsoft.com/office/drawing/2014/main" val="1815740629"/>
                  </a:ext>
                </a:extLst>
              </a:tr>
              <a:tr h="1291052">
                <a:tc>
                  <a:txBody>
                    <a:bodyPr/>
                    <a:lstStyle/>
                    <a:p>
                      <a:pPr marL="0" marR="0" algn="ctr">
                        <a:lnSpc>
                          <a:spcPct val="115000"/>
                        </a:lnSpc>
                        <a:spcBef>
                          <a:spcPts val="0"/>
                        </a:spcBef>
                        <a:spcAft>
                          <a:spcPts val="0"/>
                        </a:spcAft>
                      </a:pPr>
                      <a:r>
                        <a:rPr lang="en-US" sz="1000" cap="none" spc="0">
                          <a:effectLst/>
                        </a:rPr>
                        <a:t>D</a:t>
                      </a:r>
                      <a:endParaRPr lang="en-US" sz="1000" cap="none" spc="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tc>
                <a:tc>
                  <a:txBody>
                    <a:bodyPr/>
                    <a:lstStyle/>
                    <a:p>
                      <a:pPr marL="0" marR="0" algn="ctr">
                        <a:lnSpc>
                          <a:spcPct val="115000"/>
                        </a:lnSpc>
                        <a:spcBef>
                          <a:spcPts val="0"/>
                        </a:spcBef>
                        <a:spcAft>
                          <a:spcPts val="0"/>
                        </a:spcAft>
                      </a:pPr>
                      <a:r>
                        <a:rPr lang="en-US" sz="1000" b="1" cap="none" spc="0" dirty="0">
                          <a:effectLst/>
                        </a:rPr>
                        <a:t>Honors</a:t>
                      </a:r>
                    </a:p>
                    <a:p>
                      <a:pPr marL="0" marR="0" algn="ctr">
                        <a:lnSpc>
                          <a:spcPct val="115000"/>
                        </a:lnSpc>
                        <a:spcBef>
                          <a:spcPts val="0"/>
                        </a:spcBef>
                        <a:spcAft>
                          <a:spcPts val="0"/>
                        </a:spcAft>
                      </a:pPr>
                      <a:r>
                        <a:rPr lang="en-US" sz="1000" b="1" cap="none" spc="0" dirty="0">
                          <a:effectLst/>
                        </a:rPr>
                        <a:t>Math II </a:t>
                      </a:r>
                    </a:p>
                  </a:txBody>
                  <a:tcPr marL="86645" marR="34714" marT="66650" marB="66650" anchor="ctr"/>
                </a:tc>
                <a:tc>
                  <a:txBody>
                    <a:bodyPr/>
                    <a:lstStyle/>
                    <a:p>
                      <a:pPr marL="0" marR="0" algn="ctr">
                        <a:lnSpc>
                          <a:spcPct val="115000"/>
                        </a:lnSpc>
                        <a:spcBef>
                          <a:spcPts val="0"/>
                        </a:spcBef>
                        <a:spcAft>
                          <a:spcPts val="0"/>
                        </a:spcAft>
                      </a:pPr>
                      <a:r>
                        <a:rPr lang="en-US" sz="1000" b="1" cap="none" spc="0" dirty="0">
                          <a:effectLst/>
                        </a:rPr>
                        <a:t>Honors</a:t>
                      </a:r>
                    </a:p>
                    <a:p>
                      <a:pPr marL="0" marR="0" algn="ctr">
                        <a:lnSpc>
                          <a:spcPct val="115000"/>
                        </a:lnSpc>
                        <a:spcBef>
                          <a:spcPts val="0"/>
                        </a:spcBef>
                        <a:spcAft>
                          <a:spcPts val="0"/>
                        </a:spcAft>
                      </a:pPr>
                      <a:r>
                        <a:rPr lang="en-US" sz="1000" b="1" cap="none" spc="0" dirty="0">
                          <a:effectLst/>
                        </a:rPr>
                        <a:t>Math III </a:t>
                      </a:r>
                    </a:p>
                  </a:txBody>
                  <a:tcPr marL="86645" marR="34714" marT="66650" marB="66650" anchor="ctr"/>
                </a:tc>
                <a:tc>
                  <a:txBody>
                    <a:bodyPr/>
                    <a:lstStyle/>
                    <a:p>
                      <a:pPr marL="0" marR="0" algn="ctr">
                        <a:lnSpc>
                          <a:spcPct val="115000"/>
                        </a:lnSpc>
                        <a:spcBef>
                          <a:spcPts val="0"/>
                        </a:spcBef>
                        <a:spcAft>
                          <a:spcPts val="0"/>
                        </a:spcAft>
                      </a:pPr>
                      <a:r>
                        <a:rPr lang="en-US" sz="1000" b="1" cap="none" spc="0" dirty="0">
                          <a:effectLst/>
                        </a:rPr>
                        <a:t>AP Precalculus </a:t>
                      </a: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0" marT="66650" marB="66650" anchor="ctr">
                    <a:solidFill>
                      <a:schemeClr val="bg1">
                        <a:lumMod val="85000"/>
                      </a:schemeClr>
                    </a:solidFill>
                  </a:tcPr>
                </a:tc>
                <a:tc>
                  <a:txBody>
                    <a:bodyPr/>
                    <a:lstStyle/>
                    <a:p>
                      <a:pPr marL="0" marR="0" algn="ctr">
                        <a:lnSpc>
                          <a:spcPct val="115000"/>
                        </a:lnSpc>
                        <a:spcBef>
                          <a:spcPts val="0"/>
                        </a:spcBef>
                        <a:spcAft>
                          <a:spcPts val="0"/>
                        </a:spcAft>
                      </a:pPr>
                      <a:r>
                        <a:rPr lang="en-US" sz="1000" b="1" cap="none" spc="0" dirty="0">
                          <a:effectLst/>
                        </a:rPr>
                        <a:t>AP Calculus AB/BC </a:t>
                      </a:r>
                    </a:p>
                    <a:p>
                      <a:pPr marL="0" marR="0" algn="ctr">
                        <a:lnSpc>
                          <a:spcPct val="115000"/>
                        </a:lnSpc>
                        <a:spcBef>
                          <a:spcPts val="0"/>
                        </a:spcBef>
                        <a:spcAft>
                          <a:spcPts val="0"/>
                        </a:spcAft>
                      </a:pPr>
                      <a:r>
                        <a:rPr lang="en-US" sz="1000" b="1" cap="none" spc="0" dirty="0">
                          <a:effectLst/>
                        </a:rPr>
                        <a:t>and/or </a:t>
                      </a:r>
                    </a:p>
                    <a:p>
                      <a:pPr marL="0" marR="0" algn="ctr">
                        <a:lnSpc>
                          <a:spcPct val="115000"/>
                        </a:lnSpc>
                        <a:spcBef>
                          <a:spcPts val="0"/>
                        </a:spcBef>
                        <a:spcAft>
                          <a:spcPts val="0"/>
                        </a:spcAft>
                      </a:pPr>
                      <a:r>
                        <a:rPr lang="en-US" sz="1000" b="1" cap="none" spc="0" dirty="0">
                          <a:effectLst/>
                        </a:rPr>
                        <a:t>AP Statistics*</a:t>
                      </a: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tc>
                <a:extLst>
                  <a:ext uri="{0D108BD9-81ED-4DB2-BD59-A6C34878D82A}">
                    <a16:rowId xmlns:a16="http://schemas.microsoft.com/office/drawing/2014/main" val="999924303"/>
                  </a:ext>
                </a:extLst>
              </a:tr>
              <a:tr h="645526">
                <a:tc rowSpan="2">
                  <a:txBody>
                    <a:bodyPr/>
                    <a:lstStyle/>
                    <a:p>
                      <a:pPr marL="0" marR="0" algn="ctr">
                        <a:lnSpc>
                          <a:spcPct val="115000"/>
                        </a:lnSpc>
                        <a:spcBef>
                          <a:spcPts val="0"/>
                        </a:spcBef>
                        <a:spcAft>
                          <a:spcPts val="0"/>
                        </a:spcAft>
                      </a:pPr>
                      <a:r>
                        <a:rPr lang="en-US" sz="1000" cap="none" spc="0">
                          <a:effectLst/>
                        </a:rPr>
                        <a:t>E</a:t>
                      </a:r>
                      <a:endParaRPr lang="en-US" sz="1000" cap="none" spc="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tc>
                <a:tc rowSpan="2">
                  <a:txBody>
                    <a:bodyPr/>
                    <a:lstStyle/>
                    <a:p>
                      <a:pPr marL="0" marR="0" algn="ctr">
                        <a:lnSpc>
                          <a:spcPct val="115000"/>
                        </a:lnSpc>
                        <a:spcBef>
                          <a:spcPts val="0"/>
                        </a:spcBef>
                        <a:spcAft>
                          <a:spcPts val="0"/>
                        </a:spcAft>
                      </a:pPr>
                      <a:endParaRPr lang="en-US" sz="1000" b="1" cap="none" spc="0" dirty="0">
                        <a:effectLst/>
                      </a:endParaRPr>
                    </a:p>
                    <a:p>
                      <a:pPr marL="0" marR="0" algn="ctr">
                        <a:lnSpc>
                          <a:spcPct val="115000"/>
                        </a:lnSpc>
                        <a:spcBef>
                          <a:spcPts val="0"/>
                        </a:spcBef>
                        <a:spcAft>
                          <a:spcPts val="0"/>
                        </a:spcAft>
                      </a:pPr>
                      <a:endParaRPr lang="en-US" sz="1000" b="1" cap="none" spc="0" dirty="0">
                        <a:effectLst/>
                      </a:endParaRPr>
                    </a:p>
                    <a:p>
                      <a:pPr marL="0" marR="0" algn="ctr">
                        <a:lnSpc>
                          <a:spcPct val="115000"/>
                        </a:lnSpc>
                        <a:spcBef>
                          <a:spcPts val="0"/>
                        </a:spcBef>
                        <a:spcAft>
                          <a:spcPts val="0"/>
                        </a:spcAft>
                      </a:pPr>
                      <a:endParaRPr lang="en-US" sz="1000" b="1" cap="none" spc="0" dirty="0">
                        <a:effectLst/>
                      </a:endParaRPr>
                    </a:p>
                    <a:p>
                      <a:pPr marL="0" marR="0" algn="ctr">
                        <a:lnSpc>
                          <a:spcPct val="115000"/>
                        </a:lnSpc>
                        <a:spcBef>
                          <a:spcPts val="0"/>
                        </a:spcBef>
                        <a:spcAft>
                          <a:spcPts val="0"/>
                        </a:spcAft>
                      </a:pPr>
                      <a:r>
                        <a:rPr lang="en-US" sz="1000" b="1" cap="none" spc="0" dirty="0">
                          <a:effectLst/>
                        </a:rPr>
                        <a:t>Honors</a:t>
                      </a:r>
                    </a:p>
                    <a:p>
                      <a:pPr marL="0" marR="0" algn="ctr">
                        <a:lnSpc>
                          <a:spcPct val="115000"/>
                        </a:lnSpc>
                        <a:spcBef>
                          <a:spcPts val="0"/>
                        </a:spcBef>
                        <a:spcAft>
                          <a:spcPts val="0"/>
                        </a:spcAft>
                      </a:pPr>
                      <a:r>
                        <a:rPr lang="en-US" sz="1000" b="1" cap="none" spc="0" dirty="0">
                          <a:effectLst/>
                        </a:rPr>
                        <a:t>Math III </a:t>
                      </a:r>
                    </a:p>
                  </a:txBody>
                  <a:tcPr marL="86645" marR="0" marT="66650" marB="66650"/>
                </a:tc>
                <a:tc>
                  <a:txBody>
                    <a:bodyPr/>
                    <a:lstStyle/>
                    <a:p>
                      <a:pPr marL="0" marR="0" algn="ctr">
                        <a:lnSpc>
                          <a:spcPct val="115000"/>
                        </a:lnSpc>
                        <a:spcBef>
                          <a:spcPts val="0"/>
                        </a:spcBef>
                        <a:spcAft>
                          <a:spcPts val="0"/>
                        </a:spcAft>
                      </a:pPr>
                      <a:r>
                        <a:rPr lang="en-US" sz="1000" b="1" cap="none" spc="0" dirty="0">
                          <a:effectLst/>
                        </a:rPr>
                        <a:t>AP Statistics*</a:t>
                      </a:r>
                      <a:br>
                        <a:rPr lang="en-US" sz="1000" b="1" cap="none" spc="0" dirty="0">
                          <a:effectLst/>
                        </a:rPr>
                      </a:b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solidFill>
                      <a:schemeClr val="bg1">
                        <a:lumMod val="85000"/>
                      </a:schemeClr>
                    </a:solidFill>
                  </a:tcPr>
                </a:tc>
                <a:tc>
                  <a:txBody>
                    <a:bodyPr/>
                    <a:lstStyle/>
                    <a:p>
                      <a:pPr marL="0" marR="0" algn="ctr">
                        <a:lnSpc>
                          <a:spcPct val="115000"/>
                        </a:lnSpc>
                        <a:spcBef>
                          <a:spcPts val="0"/>
                        </a:spcBef>
                        <a:spcAft>
                          <a:spcPts val="0"/>
                        </a:spcAft>
                      </a:pPr>
                      <a:r>
                        <a:rPr lang="en-US" sz="1000" b="1" cap="none" spc="0" dirty="0">
                          <a:effectLst/>
                        </a:rPr>
                        <a:t>AP Precalculus </a:t>
                      </a:r>
                    </a:p>
                  </a:txBody>
                  <a:tcPr marL="86645" marR="34714" marT="66650" marB="66650" anchor="ctr"/>
                </a:tc>
                <a:tc>
                  <a:txBody>
                    <a:bodyPr/>
                    <a:lstStyle/>
                    <a:p>
                      <a:pPr marL="0" marR="0" algn="ctr">
                        <a:lnSpc>
                          <a:spcPct val="115000"/>
                        </a:lnSpc>
                        <a:spcBef>
                          <a:spcPts val="0"/>
                        </a:spcBef>
                        <a:spcAft>
                          <a:spcPts val="0"/>
                        </a:spcAft>
                      </a:pPr>
                      <a:r>
                        <a:rPr lang="en-US" sz="1000" b="1" cap="none" spc="0" dirty="0">
                          <a:effectLst/>
                        </a:rPr>
                        <a:t>AP Calculus AB or </a:t>
                      </a:r>
                    </a:p>
                    <a:p>
                      <a:pPr marL="0" marR="0" algn="ctr">
                        <a:lnSpc>
                          <a:spcPct val="115000"/>
                        </a:lnSpc>
                        <a:spcBef>
                          <a:spcPts val="0"/>
                        </a:spcBef>
                        <a:spcAft>
                          <a:spcPts val="0"/>
                        </a:spcAft>
                      </a:pPr>
                      <a:r>
                        <a:rPr lang="en-US" sz="1000" b="1" cap="none" spc="0" dirty="0">
                          <a:effectLst/>
                        </a:rPr>
                        <a:t>AP Calculus BC</a:t>
                      </a:r>
                    </a:p>
                  </a:txBody>
                  <a:tcPr marL="86645" marR="34714" marT="66650" marB="66650" anchor="ctr"/>
                </a:tc>
                <a:extLst>
                  <a:ext uri="{0D108BD9-81ED-4DB2-BD59-A6C34878D82A}">
                    <a16:rowId xmlns:a16="http://schemas.microsoft.com/office/drawing/2014/main" val="159661916"/>
                  </a:ext>
                </a:extLst>
              </a:tr>
              <a:tr h="645526">
                <a:tc vMerge="1">
                  <a:txBody>
                    <a:bodyPr/>
                    <a:lstStyle/>
                    <a:p>
                      <a:endParaRPr lang="en-US"/>
                    </a:p>
                  </a:txBody>
                  <a:tcPr/>
                </a:tc>
                <a:tc vMerge="1">
                  <a:txBody>
                    <a:bodyPr/>
                    <a:lstStyle/>
                    <a:p>
                      <a:endParaRPr lang="en-US"/>
                    </a:p>
                  </a:txBody>
                  <a:tcP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b="1" cap="none" spc="0" dirty="0">
                          <a:effectLst/>
                        </a:rPr>
                        <a:t>AP Precalculus </a:t>
                      </a: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solidFill>
                      <a:schemeClr val="bg1">
                        <a:lumMod val="85000"/>
                      </a:schemeClr>
                    </a:solidFill>
                  </a:tcPr>
                </a:tc>
                <a:tc>
                  <a:txBody>
                    <a:bodyPr/>
                    <a:lstStyle/>
                    <a:p>
                      <a:pPr marL="0" marR="0" algn="ctr">
                        <a:lnSpc>
                          <a:spcPct val="115000"/>
                        </a:lnSpc>
                        <a:spcBef>
                          <a:spcPts val="0"/>
                        </a:spcBef>
                        <a:spcAft>
                          <a:spcPts val="0"/>
                        </a:spcAft>
                      </a:pPr>
                      <a:r>
                        <a:rPr lang="en-US" sz="1000" b="1" cap="none" spc="0" dirty="0">
                          <a:effectLst/>
                        </a:rPr>
                        <a:t>AP Calculus AB or</a:t>
                      </a:r>
                    </a:p>
                    <a:p>
                      <a:pPr marL="0" marR="0" algn="ctr">
                        <a:lnSpc>
                          <a:spcPct val="115000"/>
                        </a:lnSpc>
                        <a:spcBef>
                          <a:spcPts val="0"/>
                        </a:spcBef>
                        <a:spcAft>
                          <a:spcPts val="0"/>
                        </a:spcAft>
                      </a:pPr>
                      <a:r>
                        <a:rPr lang="en-US" sz="1000" b="1" cap="none" spc="0" dirty="0">
                          <a:effectLst/>
                        </a:rPr>
                        <a:t>AP Calculus BC</a:t>
                      </a: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tc>
                <a:tc>
                  <a:txBody>
                    <a:bodyPr/>
                    <a:lstStyle/>
                    <a:p>
                      <a:pPr marL="0" marR="0" algn="ctr">
                        <a:lnSpc>
                          <a:spcPct val="115000"/>
                        </a:lnSpc>
                        <a:spcBef>
                          <a:spcPts val="0"/>
                        </a:spcBef>
                        <a:spcAft>
                          <a:spcPts val="0"/>
                        </a:spcAft>
                      </a:pPr>
                      <a:r>
                        <a:rPr lang="en-US" sz="1000" b="1" cap="none" spc="0" dirty="0">
                          <a:effectLst/>
                        </a:rPr>
                        <a:t>AP Statistics*</a:t>
                      </a:r>
                    </a:p>
                    <a:p>
                      <a:pPr marL="0" marR="0" algn="ctr">
                        <a:lnSpc>
                          <a:spcPct val="115000"/>
                        </a:lnSpc>
                        <a:spcBef>
                          <a:spcPts val="0"/>
                        </a:spcBef>
                        <a:spcAft>
                          <a:spcPts val="0"/>
                        </a:spcAft>
                      </a:pPr>
                      <a:endParaRPr lang="en-US" sz="10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645" marR="34714" marT="66650" marB="66650" anchor="ctr"/>
                </a:tc>
                <a:extLst>
                  <a:ext uri="{0D108BD9-81ED-4DB2-BD59-A6C34878D82A}">
                    <a16:rowId xmlns:a16="http://schemas.microsoft.com/office/drawing/2014/main" val="1305957722"/>
                  </a:ext>
                </a:extLst>
              </a:tr>
            </a:tbl>
          </a:graphicData>
        </a:graphic>
      </p:graphicFrame>
      <p:sp>
        <p:nvSpPr>
          <p:cNvPr id="3" name="Rectangle 2">
            <a:extLst>
              <a:ext uri="{FF2B5EF4-FFF2-40B4-BE49-F238E27FC236}">
                <a16:creationId xmlns:a16="http://schemas.microsoft.com/office/drawing/2014/main" id="{B7889D7D-EFDD-49A8-B7CA-473F62611DEF}"/>
              </a:ext>
            </a:extLst>
          </p:cNvPr>
          <p:cNvSpPr/>
          <p:nvPr/>
        </p:nvSpPr>
        <p:spPr>
          <a:xfrm>
            <a:off x="219667" y="260319"/>
            <a:ext cx="4649497" cy="2157343"/>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sz="1600" dirty="0">
                <a:solidFill>
                  <a:schemeClr val="tx1">
                    <a:lumMod val="75000"/>
                    <a:lumOff val="25000"/>
                  </a:schemeClr>
                </a:solidFill>
              </a:rPr>
              <a:t>Course Sequences:</a:t>
            </a:r>
          </a:p>
          <a:p>
            <a:pPr>
              <a:spcBef>
                <a:spcPts val="1000"/>
              </a:spcBef>
              <a:buClr>
                <a:schemeClr val="accent1"/>
              </a:buClr>
              <a:buSzPct val="80000"/>
              <a:buFont typeface="Wingdings 3" charset="2"/>
              <a:buChar char=""/>
            </a:pPr>
            <a:r>
              <a:rPr lang="en-US" sz="1600" dirty="0">
                <a:solidFill>
                  <a:schemeClr val="tx1">
                    <a:lumMod val="75000"/>
                    <a:lumOff val="25000"/>
                  </a:schemeClr>
                </a:solidFill>
              </a:rPr>
              <a:t>The </a:t>
            </a:r>
            <a:r>
              <a:rPr lang="en-US" sz="1600" dirty="0">
                <a:solidFill>
                  <a:schemeClr val="tx1">
                    <a:lumMod val="75000"/>
                    <a:lumOff val="25000"/>
                  </a:schemeClr>
                </a:solidFill>
                <a:highlight>
                  <a:srgbClr val="D3D3D3"/>
                </a:highlight>
              </a:rPr>
              <a:t>gray-shaded</a:t>
            </a:r>
            <a:r>
              <a:rPr lang="en-US" sz="1600" dirty="0">
                <a:solidFill>
                  <a:schemeClr val="tx1">
                    <a:lumMod val="75000"/>
                    <a:lumOff val="25000"/>
                  </a:schemeClr>
                </a:solidFill>
              </a:rPr>
              <a:t> box indicates the last course the student must complete to satisfy graduation requirements.  Courses in BOLD indicate a math credit.  Courses not in bold indicate elective credit.</a:t>
            </a:r>
          </a:p>
        </p:txBody>
      </p:sp>
      <p:sp>
        <p:nvSpPr>
          <p:cNvPr id="4" name="Rectangle 3">
            <a:extLst>
              <a:ext uri="{FF2B5EF4-FFF2-40B4-BE49-F238E27FC236}">
                <a16:creationId xmlns:a16="http://schemas.microsoft.com/office/drawing/2014/main" id="{F8B8C612-E19B-44B0-AD60-58129FF0B80B}"/>
              </a:ext>
            </a:extLst>
          </p:cNvPr>
          <p:cNvSpPr/>
          <p:nvPr/>
        </p:nvSpPr>
        <p:spPr>
          <a:xfrm>
            <a:off x="5287017" y="5170403"/>
            <a:ext cx="6992135" cy="1424749"/>
          </a:xfrm>
          <a:prstGeom prst="rect">
            <a:avLst/>
          </a:prstGeom>
        </p:spPr>
        <p:txBody>
          <a:bodyPr wrap="square">
            <a:spAutoFit/>
          </a:bodyPr>
          <a:lstStyle/>
          <a:p>
            <a:pPr>
              <a:lnSpc>
                <a:spcPct val="115000"/>
              </a:lnSpc>
              <a:spcAft>
                <a:spcPts val="600"/>
              </a:spcAft>
            </a:pPr>
            <a:r>
              <a:rPr lang="en-US" dirty="0">
                <a:latin typeface="Calibri" panose="020F0502020204030204" pitchFamily="34" charset="0"/>
                <a:ea typeface="Calibri" panose="020F0502020204030204" pitchFamily="34" charset="0"/>
                <a:cs typeface="Times New Roman" panose="02020603050405020304" pitchFamily="18" charset="0"/>
              </a:rPr>
              <a:t>*AP Statistics may also be taken in the same year as any other AP math course. </a:t>
            </a:r>
          </a:p>
          <a:p>
            <a:pPr>
              <a:lnSpc>
                <a:spcPct val="115000"/>
              </a:lnSpc>
              <a:spcAft>
                <a:spcPts val="600"/>
              </a:spcAft>
            </a:pPr>
            <a:r>
              <a:rPr lang="en-US" dirty="0">
                <a:latin typeface="Calibri" panose="020F0502020204030204" pitchFamily="34" charset="0"/>
                <a:ea typeface="Calibri" panose="020F0502020204030204" pitchFamily="34" charset="0"/>
                <a:cs typeface="Times New Roman" panose="02020603050405020304" pitchFamily="18" charset="0"/>
              </a:rPr>
              <a:t>*Summer work for Honors and AP Courses will be available on the department page in June. </a:t>
            </a:r>
          </a:p>
        </p:txBody>
      </p:sp>
      <p:graphicFrame>
        <p:nvGraphicFramePr>
          <p:cNvPr id="5" name="Table 4">
            <a:extLst>
              <a:ext uri="{FF2B5EF4-FFF2-40B4-BE49-F238E27FC236}">
                <a16:creationId xmlns:a16="http://schemas.microsoft.com/office/drawing/2014/main" id="{64F5E1DB-D128-41B0-9345-B4C9401C5391}"/>
              </a:ext>
            </a:extLst>
          </p:cNvPr>
          <p:cNvGraphicFramePr>
            <a:graphicFrameLocks noGrp="1"/>
          </p:cNvGraphicFramePr>
          <p:nvPr>
            <p:extLst>
              <p:ext uri="{D42A27DB-BD31-4B8C-83A1-F6EECF244321}">
                <p14:modId xmlns:p14="http://schemas.microsoft.com/office/powerpoint/2010/main" val="772427736"/>
              </p:ext>
            </p:extLst>
          </p:nvPr>
        </p:nvGraphicFramePr>
        <p:xfrm>
          <a:off x="219667" y="2743200"/>
          <a:ext cx="4505740" cy="2264434"/>
        </p:xfrm>
        <a:graphic>
          <a:graphicData uri="http://schemas.openxmlformats.org/drawingml/2006/table">
            <a:tbl>
              <a:tblPr firstRow="1" firstCol="1" bandRow="1">
                <a:tableStyleId>{93296810-A885-4BE3-A3E7-6D5BEEA58F35}</a:tableStyleId>
              </a:tblPr>
              <a:tblGrid>
                <a:gridCol w="2822101">
                  <a:extLst>
                    <a:ext uri="{9D8B030D-6E8A-4147-A177-3AD203B41FA5}">
                      <a16:colId xmlns:a16="http://schemas.microsoft.com/office/drawing/2014/main" val="2188193988"/>
                    </a:ext>
                  </a:extLst>
                </a:gridCol>
                <a:gridCol w="1683639">
                  <a:extLst>
                    <a:ext uri="{9D8B030D-6E8A-4147-A177-3AD203B41FA5}">
                      <a16:colId xmlns:a16="http://schemas.microsoft.com/office/drawing/2014/main" val="1221513906"/>
                    </a:ext>
                  </a:extLst>
                </a:gridCol>
              </a:tblGrid>
              <a:tr h="1151434">
                <a:tc>
                  <a:txBody>
                    <a:bodyPr/>
                    <a:lstStyle/>
                    <a:p>
                      <a:pPr marL="0" marR="0" algn="ctr">
                        <a:lnSpc>
                          <a:spcPct val="115000"/>
                        </a:lnSpc>
                        <a:spcBef>
                          <a:spcPts val="0"/>
                        </a:spcBef>
                        <a:spcAft>
                          <a:spcPts val="0"/>
                        </a:spcAft>
                      </a:pPr>
                      <a:r>
                        <a:rPr lang="en-US" sz="1100" dirty="0">
                          <a:effectLst/>
                        </a:rPr>
                        <a:t>Pattern of Grades in Honors</a:t>
                      </a:r>
                    </a:p>
                    <a:p>
                      <a:pPr marL="0" marR="0" algn="ctr">
                        <a:lnSpc>
                          <a:spcPct val="115000"/>
                        </a:lnSpc>
                        <a:spcBef>
                          <a:spcPts val="0"/>
                        </a:spcBef>
                        <a:spcAft>
                          <a:spcPts val="0"/>
                        </a:spcAft>
                      </a:pPr>
                      <a:r>
                        <a:rPr lang="en-US" sz="1100" dirty="0">
                          <a:effectLst/>
                        </a:rPr>
                        <a:t> Math I, II, and III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Next Math Course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6041550"/>
                  </a:ext>
                </a:extLst>
              </a:tr>
              <a:tr h="556500">
                <a:tc>
                  <a:txBody>
                    <a:bodyPr/>
                    <a:lstStyle/>
                    <a:p>
                      <a:pPr marL="0" marR="0" algn="ctr">
                        <a:lnSpc>
                          <a:spcPct val="115000"/>
                        </a:lnSpc>
                        <a:spcBef>
                          <a:spcPts val="0"/>
                        </a:spcBef>
                        <a:spcAft>
                          <a:spcPts val="0"/>
                        </a:spcAft>
                      </a:pPr>
                      <a:r>
                        <a:rPr lang="en-US" sz="1100" dirty="0">
                          <a:effectLst/>
                        </a:rPr>
                        <a:t>A’s or B’s,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rPr>
                        <a:t>AP Precalculus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1697494"/>
                  </a:ext>
                </a:extLst>
              </a:tr>
              <a:tr h="556500">
                <a:tc>
                  <a:txBody>
                    <a:bodyPr/>
                    <a:lstStyle/>
                    <a:p>
                      <a:pPr marL="0" marR="0" algn="ctr">
                        <a:lnSpc>
                          <a:spcPct val="115000"/>
                        </a:lnSpc>
                        <a:spcBef>
                          <a:spcPts val="0"/>
                        </a:spcBef>
                        <a:spcAft>
                          <a:spcPts val="0"/>
                        </a:spcAft>
                      </a:pPr>
                      <a:r>
                        <a:rPr lang="en-US" sz="1100" dirty="0">
                          <a:effectLst/>
                        </a:rPr>
                        <a:t>C’s or 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rPr>
                        <a:t>Honors Math IV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8423761"/>
                  </a:ext>
                </a:extLst>
              </a:tr>
            </a:tbl>
          </a:graphicData>
        </a:graphic>
      </p:graphicFrame>
      <p:sp>
        <p:nvSpPr>
          <p:cNvPr id="6" name="Rectangle 5">
            <a:extLst>
              <a:ext uri="{FF2B5EF4-FFF2-40B4-BE49-F238E27FC236}">
                <a16:creationId xmlns:a16="http://schemas.microsoft.com/office/drawing/2014/main" id="{0A9182BD-C45E-4249-B0E6-B10031BF1A7B}"/>
              </a:ext>
            </a:extLst>
          </p:cNvPr>
          <p:cNvSpPr/>
          <p:nvPr/>
        </p:nvSpPr>
        <p:spPr>
          <a:xfrm>
            <a:off x="-1556426" y="5007634"/>
            <a:ext cx="6353711" cy="325538"/>
          </a:xfrm>
          <a:prstGeom prst="rect">
            <a:avLst/>
          </a:prstGeom>
        </p:spPr>
        <p:txBody>
          <a:bodyPr wrap="square">
            <a:spAutoFit/>
          </a:bodyPr>
          <a:lstStyle/>
          <a:p>
            <a:pPr marL="1828800" marR="0">
              <a:lnSpc>
                <a:spcPct val="115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*We prefer to only allow Seniors to take Discrete Math.</a:t>
            </a:r>
          </a:p>
        </p:txBody>
      </p:sp>
    </p:spTree>
    <p:extLst>
      <p:ext uri="{BB962C8B-B14F-4D97-AF65-F5344CB8AC3E}">
        <p14:creationId xmlns:p14="http://schemas.microsoft.com/office/powerpoint/2010/main" val="275584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54FE6-A11C-42C3-842A-E99194B36884}"/>
              </a:ext>
            </a:extLst>
          </p:cNvPr>
          <p:cNvSpPr>
            <a:spLocks noGrp="1"/>
          </p:cNvSpPr>
          <p:nvPr>
            <p:ph type="title"/>
          </p:nvPr>
        </p:nvSpPr>
        <p:spPr>
          <a:xfrm>
            <a:off x="1154954" y="973668"/>
            <a:ext cx="8761413" cy="706964"/>
          </a:xfrm>
        </p:spPr>
        <p:txBody>
          <a:bodyPr/>
          <a:lstStyle/>
          <a:p>
            <a:r>
              <a:rPr lang="en-US" dirty="0"/>
              <a:t>Expectations for Honors Courses</a:t>
            </a:r>
          </a:p>
        </p:txBody>
      </p:sp>
      <p:sp>
        <p:nvSpPr>
          <p:cNvPr id="3" name="Content Placeholder 2">
            <a:extLst>
              <a:ext uri="{FF2B5EF4-FFF2-40B4-BE49-F238E27FC236}">
                <a16:creationId xmlns:a16="http://schemas.microsoft.com/office/drawing/2014/main" id="{6A997266-7F1D-4C97-A446-5F832A67A17C}"/>
              </a:ext>
            </a:extLst>
          </p:cNvPr>
          <p:cNvSpPr>
            <a:spLocks noGrp="1"/>
          </p:cNvSpPr>
          <p:nvPr>
            <p:ph idx="1"/>
          </p:nvPr>
        </p:nvSpPr>
        <p:spPr>
          <a:xfrm>
            <a:off x="1154954" y="2603500"/>
            <a:ext cx="8825659" cy="2794000"/>
          </a:xfrm>
        </p:spPr>
        <p:txBody>
          <a:bodyPr>
            <a:normAutofit/>
          </a:bodyPr>
          <a:lstStyle/>
          <a:p>
            <a:r>
              <a:rPr lang="en-US" dirty="0"/>
              <a:t>Evidence of mastery</a:t>
            </a:r>
            <a:r>
              <a:rPr lang="en-US" b="1" dirty="0"/>
              <a:t> </a:t>
            </a:r>
            <a:r>
              <a:rPr lang="en-US" dirty="0"/>
              <a:t>of previous course topics.</a:t>
            </a:r>
          </a:p>
          <a:p>
            <a:r>
              <a:rPr lang="en-US" dirty="0"/>
              <a:t>Motivation towards the study of mathematics at a rigorous and abstract level.</a:t>
            </a:r>
          </a:p>
          <a:p>
            <a:r>
              <a:rPr lang="en-US" dirty="0"/>
              <a:t>Problem solving creativity and persistence.</a:t>
            </a:r>
          </a:p>
          <a:p>
            <a:r>
              <a:rPr lang="en-US" dirty="0"/>
              <a:t>Personal responsibility in the learning process.</a:t>
            </a:r>
          </a:p>
          <a:p>
            <a:r>
              <a:rPr lang="en-US" dirty="0"/>
              <a:t>Intellectual curiosity. </a:t>
            </a:r>
          </a:p>
          <a:p>
            <a:r>
              <a:rPr lang="en-US" dirty="0"/>
              <a:t>Time outside of the school day to prepare and complete work.  </a:t>
            </a:r>
          </a:p>
        </p:txBody>
      </p:sp>
    </p:spTree>
    <p:extLst>
      <p:ext uri="{BB962C8B-B14F-4D97-AF65-F5344CB8AC3E}">
        <p14:creationId xmlns:p14="http://schemas.microsoft.com/office/powerpoint/2010/main" val="4186116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06BF3-60E6-4220-93F0-D17D60D12D8C}"/>
              </a:ext>
            </a:extLst>
          </p:cNvPr>
          <p:cNvSpPr>
            <a:spLocks noGrp="1"/>
          </p:cNvSpPr>
          <p:nvPr>
            <p:ph type="title"/>
          </p:nvPr>
        </p:nvSpPr>
        <p:spPr>
          <a:xfrm>
            <a:off x="1154954" y="827894"/>
            <a:ext cx="8761413" cy="706964"/>
          </a:xfrm>
        </p:spPr>
        <p:txBody>
          <a:bodyPr/>
          <a:lstStyle/>
          <a:p>
            <a:r>
              <a:rPr lang="en-US" dirty="0"/>
              <a:t>Math 4</a:t>
            </a:r>
            <a:r>
              <a:rPr lang="en-US" baseline="30000" dirty="0"/>
              <a:t>th</a:t>
            </a:r>
            <a:r>
              <a:rPr lang="en-US" dirty="0"/>
              <a:t> Courses</a:t>
            </a:r>
          </a:p>
        </p:txBody>
      </p:sp>
      <p:sp>
        <p:nvSpPr>
          <p:cNvPr id="3" name="Content Placeholder 2">
            <a:extLst>
              <a:ext uri="{FF2B5EF4-FFF2-40B4-BE49-F238E27FC236}">
                <a16:creationId xmlns:a16="http://schemas.microsoft.com/office/drawing/2014/main" id="{00669C08-3A25-48C8-8289-033E3B7CEEA5}"/>
              </a:ext>
            </a:extLst>
          </p:cNvPr>
          <p:cNvSpPr>
            <a:spLocks noGrp="1"/>
          </p:cNvSpPr>
          <p:nvPr>
            <p:ph sz="half" idx="1"/>
          </p:nvPr>
        </p:nvSpPr>
        <p:spPr>
          <a:xfrm>
            <a:off x="159027" y="2186979"/>
            <a:ext cx="4837044" cy="3710974"/>
          </a:xfrm>
        </p:spPr>
        <p:txBody>
          <a:bodyPr>
            <a:noAutofit/>
          </a:bodyPr>
          <a:lstStyle/>
          <a:p>
            <a:pPr marL="0" indent="0">
              <a:buNone/>
            </a:pPr>
            <a:r>
              <a:rPr lang="en-US" sz="1400" b="1" dirty="0"/>
              <a:t>Math IV (Honors and Standard)</a:t>
            </a:r>
          </a:p>
          <a:p>
            <a:r>
              <a:rPr lang="en-US" sz="1400" dirty="0"/>
              <a:t>Focus is on functions and statistical thinking, continuing the study of algebra, functions, trigonometry and statistical concepts previously experienced in NC Math 1-3. </a:t>
            </a:r>
          </a:p>
          <a:p>
            <a:r>
              <a:rPr lang="en-US" sz="1400" dirty="0"/>
              <a:t>The course is designed to be a capstone to introductory statistical concepts. Additionally, the course intentionally integrates concepts from algebra and functions to demonstrate the close relationship between algebraic reasoning as applied to the characteristics and behaviors of more complex functions.</a:t>
            </a:r>
          </a:p>
          <a:p>
            <a:r>
              <a:rPr lang="en-US" sz="1400" dirty="0"/>
              <a:t> In many cases, undergraduate students majoring in non-STEM fields will take an entry-level Algebra or Introductory Statistics course. Students will be prepared for college level algebra and statistics or as a bridge to prepare students for Precalculus or other advanced math courses.</a:t>
            </a:r>
          </a:p>
        </p:txBody>
      </p:sp>
      <p:sp>
        <p:nvSpPr>
          <p:cNvPr id="4" name="Content Placeholder 3">
            <a:extLst>
              <a:ext uri="{FF2B5EF4-FFF2-40B4-BE49-F238E27FC236}">
                <a16:creationId xmlns:a16="http://schemas.microsoft.com/office/drawing/2014/main" id="{941853B4-B542-4215-87DA-1AF30A9EAEAA}"/>
              </a:ext>
            </a:extLst>
          </p:cNvPr>
          <p:cNvSpPr>
            <a:spLocks noGrp="1"/>
          </p:cNvSpPr>
          <p:nvPr>
            <p:ph sz="half" idx="2"/>
          </p:nvPr>
        </p:nvSpPr>
        <p:spPr>
          <a:xfrm>
            <a:off x="4996071" y="2186979"/>
            <a:ext cx="7195929" cy="3843127"/>
          </a:xfrm>
        </p:spPr>
        <p:txBody>
          <a:bodyPr>
            <a:noAutofit/>
          </a:bodyPr>
          <a:lstStyle/>
          <a:p>
            <a:pPr marL="0" indent="0">
              <a:buNone/>
            </a:pPr>
            <a:r>
              <a:rPr lang="en-US" sz="1600" b="1" dirty="0"/>
              <a:t>AP Precalculus </a:t>
            </a:r>
          </a:p>
          <a:p>
            <a:r>
              <a:rPr lang="en-US" sz="1600" dirty="0"/>
              <a:t>Focus is to build upon the study of algebra, functions, and trigonometry experienced in previous high school mathematics courses. </a:t>
            </a:r>
          </a:p>
          <a:p>
            <a:r>
              <a:rPr lang="en-US" sz="1600" dirty="0"/>
              <a:t>This course will build on students’ algebraic skills and understanding of functions to delve into real world phenomena and to deepen understanding of the functions in the course. </a:t>
            </a:r>
          </a:p>
          <a:p>
            <a:r>
              <a:rPr lang="en-US" sz="1600" dirty="0"/>
              <a:t>This course is designed for students pursuing careers in STEM-related fields. Students will be prepared for Calculus, AP Calculus and any entry-level college course.</a:t>
            </a:r>
          </a:p>
          <a:p>
            <a:r>
              <a:rPr lang="en-US" sz="1600" dirty="0"/>
              <a:t>This course provides an opportunity for students to earn college credit and placement for their work and stand out in the admissions process. Qualifying AP Precalculus Exam scores can fulfill a college math requirement, so students can focus on courses most central to their major.</a:t>
            </a:r>
            <a:endParaRPr lang="en-US" sz="1600" dirty="0">
              <a:solidFill>
                <a:schemeClr val="tx1"/>
              </a:solidFill>
              <a:highlight>
                <a:srgbClr val="FFFF00"/>
              </a:highlight>
            </a:endParaRPr>
          </a:p>
          <a:p>
            <a:endParaRPr lang="en-US" sz="1600" dirty="0"/>
          </a:p>
        </p:txBody>
      </p:sp>
    </p:spTree>
    <p:extLst>
      <p:ext uri="{BB962C8B-B14F-4D97-AF65-F5344CB8AC3E}">
        <p14:creationId xmlns:p14="http://schemas.microsoft.com/office/powerpoint/2010/main" val="1525623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026893-973F-4528-A011-1BBEB3DEC477}"/>
              </a:ext>
            </a:extLst>
          </p:cNvPr>
          <p:cNvSpPr/>
          <p:nvPr/>
        </p:nvSpPr>
        <p:spPr>
          <a:xfrm>
            <a:off x="238539" y="529424"/>
            <a:ext cx="11714922" cy="5799152"/>
          </a:xfrm>
          <a:prstGeom prst="rect">
            <a:avLst/>
          </a:prstGeom>
        </p:spPr>
        <p:txBody>
          <a:bodyPr wrap="square">
            <a:spAutoFit/>
          </a:bodyPr>
          <a:lstStyle/>
          <a:p>
            <a:pPr>
              <a:lnSpc>
                <a:spcPct val="115000"/>
              </a:lnSpc>
            </a:pPr>
            <a:r>
              <a:rPr lang="en-US" b="1" dirty="0">
                <a:highlight>
                  <a:srgbClr val="FFFF00"/>
                </a:highlight>
                <a:latin typeface="Arial" panose="020B0604020202020204" pitchFamily="34" charset="0"/>
                <a:ea typeface="Arial" panose="020B0604020202020204" pitchFamily="34" charset="0"/>
              </a:rPr>
              <a:t>Take Math 4 if you:</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Have completed Math 1-3</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Sophomores, Juniors, Seniors can take this course.</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Have had success in solving algebraic equations</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Want to expand on topics learned in Math 1-3 and have an intro to statistics</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Have not taken AP Stats or AP Precalculus</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Not dual enrolled in AP Stats or AP Precalculus for the same school year as Math 4</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Plan to take precalculus or an Algebra math course in college</a:t>
            </a:r>
          </a:p>
          <a:p>
            <a:pPr>
              <a:lnSpc>
                <a:spcPct val="115000"/>
              </a:lnSpc>
            </a:pPr>
            <a:r>
              <a:rPr lang="en-US" dirty="0">
                <a:latin typeface="Arial" panose="020B0604020202020204" pitchFamily="34" charset="0"/>
                <a:ea typeface="Arial" panose="020B0604020202020204" pitchFamily="34" charset="0"/>
              </a:rPr>
              <a:t> </a:t>
            </a:r>
          </a:p>
          <a:p>
            <a:pPr>
              <a:lnSpc>
                <a:spcPct val="115000"/>
              </a:lnSpc>
            </a:pPr>
            <a:r>
              <a:rPr lang="en-US" dirty="0">
                <a:latin typeface="Arial" panose="020B0604020202020204" pitchFamily="34" charset="0"/>
                <a:ea typeface="Arial" panose="020B0604020202020204" pitchFamily="34" charset="0"/>
              </a:rPr>
              <a:t> </a:t>
            </a:r>
          </a:p>
          <a:p>
            <a:pPr>
              <a:lnSpc>
                <a:spcPct val="115000"/>
              </a:lnSpc>
            </a:pPr>
            <a:r>
              <a:rPr lang="en-US" b="1" dirty="0">
                <a:highlight>
                  <a:srgbClr val="FFFF00"/>
                </a:highlight>
                <a:latin typeface="Arial" panose="020B0604020202020204" pitchFamily="34" charset="0"/>
                <a:ea typeface="Arial" panose="020B0604020202020204" pitchFamily="34" charset="0"/>
              </a:rPr>
              <a:t>Take Discrete if you:</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Have completed Math 1-3</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Seniors ONLY- we do not offer a course to follow this</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Have difficulty solving algebraic equations</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Want a “different” type of math course- this is NOT algebra based</a:t>
            </a:r>
          </a:p>
          <a:p>
            <a:pPr marL="342900" marR="0" lvl="0" indent="-342900">
              <a:lnSpc>
                <a:spcPct val="115000"/>
              </a:lnSpc>
              <a:spcBef>
                <a:spcPts val="0"/>
              </a:spcBef>
              <a:spcAft>
                <a:spcPts val="0"/>
              </a:spcAft>
              <a:buFont typeface="Arial" panose="020B0604020202020204" pitchFamily="34" charset="0"/>
              <a:buChar char="●"/>
            </a:pPr>
            <a:r>
              <a:rPr lang="en-US" dirty="0">
                <a:latin typeface="Arial" panose="020B0604020202020204" pitchFamily="34" charset="0"/>
                <a:ea typeface="Arial" panose="020B0604020202020204" pitchFamily="34" charset="0"/>
              </a:rPr>
              <a:t>Need a 4th math, or want a math Senior year, to go to college</a:t>
            </a:r>
          </a:p>
          <a:p>
            <a:pPr>
              <a:lnSpc>
                <a:spcPct val="115000"/>
              </a:lnSpc>
            </a:pPr>
            <a:r>
              <a:rPr lang="en-US" dirty="0">
                <a:latin typeface="Arial" panose="020B0604020202020204" pitchFamily="34" charset="0"/>
                <a:ea typeface="Arial" panose="020B0604020202020204" pitchFamily="34" charset="0"/>
              </a:rPr>
              <a:t> </a:t>
            </a:r>
          </a:p>
          <a:p>
            <a:pPr>
              <a:lnSpc>
                <a:spcPct val="115000"/>
              </a:lnSpc>
            </a:pPr>
            <a:r>
              <a:rPr lang="en-US" dirty="0">
                <a:latin typeface="Arial" panose="020B0604020202020204" pitchFamily="34" charset="0"/>
                <a:ea typeface="Arial" panose="020B0604020202020204" pitchFamily="34" charset="0"/>
              </a:rPr>
              <a:t>Both courses meet UNC, as well as NCAA, eligibility requirements</a:t>
            </a:r>
          </a:p>
        </p:txBody>
      </p:sp>
    </p:spTree>
    <p:extLst>
      <p:ext uri="{BB962C8B-B14F-4D97-AF65-F5344CB8AC3E}">
        <p14:creationId xmlns:p14="http://schemas.microsoft.com/office/powerpoint/2010/main" val="1705799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DA34B8A-FA8D-4E16-AD72-7B60B1C258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6885D229-60DD-4D71-8181-10E781C14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a:extLst>
                <a:ext uri="{FF2B5EF4-FFF2-40B4-BE49-F238E27FC236}">
                  <a16:creationId xmlns:a16="http://schemas.microsoft.com/office/drawing/2014/main" id="{0B0DAA45-BE66-4F0C-93A6-519D94107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EF449A3D-A43B-4688-BD89-35734D0072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74E9975C-AF3D-48EF-B3F0-112A01A382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CF00A076-2FEA-40D1-8F85-842481797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a:extLst>
                <a:ext uri="{FF2B5EF4-FFF2-40B4-BE49-F238E27FC236}">
                  <a16:creationId xmlns:a16="http://schemas.microsoft.com/office/drawing/2014/main" id="{A2E68741-6133-4CAA-BF3C-F0E6CF40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a:extLst>
                <a:ext uri="{FF2B5EF4-FFF2-40B4-BE49-F238E27FC236}">
                  <a16:creationId xmlns:a16="http://schemas.microsoft.com/office/drawing/2014/main" id="{76C01C64-4A8B-42FC-93C5-2D6A3EBAB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a:extLst>
                <a:ext uri="{FF2B5EF4-FFF2-40B4-BE49-F238E27FC236}">
                  <a16:creationId xmlns:a16="http://schemas.microsoft.com/office/drawing/2014/main" id="{D969AEA9-C1EE-45E1-9964-D9705492E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a:extLst>
                <a:ext uri="{FF2B5EF4-FFF2-40B4-BE49-F238E27FC236}">
                  <a16:creationId xmlns:a16="http://schemas.microsoft.com/office/drawing/2014/main" id="{4845E67D-4E5B-44B3-AB74-5E95C839E7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1" name="Rectangle 20">
            <a:extLst>
              <a:ext uri="{FF2B5EF4-FFF2-40B4-BE49-F238E27FC236}">
                <a16:creationId xmlns:a16="http://schemas.microsoft.com/office/drawing/2014/main" id="{079CE317-680B-449C-A423-71C1FE069B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3" name="Rectangle 22">
            <a:extLst>
              <a:ext uri="{FF2B5EF4-FFF2-40B4-BE49-F238E27FC236}">
                <a16:creationId xmlns:a16="http://schemas.microsoft.com/office/drawing/2014/main" id="{643780CE-2BE5-46F6-97B2-60DF30217E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Shape 24">
            <a:extLst>
              <a:ext uri="{FF2B5EF4-FFF2-40B4-BE49-F238E27FC236}">
                <a16:creationId xmlns:a16="http://schemas.microsoft.com/office/drawing/2014/main" id="{61A87A49-68E6-459E-A5A6-46229FF421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27" name="Freeform 5">
            <a:extLst>
              <a:ext uri="{FF2B5EF4-FFF2-40B4-BE49-F238E27FC236}">
                <a16:creationId xmlns:a16="http://schemas.microsoft.com/office/drawing/2014/main" id="{F6ACD5FC-CAFE-48EB-B765-60EED2E0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300EF748-FA53-4E24-87B2-6F1A5360E8E4}"/>
              </a:ext>
            </a:extLst>
          </p:cNvPr>
          <p:cNvSpPr>
            <a:spLocks noGrp="1"/>
          </p:cNvSpPr>
          <p:nvPr>
            <p:ph type="title"/>
          </p:nvPr>
        </p:nvSpPr>
        <p:spPr>
          <a:xfrm>
            <a:off x="763588" y="973667"/>
            <a:ext cx="3714379" cy="1235637"/>
          </a:xfrm>
        </p:spPr>
        <p:txBody>
          <a:bodyPr vert="horz" lIns="91440" tIns="45720" rIns="91440" bIns="45720" rtlCol="0" anchor="ctr">
            <a:normAutofit fontScale="90000"/>
          </a:bodyPr>
          <a:lstStyle/>
          <a:p>
            <a:r>
              <a:rPr lang="en-US" sz="3600" b="0" i="0" kern="1200" dirty="0">
                <a:solidFill>
                  <a:srgbClr val="EBEBEB"/>
                </a:solidFill>
                <a:latin typeface="+mj-lt"/>
                <a:ea typeface="+mj-ea"/>
                <a:cs typeface="+mj-cs"/>
              </a:rPr>
              <a:t>Key Differences between AB and BC Calculus</a:t>
            </a:r>
          </a:p>
        </p:txBody>
      </p:sp>
      <p:pic>
        <p:nvPicPr>
          <p:cNvPr id="5" name="Picture 4" descr="Table&#10;&#10;Description automatically generated">
            <a:extLst>
              <a:ext uri="{FF2B5EF4-FFF2-40B4-BE49-F238E27FC236}">
                <a16:creationId xmlns:a16="http://schemas.microsoft.com/office/drawing/2014/main" id="{66880EB2-6C39-409C-80EB-CF27640EAA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4607" y="1471593"/>
            <a:ext cx="6391533" cy="3914813"/>
          </a:xfrm>
          <a:prstGeom prst="rect">
            <a:avLst/>
          </a:prstGeom>
        </p:spPr>
      </p:pic>
      <p:sp>
        <p:nvSpPr>
          <p:cNvPr id="29" name="Rectangle 28">
            <a:extLst>
              <a:ext uri="{FF2B5EF4-FFF2-40B4-BE49-F238E27FC236}">
                <a16:creationId xmlns:a16="http://schemas.microsoft.com/office/drawing/2014/main" id="{9F33B405-D785-4738-B1C0-6A0AA5E98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1" name="Oval 30">
            <a:extLst>
              <a:ext uri="{FF2B5EF4-FFF2-40B4-BE49-F238E27FC236}">
                <a16:creationId xmlns:a16="http://schemas.microsoft.com/office/drawing/2014/main" id="{4233DC0E-DE6C-4FB6-A529-51B162641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3" name="Oval 32">
            <a:extLst>
              <a:ext uri="{FF2B5EF4-FFF2-40B4-BE49-F238E27FC236}">
                <a16:creationId xmlns:a16="http://schemas.microsoft.com/office/drawing/2014/main" id="{3870477F-E451-4BC3-863F-0E2FC57288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Rectangle 2">
            <a:extLst>
              <a:ext uri="{FF2B5EF4-FFF2-40B4-BE49-F238E27FC236}">
                <a16:creationId xmlns:a16="http://schemas.microsoft.com/office/drawing/2014/main" id="{1B8ED42B-2BD4-4AD1-A119-01B3B6AC4055}"/>
              </a:ext>
            </a:extLst>
          </p:cNvPr>
          <p:cNvSpPr/>
          <p:nvPr/>
        </p:nvSpPr>
        <p:spPr>
          <a:xfrm>
            <a:off x="1119839" y="2507110"/>
            <a:ext cx="3133726" cy="3898900"/>
          </a:xfrm>
          <a:prstGeom prst="rect">
            <a:avLst/>
          </a:prstGeom>
        </p:spPr>
        <p:txBody>
          <a:bodyPr vert="horz" lIns="91440" tIns="45720" rIns="91440" bIns="45720" rtlCol="0">
            <a:normAutofit/>
          </a:bodyPr>
          <a:lstStyle/>
          <a:p>
            <a:pPr fontAlgn="base">
              <a:lnSpc>
                <a:spcPct val="90000"/>
              </a:lnSpc>
              <a:spcBef>
                <a:spcPts val="1000"/>
              </a:spcBef>
              <a:buClr>
                <a:schemeClr val="accent1"/>
              </a:buClr>
              <a:buSzPct val="80000"/>
              <a:buFont typeface="Wingdings 3" charset="2"/>
              <a:buChar char=""/>
            </a:pPr>
            <a:r>
              <a:rPr lang="en-US" sz="1300" dirty="0">
                <a:solidFill>
                  <a:srgbClr val="FFFFFF"/>
                </a:solidFill>
              </a:rPr>
              <a:t>Pre-calculus is a prerequisite for both types of calculus.</a:t>
            </a:r>
          </a:p>
          <a:p>
            <a:pPr fontAlgn="base">
              <a:lnSpc>
                <a:spcPct val="90000"/>
              </a:lnSpc>
              <a:spcBef>
                <a:spcPts val="1000"/>
              </a:spcBef>
              <a:buClr>
                <a:schemeClr val="accent1"/>
              </a:buClr>
              <a:buSzPct val="80000"/>
              <a:buFont typeface="Wingdings 3" charset="2"/>
              <a:buChar char=""/>
            </a:pPr>
            <a:r>
              <a:rPr lang="en-US" sz="1300" dirty="0">
                <a:solidFill>
                  <a:srgbClr val="FFFFFF"/>
                </a:solidFill>
              </a:rPr>
              <a:t>Calculus AB covers the first semester of calculus only (Calculus I)</a:t>
            </a:r>
          </a:p>
          <a:p>
            <a:pPr fontAlgn="base">
              <a:lnSpc>
                <a:spcPct val="90000"/>
              </a:lnSpc>
              <a:spcBef>
                <a:spcPts val="1000"/>
              </a:spcBef>
              <a:buClr>
                <a:schemeClr val="accent1"/>
              </a:buClr>
              <a:buSzPct val="80000"/>
              <a:buFont typeface="Wingdings 3" charset="2"/>
              <a:buChar char=""/>
            </a:pPr>
            <a:r>
              <a:rPr lang="en-US" sz="1300" dirty="0">
                <a:solidFill>
                  <a:srgbClr val="FFFFFF"/>
                </a:solidFill>
              </a:rPr>
              <a:t>Calculus BC covers the first two semesters or a whole year of calculus (Calculus I and II courses combined)</a:t>
            </a:r>
          </a:p>
          <a:p>
            <a:pPr fontAlgn="base">
              <a:lnSpc>
                <a:spcPct val="90000"/>
              </a:lnSpc>
              <a:spcBef>
                <a:spcPts val="1000"/>
              </a:spcBef>
              <a:buClr>
                <a:schemeClr val="accent1"/>
              </a:buClr>
              <a:buSzPct val="80000"/>
              <a:buFont typeface="Wingdings 3" charset="2"/>
              <a:buChar char=""/>
            </a:pPr>
            <a:r>
              <a:rPr lang="en-US" sz="1300" dirty="0">
                <a:solidFill>
                  <a:srgbClr val="FFFFFF"/>
                </a:solidFill>
              </a:rPr>
              <a:t>All of the topics covered in Calculus AB are also found in BC.</a:t>
            </a:r>
          </a:p>
          <a:p>
            <a:pPr fontAlgn="base">
              <a:lnSpc>
                <a:spcPct val="90000"/>
              </a:lnSpc>
              <a:spcBef>
                <a:spcPts val="1000"/>
              </a:spcBef>
              <a:buClr>
                <a:schemeClr val="accent1"/>
              </a:buClr>
              <a:buSzPct val="80000"/>
              <a:buFont typeface="Wingdings 3" charset="2"/>
              <a:buChar char=""/>
            </a:pPr>
            <a:r>
              <a:rPr lang="en-US" sz="1300" dirty="0">
                <a:solidFill>
                  <a:srgbClr val="FFFFFF"/>
                </a:solidFill>
              </a:rPr>
              <a:t>Calculus BC goes further than AB, touching on additional mathematical concepts.</a:t>
            </a:r>
          </a:p>
          <a:p>
            <a:pPr fontAlgn="base">
              <a:lnSpc>
                <a:spcPct val="90000"/>
              </a:lnSpc>
              <a:spcBef>
                <a:spcPts val="1000"/>
              </a:spcBef>
              <a:buClr>
                <a:schemeClr val="accent1"/>
              </a:buClr>
              <a:buSzPct val="80000"/>
              <a:buFont typeface="Wingdings 3" charset="2"/>
              <a:buChar char=""/>
            </a:pPr>
            <a:r>
              <a:rPr lang="en-US" sz="1300" dirty="0">
                <a:solidFill>
                  <a:srgbClr val="FFFFFF"/>
                </a:solidFill>
              </a:rPr>
              <a:t>Because it includes more concepts, Calculus BC is a more fast-paced course than AB.</a:t>
            </a:r>
          </a:p>
          <a:p>
            <a:pPr fontAlgn="base">
              <a:lnSpc>
                <a:spcPct val="90000"/>
              </a:lnSpc>
              <a:spcBef>
                <a:spcPts val="1000"/>
              </a:spcBef>
              <a:buClr>
                <a:schemeClr val="accent1"/>
              </a:buClr>
              <a:buSzPct val="80000"/>
              <a:buFont typeface="Wingdings 3" charset="2"/>
              <a:buChar char=""/>
            </a:pPr>
            <a:r>
              <a:rPr lang="en-US" sz="1300" dirty="0">
                <a:solidFill>
                  <a:srgbClr val="FFFFFF"/>
                </a:solidFill>
                <a:effectLst/>
              </a:rPr>
              <a:t>Summer work for both courses.</a:t>
            </a:r>
          </a:p>
        </p:txBody>
      </p:sp>
      <p:sp>
        <p:nvSpPr>
          <p:cNvPr id="35" name="Freeform 5">
            <a:extLst>
              <a:ext uri="{FF2B5EF4-FFF2-40B4-BE49-F238E27FC236}">
                <a16:creationId xmlns:a16="http://schemas.microsoft.com/office/drawing/2014/main" id="{B4A81DE1-E2BC-4A31-99EE-71350421B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Tree>
    <p:extLst>
      <p:ext uri="{BB962C8B-B14F-4D97-AF65-F5344CB8AC3E}">
        <p14:creationId xmlns:p14="http://schemas.microsoft.com/office/powerpoint/2010/main" val="58356431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25" name="Rectangle 10">
            <a:extLst>
              <a:ext uri="{FF2B5EF4-FFF2-40B4-BE49-F238E27FC236}">
                <a16:creationId xmlns:a16="http://schemas.microsoft.com/office/drawing/2014/main" id="{89EA2611-DCBA-4E97-A2B2-9A466E76B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6" name="Freeform: Shape 12">
            <a:extLst>
              <a:ext uri="{FF2B5EF4-FFF2-40B4-BE49-F238E27FC236}">
                <a16:creationId xmlns:a16="http://schemas.microsoft.com/office/drawing/2014/main" id="{FD2669AB-35DB-41EC-BE9C-DA80B60A3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6290102" y="977273"/>
            <a:ext cx="6053670" cy="4903455"/>
          </a:xfrm>
          <a:custGeom>
            <a:avLst/>
            <a:gdLst>
              <a:gd name="connsiteX0" fmla="*/ 6053670 w 6053670"/>
              <a:gd name="connsiteY0" fmla="*/ 1098 h 4903455"/>
              <a:gd name="connsiteX1" fmla="*/ 6053670 w 6053670"/>
              <a:gd name="connsiteY1" fmla="*/ 424590 h 4903455"/>
              <a:gd name="connsiteX2" fmla="*/ 6053670 w 6053670"/>
              <a:gd name="connsiteY2" fmla="*/ 1254558 h 4903455"/>
              <a:gd name="connsiteX3" fmla="*/ 6053670 w 6053670"/>
              <a:gd name="connsiteY3" fmla="*/ 4903455 h 4903455"/>
              <a:gd name="connsiteX4" fmla="*/ 0 w 6053670"/>
              <a:gd name="connsiteY4" fmla="*/ 4903455 h 4903455"/>
              <a:gd name="connsiteX5" fmla="*/ 0 w 6053670"/>
              <a:gd name="connsiteY5" fmla="*/ 1249853 h 4903455"/>
              <a:gd name="connsiteX6" fmla="*/ 0 w 6053670"/>
              <a:gd name="connsiteY6" fmla="*/ 424590 h 4903455"/>
              <a:gd name="connsiteX7" fmla="*/ 0 w 6053670"/>
              <a:gd name="connsiteY7" fmla="*/ 0 h 4903455"/>
              <a:gd name="connsiteX8" fmla="*/ 35717 w 6053670"/>
              <a:gd name="connsiteY8" fmla="*/ 5488 h 4903455"/>
              <a:gd name="connsiteX9" fmla="*/ 140445 w 6053670"/>
              <a:gd name="connsiteY9" fmla="*/ 21641 h 4903455"/>
              <a:gd name="connsiteX10" fmla="*/ 216722 w 6053670"/>
              <a:gd name="connsiteY10" fmla="*/ 32932 h 4903455"/>
              <a:gd name="connsiteX11" fmla="*/ 307527 w 6053670"/>
              <a:gd name="connsiteY11" fmla="*/ 44850 h 4903455"/>
              <a:gd name="connsiteX12" fmla="*/ 415282 w 6053670"/>
              <a:gd name="connsiteY12" fmla="*/ 59121 h 4903455"/>
              <a:gd name="connsiteX13" fmla="*/ 534539 w 6053670"/>
              <a:gd name="connsiteY13" fmla="*/ 74175 h 4903455"/>
              <a:gd name="connsiteX14" fmla="*/ 668931 w 6053670"/>
              <a:gd name="connsiteY14" fmla="*/ 90014 h 4903455"/>
              <a:gd name="connsiteX15" fmla="*/ 815430 w 6053670"/>
              <a:gd name="connsiteY15" fmla="*/ 106794 h 4903455"/>
              <a:gd name="connsiteX16" fmla="*/ 974641 w 6053670"/>
              <a:gd name="connsiteY16" fmla="*/ 123574 h 4903455"/>
              <a:gd name="connsiteX17" fmla="*/ 1144144 w 6053670"/>
              <a:gd name="connsiteY17" fmla="*/ 140667 h 4903455"/>
              <a:gd name="connsiteX18" fmla="*/ 1326965 w 6053670"/>
              <a:gd name="connsiteY18" fmla="*/ 156506 h 4903455"/>
              <a:gd name="connsiteX19" fmla="*/ 1518261 w 6053670"/>
              <a:gd name="connsiteY19" fmla="*/ 171717 h 4903455"/>
              <a:gd name="connsiteX20" fmla="*/ 1720453 w 6053670"/>
              <a:gd name="connsiteY20" fmla="*/ 185518 h 4903455"/>
              <a:gd name="connsiteX21" fmla="*/ 1931121 w 6053670"/>
              <a:gd name="connsiteY21" fmla="*/ 198690 h 4903455"/>
              <a:gd name="connsiteX22" fmla="*/ 2150869 w 6053670"/>
              <a:gd name="connsiteY22" fmla="*/ 211079 h 4903455"/>
              <a:gd name="connsiteX23" fmla="*/ 2263467 w 6053670"/>
              <a:gd name="connsiteY23" fmla="*/ 215470 h 4903455"/>
              <a:gd name="connsiteX24" fmla="*/ 2378487 w 6053670"/>
              <a:gd name="connsiteY24" fmla="*/ 220332 h 4903455"/>
              <a:gd name="connsiteX25" fmla="*/ 2495323 w 6053670"/>
              <a:gd name="connsiteY25" fmla="*/ 224879 h 4903455"/>
              <a:gd name="connsiteX26" fmla="*/ 2612764 w 6053670"/>
              <a:gd name="connsiteY26" fmla="*/ 227859 h 4903455"/>
              <a:gd name="connsiteX27" fmla="*/ 2732627 w 6053670"/>
              <a:gd name="connsiteY27" fmla="*/ 230525 h 4903455"/>
              <a:gd name="connsiteX28" fmla="*/ 2853700 w 6053670"/>
              <a:gd name="connsiteY28" fmla="*/ 233348 h 4903455"/>
              <a:gd name="connsiteX29" fmla="*/ 2977195 w 6053670"/>
              <a:gd name="connsiteY29" fmla="*/ 235229 h 4903455"/>
              <a:gd name="connsiteX30" fmla="*/ 3101900 w 6053670"/>
              <a:gd name="connsiteY30" fmla="*/ 235229 h 4903455"/>
              <a:gd name="connsiteX31" fmla="*/ 3227817 w 6053670"/>
              <a:gd name="connsiteY31" fmla="*/ 236170 h 4903455"/>
              <a:gd name="connsiteX32" fmla="*/ 3354944 w 6053670"/>
              <a:gd name="connsiteY32" fmla="*/ 235229 h 4903455"/>
              <a:gd name="connsiteX33" fmla="*/ 3483887 w 6053670"/>
              <a:gd name="connsiteY33" fmla="*/ 233348 h 4903455"/>
              <a:gd name="connsiteX34" fmla="*/ 3612830 w 6053670"/>
              <a:gd name="connsiteY34" fmla="*/ 231623 h 4903455"/>
              <a:gd name="connsiteX35" fmla="*/ 3743589 w 6053670"/>
              <a:gd name="connsiteY35" fmla="*/ 227859 h 4903455"/>
              <a:gd name="connsiteX36" fmla="*/ 3875559 w 6053670"/>
              <a:gd name="connsiteY36" fmla="*/ 223938 h 4903455"/>
              <a:gd name="connsiteX37" fmla="*/ 4007529 w 6053670"/>
              <a:gd name="connsiteY37" fmla="*/ 219391 h 4903455"/>
              <a:gd name="connsiteX38" fmla="*/ 4140710 w 6053670"/>
              <a:gd name="connsiteY38" fmla="*/ 212961 h 4903455"/>
              <a:gd name="connsiteX39" fmla="*/ 4275102 w 6053670"/>
              <a:gd name="connsiteY39" fmla="*/ 205277 h 4903455"/>
              <a:gd name="connsiteX40" fmla="*/ 4410098 w 6053670"/>
              <a:gd name="connsiteY40" fmla="*/ 197907 h 4903455"/>
              <a:gd name="connsiteX41" fmla="*/ 4545096 w 6053670"/>
              <a:gd name="connsiteY41" fmla="*/ 188498 h 4903455"/>
              <a:gd name="connsiteX42" fmla="*/ 4681909 w 6053670"/>
              <a:gd name="connsiteY42" fmla="*/ 177207 h 4903455"/>
              <a:gd name="connsiteX43" fmla="*/ 4816905 w 6053670"/>
              <a:gd name="connsiteY43" fmla="*/ 165916 h 4903455"/>
              <a:gd name="connsiteX44" fmla="*/ 4954323 w 6053670"/>
              <a:gd name="connsiteY44" fmla="*/ 152899 h 4903455"/>
              <a:gd name="connsiteX45" fmla="*/ 5092347 w 6053670"/>
              <a:gd name="connsiteY45" fmla="*/ 138629 h 4903455"/>
              <a:gd name="connsiteX46" fmla="*/ 5228555 w 6053670"/>
              <a:gd name="connsiteY46" fmla="*/ 123574 h 4903455"/>
              <a:gd name="connsiteX47" fmla="*/ 5366578 w 6053670"/>
              <a:gd name="connsiteY47" fmla="*/ 106010 h 4903455"/>
              <a:gd name="connsiteX48" fmla="*/ 5503997 w 6053670"/>
              <a:gd name="connsiteY48" fmla="*/ 87192 h 4903455"/>
              <a:gd name="connsiteX49" fmla="*/ 5642020 w 6053670"/>
              <a:gd name="connsiteY49" fmla="*/ 68530 h 4903455"/>
              <a:gd name="connsiteX50" fmla="*/ 5779438 w 6053670"/>
              <a:gd name="connsiteY50" fmla="*/ 46733 h 4903455"/>
              <a:gd name="connsiteX51" fmla="*/ 5916251 w 6053670"/>
              <a:gd name="connsiteY51" fmla="*/ 24464 h 490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4903455">
                <a:moveTo>
                  <a:pt x="6053670" y="1098"/>
                </a:moveTo>
                <a:lnTo>
                  <a:pt x="6053670" y="424590"/>
                </a:lnTo>
                <a:lnTo>
                  <a:pt x="6053670" y="1254558"/>
                </a:lnTo>
                <a:lnTo>
                  <a:pt x="6053670" y="4903455"/>
                </a:lnTo>
                <a:lnTo>
                  <a:pt x="0" y="4903455"/>
                </a:lnTo>
                <a:lnTo>
                  <a:pt x="0" y="1249853"/>
                </a:lnTo>
                <a:lnTo>
                  <a:pt x="0" y="424590"/>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27" name="Freeform 5">
            <a:extLst>
              <a:ext uri="{FF2B5EF4-FFF2-40B4-BE49-F238E27FC236}">
                <a16:creationId xmlns:a16="http://schemas.microsoft.com/office/drawing/2014/main" id="{BBC615D1-6E12-40EF-915B-316CFDB55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1069"/>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8" name="Freeform 5">
            <a:extLst>
              <a:ext uri="{FF2B5EF4-FFF2-40B4-BE49-F238E27FC236}">
                <a16:creationId xmlns:a16="http://schemas.microsoft.com/office/drawing/2014/main" id="{B9797D36-DE1E-47CD-881A-6C1F58282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49246"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txBody>
          <a:bodyPr/>
          <a:lstStyle/>
          <a:p>
            <a:endParaRPr lang="en-US" dirty="0"/>
          </a:p>
        </p:txBody>
      </p:sp>
      <p:sp>
        <p:nvSpPr>
          <p:cNvPr id="2" name="Title 1">
            <a:extLst>
              <a:ext uri="{FF2B5EF4-FFF2-40B4-BE49-F238E27FC236}">
                <a16:creationId xmlns:a16="http://schemas.microsoft.com/office/drawing/2014/main" id="{80654FE6-A11C-42C3-842A-E99194B36884}"/>
              </a:ext>
            </a:extLst>
          </p:cNvPr>
          <p:cNvSpPr>
            <a:spLocks noGrp="1"/>
          </p:cNvSpPr>
          <p:nvPr>
            <p:ph type="title"/>
          </p:nvPr>
        </p:nvSpPr>
        <p:spPr>
          <a:xfrm>
            <a:off x="639098" y="629265"/>
            <a:ext cx="6072776" cy="1622322"/>
          </a:xfrm>
        </p:spPr>
        <p:txBody>
          <a:bodyPr>
            <a:normAutofit/>
          </a:bodyPr>
          <a:lstStyle/>
          <a:p>
            <a:r>
              <a:rPr lang="en-US" dirty="0">
                <a:solidFill>
                  <a:schemeClr val="tx1"/>
                </a:solidFill>
              </a:rPr>
              <a:t>AP STAT</a:t>
            </a:r>
          </a:p>
        </p:txBody>
      </p:sp>
      <p:pic>
        <p:nvPicPr>
          <p:cNvPr id="5" name="Picture 4" descr="Chart&#10;&#10;Description automatically generated">
            <a:extLst>
              <a:ext uri="{FF2B5EF4-FFF2-40B4-BE49-F238E27FC236}">
                <a16:creationId xmlns:a16="http://schemas.microsoft.com/office/drawing/2014/main" id="{5D322B56-DE36-4673-9A06-73B57E157D05}"/>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1833" r="11878" b="-1"/>
          <a:stretch/>
        </p:blipFill>
        <p:spPr>
          <a:xfrm>
            <a:off x="7418226" y="645106"/>
            <a:ext cx="4125317" cy="5585369"/>
          </a:xfrm>
          <a:prstGeom prst="rect">
            <a:avLst/>
          </a:prstGeom>
        </p:spPr>
      </p:pic>
      <p:sp>
        <p:nvSpPr>
          <p:cNvPr id="29" name="Rectangle 18">
            <a:extLst>
              <a:ext uri="{FF2B5EF4-FFF2-40B4-BE49-F238E27FC236}">
                <a16:creationId xmlns:a16="http://schemas.microsoft.com/office/drawing/2014/main" id="{4A2FAF1F-F462-46AF-A9E6-CC93C4E2C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 name="Oval 20">
            <a:extLst>
              <a:ext uri="{FF2B5EF4-FFF2-40B4-BE49-F238E27FC236}">
                <a16:creationId xmlns:a16="http://schemas.microsoft.com/office/drawing/2014/main" id="{7146BED8-BAE9-42C5-A3DD-7B946445D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1" name="Oval 22">
            <a:extLst>
              <a:ext uri="{FF2B5EF4-FFF2-40B4-BE49-F238E27FC236}">
                <a16:creationId xmlns:a16="http://schemas.microsoft.com/office/drawing/2014/main" id="{15765FE8-B62F-41E4-A73C-74C91A8FD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6A997266-7F1D-4C97-A446-5F832A67A17C}"/>
              </a:ext>
            </a:extLst>
          </p:cNvPr>
          <p:cNvSpPr>
            <a:spLocks noGrp="1"/>
          </p:cNvSpPr>
          <p:nvPr>
            <p:ph idx="1"/>
          </p:nvPr>
        </p:nvSpPr>
        <p:spPr>
          <a:xfrm>
            <a:off x="639098" y="2418735"/>
            <a:ext cx="6072776" cy="3811740"/>
          </a:xfrm>
        </p:spPr>
        <p:txBody>
          <a:bodyPr anchor="ctr">
            <a:normAutofit fontScale="92500" lnSpcReduction="10000"/>
          </a:bodyPr>
          <a:lstStyle/>
          <a:p>
            <a:r>
              <a:rPr lang="en-US" dirty="0">
                <a:solidFill>
                  <a:schemeClr val="tx1"/>
                </a:solidFill>
              </a:rPr>
              <a:t>Honors Math 3 is a prerequisite for AP Stat.</a:t>
            </a:r>
          </a:p>
          <a:p>
            <a:r>
              <a:rPr lang="en-US" dirty="0">
                <a:solidFill>
                  <a:schemeClr val="tx1"/>
                </a:solidFill>
              </a:rPr>
              <a:t>AP Stat is an introductory course in statistics. More of us will use statistics than will use calculus, trigonometry, or college algebra; that makes AP Statistics your opportunity to learn how to produce and use data, to recognize bad data, and to make decisions with data. Statistics allows you to drive data, rather than being driven by it.</a:t>
            </a:r>
          </a:p>
          <a:p>
            <a:r>
              <a:rPr lang="en-US" dirty="0">
                <a:solidFill>
                  <a:schemeClr val="tx1"/>
                </a:solidFill>
              </a:rPr>
              <a:t>If you don’t do your homework, AP Stat is hard. But it’s not like a regular math class—we don’t have problem after problem in which the answer is “4” or “x + 3.”</a:t>
            </a:r>
          </a:p>
          <a:p>
            <a:r>
              <a:rPr lang="en-US" dirty="0">
                <a:solidFill>
                  <a:schemeClr val="tx1"/>
                </a:solidFill>
              </a:rPr>
              <a:t>Enrolled students will be asked to complete summer work.</a:t>
            </a:r>
          </a:p>
          <a:p>
            <a:endParaRPr lang="en-US" dirty="0">
              <a:solidFill>
                <a:schemeClr val="tx1"/>
              </a:solidFill>
            </a:endParaRPr>
          </a:p>
        </p:txBody>
      </p:sp>
      <p:sp>
        <p:nvSpPr>
          <p:cNvPr id="6" name="TextBox 5">
            <a:extLst>
              <a:ext uri="{FF2B5EF4-FFF2-40B4-BE49-F238E27FC236}">
                <a16:creationId xmlns:a16="http://schemas.microsoft.com/office/drawing/2014/main" id="{5969F3B7-FEA6-461F-815D-34633A9A3C58}"/>
              </a:ext>
            </a:extLst>
          </p:cNvPr>
          <p:cNvSpPr txBox="1"/>
          <p:nvPr/>
        </p:nvSpPr>
        <p:spPr>
          <a:xfrm>
            <a:off x="8670642" y="6030420"/>
            <a:ext cx="2872901"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4" tooltip="https://www.thatswhatsheread.net/2012/10/2012-ytd-reading-stats/">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5" tooltip="https://creativecommons.org/licenses/by-nc-nd/3.0/">
                  <a:extLst>
                    <a:ext uri="{A12FA001-AC4F-418D-AE19-62706E023703}">
                      <ahyp:hlinkClr xmlns:ahyp="http://schemas.microsoft.com/office/drawing/2018/hyperlinkcolor" val="tx"/>
                    </a:ext>
                  </a:extLst>
                </a:hlinkClick>
              </a:rPr>
              <a:t>CC BY-NC-ND</a:t>
            </a:r>
            <a:endParaRPr lang="en-US" sz="700">
              <a:solidFill>
                <a:srgbClr val="FFFFFF"/>
              </a:solidFill>
            </a:endParaRPr>
          </a:p>
        </p:txBody>
      </p:sp>
    </p:spTree>
    <p:extLst>
      <p:ext uri="{BB962C8B-B14F-4D97-AF65-F5344CB8AC3E}">
        <p14:creationId xmlns:p14="http://schemas.microsoft.com/office/powerpoint/2010/main" val="1239920113"/>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744FCD7E5E4E243BAD5E8D13A4904D3" ma:contentTypeVersion="12" ma:contentTypeDescription="Create a new document." ma:contentTypeScope="" ma:versionID="a7d691d49404ad5bc0269ddab85d7302">
  <xsd:schema xmlns:xsd="http://www.w3.org/2001/XMLSchema" xmlns:xs="http://www.w3.org/2001/XMLSchema" xmlns:p="http://schemas.microsoft.com/office/2006/metadata/properties" xmlns:ns3="f80035b2-d5c5-4ccf-a4e9-450f390b5745" xmlns:ns4="05e6e9f7-0a8c-4b9b-899c-53e168b7d71f" targetNamespace="http://schemas.microsoft.com/office/2006/metadata/properties" ma:root="true" ma:fieldsID="a6a0c420550337ae023475a1a80bef05" ns3:_="" ns4:_="">
    <xsd:import namespace="f80035b2-d5c5-4ccf-a4e9-450f390b5745"/>
    <xsd:import namespace="05e6e9f7-0a8c-4b9b-899c-53e168b7d71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0035b2-d5c5-4ccf-a4e9-450f390b57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e6e9f7-0a8c-4b9b-899c-53e168b7d71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598009-E79E-4E6E-8353-7DE79158F3EF}">
  <ds:schemaRefs>
    <ds:schemaRef ds:uri="http://purl.org/dc/elements/1.1/"/>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www.w3.org/XML/1998/namespace"/>
    <ds:schemaRef ds:uri="05e6e9f7-0a8c-4b9b-899c-53e168b7d71f"/>
    <ds:schemaRef ds:uri="f80035b2-d5c5-4ccf-a4e9-450f390b5745"/>
    <ds:schemaRef ds:uri="http://schemas.microsoft.com/office/2006/metadata/properties"/>
  </ds:schemaRefs>
</ds:datastoreItem>
</file>

<file path=customXml/itemProps2.xml><?xml version="1.0" encoding="utf-8"?>
<ds:datastoreItem xmlns:ds="http://schemas.openxmlformats.org/officeDocument/2006/customXml" ds:itemID="{08F7C574-E139-4716-AC63-2D12CF1AE2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0035b2-d5c5-4ccf-a4e9-450f390b5745"/>
    <ds:schemaRef ds:uri="05e6e9f7-0a8c-4b9b-899c-53e168b7d7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68951B-0AC8-42FE-8D23-E604491200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24871</TotalTime>
  <Words>1036</Words>
  <Application>Microsoft Office PowerPoint</Application>
  <PresentationFormat>Widescreen</PresentationFormat>
  <Paragraphs>134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Ion Boardroom</vt:lpstr>
      <vt:lpstr>NGHS Mathematics Department 2024-2025 Course Descriptions and Recommendations. </vt:lpstr>
      <vt:lpstr>PowerPoint Presentation</vt:lpstr>
      <vt:lpstr>PowerPoint Presentation</vt:lpstr>
      <vt:lpstr>Expectations for Honors Courses</vt:lpstr>
      <vt:lpstr>Math 4th Courses</vt:lpstr>
      <vt:lpstr>PowerPoint Presentation</vt:lpstr>
      <vt:lpstr>Key Differences between AB and BC Calculus</vt:lpstr>
      <vt:lpstr>AP STAT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NGHS Mathematics Department 2021-2022 Course Descriptions and Recommendations.</dc:title>
  <dc:creator>Kelly, Page M</dc:creator>
  <cp:lastModifiedBy>Kelly, Page M</cp:lastModifiedBy>
  <cp:revision>4</cp:revision>
  <dcterms:created xsi:type="dcterms:W3CDTF">2021-02-15T19:01:33Z</dcterms:created>
  <dcterms:modified xsi:type="dcterms:W3CDTF">2024-02-16T14:05:17Z</dcterms:modified>
</cp:coreProperties>
</file>