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Lst>
  <p:notesMasterIdLst>
    <p:notesMasterId r:id="rId13"/>
  </p:notesMasterIdLst>
  <p:sldIdLst>
    <p:sldId id="261" r:id="rId5"/>
    <p:sldId id="266" r:id="rId6"/>
    <p:sldId id="268" r:id="rId7"/>
    <p:sldId id="260" r:id="rId8"/>
    <p:sldId id="257" r:id="rId9"/>
    <p:sldId id="258" r:id="rId10"/>
    <p:sldId id="275" r:id="rId11"/>
    <p:sldId id="27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60B9D-87DF-4B29-8275-04EA47E06D52}" v="4" dt="2020-03-24T18:55:54.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72" d="100"/>
          <a:sy n="72" d="100"/>
        </p:scale>
        <p:origin x="4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59FD9-5B0F-4DCD-9290-1A400DAAB6DE}"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31975-C582-44B5-B1D1-711CE22749BA}" type="slidenum">
              <a:rPr lang="en-US" smtClean="0"/>
              <a:t>‹#›</a:t>
            </a:fld>
            <a:endParaRPr lang="en-US"/>
          </a:p>
        </p:txBody>
      </p:sp>
    </p:spTree>
    <p:extLst>
      <p:ext uri="{BB962C8B-B14F-4D97-AF65-F5344CB8AC3E}">
        <p14:creationId xmlns:p14="http://schemas.microsoft.com/office/powerpoint/2010/main" val="1895252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B00FEF3-C9E1-49DA-89D9-7E40F72B60BB}" type="datetimeFigureOut">
              <a:rPr lang="en-US" smtClean="0"/>
              <a:t>3/26/2020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F85F06D-ECDB-4C5D-97E8-58EEEE06C0FE}"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765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00FEF3-C9E1-49DA-89D9-7E40F72B60B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5F06D-ECDB-4C5D-97E8-58EEEE06C0FE}" type="slidenum">
              <a:rPr lang="en-US" smtClean="0"/>
              <a:t>‹#›</a:t>
            </a:fld>
            <a:endParaRPr lang="en-US"/>
          </a:p>
        </p:txBody>
      </p:sp>
    </p:spTree>
    <p:extLst>
      <p:ext uri="{BB962C8B-B14F-4D97-AF65-F5344CB8AC3E}">
        <p14:creationId xmlns:p14="http://schemas.microsoft.com/office/powerpoint/2010/main" val="168504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00FEF3-C9E1-49DA-89D9-7E40F72B60B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5F06D-ECDB-4C5D-97E8-58EEEE06C0FE}" type="slidenum">
              <a:rPr lang="en-US" smtClean="0"/>
              <a:t>‹#›</a:t>
            </a:fld>
            <a:endParaRPr lang="en-US"/>
          </a:p>
        </p:txBody>
      </p:sp>
    </p:spTree>
    <p:extLst>
      <p:ext uri="{BB962C8B-B14F-4D97-AF65-F5344CB8AC3E}">
        <p14:creationId xmlns:p14="http://schemas.microsoft.com/office/powerpoint/2010/main" val="203370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00FEF3-C9E1-49DA-89D9-7E40F72B60BB}"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5F06D-ECDB-4C5D-97E8-58EEEE06C0FE}" type="slidenum">
              <a:rPr lang="en-US" smtClean="0"/>
              <a:t>‹#›</a:t>
            </a:fld>
            <a:endParaRPr lang="en-US"/>
          </a:p>
        </p:txBody>
      </p:sp>
    </p:spTree>
    <p:extLst>
      <p:ext uri="{BB962C8B-B14F-4D97-AF65-F5344CB8AC3E}">
        <p14:creationId xmlns:p14="http://schemas.microsoft.com/office/powerpoint/2010/main" val="1166815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B00FEF3-C9E1-49DA-89D9-7E40F72B60BB}" type="datetimeFigureOut">
              <a:rPr lang="en-US" smtClean="0"/>
              <a:t>3/26/2020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F85F06D-ECDB-4C5D-97E8-58EEEE06C0FE}"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802381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00FEF3-C9E1-49DA-89D9-7E40F72B60BB}"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5F06D-ECDB-4C5D-97E8-58EEEE06C0FE}" type="slidenum">
              <a:rPr lang="en-US" smtClean="0"/>
              <a:t>‹#›</a:t>
            </a:fld>
            <a:endParaRPr lang="en-US"/>
          </a:p>
        </p:txBody>
      </p:sp>
    </p:spTree>
    <p:extLst>
      <p:ext uri="{BB962C8B-B14F-4D97-AF65-F5344CB8AC3E}">
        <p14:creationId xmlns:p14="http://schemas.microsoft.com/office/powerpoint/2010/main" val="139698116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00FEF3-C9E1-49DA-89D9-7E40F72B60BB}"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5F06D-ECDB-4C5D-97E8-58EEEE06C0FE}" type="slidenum">
              <a:rPr lang="en-US" smtClean="0"/>
              <a:t>‹#›</a:t>
            </a:fld>
            <a:endParaRPr lang="en-US"/>
          </a:p>
        </p:txBody>
      </p:sp>
    </p:spTree>
    <p:extLst>
      <p:ext uri="{BB962C8B-B14F-4D97-AF65-F5344CB8AC3E}">
        <p14:creationId xmlns:p14="http://schemas.microsoft.com/office/powerpoint/2010/main" val="31592041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00FEF3-C9E1-49DA-89D9-7E40F72B60BB}"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5F06D-ECDB-4C5D-97E8-58EEEE06C0FE}" type="slidenum">
              <a:rPr lang="en-US" smtClean="0"/>
              <a:t>‹#›</a:t>
            </a:fld>
            <a:endParaRPr lang="en-US"/>
          </a:p>
        </p:txBody>
      </p:sp>
    </p:spTree>
    <p:extLst>
      <p:ext uri="{BB962C8B-B14F-4D97-AF65-F5344CB8AC3E}">
        <p14:creationId xmlns:p14="http://schemas.microsoft.com/office/powerpoint/2010/main" val="113390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0FEF3-C9E1-49DA-89D9-7E40F72B60BB}"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5F06D-ECDB-4C5D-97E8-58EEEE06C0FE}" type="slidenum">
              <a:rPr lang="en-US" smtClean="0"/>
              <a:t>‹#›</a:t>
            </a:fld>
            <a:endParaRPr lang="en-US"/>
          </a:p>
        </p:txBody>
      </p:sp>
    </p:spTree>
    <p:extLst>
      <p:ext uri="{BB962C8B-B14F-4D97-AF65-F5344CB8AC3E}">
        <p14:creationId xmlns:p14="http://schemas.microsoft.com/office/powerpoint/2010/main" val="144993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CB00FEF3-C9E1-49DA-89D9-7E40F72B60BB}" type="datetimeFigureOut">
              <a:rPr lang="en-US" smtClean="0"/>
              <a:t>3/26/2020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AF85F06D-ECDB-4C5D-97E8-58EEEE06C0FE}"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921963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CB00FEF3-C9E1-49DA-89D9-7E40F72B60BB}" type="datetimeFigureOut">
              <a:rPr lang="en-US" smtClean="0"/>
              <a:t>3/26/2020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AF85F06D-ECDB-4C5D-97E8-58EEEE06C0FE}" type="slidenum">
              <a:rPr lang="en-US" smtClean="0"/>
              <a:t>‹#›</a:t>
            </a:fld>
            <a:endParaRPr lang="en-US"/>
          </a:p>
        </p:txBody>
      </p:sp>
    </p:spTree>
    <p:extLst>
      <p:ext uri="{BB962C8B-B14F-4D97-AF65-F5344CB8AC3E}">
        <p14:creationId xmlns:p14="http://schemas.microsoft.com/office/powerpoint/2010/main" val="395669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B00FEF3-C9E1-49DA-89D9-7E40F72B60BB}" type="datetimeFigureOut">
              <a:rPr lang="en-US" smtClean="0"/>
              <a:t>3/26/2020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F85F06D-ECDB-4C5D-97E8-58EEEE06C0FE}"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22382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9032" y="1382752"/>
            <a:ext cx="4650058" cy="3434574"/>
          </a:xfrm>
        </p:spPr>
        <p:txBody>
          <a:bodyPr/>
          <a:lstStyle/>
          <a:p>
            <a:r>
              <a:rPr lang="en-US" sz="4000" b="1" dirty="0">
                <a:solidFill>
                  <a:schemeClr val="tx1"/>
                </a:solidFill>
              </a:rPr>
              <a:t>Welborn </a:t>
            </a:r>
            <a:br>
              <a:rPr lang="en-US" sz="4000" b="1" dirty="0">
                <a:solidFill>
                  <a:schemeClr val="tx1"/>
                </a:solidFill>
              </a:rPr>
            </a:br>
            <a:r>
              <a:rPr lang="en-US" sz="4000" b="1" dirty="0">
                <a:solidFill>
                  <a:schemeClr val="tx1"/>
                </a:solidFill>
              </a:rPr>
              <a:t>Academy </a:t>
            </a:r>
            <a:br>
              <a:rPr lang="en-US" sz="4000" b="1" dirty="0">
                <a:solidFill>
                  <a:schemeClr val="tx1"/>
                </a:solidFill>
              </a:rPr>
            </a:br>
            <a:r>
              <a:rPr lang="en-US" sz="4000" b="1" dirty="0">
                <a:solidFill>
                  <a:schemeClr val="tx1"/>
                </a:solidFill>
              </a:rPr>
              <a:t>of </a:t>
            </a:r>
            <a:br>
              <a:rPr lang="en-US" sz="4000" b="1" dirty="0">
                <a:solidFill>
                  <a:schemeClr val="tx1"/>
                </a:solidFill>
              </a:rPr>
            </a:br>
            <a:r>
              <a:rPr lang="en-US" sz="4000" b="1" dirty="0">
                <a:solidFill>
                  <a:schemeClr val="tx1"/>
                </a:solidFill>
              </a:rPr>
              <a:t>Science and Technology</a:t>
            </a:r>
          </a:p>
        </p:txBody>
      </p:sp>
      <p:pic>
        <p:nvPicPr>
          <p:cNvPr id="3" name="Picture 2" descr="Welborn Academy CTE 6th"/>
          <p:cNvPicPr>
            <a:picLocks noChangeAspect="1" noChangeArrowheads="1"/>
          </p:cNvPicPr>
          <p:nvPr/>
        </p:nvPicPr>
        <p:blipFill rotWithShape="1">
          <a:blip r:embed="rId2">
            <a:extLst>
              <a:ext uri="{28A0092B-C50C-407E-A947-70E740481C1C}">
                <a14:useLocalDpi xmlns:a14="http://schemas.microsoft.com/office/drawing/2010/main" val="0"/>
              </a:ext>
            </a:extLst>
          </a:blip>
          <a:srcRect l="7014" t="32539" r="50894" b="15891"/>
          <a:stretch/>
        </p:blipFill>
        <p:spPr bwMode="auto">
          <a:xfrm>
            <a:off x="412595" y="3947532"/>
            <a:ext cx="2963201" cy="2698593"/>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2824" t="14271" r="9009" b="34535"/>
          <a:stretch/>
        </p:blipFill>
        <p:spPr>
          <a:xfrm>
            <a:off x="8932327" y="490655"/>
            <a:ext cx="3177896" cy="2609384"/>
          </a:xfrm>
          <a:prstGeom prst="rect">
            <a:avLst/>
          </a:prstGeom>
        </p:spPr>
      </p:pic>
      <p:pic>
        <p:nvPicPr>
          <p:cNvPr id="5" name="Picture 4" descr="Welborn Academy CTE 6th Grade Balloon Fligh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2327" y="3947532"/>
            <a:ext cx="3177896" cy="2698593"/>
          </a:xfrm>
          <a:prstGeom prst="rect">
            <a:avLst/>
          </a:prstGeom>
          <a:noFill/>
          <a:ln>
            <a:noFill/>
          </a:ln>
        </p:spPr>
      </p:pic>
      <p:pic>
        <p:nvPicPr>
          <p:cNvPr id="6" name="Content Placeholder 12"/>
          <p:cNvPicPr>
            <a:picLocks noChangeAspect="1"/>
          </p:cNvPicPr>
          <p:nvPr/>
        </p:nvPicPr>
        <p:blipFill rotWithShape="1">
          <a:blip r:embed="rId5">
            <a:extLst>
              <a:ext uri="{28A0092B-C50C-407E-A947-70E740481C1C}">
                <a14:useLocalDpi xmlns:a14="http://schemas.microsoft.com/office/drawing/2010/main" val="0"/>
              </a:ext>
            </a:extLst>
          </a:blip>
          <a:srcRect l="5290" t="12423" r="70490" b="49660"/>
          <a:stretch/>
        </p:blipFill>
        <p:spPr>
          <a:xfrm>
            <a:off x="412595" y="490655"/>
            <a:ext cx="2963201" cy="2609384"/>
          </a:xfrm>
          <a:prstGeom prst="rect">
            <a:avLst/>
          </a:prstGeom>
        </p:spPr>
      </p:pic>
    </p:spTree>
    <p:extLst>
      <p:ext uri="{BB962C8B-B14F-4D97-AF65-F5344CB8AC3E}">
        <p14:creationId xmlns:p14="http://schemas.microsoft.com/office/powerpoint/2010/main" val="367196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178322" cy="833098"/>
          </a:xfrm>
        </p:spPr>
        <p:txBody>
          <a:bodyPr>
            <a:normAutofit fontScale="90000"/>
          </a:bodyPr>
          <a:lstStyle/>
          <a:p>
            <a:r>
              <a:rPr lang="en-US" dirty="0"/>
              <a:t>Welborn Academy administration</a:t>
            </a:r>
            <a:br>
              <a:rPr lang="en-US" dirty="0"/>
            </a:br>
            <a:endParaRPr lang="en-US" dirty="0"/>
          </a:p>
        </p:txBody>
      </p:sp>
      <p:sp>
        <p:nvSpPr>
          <p:cNvPr id="5" name="Content Placeholder 4"/>
          <p:cNvSpPr>
            <a:spLocks noGrp="1"/>
          </p:cNvSpPr>
          <p:nvPr>
            <p:ph sz="half" idx="1"/>
          </p:nvPr>
        </p:nvSpPr>
        <p:spPr>
          <a:xfrm>
            <a:off x="6056782" y="1215483"/>
            <a:ext cx="4800600" cy="50292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Content Placeholder 5"/>
          <p:cNvSpPr>
            <a:spLocks noGrp="1"/>
          </p:cNvSpPr>
          <p:nvPr>
            <p:ph sz="half" idx="2"/>
          </p:nvPr>
        </p:nvSpPr>
        <p:spPr>
          <a:xfrm>
            <a:off x="6647796" y="2286000"/>
            <a:ext cx="4800600" cy="2821259"/>
          </a:xfrm>
        </p:spPr>
        <p:txBody>
          <a:bodyPr>
            <a:normAutofit/>
          </a:bodyPr>
          <a:lstStyle/>
          <a:p>
            <a:pPr marL="0" indent="0">
              <a:buNone/>
            </a:pPr>
            <a:r>
              <a:rPr lang="en-US"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471" y="1034688"/>
            <a:ext cx="3961076" cy="5029200"/>
          </a:xfrm>
          <a:prstGeom prst="rect">
            <a:avLst/>
          </a:prstGeom>
        </p:spPr>
      </p:pic>
      <p:sp>
        <p:nvSpPr>
          <p:cNvPr id="9" name="Rectangle 8"/>
          <p:cNvSpPr/>
          <p:nvPr/>
        </p:nvSpPr>
        <p:spPr>
          <a:xfrm>
            <a:off x="1251678" y="6244683"/>
            <a:ext cx="4611626" cy="646331"/>
          </a:xfrm>
          <a:prstGeom prst="rect">
            <a:avLst/>
          </a:prstGeom>
        </p:spPr>
        <p:txBody>
          <a:bodyPr wrap="square">
            <a:spAutoFit/>
          </a:bodyPr>
          <a:lstStyle/>
          <a:p>
            <a:pPr algn="ctr"/>
            <a:r>
              <a:rPr lang="en-US" b="1" dirty="0"/>
              <a:t>Dr. Ashauna Harris,</a:t>
            </a:r>
          </a:p>
          <a:p>
            <a:pPr algn="ctr"/>
            <a:r>
              <a:rPr lang="en-US" b="1" dirty="0"/>
              <a:t>School Principal </a:t>
            </a:r>
          </a:p>
        </p:txBody>
      </p:sp>
      <p:sp>
        <p:nvSpPr>
          <p:cNvPr id="10" name="Rectangle 9"/>
          <p:cNvSpPr/>
          <p:nvPr/>
        </p:nvSpPr>
        <p:spPr>
          <a:xfrm>
            <a:off x="6965227" y="6083210"/>
            <a:ext cx="3673036" cy="646331"/>
          </a:xfrm>
          <a:prstGeom prst="rect">
            <a:avLst/>
          </a:prstGeom>
        </p:spPr>
        <p:txBody>
          <a:bodyPr wrap="square">
            <a:spAutoFit/>
          </a:bodyPr>
          <a:lstStyle/>
          <a:p>
            <a:pPr algn="ctr"/>
            <a:r>
              <a:rPr lang="en-US" b="1" dirty="0"/>
              <a:t>Mr. Domieka Cantey,</a:t>
            </a:r>
          </a:p>
          <a:p>
            <a:pPr algn="ctr"/>
            <a:r>
              <a:rPr lang="en-US" b="1" dirty="0"/>
              <a:t>Assistant Principal </a:t>
            </a:r>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7150" y="1054010"/>
            <a:ext cx="3990467" cy="4990556"/>
          </a:xfrm>
          <a:prstGeom prst="rect">
            <a:avLst/>
          </a:prstGeom>
        </p:spPr>
      </p:pic>
    </p:spTree>
    <p:extLst>
      <p:ext uri="{BB962C8B-B14F-4D97-AF65-F5344CB8AC3E}">
        <p14:creationId xmlns:p14="http://schemas.microsoft.com/office/powerpoint/2010/main" val="99940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1678" y="382385"/>
            <a:ext cx="10178322" cy="821947"/>
          </a:xfrm>
        </p:spPr>
        <p:txBody>
          <a:bodyPr/>
          <a:lstStyle/>
          <a:p>
            <a:r>
              <a:rPr lang="en-US" dirty="0"/>
              <a:t>Middle School expectations</a:t>
            </a:r>
          </a:p>
        </p:txBody>
      </p:sp>
      <p:sp>
        <p:nvSpPr>
          <p:cNvPr id="6" name="Content Placeholder 5"/>
          <p:cNvSpPr>
            <a:spLocks noGrp="1"/>
          </p:cNvSpPr>
          <p:nvPr>
            <p:ph idx="1"/>
          </p:nvPr>
        </p:nvSpPr>
        <p:spPr>
          <a:xfrm>
            <a:off x="1184771" y="2411336"/>
            <a:ext cx="10178322" cy="4330229"/>
          </a:xfrm>
        </p:spPr>
        <p:txBody>
          <a:bodyPr>
            <a:normAutofit fontScale="92500" lnSpcReduction="20000"/>
          </a:bodyPr>
          <a:lstStyle/>
          <a:p>
            <a:pPr marL="0" lvl="0" indent="0">
              <a:buNone/>
            </a:pPr>
            <a:r>
              <a:rPr lang="en-US" b="1" u="sng" dirty="0"/>
              <a:t>Welborn Highlights</a:t>
            </a:r>
          </a:p>
          <a:p>
            <a:pPr lvl="0"/>
            <a:r>
              <a:rPr lang="en-US" dirty="0"/>
              <a:t>Offer AIMM (Math), and opportunities to take accelerated classes at the High School (Math 1 &amp; 2)</a:t>
            </a:r>
          </a:p>
          <a:p>
            <a:pPr lvl="0"/>
            <a:r>
              <a:rPr lang="en-US" dirty="0"/>
              <a:t>Technology Workshop </a:t>
            </a:r>
          </a:p>
          <a:p>
            <a:pPr lvl="0"/>
            <a:r>
              <a:rPr lang="en-US" dirty="0"/>
              <a:t>Warm caring environment where students are greeted as they enter each morning, monitored during transitions</a:t>
            </a:r>
          </a:p>
          <a:p>
            <a:pPr lvl="0"/>
            <a:r>
              <a:rPr lang="en-US" dirty="0"/>
              <a:t>Grade level specific bell schedule throughout the building (Lunch, transitions…) </a:t>
            </a:r>
          </a:p>
          <a:p>
            <a:pPr lvl="0"/>
            <a:r>
              <a:rPr lang="en-US" dirty="0"/>
              <a:t>Yearlong 90 minute ELA and Math Classes</a:t>
            </a:r>
          </a:p>
          <a:p>
            <a:pPr lvl="0"/>
            <a:r>
              <a:rPr lang="en-US" dirty="0"/>
              <a:t>Yearlong 45 minute Social Studies and Science classes </a:t>
            </a:r>
          </a:p>
          <a:p>
            <a:pPr lvl="0"/>
            <a:r>
              <a:rPr lang="en-US" dirty="0"/>
              <a:t>Encore classes- 45 minutes each with a change at the semester</a:t>
            </a:r>
          </a:p>
          <a:p>
            <a:pPr lvl="0"/>
            <a:r>
              <a:rPr lang="en-US" dirty="0"/>
              <a:t>Free Breakfast in the classroom, Free Lunch </a:t>
            </a:r>
          </a:p>
          <a:p>
            <a:pPr lvl="0"/>
            <a:r>
              <a:rPr lang="en-US" dirty="0"/>
              <a:t>Nationally Ranked Robotics</a:t>
            </a:r>
          </a:p>
          <a:p>
            <a:pPr lvl="0"/>
            <a:r>
              <a:rPr lang="en-US" dirty="0"/>
              <a:t>Aviation Encore Opportunity</a:t>
            </a:r>
          </a:p>
        </p:txBody>
      </p:sp>
      <p:sp>
        <p:nvSpPr>
          <p:cNvPr id="7" name="Rectangle 6"/>
          <p:cNvSpPr/>
          <p:nvPr/>
        </p:nvSpPr>
        <p:spPr>
          <a:xfrm>
            <a:off x="1117864" y="1204332"/>
            <a:ext cx="10312136" cy="1077218"/>
          </a:xfrm>
          <a:prstGeom prst="rect">
            <a:avLst/>
          </a:prstGeom>
        </p:spPr>
        <p:txBody>
          <a:bodyPr wrap="square">
            <a:spAutoFit/>
          </a:bodyPr>
          <a:lstStyle/>
          <a:p>
            <a:r>
              <a:rPr lang="en-US" sz="1600" dirty="0">
                <a:solidFill>
                  <a:schemeClr val="accent5">
                    <a:lumMod val="75000"/>
                  </a:schemeClr>
                </a:solidFill>
              </a:rPr>
              <a:t>Arrival time- 8:50/ Departure time- 3:45</a:t>
            </a:r>
          </a:p>
          <a:p>
            <a:r>
              <a:rPr lang="en-US" sz="1600" dirty="0">
                <a:solidFill>
                  <a:schemeClr val="accent5">
                    <a:lumMod val="75000"/>
                  </a:schemeClr>
                </a:solidFill>
              </a:rPr>
              <a:t>AIG/ ESOL/ EC</a:t>
            </a:r>
          </a:p>
          <a:p>
            <a:r>
              <a:rPr lang="en-US" sz="1600" dirty="0">
                <a:solidFill>
                  <a:schemeClr val="accent5">
                    <a:lumMod val="75000"/>
                  </a:schemeClr>
                </a:solidFill>
              </a:rPr>
              <a:t>Core Classes (ELA, Math, Science, Social Studies)</a:t>
            </a:r>
          </a:p>
          <a:p>
            <a:r>
              <a:rPr lang="en-US" sz="1600" dirty="0">
                <a:solidFill>
                  <a:schemeClr val="accent5">
                    <a:lumMod val="75000"/>
                  </a:schemeClr>
                </a:solidFill>
              </a:rPr>
              <a:t>Encore Classes</a:t>
            </a:r>
          </a:p>
        </p:txBody>
      </p:sp>
    </p:spTree>
    <p:extLst>
      <p:ext uri="{BB962C8B-B14F-4D97-AF65-F5344CB8AC3E}">
        <p14:creationId xmlns:p14="http://schemas.microsoft.com/office/powerpoint/2010/main" val="408347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688132"/>
          </a:xfrm>
        </p:spPr>
        <p:txBody>
          <a:bodyPr>
            <a:normAutofit fontScale="90000"/>
          </a:bodyPr>
          <a:lstStyle/>
          <a:p>
            <a:pPr algn="ctr"/>
            <a:r>
              <a:rPr lang="en-US" dirty="0"/>
              <a:t>6</a:t>
            </a:r>
            <a:r>
              <a:rPr lang="en-US" baseline="30000" dirty="0"/>
              <a:t>th</a:t>
            </a:r>
            <a:r>
              <a:rPr lang="en-US" dirty="0"/>
              <a:t> Grade encore Classes</a:t>
            </a:r>
          </a:p>
        </p:txBody>
      </p:sp>
      <p:sp>
        <p:nvSpPr>
          <p:cNvPr id="3" name="Content Placeholder 2"/>
          <p:cNvSpPr>
            <a:spLocks noGrp="1"/>
          </p:cNvSpPr>
          <p:nvPr>
            <p:ph idx="1"/>
          </p:nvPr>
        </p:nvSpPr>
        <p:spPr>
          <a:xfrm>
            <a:off x="1251678" y="1070517"/>
            <a:ext cx="10178322" cy="5497551"/>
          </a:xfrm>
        </p:spPr>
        <p:txBody>
          <a:bodyPr>
            <a:normAutofit fontScale="85000" lnSpcReduction="20000"/>
          </a:bodyPr>
          <a:lstStyle/>
          <a:p>
            <a:r>
              <a:rPr lang="en-US" sz="3000" b="1" u="sng" dirty="0"/>
              <a:t>Band (Year Long)</a:t>
            </a:r>
            <a:r>
              <a:rPr lang="en-US" sz="3000" u="sng" dirty="0"/>
              <a:t> </a:t>
            </a:r>
          </a:p>
          <a:p>
            <a:pPr marL="0" indent="0">
              <a:buNone/>
            </a:pPr>
            <a:r>
              <a:rPr lang="en-US" sz="3000" dirty="0"/>
              <a:t>This course is open to all sixth-grade students with strong interest. Students receive instruction on fundamentals through group and individualized instruction. The groups are involved with performances throughout the school year. Except for large and/or expensive instruments, parents must secure instruments for their children. </a:t>
            </a:r>
          </a:p>
          <a:p>
            <a:pPr marL="0" indent="0">
              <a:buNone/>
            </a:pPr>
            <a:endParaRPr lang="en-US" sz="3000" dirty="0"/>
          </a:p>
          <a:p>
            <a:r>
              <a:rPr lang="en-US" sz="3200" b="1" u="sng" dirty="0"/>
              <a:t>Introduction to Spanish  </a:t>
            </a:r>
          </a:p>
          <a:p>
            <a:pPr marL="0" indent="0">
              <a:buNone/>
            </a:pPr>
            <a:r>
              <a:rPr lang="en-US" sz="3200" dirty="0"/>
              <a:t>This 6th-grade course is designed to introduce students to basic Spanish vocabulary and structures. They will develop an awareness of the Spanish language patterns and sounds. In addition, they will gain familiarity with the geography, customs, and traditions of the Spanish-speaking world as well as Hispanic influence in American culture.</a:t>
            </a:r>
          </a:p>
          <a:p>
            <a:pPr marL="0" indent="0">
              <a:buNone/>
            </a:pPr>
            <a:endParaRPr lang="en-US" sz="3000" dirty="0"/>
          </a:p>
          <a:p>
            <a:pPr marL="0" indent="0">
              <a:buNone/>
            </a:pPr>
            <a:endParaRPr lang="en-US" sz="3000" dirty="0"/>
          </a:p>
          <a:p>
            <a:endParaRPr lang="en-US" dirty="0"/>
          </a:p>
        </p:txBody>
      </p:sp>
    </p:spTree>
    <p:extLst>
      <p:ext uri="{BB962C8B-B14F-4D97-AF65-F5344CB8AC3E}">
        <p14:creationId xmlns:p14="http://schemas.microsoft.com/office/powerpoint/2010/main" val="422954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6839" y="994791"/>
            <a:ext cx="10178322" cy="5759605"/>
          </a:xfrm>
        </p:spPr>
        <p:txBody>
          <a:bodyPr>
            <a:noAutofit/>
          </a:bodyPr>
          <a:lstStyle/>
          <a:p>
            <a:r>
              <a:rPr lang="en-US" sz="1800" b="1" u="sng" dirty="0"/>
              <a:t>Art</a:t>
            </a:r>
          </a:p>
          <a:p>
            <a:pPr marL="0" indent="0">
              <a:buNone/>
            </a:pPr>
            <a:r>
              <a:rPr lang="en-US" sz="1800" dirty="0"/>
              <a:t>This course is open to sixth-grade students interested in exploring basic art techniques and media. It emphasizes and principles of design, along with opportunities for enhancing critical-thinking and writing skills.</a:t>
            </a:r>
          </a:p>
          <a:p>
            <a:endParaRPr lang="en-US" sz="1800" dirty="0"/>
          </a:p>
          <a:p>
            <a:r>
              <a:rPr lang="en-US" sz="1800" b="1" u="sng" dirty="0"/>
              <a:t>Exploring Technology</a:t>
            </a:r>
          </a:p>
          <a:p>
            <a:pPr marL="0" indent="0">
              <a:buNone/>
            </a:pPr>
            <a:r>
              <a:rPr lang="en-US" sz="1800" dirty="0"/>
              <a:t>In this course, students will investigate how products can be improved and invented based on the current need to solve problems. Through engaging activities and hands-on projects, students will focus on understanding system design and various manufacturing technologies; and how technology can impact society, the environment, and the economy, as well as utilize engineering design concepts such as computer-aided design and other communication technologies to brainstorm and analyze solutions to technological problems. They will examine how criteria, constraints, and processes affect designs. The course emphasizes brainstorming, visualizing, modeling, testing, and refining designs. Students will develop skills in researching information, communicating design information, and reporting results. Activities are structured to integrate physical and social sciences, mathematics, English language arts, and art. Technology Student Association (TSA) competitive events, community service, and leadership activities provide the opportunity to apply essential standards and workplace readiness skills through authentic experiences.</a:t>
            </a:r>
          </a:p>
          <a:p>
            <a:endParaRPr lang="en-US" sz="1800" dirty="0"/>
          </a:p>
          <a:p>
            <a:endParaRPr lang="en-US" sz="1600" dirty="0"/>
          </a:p>
        </p:txBody>
      </p:sp>
      <p:sp>
        <p:nvSpPr>
          <p:cNvPr id="4" name="Title 1"/>
          <p:cNvSpPr>
            <a:spLocks noGrp="1"/>
          </p:cNvSpPr>
          <p:nvPr>
            <p:ph type="title"/>
          </p:nvPr>
        </p:nvSpPr>
        <p:spPr>
          <a:xfrm>
            <a:off x="1175477" y="103604"/>
            <a:ext cx="10178322" cy="688132"/>
          </a:xfrm>
        </p:spPr>
        <p:txBody>
          <a:bodyPr>
            <a:normAutofit fontScale="90000"/>
          </a:bodyPr>
          <a:lstStyle/>
          <a:p>
            <a:pPr algn="ctr"/>
            <a:r>
              <a:rPr lang="en-US" dirty="0"/>
              <a:t>6</a:t>
            </a:r>
            <a:r>
              <a:rPr lang="en-US" baseline="30000" dirty="0"/>
              <a:t>th</a:t>
            </a:r>
            <a:r>
              <a:rPr lang="en-US" dirty="0"/>
              <a:t> Grade Encore Classes</a:t>
            </a:r>
          </a:p>
        </p:txBody>
      </p:sp>
    </p:spTree>
    <p:extLst>
      <p:ext uri="{BB962C8B-B14F-4D97-AF65-F5344CB8AC3E}">
        <p14:creationId xmlns:p14="http://schemas.microsoft.com/office/powerpoint/2010/main" val="124595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6702" y="1"/>
            <a:ext cx="10950498" cy="6858000"/>
          </a:xfrm>
        </p:spPr>
        <p:txBody>
          <a:bodyPr>
            <a:noAutofit/>
          </a:bodyPr>
          <a:lstStyle/>
          <a:p>
            <a:endParaRPr lang="en-US" sz="1400" b="1" u="sng" dirty="0"/>
          </a:p>
          <a:p>
            <a:pPr marL="0" indent="0" algn="ctr">
              <a:buNone/>
            </a:pPr>
            <a:r>
              <a:rPr lang="en-US" sz="4600" cap="all" spc="200" dirty="0">
                <a:solidFill>
                  <a:srgbClr val="696464"/>
                </a:solidFill>
                <a:latin typeface="Impact" panose="020B0806030902050204"/>
                <a:ea typeface="+mj-ea"/>
                <a:cs typeface="+mj-cs"/>
              </a:rPr>
              <a:t>6</a:t>
            </a:r>
            <a:r>
              <a:rPr lang="en-US" sz="4600" cap="all" spc="200" baseline="30000" dirty="0">
                <a:solidFill>
                  <a:srgbClr val="696464"/>
                </a:solidFill>
                <a:latin typeface="Impact" panose="020B0806030902050204"/>
                <a:ea typeface="+mj-ea"/>
                <a:cs typeface="+mj-cs"/>
              </a:rPr>
              <a:t>th</a:t>
            </a:r>
            <a:r>
              <a:rPr lang="en-US" sz="4600" cap="all" spc="200" dirty="0">
                <a:solidFill>
                  <a:srgbClr val="696464"/>
                </a:solidFill>
                <a:latin typeface="Impact" panose="020B0806030902050204"/>
                <a:ea typeface="+mj-ea"/>
                <a:cs typeface="+mj-cs"/>
              </a:rPr>
              <a:t> Grade Encore Classes</a:t>
            </a:r>
            <a:endParaRPr lang="en-US" sz="1400" b="1" u="sng" dirty="0"/>
          </a:p>
          <a:p>
            <a:r>
              <a:rPr lang="en-US" sz="1800" b="1" u="sng" dirty="0"/>
              <a:t>PLTW Gateway to Technology </a:t>
            </a:r>
          </a:p>
          <a:p>
            <a:pPr marL="0" indent="0">
              <a:buNone/>
            </a:pPr>
            <a:r>
              <a:rPr lang="en-US" sz="1800" dirty="0"/>
              <a:t>Middle school students will engage their natural curiosity and imagination in this course through creative problem-solving. Students will apply the design process to solve problems and understand the influence of creativity and innovation in their lives. They will work in teams to design a playground and furniture, capturing research and ideas in their engineering notebooks. Using industry design software, students will create a virtual image of their designs and produce a portfolio to showcase their innovative solutions. They will also trace the history, development, and influence of automation and robotics as they learn about mechanical systems, energy transfer, machine automation, and computer control systems. Students will utilize robotics to design, build, and program real world objects such as traffic lights, toll booths, and robotic arms. This course provides a strong foundation for further science, technology, engineering, and math (STEM) learning in high school and beyond, challenging students to solve real-world issues. This course is offered at Eastern Middle School and Welborn Academy only.</a:t>
            </a:r>
          </a:p>
          <a:p>
            <a:pPr marL="0" indent="0">
              <a:buNone/>
            </a:pPr>
            <a:endParaRPr lang="en-US" sz="1800" dirty="0"/>
          </a:p>
          <a:p>
            <a:r>
              <a:rPr lang="en-US" sz="1800" b="1" u="sng" dirty="0"/>
              <a:t>Computer Science Discoveries 1</a:t>
            </a:r>
          </a:p>
          <a:p>
            <a:pPr marL="0" indent="0">
              <a:buNone/>
            </a:pPr>
            <a:r>
              <a:rPr lang="en-US" sz="1800" dirty="0"/>
              <a:t>Students will learn keyboarding skills focusing on technique, accuracy,  and speed. They will learn to create computer programs that will help them collaborate with others, develop problem-solving skills, and persist through difficult tasks. They will study programming concepts, computational thinking, and digital citizenship, and they will develop interactive games  or stories they can share. The course teaches the foundational concepts  of programming.</a:t>
            </a:r>
          </a:p>
        </p:txBody>
      </p:sp>
    </p:spTree>
    <p:extLst>
      <p:ext uri="{BB962C8B-B14F-4D97-AF65-F5344CB8AC3E}">
        <p14:creationId xmlns:p14="http://schemas.microsoft.com/office/powerpoint/2010/main" val="401752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6"/>
            <a:ext cx="10178322" cy="743887"/>
          </a:xfrm>
        </p:spPr>
        <p:txBody>
          <a:bodyPr>
            <a:normAutofit fontScale="90000"/>
          </a:bodyPr>
          <a:lstStyle/>
          <a:p>
            <a:pPr algn="ctr"/>
            <a:r>
              <a:rPr lang="en-US" dirty="0"/>
              <a:t>Welborn Accolades</a:t>
            </a:r>
          </a:p>
        </p:txBody>
      </p:sp>
      <p:sp>
        <p:nvSpPr>
          <p:cNvPr id="5" name="Content Placeholder 4"/>
          <p:cNvSpPr>
            <a:spLocks noGrp="1"/>
          </p:cNvSpPr>
          <p:nvPr>
            <p:ph sz="half" idx="2"/>
          </p:nvPr>
        </p:nvSpPr>
        <p:spPr>
          <a:xfrm>
            <a:off x="1251678" y="1405054"/>
            <a:ext cx="9688644" cy="4817326"/>
          </a:xfrm>
        </p:spPr>
        <p:txBody>
          <a:bodyPr>
            <a:normAutofit/>
          </a:bodyPr>
          <a:lstStyle/>
          <a:p>
            <a:pPr lvl="0">
              <a:buClr>
                <a:srgbClr val="696464"/>
              </a:buClr>
            </a:pPr>
            <a:r>
              <a:rPr lang="en-US" dirty="0">
                <a:solidFill>
                  <a:prstClr val="black">
                    <a:lumMod val="65000"/>
                    <a:lumOff val="35000"/>
                  </a:prstClr>
                </a:solidFill>
              </a:rPr>
              <a:t>2019 Recipients for IPG- Innovative Partnership Grant ($1.5 Million)</a:t>
            </a:r>
          </a:p>
          <a:p>
            <a:pPr lvl="0">
              <a:buClr>
                <a:srgbClr val="696464"/>
              </a:buClr>
            </a:pPr>
            <a:r>
              <a:rPr lang="en-US" dirty="0">
                <a:solidFill>
                  <a:prstClr val="black">
                    <a:lumMod val="65000"/>
                    <a:lumOff val="35000"/>
                  </a:prstClr>
                </a:solidFill>
              </a:rPr>
              <a:t>2018 Secondary Principal of the Year </a:t>
            </a:r>
            <a:r>
              <a:rPr lang="en-US" dirty="0"/>
              <a:t> </a:t>
            </a:r>
          </a:p>
          <a:p>
            <a:r>
              <a:rPr lang="en-US" dirty="0"/>
              <a:t>1</a:t>
            </a:r>
            <a:r>
              <a:rPr lang="en-US" baseline="30000" dirty="0"/>
              <a:t>st</a:t>
            </a:r>
            <a:r>
              <a:rPr lang="en-US" dirty="0"/>
              <a:t> Place Robotics Club for the last 3 Years</a:t>
            </a:r>
          </a:p>
          <a:p>
            <a:r>
              <a:rPr lang="en-US" dirty="0"/>
              <a:t>Spelling Bee </a:t>
            </a:r>
          </a:p>
          <a:p>
            <a:r>
              <a:rPr lang="en-US" dirty="0"/>
              <a:t>HP Police Youth Leadership Academy</a:t>
            </a:r>
          </a:p>
          <a:p>
            <a:r>
              <a:rPr lang="en-US" dirty="0"/>
              <a:t>Junior Achievement Economics for Success and It’s My Future Program</a:t>
            </a:r>
          </a:p>
          <a:p>
            <a:r>
              <a:rPr lang="en-US" dirty="0"/>
              <a:t>Beautification Projects</a:t>
            </a:r>
          </a:p>
          <a:p>
            <a:r>
              <a:rPr lang="en-US" dirty="0"/>
              <a:t>Friday Fun Days</a:t>
            </a:r>
          </a:p>
          <a:p>
            <a:r>
              <a:rPr lang="en-US" dirty="0"/>
              <a:t>Attendance Challenge</a:t>
            </a:r>
          </a:p>
          <a:p>
            <a:r>
              <a:rPr lang="en-US" dirty="0"/>
              <a:t>Awards/Celebrations &amp; Recognitions</a:t>
            </a:r>
          </a:p>
          <a:p>
            <a:r>
              <a:rPr lang="en-US" dirty="0"/>
              <a:t>Red Room Food and Clothing Resources</a:t>
            </a:r>
          </a:p>
          <a:p>
            <a:endParaRPr lang="en-US" dirty="0"/>
          </a:p>
        </p:txBody>
      </p:sp>
    </p:spTree>
    <p:extLst>
      <p:ext uri="{BB962C8B-B14F-4D97-AF65-F5344CB8AC3E}">
        <p14:creationId xmlns:p14="http://schemas.microsoft.com/office/powerpoint/2010/main" val="375841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hlinkClick r:id="" action="ppaction://ole?verb=0"/>
          </p:cNvPr>
          <p:cNvGraphicFramePr>
            <a:graphicFrameLocks noGrp="1" noChangeAspect="1"/>
          </p:cNvGraphicFramePr>
          <p:nvPr>
            <p:ph idx="1"/>
            <p:extLst>
              <p:ext uri="{D42A27DB-BD31-4B8C-83A1-F6EECF244321}">
                <p14:modId xmlns:p14="http://schemas.microsoft.com/office/powerpoint/2010/main" val="3214460435"/>
              </p:ext>
            </p:extLst>
          </p:nvPr>
        </p:nvGraphicFramePr>
        <p:xfrm>
          <a:off x="569273" y="0"/>
          <a:ext cx="11462893" cy="6858000"/>
        </p:xfrm>
        <a:graphic>
          <a:graphicData uri="http://schemas.openxmlformats.org/presentationml/2006/ole">
            <mc:AlternateContent xmlns:mc="http://schemas.openxmlformats.org/markup-compatibility/2006">
              <mc:Choice xmlns:v="urn:schemas-microsoft-com:vml" Requires="v">
                <p:oleObj spid="_x0000_s1027" name="Presentation" r:id="rId3" imgW="6120545" imgH="3441090" progId="PowerPoint.Show.12">
                  <p:embed/>
                </p:oleObj>
              </mc:Choice>
              <mc:Fallback>
                <p:oleObj name="Presentation" r:id="rId3" imgW="6120545" imgH="3441090" progId="PowerPoint.Show.12">
                  <p:embed/>
                  <p:pic>
                    <p:nvPicPr>
                      <p:cNvPr id="7" name="Content Placeholder 6">
                        <a:hlinkClick r:id="" action="ppaction://ole?verb=0"/>
                      </p:cNvPr>
                      <p:cNvPicPr/>
                      <p:nvPr/>
                    </p:nvPicPr>
                    <p:blipFill>
                      <a:blip r:embed="rId4"/>
                      <a:stretch>
                        <a:fillRect/>
                      </a:stretch>
                    </p:blipFill>
                    <p:spPr>
                      <a:xfrm>
                        <a:off x="569273" y="0"/>
                        <a:ext cx="11462893" cy="6858000"/>
                      </a:xfrm>
                      <a:prstGeom prst="rect">
                        <a:avLst/>
                      </a:prstGeom>
                    </p:spPr>
                  </p:pic>
                </p:oleObj>
              </mc:Fallback>
            </mc:AlternateContent>
          </a:graphicData>
        </a:graphic>
      </p:graphicFrame>
    </p:spTree>
    <p:extLst>
      <p:ext uri="{BB962C8B-B14F-4D97-AF65-F5344CB8AC3E}">
        <p14:creationId xmlns:p14="http://schemas.microsoft.com/office/powerpoint/2010/main" val="3274503843"/>
      </p:ext>
    </p:extLst>
  </p:cSld>
  <p:clrMapOvr>
    <a:masterClrMapping/>
  </p:clrMapOvr>
</p:sld>
</file>

<file path=ppt/theme/theme1.xml><?xml version="1.0" encoding="utf-8"?>
<a:theme xmlns:a="http://schemas.openxmlformats.org/drawingml/2006/main" name="Badg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D35B8D1692034987F16FB5660CAB04" ma:contentTypeVersion="12" ma:contentTypeDescription="Create a new document." ma:contentTypeScope="" ma:versionID="71c8a0520273f9f7b3f6b59755554fe9">
  <xsd:schema xmlns:xsd="http://www.w3.org/2001/XMLSchema" xmlns:xs="http://www.w3.org/2001/XMLSchema" xmlns:p="http://schemas.microsoft.com/office/2006/metadata/properties" xmlns:ns3="9508b717-80a0-4a14-afde-06261b471337" xmlns:ns4="56c04d33-bdb0-4a95-8baa-61569b2656a7" targetNamespace="http://schemas.microsoft.com/office/2006/metadata/properties" ma:root="true" ma:fieldsID="173cafc164278da7d5076cc652156ced" ns3:_="" ns4:_="">
    <xsd:import namespace="9508b717-80a0-4a14-afde-06261b471337"/>
    <xsd:import namespace="56c04d33-bdb0-4a95-8baa-61569b2656a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08b717-80a0-4a14-afde-06261b471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c04d33-bdb0-4a95-8baa-61569b2656a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84E4AC-D44F-438B-9C2F-F82DC1D3A50A}">
  <ds:schemaRefs>
    <ds:schemaRef ds:uri="http://schemas.microsoft.com/sharepoint/v3/contenttype/forms"/>
  </ds:schemaRefs>
</ds:datastoreItem>
</file>

<file path=customXml/itemProps2.xml><?xml version="1.0" encoding="utf-8"?>
<ds:datastoreItem xmlns:ds="http://schemas.openxmlformats.org/officeDocument/2006/customXml" ds:itemID="{A05307AE-B7DB-4E0C-B392-CEE814831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08b717-80a0-4a14-afde-06261b471337"/>
    <ds:schemaRef ds:uri="56c04d33-bdb0-4a95-8baa-61569b2656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CDD8EB-72A1-49D6-AC09-DF2F4DFFFCF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6c04d33-bdb0-4a95-8baa-61569b2656a7"/>
    <ds:schemaRef ds:uri="9508b717-80a0-4a14-afde-06261b47133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Badge</Template>
  <TotalTime>2083</TotalTime>
  <Words>810</Words>
  <Application>Microsoft Office PowerPoint</Application>
  <PresentationFormat>Widescreen</PresentationFormat>
  <Paragraphs>62</Paragraphs>
  <Slides>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Gill Sans MT</vt:lpstr>
      <vt:lpstr>Impact</vt:lpstr>
      <vt:lpstr>Badge</vt:lpstr>
      <vt:lpstr>Presentation</vt:lpstr>
      <vt:lpstr>Welborn  Academy  of  Science and Technology</vt:lpstr>
      <vt:lpstr>Welborn Academy administration </vt:lpstr>
      <vt:lpstr>Middle School expectations</vt:lpstr>
      <vt:lpstr>6th Grade encore Classes</vt:lpstr>
      <vt:lpstr>6th Grade Encore Classes</vt:lpstr>
      <vt:lpstr>PowerPoint Presentation</vt:lpstr>
      <vt:lpstr>Welborn Accolades</vt:lpstr>
      <vt:lpstr>PowerPoint Presentation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Dewar, Tiffany J</dc:creator>
  <cp:lastModifiedBy>Dewar, Tiffany J</cp:lastModifiedBy>
  <cp:revision>47</cp:revision>
  <dcterms:created xsi:type="dcterms:W3CDTF">2018-03-23T18:04:05Z</dcterms:created>
  <dcterms:modified xsi:type="dcterms:W3CDTF">2020-03-26T18:17:43Z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0x01010092D35B8D1692034987F16FB5660CAB04</vt:lpwstr>
  </property>
</Properties>
</file>