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22"/>
  </p:notesMasterIdLst>
  <p:sldIdLst>
    <p:sldId id="256" r:id="rId3"/>
    <p:sldId id="257" r:id="rId4"/>
    <p:sldId id="258" r:id="rId5"/>
    <p:sldId id="259" r:id="rId6"/>
    <p:sldId id="260" r:id="rId7"/>
    <p:sldId id="262" r:id="rId8"/>
    <p:sldId id="263" r:id="rId9"/>
    <p:sldId id="264" r:id="rId10"/>
    <p:sldId id="276" r:id="rId11"/>
    <p:sldId id="274" r:id="rId12"/>
    <p:sldId id="270" r:id="rId13"/>
    <p:sldId id="271" r:id="rId14"/>
    <p:sldId id="268" r:id="rId15"/>
    <p:sldId id="269" r:id="rId16"/>
    <p:sldId id="265" r:id="rId17"/>
    <p:sldId id="277" r:id="rId18"/>
    <p:sldId id="273" r:id="rId19"/>
    <p:sldId id="266"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719A47-FE30-4417-8D6D-307642D6BBF2}" type="datetimeFigureOut">
              <a:rPr lang="en-US" smtClean="0"/>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CC2879-B457-4FC6-8920-16EE8826EF0B}" type="slidenum">
              <a:rPr lang="en-US" smtClean="0"/>
              <a:t>‹#›</a:t>
            </a:fld>
            <a:endParaRPr lang="en-US"/>
          </a:p>
        </p:txBody>
      </p:sp>
    </p:spTree>
    <p:extLst>
      <p:ext uri="{BB962C8B-B14F-4D97-AF65-F5344CB8AC3E}">
        <p14:creationId xmlns:p14="http://schemas.microsoft.com/office/powerpoint/2010/main" val="3068765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Annual Plan communicates how a teacher differentiates for all AG students in a class. It is a group plan, not an individual plan.  </a:t>
            </a:r>
          </a:p>
          <a:p>
            <a:endParaRPr lang="en-US" b="1" baseline="0" dirty="0" smtClean="0"/>
          </a:p>
          <a:p>
            <a:r>
              <a:rPr lang="en-US" b="1" baseline="0" dirty="0" smtClean="0"/>
              <a:t>Note to Presenter: </a:t>
            </a:r>
            <a:r>
              <a:rPr lang="en-US" baseline="0" dirty="0" smtClean="0"/>
              <a:t>the DEP tells where a middle school student receives service and the Annual Plan communicates what that service will look like</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B19481-88BC-4606-8F59-93DE6B6293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886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For more information send them to the website.  Also, counselors probably  have brochures available.  Once EOG scores come back</a:t>
            </a:r>
            <a:r>
              <a:rPr lang="en-US" baseline="0" dirty="0" smtClean="0"/>
              <a:t> for your 6</a:t>
            </a:r>
            <a:r>
              <a:rPr lang="en-US" baseline="30000" dirty="0" smtClean="0"/>
              <a:t>th</a:t>
            </a:r>
            <a:r>
              <a:rPr lang="en-US" baseline="0" dirty="0" smtClean="0"/>
              <a:t> graders some of them may be eligible to enroll for the 6</a:t>
            </a:r>
            <a:r>
              <a:rPr lang="en-US" baseline="30000" dirty="0" smtClean="0"/>
              <a:t>th</a:t>
            </a:r>
            <a:r>
              <a:rPr lang="en-US" baseline="0" dirty="0" smtClean="0"/>
              <a:t> grade program and some of your 7</a:t>
            </a:r>
            <a:r>
              <a:rPr lang="en-US" baseline="30000" dirty="0" smtClean="0"/>
              <a:t>th</a:t>
            </a:r>
            <a:r>
              <a:rPr lang="en-US" baseline="0" dirty="0" smtClean="0"/>
              <a:t> and 8</a:t>
            </a:r>
            <a:r>
              <a:rPr lang="en-US" baseline="30000" dirty="0" smtClean="0"/>
              <a:t>th</a:t>
            </a:r>
            <a:r>
              <a:rPr lang="en-US" baseline="0" dirty="0" smtClean="0"/>
              <a:t> graders will be eligible to enroll for the 7-8 program.  </a:t>
            </a:r>
          </a:p>
          <a:p>
            <a:pPr marL="171450" indent="-171450">
              <a:buFont typeface="Arial" pitchFamily="34" charset="0"/>
              <a:buChar char="•"/>
            </a:pPr>
            <a:r>
              <a:rPr lang="en-US" baseline="0" dirty="0" smtClean="0"/>
              <a:t>It would be great to take them on a quick field trip to the website and solicit from parents who have children involved on their take.  At least you can share the Duke TIP overview </a:t>
            </a:r>
            <a:r>
              <a:rPr lang="en-US" baseline="0" dirty="0" err="1" smtClean="0"/>
              <a:t>pdf</a:t>
            </a:r>
            <a:r>
              <a:rPr lang="en-US" baseline="0" dirty="0" smtClean="0"/>
              <a:t> I’ve provided if there’s time. It’s a good program and a lot of AG families tap into this program to enrich the learning experience. </a:t>
            </a:r>
            <a:endParaRPr lang="en-US" dirty="0"/>
          </a:p>
        </p:txBody>
      </p:sp>
      <p:sp>
        <p:nvSpPr>
          <p:cNvPr id="4" name="Slide Number Placeholder 3"/>
          <p:cNvSpPr>
            <a:spLocks noGrp="1"/>
          </p:cNvSpPr>
          <p:nvPr>
            <p:ph type="sldNum" sz="quarter" idx="10"/>
          </p:nvPr>
        </p:nvSpPr>
        <p:spPr/>
        <p:txBody>
          <a:bodyPr/>
          <a:lstStyle/>
          <a:p>
            <a:fld id="{D9B19481-88BC-4606-8F59-93DE6B6293FC}" type="slidenum">
              <a:rPr lang="en-US" smtClean="0"/>
              <a:t>10</a:t>
            </a:fld>
            <a:endParaRPr lang="en-US"/>
          </a:p>
        </p:txBody>
      </p:sp>
    </p:spTree>
    <p:extLst>
      <p:ext uri="{BB962C8B-B14F-4D97-AF65-F5344CB8AC3E}">
        <p14:creationId xmlns:p14="http://schemas.microsoft.com/office/powerpoint/2010/main" val="3983616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CC2879-B457-4FC6-8920-16EE8826EF0B}" type="slidenum">
              <a:rPr lang="en-US" smtClean="0"/>
              <a:t>13</a:t>
            </a:fld>
            <a:endParaRPr lang="en-US"/>
          </a:p>
        </p:txBody>
      </p:sp>
    </p:spTree>
    <p:extLst>
      <p:ext uri="{BB962C8B-B14F-4D97-AF65-F5344CB8AC3E}">
        <p14:creationId xmlns:p14="http://schemas.microsoft.com/office/powerpoint/2010/main" val="269706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slide</a:t>
            </a:r>
            <a:r>
              <a:rPr lang="en-US" baseline="0" dirty="0" smtClean="0"/>
              <a:t> to list enrichment/extracurricular activities available at your school. It would be really helpful to include the name of the faculty advisor for each so parents have a contact for their questions.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B19481-88BC-4606-8F59-93DE6B6293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24824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0CB6DA6B-8C4B-480A-8F5C-10222CA830E9}" type="datetime1">
              <a:rPr lang="en-US" smtClean="0"/>
              <a:t>8/10/2017</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251E40-5D05-492E-A168-931DA28A9902}" type="datetime1">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85293A-0F19-44F1-9ECF-C91F9118FF2E}" type="datetime1">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C765ADE-B6AC-446E-BE82-DF489782DCDB}" type="datetime1">
              <a:rPr lang="en-US" smtClean="0"/>
              <a:pPr/>
              <a:t>8/10/2017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solidFill>
                  <a:srgbClr val="EBDDC3"/>
                </a:solidFill>
              </a:rPr>
              <a:t>August  2010                                     </a:t>
            </a:r>
            <a:endParaRPr lang="en-US">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8DAAB1E-6218-40DC-B829-69295F699832}" type="slidenum">
              <a:rPr lang="en-US" smtClean="0">
                <a:solidFill>
                  <a:srgbClr val="EBDDC3"/>
                </a:solidFill>
              </a:rPr>
              <a:pPr/>
              <a:t>‹#›</a:t>
            </a:fld>
            <a:endParaRPr lang="en-US">
              <a:solidFill>
                <a:srgbClr val="EBDDC3"/>
              </a:solidFill>
            </a:endParaRPr>
          </a:p>
        </p:txBody>
      </p:sp>
    </p:spTree>
    <p:extLst>
      <p:ext uri="{BB962C8B-B14F-4D97-AF65-F5344CB8AC3E}">
        <p14:creationId xmlns:p14="http://schemas.microsoft.com/office/powerpoint/2010/main" val="110317642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023627C-28E8-446A-8C28-38BC83209679}" type="datetime1">
              <a:rPr lang="en-US" smtClean="0">
                <a:solidFill>
                  <a:srgbClr val="775F55"/>
                </a:solidFill>
              </a:rPr>
              <a:pPr/>
              <a:t>8/10/2017</a:t>
            </a:fld>
            <a:endParaRPr lang="en-US">
              <a:solidFill>
                <a:srgbClr val="775F55"/>
              </a:solidFill>
            </a:endParaRPr>
          </a:p>
        </p:txBody>
      </p:sp>
      <p:sp>
        <p:nvSpPr>
          <p:cNvPr id="5" name="Footer Placeholder 4"/>
          <p:cNvSpPr>
            <a:spLocks noGrp="1"/>
          </p:cNvSpPr>
          <p:nvPr>
            <p:ph type="ftr" sz="quarter" idx="11"/>
          </p:nvPr>
        </p:nvSpPr>
        <p:spPr/>
        <p:txBody>
          <a:bodyPr/>
          <a:lstStyle/>
          <a:p>
            <a:r>
              <a:rPr lang="en-US" smtClean="0">
                <a:solidFill>
                  <a:srgbClr val="775F55"/>
                </a:solidFill>
              </a:rPr>
              <a:t>August  2010                                     </a:t>
            </a:r>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DAAB1E-6218-40DC-B829-69295F699832}"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5158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46EB7E1-EE9C-4988-AAB3-695A7E2AED5D}" type="datetime1">
              <a:rPr lang="en-US" smtClean="0">
                <a:solidFill>
                  <a:srgbClr val="775F55"/>
                </a:solidFill>
              </a:rPr>
              <a:pPr/>
              <a:t>8/10/2017</a:t>
            </a:fld>
            <a:endParaRPr lang="en-US">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8DAAB1E-6218-40DC-B829-69295F699832}"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solidFill>
                  <a:srgbClr val="775F55"/>
                </a:solidFill>
              </a:rPr>
              <a:t>August  2010                                     </a:t>
            </a:r>
            <a:endParaRPr lang="en-US">
              <a:solidFill>
                <a:srgbClr val="775F55"/>
              </a:solidFill>
            </a:endParaRPr>
          </a:p>
        </p:txBody>
      </p:sp>
    </p:spTree>
    <p:extLst>
      <p:ext uri="{BB962C8B-B14F-4D97-AF65-F5344CB8AC3E}">
        <p14:creationId xmlns:p14="http://schemas.microsoft.com/office/powerpoint/2010/main" val="227728234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848E35E-0EF9-4855-8163-A198EDEF5431}" type="datetime1">
              <a:rPr lang="en-US" smtClean="0">
                <a:solidFill>
                  <a:srgbClr val="775F55"/>
                </a:solidFill>
              </a:rPr>
              <a:pPr/>
              <a:t>8/10/2017</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88DAAB1E-6218-40DC-B829-69295F699832}"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solidFill>
                  <a:srgbClr val="775F55"/>
                </a:solidFill>
              </a:rPr>
              <a:t>August  2010                                     </a:t>
            </a:r>
            <a:endParaRPr lang="en-US">
              <a:solidFill>
                <a:srgbClr val="775F55"/>
              </a:solidFill>
            </a:endParaRPr>
          </a:p>
        </p:txBody>
      </p:sp>
    </p:spTree>
    <p:extLst>
      <p:ext uri="{BB962C8B-B14F-4D97-AF65-F5344CB8AC3E}">
        <p14:creationId xmlns:p14="http://schemas.microsoft.com/office/powerpoint/2010/main" val="1349815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25742AF-131D-4353-A9A3-57A6A56595EC}" type="datetime1">
              <a:rPr lang="en-US" smtClean="0">
                <a:solidFill>
                  <a:srgbClr val="775F55"/>
                </a:solidFill>
              </a:rPr>
              <a:pPr/>
              <a:t>8/10/2017</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88DAAB1E-6218-40DC-B829-69295F699832}"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solidFill>
                  <a:srgbClr val="775F55"/>
                </a:solidFill>
              </a:rPr>
              <a:t>August  2010                                     </a:t>
            </a:r>
            <a:endParaRPr lang="en-US">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862202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673DCB-0505-4519-9633-A52B862F2F33}" type="datetime1">
              <a:rPr lang="en-US" smtClean="0">
                <a:solidFill>
                  <a:srgbClr val="775F55"/>
                </a:solidFill>
              </a:rPr>
              <a:pPr/>
              <a:t>8/10/2017</a:t>
            </a:fld>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August  2010                                     </a:t>
            </a:r>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8DAAB1E-6218-40DC-B829-69295F699832}" type="slidenum">
              <a:rPr lang="en-US" smtClean="0"/>
              <a:pPr/>
              <a:t>‹#›</a:t>
            </a:fld>
            <a:endParaRPr lang="en-US"/>
          </a:p>
        </p:txBody>
      </p:sp>
    </p:spTree>
    <p:extLst>
      <p:ext uri="{BB962C8B-B14F-4D97-AF65-F5344CB8AC3E}">
        <p14:creationId xmlns:p14="http://schemas.microsoft.com/office/powerpoint/2010/main" val="2062497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D62BBE-34CF-4A3F-9A92-FA385C910A4F}" type="datetime1">
              <a:rPr lang="en-US" smtClean="0">
                <a:solidFill>
                  <a:srgbClr val="775F55"/>
                </a:solidFill>
              </a:rPr>
              <a:pPr/>
              <a:t>8/10/2017</a:t>
            </a:fld>
            <a:endParaRPr lang="en-US">
              <a:solidFill>
                <a:srgbClr val="775F55"/>
              </a:solidFill>
            </a:endParaRPr>
          </a:p>
        </p:txBody>
      </p:sp>
      <p:sp>
        <p:nvSpPr>
          <p:cNvPr id="3" name="Footer Placeholder 2"/>
          <p:cNvSpPr>
            <a:spLocks noGrp="1"/>
          </p:cNvSpPr>
          <p:nvPr>
            <p:ph type="ftr" sz="quarter" idx="11"/>
          </p:nvPr>
        </p:nvSpPr>
        <p:spPr/>
        <p:txBody>
          <a:bodyPr/>
          <a:lstStyle/>
          <a:p>
            <a:r>
              <a:rPr lang="en-US" smtClean="0">
                <a:solidFill>
                  <a:srgbClr val="775F55"/>
                </a:solidFill>
              </a:rPr>
              <a:t>August  2010                                     </a:t>
            </a:r>
            <a:endParaRPr lang="en-US">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8DAAB1E-6218-40DC-B829-69295F699832}" type="slidenum">
              <a:rPr lang="en-US" smtClean="0">
                <a:solidFill>
                  <a:srgbClr val="775F55"/>
                </a:solidFill>
              </a:rPr>
              <a:pPr/>
              <a:t>‹#›</a:t>
            </a:fld>
            <a:endParaRPr lang="en-US">
              <a:solidFill>
                <a:srgbClr val="775F55"/>
              </a:solidFill>
            </a:endParaRPr>
          </a:p>
        </p:txBody>
      </p:sp>
    </p:spTree>
    <p:extLst>
      <p:ext uri="{BB962C8B-B14F-4D97-AF65-F5344CB8AC3E}">
        <p14:creationId xmlns:p14="http://schemas.microsoft.com/office/powerpoint/2010/main" val="1170989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C187E8-B30D-4391-95D9-EA6B8E55E8F3}" type="datetime1">
              <a:rPr lang="en-US" smtClean="0">
                <a:solidFill>
                  <a:srgbClr val="775F55"/>
                </a:solidFill>
              </a:rPr>
              <a:pPr/>
              <a:t>8/10/2017</a:t>
            </a:fld>
            <a:endParaRPr lang="en-US">
              <a:solidFill>
                <a:srgbClr val="775F55"/>
              </a:solidFill>
            </a:endParaRPr>
          </a:p>
        </p:txBody>
      </p:sp>
      <p:sp>
        <p:nvSpPr>
          <p:cNvPr id="6" name="Footer Placeholder 5"/>
          <p:cNvSpPr>
            <a:spLocks noGrp="1"/>
          </p:cNvSpPr>
          <p:nvPr>
            <p:ph type="ftr" sz="quarter" idx="11"/>
          </p:nvPr>
        </p:nvSpPr>
        <p:spPr/>
        <p:txBody>
          <a:bodyPr/>
          <a:lstStyle/>
          <a:p>
            <a:r>
              <a:rPr lang="en-US" smtClean="0">
                <a:solidFill>
                  <a:srgbClr val="775F55"/>
                </a:solidFill>
              </a:rPr>
              <a:t>August  2010                                     </a:t>
            </a:r>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8DAAB1E-6218-40DC-B829-69295F69983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82264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DB029-8C88-4788-8DEF-BDB81ECEA1CA}" type="datetime1">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B29E173C-FB59-4126-88DD-4771F67B1416}" type="datetime1">
              <a:rPr lang="en-US" smtClean="0">
                <a:solidFill>
                  <a:srgbClr val="775F55"/>
                </a:solidFill>
              </a:rPr>
              <a:pPr/>
              <a:t>8/10/2017</a:t>
            </a:fld>
            <a:endParaRPr lang="en-US">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8DAAB1E-6218-40DC-B829-69295F699832}"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solidFill>
                  <a:srgbClr val="775F55"/>
                </a:solidFill>
              </a:rPr>
              <a:t>August  2010                                     </a:t>
            </a:r>
            <a:endParaRPr lang="en-US">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217288260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F4141-718D-44CB-9EEF-7ABDB1093DE1}" type="datetime1">
              <a:rPr lang="en-US" smtClean="0">
                <a:solidFill>
                  <a:srgbClr val="775F55"/>
                </a:solidFill>
              </a:rPr>
              <a:pPr/>
              <a:t>8/10/2017</a:t>
            </a:fld>
            <a:endParaRPr lang="en-US">
              <a:solidFill>
                <a:srgbClr val="775F55"/>
              </a:solidFill>
            </a:endParaRPr>
          </a:p>
        </p:txBody>
      </p:sp>
      <p:sp>
        <p:nvSpPr>
          <p:cNvPr id="5" name="Footer Placeholder 4"/>
          <p:cNvSpPr>
            <a:spLocks noGrp="1"/>
          </p:cNvSpPr>
          <p:nvPr>
            <p:ph type="ftr" sz="quarter" idx="11"/>
          </p:nvPr>
        </p:nvSpPr>
        <p:spPr/>
        <p:txBody>
          <a:bodyPr/>
          <a:lstStyle/>
          <a:p>
            <a:r>
              <a:rPr lang="en-US" smtClean="0">
                <a:solidFill>
                  <a:srgbClr val="775F55"/>
                </a:solidFill>
              </a:rPr>
              <a:t>August  2010                                     </a:t>
            </a:r>
            <a:endParaRPr lang="en-US">
              <a:solidFill>
                <a:srgbClr val="775F55"/>
              </a:solidFill>
            </a:endParaRPr>
          </a:p>
        </p:txBody>
      </p:sp>
      <p:sp>
        <p:nvSpPr>
          <p:cNvPr id="6" name="Slide Number Placeholder 5"/>
          <p:cNvSpPr>
            <a:spLocks noGrp="1"/>
          </p:cNvSpPr>
          <p:nvPr>
            <p:ph type="sldNum" sz="quarter" idx="12"/>
          </p:nvPr>
        </p:nvSpPr>
        <p:spPr/>
        <p:txBody>
          <a:bodyPr/>
          <a:lstStyle/>
          <a:p>
            <a:fld id="{88DAAB1E-6218-40DC-B829-69295F699832}" type="slidenum">
              <a:rPr lang="en-US" smtClean="0"/>
              <a:pPr/>
              <a:t>‹#›</a:t>
            </a:fld>
            <a:endParaRPr lang="en-US"/>
          </a:p>
        </p:txBody>
      </p:sp>
    </p:spTree>
    <p:extLst>
      <p:ext uri="{BB962C8B-B14F-4D97-AF65-F5344CB8AC3E}">
        <p14:creationId xmlns:p14="http://schemas.microsoft.com/office/powerpoint/2010/main" val="2832863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C3A0C26-6E29-4514-A0C9-187A623E700D}" type="datetime1">
              <a:rPr lang="en-US" smtClean="0">
                <a:solidFill>
                  <a:srgbClr val="775F55"/>
                </a:solidFill>
              </a:rPr>
              <a:pPr/>
              <a:t>8/10/2017</a:t>
            </a:fld>
            <a:endParaRPr lang="en-US">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r>
              <a:rPr lang="en-US" smtClean="0">
                <a:solidFill>
                  <a:srgbClr val="775F55"/>
                </a:solidFill>
              </a:rPr>
              <a:t>August  2010                                     </a:t>
            </a:r>
            <a:endParaRPr lang="en-US">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88DAAB1E-6218-40DC-B829-69295F699832}" type="slidenum">
              <a:rPr lang="en-US" smtClean="0"/>
              <a:pPr/>
              <a:t>‹#›</a:t>
            </a:fld>
            <a:endParaRPr lang="en-US"/>
          </a:p>
        </p:txBody>
      </p:sp>
    </p:spTree>
    <p:extLst>
      <p:ext uri="{BB962C8B-B14F-4D97-AF65-F5344CB8AC3E}">
        <p14:creationId xmlns:p14="http://schemas.microsoft.com/office/powerpoint/2010/main" val="19393004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0461CB-8318-432B-B514-103FB0F18B24}" type="datetime1">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8C1FC9-6381-4179-8CF6-5666BEA5C8E2}" type="datetime1">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E34751-6D37-42BB-8600-F6CBB25A5710}" type="datetime1">
              <a:rPr lang="en-US" smtClean="0"/>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6397B1-4A52-4F55-8B82-7E5FDB599706}" type="datetime1">
              <a:rPr lang="en-US" smtClean="0"/>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EDFCD04-B76C-40A1-9916-7CA0431F0B4C}" type="datetime1">
              <a:rPr lang="en-US" smtClean="0"/>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24994B-B2EC-4130-8A97-35B171E1771A}" type="datetime1">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4E932-B559-4A20-9E21-F1E87944301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07C070-4821-40B1-986A-D6A1215E9406}" type="datetime1">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4E932-B559-4A20-9E21-F1E879443018}"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313B9D7-070B-4D40-A24D-0A790611D5CF}" type="datetime1">
              <a:rPr lang="en-US" smtClean="0"/>
              <a:t>8/10/2017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DC4E932-B559-4A20-9E21-F1E87944301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A0CE7C9-B1BB-4E0F-BDD0-8AD816B5C8FD}" type="datetime1">
              <a:rPr lang="en-US" smtClean="0">
                <a:solidFill>
                  <a:srgbClr val="775F55"/>
                </a:solidFill>
              </a:rPr>
              <a:pPr/>
              <a:t>8/10/2017</a:t>
            </a:fld>
            <a:endParaRPr lang="en-US">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solidFill>
                  <a:srgbClr val="775F55"/>
                </a:solidFill>
              </a:rPr>
              <a:t>August  2010                                     </a:t>
            </a:r>
            <a:endParaRPr lang="en-US">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8DAAB1E-6218-40DC-B829-69295F699832}" type="slidenum">
              <a:rPr lang="en-US" smtClean="0"/>
              <a:pPr/>
              <a:t>‹#›</a:t>
            </a:fld>
            <a:endParaRPr lang="en-US"/>
          </a:p>
        </p:txBody>
      </p:sp>
    </p:spTree>
    <p:extLst>
      <p:ext uri="{BB962C8B-B14F-4D97-AF65-F5344CB8AC3E}">
        <p14:creationId xmlns:p14="http://schemas.microsoft.com/office/powerpoint/2010/main" val="307458036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mailto:tourred@gcsnc.com"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gcsnc.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304800"/>
            <a:ext cx="7772400" cy="3344206"/>
          </a:xfrm>
        </p:spPr>
        <p:txBody>
          <a:bodyPr>
            <a:normAutofit/>
          </a:bodyPr>
          <a:lstStyle/>
          <a:p>
            <a:r>
              <a:rPr lang="en-US" sz="4400" b="1" dirty="0" smtClean="0">
                <a:cs typeface="Aharoni" pitchFamily="2" charset="-79"/>
              </a:rPr>
              <a:t>WELCOME TO MENDENHALL MIDDLE SCHOOL’S AG INFORMATION SESSION</a:t>
            </a:r>
            <a:endParaRPr lang="en-US" sz="4400" b="1" dirty="0">
              <a:cs typeface="Aharoni" pitchFamily="2" charset="-79"/>
            </a:endParaRPr>
          </a:p>
        </p:txBody>
      </p:sp>
      <p:pic>
        <p:nvPicPr>
          <p:cNvPr id="1026" name="Picture 2" descr="C:\Documents and Settings\mccancr\Local Settings\Temporary Internet Files\Content.IE5\I2P3J5OA\MP90043932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4388708"/>
            <a:ext cx="2971800" cy="2240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50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Cambria" pitchFamily="18" charset="0"/>
              </a:rPr>
              <a:t>Duke TIP	</a:t>
            </a:r>
            <a:r>
              <a:rPr lang="en-US" b="1" dirty="0" smtClean="0">
                <a:latin typeface="Cambria" pitchFamily="18" charset="0"/>
              </a:rPr>
              <a:t>	    </a:t>
            </a:r>
            <a:r>
              <a:rPr lang="en-US" sz="3200" b="1" dirty="0" smtClean="0">
                <a:latin typeface="Cambria" pitchFamily="18" charset="0"/>
              </a:rPr>
              <a:t>(www.tip.duke.edu)</a:t>
            </a:r>
            <a:endParaRPr lang="en-US" sz="3200" b="1" dirty="0">
              <a:latin typeface="Cambria" pitchFamily="18" charset="0"/>
            </a:endParaRPr>
          </a:p>
        </p:txBody>
      </p:sp>
      <p:sp>
        <p:nvSpPr>
          <p:cNvPr id="3" name="Slide Number Placeholder 2"/>
          <p:cNvSpPr>
            <a:spLocks noGrp="1"/>
          </p:cNvSpPr>
          <p:nvPr>
            <p:ph type="sldNum" sz="quarter" idx="12"/>
          </p:nvPr>
        </p:nvSpPr>
        <p:spPr/>
        <p:txBody>
          <a:bodyPr>
            <a:normAutofit/>
          </a:bodyPr>
          <a:lstStyle/>
          <a:p>
            <a:fld id="{88DAAB1E-6218-40DC-B829-69295F699832}" type="slidenum">
              <a:rPr lang="en-US" smtClean="0"/>
              <a:pPr/>
              <a:t>10</a:t>
            </a:fld>
            <a:endParaRPr lang="en-US"/>
          </a:p>
        </p:txBody>
      </p:sp>
      <p:sp>
        <p:nvSpPr>
          <p:cNvPr id="4" name="Content Placeholder 3"/>
          <p:cNvSpPr>
            <a:spLocks noGrp="1"/>
          </p:cNvSpPr>
          <p:nvPr>
            <p:ph sz="quarter" idx="1"/>
          </p:nvPr>
        </p:nvSpPr>
        <p:spPr>
          <a:xfrm>
            <a:off x="381000" y="1600200"/>
            <a:ext cx="8385048" cy="5029200"/>
          </a:xfrm>
        </p:spPr>
        <p:txBody>
          <a:bodyPr>
            <a:noAutofit/>
          </a:bodyPr>
          <a:lstStyle/>
          <a:p>
            <a:r>
              <a:rPr lang="en-US" sz="3200" dirty="0" smtClean="0">
                <a:latin typeface="Calibri" pitchFamily="34" charset="0"/>
              </a:rPr>
              <a:t>Score 95</a:t>
            </a:r>
            <a:r>
              <a:rPr lang="en-US" sz="3200" baseline="30000" dirty="0" smtClean="0">
                <a:latin typeface="Calibri" pitchFamily="34" charset="0"/>
              </a:rPr>
              <a:t>th</a:t>
            </a:r>
            <a:r>
              <a:rPr lang="en-US" sz="3200" dirty="0" smtClean="0">
                <a:latin typeface="Calibri" pitchFamily="34" charset="0"/>
              </a:rPr>
              <a:t> percentile or higher (achievement or aptitude) or 125 </a:t>
            </a:r>
            <a:r>
              <a:rPr lang="en-US" sz="3200" dirty="0">
                <a:latin typeface="Calibri" pitchFamily="34" charset="0"/>
              </a:rPr>
              <a:t>or above on an IQ </a:t>
            </a:r>
            <a:r>
              <a:rPr lang="en-US" sz="3200" dirty="0" smtClean="0">
                <a:latin typeface="Calibri" pitchFamily="34" charset="0"/>
              </a:rPr>
              <a:t>test to qualify.</a:t>
            </a:r>
          </a:p>
          <a:p>
            <a:r>
              <a:rPr lang="en-US" sz="3100" dirty="0" smtClean="0">
                <a:latin typeface="Calibri" pitchFamily="34" charset="0"/>
              </a:rPr>
              <a:t>If previously participated in the grades 4-6 Talent Identification Program (TIP) student does not have to re-enroll for grade 6</a:t>
            </a:r>
          </a:p>
          <a:p>
            <a:pPr lvl="1"/>
            <a:r>
              <a:rPr lang="en-US" sz="2800" dirty="0" smtClean="0">
                <a:latin typeface="Calibri" pitchFamily="34" charset="0"/>
              </a:rPr>
              <a:t>Student must re-qualify for the grades 7-8 TIP </a:t>
            </a:r>
          </a:p>
          <a:p>
            <a:pPr lvl="1"/>
            <a:r>
              <a:rPr lang="en-US" sz="2800" dirty="0" smtClean="0">
                <a:latin typeface="Calibri" pitchFamily="34" charset="0"/>
              </a:rPr>
              <a:t>There is a grades 9-12 TIP after middle school, too</a:t>
            </a:r>
            <a:endParaRPr lang="en-US" sz="2800" dirty="0">
              <a:latin typeface="Calibri" pitchFamily="34" charset="0"/>
            </a:endParaRPr>
          </a:p>
        </p:txBody>
      </p:sp>
    </p:spTree>
    <p:extLst>
      <p:ext uri="{BB962C8B-B14F-4D97-AF65-F5344CB8AC3E}">
        <p14:creationId xmlns:p14="http://schemas.microsoft.com/office/powerpoint/2010/main" val="2194136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533400"/>
            <a:ext cx="7261860" cy="6247864"/>
          </a:xfrm>
          <a:prstGeom prst="rect">
            <a:avLst/>
          </a:prstGeom>
          <a:solidFill>
            <a:schemeClr val="tx2">
              <a:lumMod val="25000"/>
              <a:lumOff val="75000"/>
            </a:schemeClr>
          </a:solidFill>
        </p:spPr>
        <p:txBody>
          <a:bodyPr wrap="square" rtlCol="0">
            <a:spAutoFit/>
          </a:bodyPr>
          <a:lstStyle/>
          <a:p>
            <a:r>
              <a:rPr lang="en-US" sz="3200" b="1" i="1" dirty="0" smtClean="0"/>
              <a:t>GCS Pathways for AG Eligibility-Middle School (6-8)</a:t>
            </a:r>
          </a:p>
          <a:p>
            <a:endParaRPr lang="en-US" sz="3200" b="1" i="1" dirty="0"/>
          </a:p>
          <a:p>
            <a:pPr marL="457200" indent="-457200">
              <a:buFont typeface="Arial" panose="020B0604020202020204" pitchFamily="34" charset="0"/>
              <a:buChar char="•"/>
            </a:pPr>
            <a:r>
              <a:rPr lang="en-US" sz="2400" b="1" i="1" dirty="0" smtClean="0"/>
              <a:t>Reading achievement: 85</a:t>
            </a:r>
            <a:r>
              <a:rPr lang="en-US" sz="2400" b="1" i="1" baseline="30000" dirty="0" smtClean="0"/>
              <a:t>th</a:t>
            </a:r>
            <a:r>
              <a:rPr lang="en-US" sz="2400" b="1" i="1" dirty="0" smtClean="0"/>
              <a:t> percentile or greater (EOG)</a:t>
            </a:r>
          </a:p>
          <a:p>
            <a:pPr marL="457200" indent="-457200">
              <a:buFont typeface="Arial" panose="020B0604020202020204" pitchFamily="34" charset="0"/>
              <a:buChar char="•"/>
            </a:pPr>
            <a:r>
              <a:rPr lang="en-US" sz="2400" b="1" i="1" dirty="0" smtClean="0"/>
              <a:t>Math achievement: 85</a:t>
            </a:r>
            <a:r>
              <a:rPr lang="en-US" sz="2400" b="1" i="1" baseline="30000" dirty="0" smtClean="0"/>
              <a:t>th</a:t>
            </a:r>
            <a:r>
              <a:rPr lang="en-US" sz="2400" b="1" i="1" dirty="0" smtClean="0"/>
              <a:t> percentile or greater (EOG)</a:t>
            </a:r>
          </a:p>
          <a:p>
            <a:pPr marL="457200" indent="-457200">
              <a:buFont typeface="Arial" panose="020B0604020202020204" pitchFamily="34" charset="0"/>
              <a:buChar char="•"/>
            </a:pPr>
            <a:r>
              <a:rPr lang="en-US" sz="2400" b="1" i="1" dirty="0" smtClean="0"/>
              <a:t>Teacher Observation Tool minimum score</a:t>
            </a:r>
          </a:p>
          <a:p>
            <a:pPr marL="457200" indent="-457200">
              <a:buFont typeface="Arial" panose="020B0604020202020204" pitchFamily="34" charset="0"/>
              <a:buChar char="•"/>
            </a:pPr>
            <a:r>
              <a:rPr lang="en-US" sz="2400" b="1" i="1" dirty="0" smtClean="0"/>
              <a:t>After the End of Grade tests, students in grades 6 &amp; 7 are reviewed for possible eligibility for the AG program.</a:t>
            </a:r>
          </a:p>
          <a:p>
            <a:endParaRPr lang="en-US" sz="3200" b="1" i="1" dirty="0"/>
          </a:p>
          <a:p>
            <a:endParaRPr lang="en-US" sz="3200" b="1" i="1" dirty="0"/>
          </a:p>
        </p:txBody>
      </p:sp>
      <p:pic>
        <p:nvPicPr>
          <p:cNvPr id="2050" name="Picture 2" descr="C:\Program Files (x86)\Microsoft Office\MEDIA\CAGCAT10\j021769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996"/>
            <a:ext cx="1600200" cy="1512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5550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762000"/>
            <a:ext cx="6489506" cy="5632311"/>
          </a:xfrm>
          <a:prstGeom prst="rect">
            <a:avLst/>
          </a:prstGeom>
          <a:solidFill>
            <a:schemeClr val="accent6">
              <a:lumMod val="40000"/>
              <a:lumOff val="60000"/>
            </a:schemeClr>
          </a:solidFill>
        </p:spPr>
        <p:txBody>
          <a:bodyPr wrap="square" rtlCol="0">
            <a:spAutoFit/>
          </a:bodyPr>
          <a:lstStyle/>
          <a:p>
            <a:r>
              <a:rPr lang="en-US" sz="2000" b="1" i="1" dirty="0" smtClean="0"/>
              <a:t>Very strong Academically Gifted Students (Grades 4-8) may receive services at </a:t>
            </a:r>
            <a:r>
              <a:rPr lang="en-US" sz="2000" b="1" i="1" dirty="0"/>
              <a:t>T</a:t>
            </a:r>
            <a:r>
              <a:rPr lang="en-US" sz="2000" b="1" i="1" dirty="0" smtClean="0"/>
              <a:t>he Academy at Lincoln: </a:t>
            </a:r>
          </a:p>
          <a:p>
            <a:endParaRPr lang="en-US" sz="2000" b="1" i="1" dirty="0" smtClean="0"/>
          </a:p>
          <a:p>
            <a:r>
              <a:rPr lang="en-US" sz="2000" b="1" i="1" dirty="0" smtClean="0"/>
              <a:t>Requirements-</a:t>
            </a:r>
          </a:p>
          <a:p>
            <a:endParaRPr lang="en-US" sz="2000" b="1" i="1" dirty="0"/>
          </a:p>
          <a:p>
            <a:pPr marL="342900" indent="-342900">
              <a:buFont typeface="Wingdings" panose="05000000000000000000" pitchFamily="2" charset="2"/>
              <a:buChar char="§"/>
            </a:pPr>
            <a:r>
              <a:rPr lang="en-US" sz="2000" b="1" i="1" dirty="0" smtClean="0"/>
              <a:t>Aptitude: 97</a:t>
            </a:r>
            <a:r>
              <a:rPr lang="en-US" sz="2000" b="1" i="1" baseline="30000" dirty="0" smtClean="0"/>
              <a:t>th</a:t>
            </a:r>
            <a:r>
              <a:rPr lang="en-US" sz="2000" b="1" i="1" dirty="0" smtClean="0"/>
              <a:t> percentile or greater</a:t>
            </a:r>
          </a:p>
          <a:p>
            <a:pPr marL="342900" indent="-342900">
              <a:buFont typeface="Wingdings" panose="05000000000000000000" pitchFamily="2" charset="2"/>
              <a:buChar char="§"/>
            </a:pPr>
            <a:r>
              <a:rPr lang="en-US" sz="2000" b="1" i="1" dirty="0" smtClean="0"/>
              <a:t>Reading Achievement: 97</a:t>
            </a:r>
            <a:r>
              <a:rPr lang="en-US" sz="2000" b="1" i="1" baseline="30000" dirty="0" smtClean="0"/>
              <a:t>th</a:t>
            </a:r>
            <a:r>
              <a:rPr lang="en-US" sz="2000" b="1" i="1" dirty="0" smtClean="0"/>
              <a:t> percentile or greater</a:t>
            </a:r>
          </a:p>
          <a:p>
            <a:pPr marL="342900" indent="-342900">
              <a:buFont typeface="Wingdings" panose="05000000000000000000" pitchFamily="2" charset="2"/>
              <a:buChar char="§"/>
            </a:pPr>
            <a:r>
              <a:rPr lang="en-US" sz="2000" b="1" i="1" dirty="0" smtClean="0"/>
              <a:t>Math Achievement: 97</a:t>
            </a:r>
            <a:r>
              <a:rPr lang="en-US" sz="2000" b="1" i="1" baseline="30000" dirty="0" smtClean="0"/>
              <a:t>th</a:t>
            </a:r>
            <a:r>
              <a:rPr lang="en-US" sz="2000" b="1" i="1" dirty="0" smtClean="0"/>
              <a:t> percentile or greater</a:t>
            </a:r>
          </a:p>
          <a:p>
            <a:pPr marL="342900" indent="-342900">
              <a:buFont typeface="Wingdings" panose="05000000000000000000" pitchFamily="2" charset="2"/>
              <a:buChar char="§"/>
            </a:pPr>
            <a:r>
              <a:rPr lang="en-US" sz="2000" b="1" i="1" dirty="0" smtClean="0"/>
              <a:t>Science and Social Studies Achievement: separate achievement scores or a composite score of 95</a:t>
            </a:r>
            <a:r>
              <a:rPr lang="en-US" sz="2000" b="1" i="1" baseline="30000" dirty="0" smtClean="0"/>
              <a:t>th</a:t>
            </a:r>
            <a:r>
              <a:rPr lang="en-US" sz="2000" b="1" i="1" dirty="0" smtClean="0"/>
              <a:t> percentile or greater</a:t>
            </a:r>
          </a:p>
          <a:p>
            <a:pPr marL="342900" indent="-342900">
              <a:buFont typeface="Wingdings" panose="05000000000000000000" pitchFamily="2" charset="2"/>
              <a:buChar char="§"/>
            </a:pPr>
            <a:r>
              <a:rPr lang="en-US" sz="2000" b="1" i="1" dirty="0" smtClean="0"/>
              <a:t>Grades: Average of “A” in each of four core subjects</a:t>
            </a:r>
          </a:p>
          <a:p>
            <a:endParaRPr lang="en-US" sz="2000" b="1" i="1" dirty="0"/>
          </a:p>
        </p:txBody>
      </p:sp>
      <p:pic>
        <p:nvPicPr>
          <p:cNvPr id="3074" name="Picture 2" descr="C:\Users\mccancr.GCS-DOMAIN\AppData\Local\Microsoft\Windows\Temporary Internet Files\Content.IE5\VGNH3YLS\educat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581104"/>
            <a:ext cx="2240280" cy="1085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573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8077200" cy="5139869"/>
          </a:xfrm>
          <a:prstGeom prst="rect">
            <a:avLst/>
          </a:prstGeom>
          <a:solidFill>
            <a:schemeClr val="tx2">
              <a:lumMod val="25000"/>
              <a:lumOff val="75000"/>
            </a:schemeClr>
          </a:solidFill>
        </p:spPr>
        <p:txBody>
          <a:bodyPr wrap="square" rtlCol="0">
            <a:spAutoFit/>
          </a:bodyPr>
          <a:lstStyle/>
          <a:p>
            <a:r>
              <a:rPr lang="en-US" sz="3600" b="1" dirty="0" smtClean="0"/>
              <a:t>Middle School Service Model</a:t>
            </a:r>
          </a:p>
          <a:p>
            <a:endParaRPr lang="en-US" sz="3600" b="1" dirty="0" smtClean="0"/>
          </a:p>
          <a:p>
            <a:r>
              <a:rPr lang="en-US" sz="3200" b="1" dirty="0" smtClean="0"/>
              <a:t>Advanced courses are offered in English Language Arts and Math in all grade levels. Science and Social Studies are differentiated for AG students in the classroom setting. Students are not “pulled out” of class to go to an academically gifted setting</a:t>
            </a:r>
            <a:r>
              <a:rPr lang="en-US" sz="2800" b="1" dirty="0" smtClean="0"/>
              <a:t>.</a:t>
            </a:r>
            <a:endParaRPr lang="en-US" sz="2800" b="1" dirty="0"/>
          </a:p>
        </p:txBody>
      </p:sp>
    </p:spTree>
    <p:extLst>
      <p:ext uri="{BB962C8B-B14F-4D97-AF65-F5344CB8AC3E}">
        <p14:creationId xmlns:p14="http://schemas.microsoft.com/office/powerpoint/2010/main" val="416974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838200"/>
            <a:ext cx="7467600" cy="5386090"/>
          </a:xfrm>
          <a:prstGeom prst="rect">
            <a:avLst/>
          </a:prstGeom>
          <a:solidFill>
            <a:schemeClr val="accent1">
              <a:lumMod val="20000"/>
              <a:lumOff val="80000"/>
            </a:schemeClr>
          </a:solidFill>
        </p:spPr>
        <p:txBody>
          <a:bodyPr wrap="square" rtlCol="0">
            <a:spAutoFit/>
          </a:bodyPr>
          <a:lstStyle/>
          <a:p>
            <a:r>
              <a:rPr lang="en-US" sz="4000" b="1" dirty="0" smtClean="0"/>
              <a:t>Differentiation in the Classroom</a:t>
            </a:r>
          </a:p>
          <a:p>
            <a:pPr marL="457200" indent="-457200">
              <a:buFont typeface="Wingdings" panose="05000000000000000000" pitchFamily="2" charset="2"/>
              <a:buChar char="v"/>
            </a:pPr>
            <a:r>
              <a:rPr lang="en-US" sz="2400" b="1" dirty="0" smtClean="0"/>
              <a:t>Schools are given guidance for how to group AG students in classes.</a:t>
            </a:r>
          </a:p>
          <a:p>
            <a:pPr marL="457200" indent="-457200">
              <a:buFont typeface="Wingdings" panose="05000000000000000000" pitchFamily="2" charset="2"/>
              <a:buChar char="v"/>
            </a:pPr>
            <a:r>
              <a:rPr lang="en-US" sz="2400" b="1" dirty="0" smtClean="0"/>
              <a:t>ELA and Math teachers must complete Annual Plans to communicate the primary strategies that will be used to differentiate the content, processes, and/or products each quarter.</a:t>
            </a:r>
          </a:p>
          <a:p>
            <a:pPr marL="457200" indent="-457200">
              <a:buFont typeface="Wingdings" panose="05000000000000000000" pitchFamily="2" charset="2"/>
              <a:buChar char="v"/>
            </a:pPr>
            <a:r>
              <a:rPr lang="en-US" sz="2400" b="1" dirty="0" smtClean="0"/>
              <a:t>The Differentiated Education Plan (DEP) communicates in which classes an individual student receives AG differentiation. </a:t>
            </a:r>
            <a:endParaRPr lang="en-US" sz="2400" b="1" dirty="0"/>
          </a:p>
        </p:txBody>
      </p:sp>
    </p:spTree>
    <p:extLst>
      <p:ext uri="{BB962C8B-B14F-4D97-AF65-F5344CB8AC3E}">
        <p14:creationId xmlns:p14="http://schemas.microsoft.com/office/powerpoint/2010/main" val="2050546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dirty="0" smtClean="0"/>
              <a:t> EXPECTATIONS</a:t>
            </a:r>
            <a:endParaRPr lang="en-US" sz="6600" b="1" dirty="0"/>
          </a:p>
        </p:txBody>
      </p:sp>
      <p:sp>
        <p:nvSpPr>
          <p:cNvPr id="3" name="Content Placeholder 2"/>
          <p:cNvSpPr>
            <a:spLocks noGrp="1"/>
          </p:cNvSpPr>
          <p:nvPr>
            <p:ph idx="1"/>
          </p:nvPr>
        </p:nvSpPr>
        <p:spPr/>
        <p:txBody>
          <a:bodyPr/>
          <a:lstStyle/>
          <a:p>
            <a:endParaRPr lang="en-US" b="1" dirty="0" smtClean="0"/>
          </a:p>
          <a:p>
            <a:r>
              <a:rPr lang="en-US" b="1" dirty="0" smtClean="0"/>
              <a:t>All students receiving AG services must strive to work to his or her potential. Passing grades must be maintained in all Core subjects. Teachers will work closely with TAG to implement strategies to foster success for any struggling student.</a:t>
            </a:r>
            <a:endParaRPr lang="en-US" b="1" dirty="0"/>
          </a:p>
        </p:txBody>
      </p:sp>
    </p:spTree>
    <p:extLst>
      <p:ext uri="{BB962C8B-B14F-4D97-AF65-F5344CB8AC3E}">
        <p14:creationId xmlns:p14="http://schemas.microsoft.com/office/powerpoint/2010/main" val="1260779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mbria" pitchFamily="18" charset="0"/>
              </a:rPr>
              <a:t>Extracurricular Opportunities</a:t>
            </a:r>
            <a:endParaRPr lang="en-US" b="1" dirty="0">
              <a:latin typeface="Cambria" pitchFamily="18" charset="0"/>
            </a:endParaRPr>
          </a:p>
        </p:txBody>
      </p:sp>
      <p:sp>
        <p:nvSpPr>
          <p:cNvPr id="3" name="Slide Number Placeholder 2"/>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8DAAB1E-6218-40DC-B829-69295F699832}" type="slidenum">
              <a:rPr kumimoji="0" lang="en-US" sz="1400" b="1" i="0" u="none" strike="noStrike" kern="1200" cap="none" spc="0" normalizeH="0" baseline="0" noProof="0" smtClean="0">
                <a:ln>
                  <a:noFill/>
                </a:ln>
                <a:solidFill>
                  <a:srgbClr val="FFFFFF"/>
                </a:solidFill>
                <a:effectLst/>
                <a:uLnTx/>
                <a:uFillTx/>
                <a:latin typeface="Tw Cen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400" b="1" i="0" u="none" strike="noStrike" kern="1200" cap="none" spc="0" normalizeH="0" baseline="0" noProof="0">
              <a:ln>
                <a:noFill/>
              </a:ln>
              <a:solidFill>
                <a:srgbClr val="FFFFFF"/>
              </a:solidFill>
              <a:effectLst/>
              <a:uLnTx/>
              <a:uFillTx/>
              <a:latin typeface="Tw Cen MT"/>
              <a:ea typeface="+mn-ea"/>
              <a:cs typeface="+mn-cs"/>
            </a:endParaRPr>
          </a:p>
        </p:txBody>
      </p:sp>
      <p:sp>
        <p:nvSpPr>
          <p:cNvPr id="4" name="Content Placeholder 3"/>
          <p:cNvSpPr>
            <a:spLocks noGrp="1"/>
          </p:cNvSpPr>
          <p:nvPr>
            <p:ph sz="quarter" idx="1"/>
          </p:nvPr>
        </p:nvSpPr>
        <p:spPr>
          <a:xfrm>
            <a:off x="612648" y="1600200"/>
            <a:ext cx="8153400" cy="3733800"/>
          </a:xfrm>
        </p:spPr>
        <p:txBody>
          <a:bodyPr>
            <a:normAutofit/>
          </a:bodyPr>
          <a:lstStyle/>
          <a:p>
            <a:r>
              <a:rPr lang="en-US" sz="3200" dirty="0" smtClean="0">
                <a:latin typeface="Calibri" pitchFamily="34" charset="0"/>
              </a:rPr>
              <a:t>Odyssey of the Mind</a:t>
            </a:r>
          </a:p>
          <a:p>
            <a:r>
              <a:rPr lang="en-US" sz="3200" dirty="0" smtClean="0">
                <a:latin typeface="Calibri" pitchFamily="34" charset="0"/>
              </a:rPr>
              <a:t>Battle of the Books</a:t>
            </a:r>
          </a:p>
          <a:p>
            <a:r>
              <a:rPr lang="en-US" sz="3200" dirty="0" smtClean="0">
                <a:latin typeface="Calibri" pitchFamily="34" charset="0"/>
              </a:rPr>
              <a:t>Science Investigation Team</a:t>
            </a:r>
          </a:p>
          <a:p>
            <a:r>
              <a:rPr lang="en-US" sz="3200" dirty="0" smtClean="0">
                <a:latin typeface="Calibri" pitchFamily="34" charset="0"/>
              </a:rPr>
              <a:t>National Junior Honor Society</a:t>
            </a:r>
          </a:p>
          <a:p>
            <a:r>
              <a:rPr lang="en-US" sz="3200" dirty="0" smtClean="0">
                <a:latin typeface="Calibri" pitchFamily="34" charset="0"/>
              </a:rPr>
              <a:t>Chess Club</a:t>
            </a:r>
          </a:p>
          <a:p>
            <a:r>
              <a:rPr lang="en-US" sz="3200" dirty="0" smtClean="0">
                <a:latin typeface="Calibri" pitchFamily="34" charset="0"/>
              </a:rPr>
              <a:t>Student Council</a:t>
            </a:r>
          </a:p>
        </p:txBody>
      </p:sp>
    </p:spTree>
    <p:extLst>
      <p:ext uri="{BB962C8B-B14F-4D97-AF65-F5344CB8AC3E}">
        <p14:creationId xmlns:p14="http://schemas.microsoft.com/office/powerpoint/2010/main" val="887700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29640"/>
            <a:ext cx="7772400" cy="5386090"/>
          </a:xfrm>
          <a:prstGeom prst="rect">
            <a:avLst/>
          </a:prstGeom>
          <a:solidFill>
            <a:schemeClr val="accent1">
              <a:lumMod val="20000"/>
              <a:lumOff val="80000"/>
            </a:schemeClr>
          </a:solidFill>
        </p:spPr>
        <p:txBody>
          <a:bodyPr wrap="square" rtlCol="0">
            <a:spAutoFit/>
          </a:bodyPr>
          <a:lstStyle/>
          <a:p>
            <a:r>
              <a:rPr lang="en-US" sz="4000" dirty="0" smtClean="0"/>
              <a:t>IF there is a question or concern?</a:t>
            </a:r>
          </a:p>
          <a:p>
            <a:r>
              <a:rPr lang="en-US" sz="3200" dirty="0" smtClean="0"/>
              <a:t>1.</a:t>
            </a:r>
            <a:r>
              <a:rPr lang="en-US" sz="2800" dirty="0" smtClean="0"/>
              <a:t>Talk with your child</a:t>
            </a:r>
          </a:p>
          <a:p>
            <a:r>
              <a:rPr lang="en-US" sz="2800" dirty="0" smtClean="0"/>
              <a:t>2. Contact the classroom teacher</a:t>
            </a:r>
          </a:p>
          <a:p>
            <a:r>
              <a:rPr lang="en-US" sz="2800" dirty="0" smtClean="0"/>
              <a:t>3. Contact the principal</a:t>
            </a:r>
          </a:p>
          <a:p>
            <a:r>
              <a:rPr lang="en-US" sz="2800" dirty="0" smtClean="0"/>
              <a:t>4. Contact the AG Department at 370-    8361</a:t>
            </a:r>
          </a:p>
          <a:p>
            <a:pPr marL="457200" indent="-457200">
              <a:buFont typeface="Wingdings" panose="05000000000000000000" pitchFamily="2" charset="2"/>
              <a:buChar char="Ø"/>
            </a:pPr>
            <a:r>
              <a:rPr lang="en-US" sz="2400" dirty="0" smtClean="0"/>
              <a:t>Lisa </a:t>
            </a:r>
            <a:r>
              <a:rPr lang="en-US" sz="2400" dirty="0" err="1" smtClean="0"/>
              <a:t>Eilers</a:t>
            </a:r>
            <a:r>
              <a:rPr lang="en-US" sz="2400" dirty="0" smtClean="0"/>
              <a:t>, Coordinator; eilersl@gcsnc.com</a:t>
            </a:r>
          </a:p>
          <a:p>
            <a:pPr marL="457200" indent="-457200">
              <a:buFont typeface="Wingdings" panose="05000000000000000000" pitchFamily="2" charset="2"/>
              <a:buChar char="Ø"/>
            </a:pPr>
            <a:r>
              <a:rPr lang="en-US" sz="2400" dirty="0" err="1" smtClean="0"/>
              <a:t>Dibrelle</a:t>
            </a:r>
            <a:r>
              <a:rPr lang="en-US" sz="2400" dirty="0" smtClean="0"/>
              <a:t> </a:t>
            </a:r>
            <a:r>
              <a:rPr lang="en-US" sz="2400" dirty="0" err="1" smtClean="0"/>
              <a:t>Tourret</a:t>
            </a:r>
            <a:r>
              <a:rPr lang="en-US" sz="2400" dirty="0" smtClean="0"/>
              <a:t>, Executive Director; </a:t>
            </a:r>
            <a:r>
              <a:rPr lang="en-US" sz="2400" dirty="0" smtClean="0">
                <a:hlinkClick r:id="rId2"/>
              </a:rPr>
              <a:t>tourred@gcsnc.com</a:t>
            </a:r>
            <a:r>
              <a:rPr lang="en-US" sz="2400" dirty="0" smtClean="0"/>
              <a:t> </a:t>
            </a:r>
          </a:p>
          <a:p>
            <a:pPr marL="342900" indent="-342900">
              <a:buFont typeface="Wingdings" panose="05000000000000000000" pitchFamily="2" charset="2"/>
              <a:buChar char="Ø"/>
            </a:pPr>
            <a:r>
              <a:rPr lang="en-US" sz="2400" dirty="0" smtClean="0"/>
              <a:t>Lisa Merritt, TAG Representative; merritm@gcsnc.com</a:t>
            </a:r>
            <a:endParaRPr lang="en-US" sz="2400" dirty="0"/>
          </a:p>
        </p:txBody>
      </p:sp>
    </p:spTree>
    <p:extLst>
      <p:ext uri="{BB962C8B-B14F-4D97-AF65-F5344CB8AC3E}">
        <p14:creationId xmlns:p14="http://schemas.microsoft.com/office/powerpoint/2010/main" val="2629728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10000"/>
          </a:bodyPr>
          <a:lstStyle/>
          <a:p>
            <a:pPr marL="0" indent="0" algn="ctr">
              <a:buNone/>
            </a:pPr>
            <a:r>
              <a:rPr lang="en-US" dirty="0" smtClean="0">
                <a:latin typeface="Cooper Black" pitchFamily="18" charset="0"/>
              </a:rPr>
              <a:t>For additional information:</a:t>
            </a:r>
          </a:p>
          <a:p>
            <a:pPr algn="ctr"/>
            <a:endParaRPr lang="en-US" dirty="0" smtClean="0">
              <a:latin typeface="Cooper Black" pitchFamily="18" charset="0"/>
            </a:endParaRPr>
          </a:p>
          <a:p>
            <a:r>
              <a:rPr lang="en-US" sz="2600" dirty="0" smtClean="0">
                <a:latin typeface="Cooper Black" pitchFamily="18" charset="0"/>
                <a:hlinkClick r:id="rId2"/>
              </a:rPr>
              <a:t>www.gcsnc.com</a:t>
            </a:r>
            <a:r>
              <a:rPr lang="en-US" sz="2600" dirty="0" smtClean="0">
                <a:latin typeface="Cooper Black" pitchFamily="18" charset="0"/>
              </a:rPr>
              <a:t> (parent link) for handbook and AG webpage</a:t>
            </a:r>
          </a:p>
          <a:p>
            <a:endParaRPr lang="en-US" sz="2600" dirty="0" smtClean="0">
              <a:latin typeface="Cooper Black" pitchFamily="18" charset="0"/>
            </a:endParaRPr>
          </a:p>
          <a:p>
            <a:r>
              <a:rPr lang="en-US" sz="2600" i="1" dirty="0" smtClean="0">
                <a:latin typeface="Cooper Black" pitchFamily="18" charset="0"/>
              </a:rPr>
              <a:t>The Survival Guide for Parents of Gifted Kids- </a:t>
            </a:r>
            <a:r>
              <a:rPr lang="en-US" sz="2600" dirty="0" smtClean="0">
                <a:latin typeface="Cooper Black" pitchFamily="18" charset="0"/>
              </a:rPr>
              <a:t>by Sally Y. Walker</a:t>
            </a:r>
          </a:p>
          <a:p>
            <a:endParaRPr lang="en-US" sz="2600" dirty="0" smtClean="0">
              <a:latin typeface="Cooper Black" pitchFamily="18" charset="0"/>
            </a:endParaRPr>
          </a:p>
          <a:p>
            <a:r>
              <a:rPr lang="en-US" sz="2600" i="1" dirty="0" err="1" smtClean="0">
                <a:latin typeface="Cooper Black" pitchFamily="18" charset="0"/>
              </a:rPr>
              <a:t>Perfectionism:What’s</a:t>
            </a:r>
            <a:r>
              <a:rPr lang="en-US" sz="2600" i="1" dirty="0" smtClean="0">
                <a:latin typeface="Cooper Black" pitchFamily="18" charset="0"/>
              </a:rPr>
              <a:t> Bad About Being Too Good?  </a:t>
            </a:r>
            <a:r>
              <a:rPr lang="en-US" sz="2600" dirty="0" smtClean="0">
                <a:latin typeface="Cooper Black" pitchFamily="18" charset="0"/>
              </a:rPr>
              <a:t>By Miriam </a:t>
            </a:r>
            <a:r>
              <a:rPr lang="en-US" sz="2600" dirty="0" err="1" smtClean="0">
                <a:latin typeface="Cooper Black" pitchFamily="18" charset="0"/>
              </a:rPr>
              <a:t>Adderholdt</a:t>
            </a:r>
            <a:r>
              <a:rPr lang="en-US" sz="2600" dirty="0" smtClean="0">
                <a:latin typeface="Cooper Black" pitchFamily="18" charset="0"/>
              </a:rPr>
              <a:t>-Elliot, PhD.</a:t>
            </a:r>
          </a:p>
          <a:p>
            <a:endParaRPr lang="en-US" sz="2600" dirty="0" smtClean="0">
              <a:latin typeface="Cooper Black" pitchFamily="18" charset="0"/>
            </a:endParaRPr>
          </a:p>
          <a:p>
            <a:r>
              <a:rPr lang="en-US" sz="2600" i="1" dirty="0" smtClean="0">
                <a:latin typeface="Cooper Black" pitchFamily="18" charset="0"/>
              </a:rPr>
              <a:t>The Roller-Coaster Years: Raising Your Child Through the Maddening yet Magical Middle School Years </a:t>
            </a:r>
            <a:r>
              <a:rPr lang="en-US" sz="2600" dirty="0" smtClean="0">
                <a:latin typeface="Cooper Black" pitchFamily="18" charset="0"/>
              </a:rPr>
              <a:t>by Charlene </a:t>
            </a:r>
            <a:r>
              <a:rPr lang="en-US" sz="2600" dirty="0" err="1" smtClean="0">
                <a:latin typeface="Cooper Black" pitchFamily="18" charset="0"/>
              </a:rPr>
              <a:t>Gianetti</a:t>
            </a:r>
            <a:r>
              <a:rPr lang="en-US" sz="2600" dirty="0" smtClean="0">
                <a:latin typeface="Cooper Black" pitchFamily="18" charset="0"/>
              </a:rPr>
              <a:t> and Margaret </a:t>
            </a:r>
            <a:r>
              <a:rPr lang="en-US" sz="2600" dirty="0" err="1" smtClean="0">
                <a:latin typeface="Cooper Black" pitchFamily="18" charset="0"/>
              </a:rPr>
              <a:t>Sagarese</a:t>
            </a:r>
            <a:endParaRPr lang="en-US" sz="2600" dirty="0" smtClean="0">
              <a:latin typeface="Cooper Black" pitchFamily="18" charset="0"/>
            </a:endParaRPr>
          </a:p>
          <a:p>
            <a:endParaRPr lang="en-US" sz="2600" dirty="0" smtClean="0">
              <a:latin typeface="Cooper Black" pitchFamily="18" charset="0"/>
            </a:endParaRPr>
          </a:p>
          <a:p>
            <a:r>
              <a:rPr lang="en-US" sz="2600" i="1" dirty="0" smtClean="0">
                <a:latin typeface="Cooper Black" pitchFamily="18" charset="0"/>
              </a:rPr>
              <a:t>Exceptionally Gifted Children </a:t>
            </a:r>
            <a:r>
              <a:rPr lang="en-US" sz="2600" dirty="0" smtClean="0">
                <a:latin typeface="Cooper Black" pitchFamily="18" charset="0"/>
              </a:rPr>
              <a:t>by </a:t>
            </a:r>
            <a:r>
              <a:rPr lang="en-US" sz="2600" dirty="0" err="1" smtClean="0">
                <a:latin typeface="Cooper Black" pitchFamily="18" charset="0"/>
              </a:rPr>
              <a:t>Miraca</a:t>
            </a:r>
            <a:r>
              <a:rPr lang="en-US" sz="2600" dirty="0" smtClean="0">
                <a:latin typeface="Cooper Black" pitchFamily="18" charset="0"/>
              </a:rPr>
              <a:t> Gross</a:t>
            </a:r>
            <a:endParaRPr lang="en-US" sz="2600" dirty="0">
              <a:latin typeface="Cooper Black" pitchFamily="18" charset="0"/>
            </a:endParaRPr>
          </a:p>
        </p:txBody>
      </p:sp>
    </p:spTree>
    <p:extLst>
      <p:ext uri="{BB962C8B-B14F-4D97-AF65-F5344CB8AC3E}">
        <p14:creationId xmlns:p14="http://schemas.microsoft.com/office/powerpoint/2010/main" val="19448318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4000" b="1" i="1" dirty="0" smtClean="0">
                <a:cs typeface="Aharoni" pitchFamily="2" charset="-79"/>
              </a:rPr>
              <a:t>Remember,</a:t>
            </a:r>
          </a:p>
          <a:p>
            <a:r>
              <a:rPr lang="en-US" sz="4000" b="1" i="1" dirty="0">
                <a:cs typeface="Aharoni" pitchFamily="2" charset="-79"/>
              </a:rPr>
              <a:t> </a:t>
            </a:r>
            <a:r>
              <a:rPr lang="en-US" sz="4000" b="1" i="1" dirty="0" smtClean="0">
                <a:cs typeface="Aharoni" pitchFamily="2" charset="-79"/>
              </a:rPr>
              <a:t>     </a:t>
            </a:r>
            <a:endParaRPr lang="en-US" sz="4000" b="1" i="1" dirty="0">
              <a:cs typeface="Aharoni" pitchFamily="2" charset="-79"/>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564" y="313335"/>
            <a:ext cx="8187036" cy="6316066"/>
          </a:xfrm>
          <a:prstGeom prst="rect">
            <a:avLst/>
          </a:prstGeom>
        </p:spPr>
      </p:pic>
    </p:spTree>
    <p:extLst>
      <p:ext uri="{BB962C8B-B14F-4D97-AF65-F5344CB8AC3E}">
        <p14:creationId xmlns:p14="http://schemas.microsoft.com/office/powerpoint/2010/main" val="3766766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3600" b="1" dirty="0" smtClean="0"/>
              <a:t>	Your child will be supported by   	</a:t>
            </a:r>
          </a:p>
          <a:p>
            <a:pPr marL="0" indent="0">
              <a:buNone/>
            </a:pPr>
            <a:r>
              <a:rPr lang="en-US" sz="3600" b="1" dirty="0" smtClean="0"/>
              <a:t>teachers, staff, and…..</a:t>
            </a:r>
          </a:p>
          <a:p>
            <a:pPr marL="0" indent="0" algn="ctr">
              <a:buNone/>
            </a:pPr>
            <a:r>
              <a:rPr lang="en-US" sz="8000" b="1" dirty="0" smtClean="0">
                <a:latin typeface="Cooper Black" pitchFamily="18" charset="0"/>
              </a:rPr>
              <a:t>TAG</a:t>
            </a:r>
          </a:p>
          <a:p>
            <a:pPr marL="0" indent="0" algn="ctr">
              <a:buNone/>
            </a:pPr>
            <a:r>
              <a:rPr lang="en-US" b="1" dirty="0" smtClean="0">
                <a:latin typeface="Cooper Black" pitchFamily="18" charset="0"/>
              </a:rPr>
              <a:t>The Team for Academically Gifted</a:t>
            </a:r>
            <a:endParaRPr lang="en-US" b="1" dirty="0">
              <a:latin typeface="Cooper Black" pitchFamily="18" charset="0"/>
            </a:endParaRPr>
          </a:p>
        </p:txBody>
      </p:sp>
      <p:pic>
        <p:nvPicPr>
          <p:cNvPr id="2050" name="Picture 2" descr="C:\Documents and Settings\mccancr\Local Settings\Temporary Internet Files\Content.IE5\IPJWPOE2\MC90038334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4419600"/>
            <a:ext cx="1827886" cy="1518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322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buNone/>
            </a:pPr>
            <a:r>
              <a:rPr lang="en-US" sz="4800" b="1" dirty="0" smtClean="0">
                <a:latin typeface="Arial Black" pitchFamily="34" charset="0"/>
              </a:rPr>
              <a:t>TAG </a:t>
            </a:r>
            <a:r>
              <a:rPr lang="en-US" sz="3600" b="1" dirty="0" smtClean="0">
                <a:latin typeface="Arial Black" pitchFamily="34" charset="0"/>
              </a:rPr>
              <a:t>members include:</a:t>
            </a:r>
          </a:p>
          <a:p>
            <a:pPr marL="0" indent="0">
              <a:buNone/>
            </a:pPr>
            <a:r>
              <a:rPr lang="en-US" b="1" dirty="0" smtClean="0">
                <a:latin typeface="Arial Black" pitchFamily="34" charset="0"/>
              </a:rPr>
              <a:t>Administrator</a:t>
            </a:r>
            <a:endParaRPr lang="en-US" b="1" dirty="0">
              <a:latin typeface="Arial Black" pitchFamily="34" charset="0"/>
            </a:endParaRPr>
          </a:p>
          <a:p>
            <a:pPr marL="0" indent="0">
              <a:buNone/>
            </a:pPr>
            <a:r>
              <a:rPr lang="en-US" b="1" dirty="0" smtClean="0">
                <a:latin typeface="Arial Black" pitchFamily="34" charset="0"/>
              </a:rPr>
              <a:t>Chairperson</a:t>
            </a:r>
          </a:p>
          <a:p>
            <a:pPr marL="0" indent="0">
              <a:buNone/>
            </a:pPr>
            <a:r>
              <a:rPr lang="en-US" b="1" dirty="0" smtClean="0">
                <a:latin typeface="Arial Black" pitchFamily="34" charset="0"/>
              </a:rPr>
              <a:t>Counselor</a:t>
            </a:r>
          </a:p>
          <a:p>
            <a:pPr marL="0" indent="0">
              <a:buNone/>
            </a:pPr>
            <a:r>
              <a:rPr lang="en-US" b="1" dirty="0" smtClean="0">
                <a:latin typeface="Arial Black" pitchFamily="34" charset="0"/>
              </a:rPr>
              <a:t>Curriculum Facilitator</a:t>
            </a:r>
          </a:p>
          <a:p>
            <a:pPr marL="0" indent="0">
              <a:buNone/>
            </a:pPr>
            <a:r>
              <a:rPr lang="en-US" b="1" dirty="0" smtClean="0">
                <a:latin typeface="Arial Black" pitchFamily="34" charset="0"/>
              </a:rPr>
              <a:t>Teacher Rep from each grade level</a:t>
            </a:r>
          </a:p>
          <a:p>
            <a:pPr marL="0" indent="0">
              <a:buNone/>
            </a:pPr>
            <a:r>
              <a:rPr lang="en-US" b="1" dirty="0" smtClean="0">
                <a:latin typeface="Arial Black" pitchFamily="34" charset="0"/>
              </a:rPr>
              <a:t>ESL/ EC Teacher</a:t>
            </a:r>
          </a:p>
          <a:p>
            <a:pPr marL="0" indent="0">
              <a:buNone/>
            </a:pPr>
            <a:r>
              <a:rPr lang="en-US" b="1" dirty="0" smtClean="0">
                <a:latin typeface="Arial Black" pitchFamily="34" charset="0"/>
              </a:rPr>
              <a:t>Parent Rep</a:t>
            </a:r>
          </a:p>
          <a:p>
            <a:pPr marL="0" indent="0">
              <a:buNone/>
            </a:pPr>
            <a:endParaRPr lang="en-US" b="1" dirty="0" smtClean="0">
              <a:latin typeface="Arial Black" pitchFamily="34" charset="0"/>
            </a:endParaRPr>
          </a:p>
          <a:p>
            <a:pPr marL="0" indent="0">
              <a:buNone/>
            </a:pPr>
            <a:endParaRPr lang="en-US" b="1" dirty="0" smtClean="0">
              <a:latin typeface="Arial Black" pitchFamily="34" charset="0"/>
            </a:endParaRPr>
          </a:p>
          <a:p>
            <a:pPr marL="0" indent="0">
              <a:buNone/>
            </a:pPr>
            <a:endParaRPr lang="en-US" b="1" dirty="0" smtClean="0">
              <a:latin typeface="Arial Black" pitchFamily="34" charset="0"/>
            </a:endParaRPr>
          </a:p>
          <a:p>
            <a:pPr marL="0" indent="0">
              <a:buNone/>
            </a:pPr>
            <a:endParaRPr lang="en-US" b="1" dirty="0">
              <a:latin typeface="Arial Black" pitchFamily="34" charset="0"/>
            </a:endParaRPr>
          </a:p>
        </p:txBody>
      </p:sp>
      <p:pic>
        <p:nvPicPr>
          <p:cNvPr id="3074" name="Picture 2" descr="C:\Documents and Settings\mccancr\Local Settings\Temporary Internet Files\Content.IE5\I2P3J5OA\MC90041060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156915" y="4548722"/>
            <a:ext cx="2132091" cy="2293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167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cs typeface="Aharoni" pitchFamily="2" charset="-79"/>
              </a:rPr>
              <a:t>Role of </a:t>
            </a:r>
            <a:r>
              <a:rPr lang="en-US" sz="7200" b="1" dirty="0" smtClean="0">
                <a:cs typeface="Aharoni" pitchFamily="2" charset="-79"/>
              </a:rPr>
              <a:t>TAG</a:t>
            </a:r>
            <a:endParaRPr lang="en-US" sz="7200" b="1" dirty="0">
              <a:cs typeface="Aharoni" pitchFamily="2" charset="-79"/>
            </a:endParaRPr>
          </a:p>
        </p:txBody>
      </p:sp>
      <p:sp>
        <p:nvSpPr>
          <p:cNvPr id="3" name="Content Placeholder 2"/>
          <p:cNvSpPr>
            <a:spLocks noGrp="1"/>
          </p:cNvSpPr>
          <p:nvPr>
            <p:ph idx="1"/>
          </p:nvPr>
        </p:nvSpPr>
        <p:spPr/>
        <p:txBody>
          <a:bodyPr>
            <a:normAutofit fontScale="92500"/>
          </a:bodyPr>
          <a:lstStyle/>
          <a:p>
            <a:pPr marL="0" indent="0">
              <a:buNone/>
            </a:pPr>
            <a:r>
              <a:rPr lang="en-US" b="1" dirty="0" smtClean="0"/>
              <a:t>TAG will serve as a decision-making team for gifted services at the school level. TAG provides support and advice to AG students, their parents, and their teachers. TAG members serve as advocates for gifted services and delegates for the school staff. TAG ensures that services and documentation within the school comply with the current board approved AG Plan.</a:t>
            </a:r>
            <a:endParaRPr lang="en-US" b="1" dirty="0"/>
          </a:p>
        </p:txBody>
      </p:sp>
    </p:spTree>
    <p:extLst>
      <p:ext uri="{BB962C8B-B14F-4D97-AF65-F5344CB8AC3E}">
        <p14:creationId xmlns:p14="http://schemas.microsoft.com/office/powerpoint/2010/main" val="520490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a:solidFill>
            <a:schemeClr val="tx2">
              <a:lumMod val="10000"/>
              <a:lumOff val="90000"/>
            </a:schemeClr>
          </a:solidFill>
        </p:spPr>
        <p:txBody>
          <a:bodyPr>
            <a:normAutofit fontScale="92500" lnSpcReduction="10000"/>
          </a:bodyPr>
          <a:lstStyle/>
          <a:p>
            <a:pPr marL="0" indent="0">
              <a:buNone/>
            </a:pPr>
            <a:r>
              <a:rPr lang="en-US" sz="5400" b="1" dirty="0" smtClean="0"/>
              <a:t>TAG</a:t>
            </a:r>
            <a:r>
              <a:rPr lang="en-US" sz="3600" b="1" dirty="0" smtClean="0"/>
              <a:t> continuously checks an updated roster of AG students. Most students on the roster are eligible and receiving services. Other students may be in the process of being screened or having records sent from other states.  You will be asked to sign a DEP (Differentiated Education Plan). This documentation shows that your child is receiving services in middle school.</a:t>
            </a:r>
            <a:endParaRPr lang="en-US" sz="3600" b="1" dirty="0"/>
          </a:p>
        </p:txBody>
      </p:sp>
    </p:spTree>
    <p:extLst>
      <p:ext uri="{BB962C8B-B14F-4D97-AF65-F5344CB8AC3E}">
        <p14:creationId xmlns:p14="http://schemas.microsoft.com/office/powerpoint/2010/main" val="1417668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smtClean="0"/>
              <a:t>AG  COURSE DESCRIPTIONS</a:t>
            </a:r>
            <a:endParaRPr lang="en-US" sz="6000" b="1" dirty="0"/>
          </a:p>
        </p:txBody>
      </p:sp>
      <p:sp>
        <p:nvSpPr>
          <p:cNvPr id="3" name="Content Placeholder 2"/>
          <p:cNvSpPr>
            <a:spLocks noGrp="1"/>
          </p:cNvSpPr>
          <p:nvPr>
            <p:ph idx="1"/>
          </p:nvPr>
        </p:nvSpPr>
        <p:spPr/>
        <p:txBody>
          <a:bodyPr/>
          <a:lstStyle/>
          <a:p>
            <a:r>
              <a:rPr lang="en-US" b="1" dirty="0" smtClean="0"/>
              <a:t>6</a:t>
            </a:r>
            <a:r>
              <a:rPr lang="en-US" b="1" baseline="30000" dirty="0" smtClean="0"/>
              <a:t>th</a:t>
            </a:r>
            <a:r>
              <a:rPr lang="en-US" b="1" dirty="0" smtClean="0"/>
              <a:t> GRADE:</a:t>
            </a:r>
          </a:p>
          <a:p>
            <a:endParaRPr lang="en-US" b="1" dirty="0" smtClean="0"/>
          </a:p>
          <a:p>
            <a:r>
              <a:rPr lang="en-US" b="1" dirty="0" smtClean="0"/>
              <a:t>ADVANCED LANGUAGE ARTS 6</a:t>
            </a:r>
          </a:p>
          <a:p>
            <a:r>
              <a:rPr lang="en-US" b="1" dirty="0" smtClean="0"/>
              <a:t>ACCELERATED MATH 6</a:t>
            </a:r>
          </a:p>
          <a:p>
            <a:r>
              <a:rPr lang="en-US" b="1" dirty="0" smtClean="0"/>
              <a:t>AIMM MATH</a:t>
            </a:r>
          </a:p>
          <a:p>
            <a:r>
              <a:rPr lang="en-US" b="1" dirty="0" smtClean="0"/>
              <a:t>VS AIMM at THE ACADEMY AT LINCOLN</a:t>
            </a:r>
          </a:p>
          <a:p>
            <a:endParaRPr lang="en-US" b="1" dirty="0" smtClean="0"/>
          </a:p>
        </p:txBody>
      </p:sp>
    </p:spTree>
    <p:extLst>
      <p:ext uri="{BB962C8B-B14F-4D97-AF65-F5344CB8AC3E}">
        <p14:creationId xmlns:p14="http://schemas.microsoft.com/office/powerpoint/2010/main" val="870142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AG COURSE DESCRIPTIONS</a:t>
            </a:r>
            <a:endParaRPr lang="en-US" sz="5400" dirty="0"/>
          </a:p>
        </p:txBody>
      </p:sp>
      <p:sp>
        <p:nvSpPr>
          <p:cNvPr id="3" name="Content Placeholder 2"/>
          <p:cNvSpPr>
            <a:spLocks noGrp="1"/>
          </p:cNvSpPr>
          <p:nvPr>
            <p:ph idx="1"/>
          </p:nvPr>
        </p:nvSpPr>
        <p:spPr/>
        <p:txBody>
          <a:bodyPr>
            <a:normAutofit/>
          </a:bodyPr>
          <a:lstStyle/>
          <a:p>
            <a:r>
              <a:rPr lang="en-US" sz="3200" b="1" dirty="0" smtClean="0"/>
              <a:t>7th GRADE:</a:t>
            </a:r>
          </a:p>
          <a:p>
            <a:endParaRPr lang="en-US" sz="3200" b="1" dirty="0" smtClean="0"/>
          </a:p>
          <a:p>
            <a:r>
              <a:rPr lang="en-US" sz="3200" b="1" dirty="0" smtClean="0"/>
              <a:t>ADVANCED LANGUAGE ARTS 7</a:t>
            </a:r>
          </a:p>
          <a:p>
            <a:endParaRPr lang="en-US" sz="3200" b="1" dirty="0" smtClean="0"/>
          </a:p>
          <a:p>
            <a:r>
              <a:rPr lang="en-US" sz="3200" b="1" dirty="0" smtClean="0"/>
              <a:t>Pre-Algebra</a:t>
            </a:r>
          </a:p>
          <a:p>
            <a:endParaRPr lang="en-US" sz="3200" b="1" dirty="0" smtClean="0"/>
          </a:p>
          <a:p>
            <a:r>
              <a:rPr lang="en-US" sz="3200" b="1" dirty="0" smtClean="0"/>
              <a:t>Algebra 1</a:t>
            </a:r>
          </a:p>
        </p:txBody>
      </p:sp>
    </p:spTree>
    <p:extLst>
      <p:ext uri="{BB962C8B-B14F-4D97-AF65-F5344CB8AC3E}">
        <p14:creationId xmlns:p14="http://schemas.microsoft.com/office/powerpoint/2010/main" val="2523331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AG COURSE DESCRIPTIONS</a:t>
            </a:r>
            <a:endParaRPr lang="en-US" sz="4800" dirty="0"/>
          </a:p>
        </p:txBody>
      </p:sp>
      <p:sp>
        <p:nvSpPr>
          <p:cNvPr id="3" name="Content Placeholder 2"/>
          <p:cNvSpPr>
            <a:spLocks noGrp="1"/>
          </p:cNvSpPr>
          <p:nvPr>
            <p:ph idx="1"/>
          </p:nvPr>
        </p:nvSpPr>
        <p:spPr/>
        <p:txBody>
          <a:bodyPr>
            <a:normAutofit lnSpcReduction="10000"/>
          </a:bodyPr>
          <a:lstStyle/>
          <a:p>
            <a:r>
              <a:rPr lang="en-US" sz="3200" b="1" dirty="0" smtClean="0"/>
              <a:t>8th GRADE:</a:t>
            </a:r>
          </a:p>
          <a:p>
            <a:endParaRPr lang="en-US" sz="3200" b="1" dirty="0" smtClean="0"/>
          </a:p>
          <a:p>
            <a:r>
              <a:rPr lang="en-US" sz="3200" b="1" dirty="0" smtClean="0"/>
              <a:t>ADVANCED LANGUAGE ARTS 8</a:t>
            </a:r>
          </a:p>
          <a:p>
            <a:endParaRPr lang="en-US" sz="3200" b="1" dirty="0" smtClean="0"/>
          </a:p>
          <a:p>
            <a:r>
              <a:rPr lang="en-US" sz="3200" b="1" dirty="0" smtClean="0"/>
              <a:t>ALGEBRA I</a:t>
            </a:r>
          </a:p>
          <a:p>
            <a:endParaRPr lang="en-US" sz="3200" dirty="0" smtClean="0"/>
          </a:p>
          <a:p>
            <a:r>
              <a:rPr lang="en-US" sz="3200" b="1" dirty="0" smtClean="0"/>
              <a:t>ALGEBRA II (prerequisite Algebra I)</a:t>
            </a:r>
          </a:p>
          <a:p>
            <a:endParaRPr lang="en-US" dirty="0"/>
          </a:p>
        </p:txBody>
      </p:sp>
    </p:spTree>
    <p:extLst>
      <p:ext uri="{BB962C8B-B14F-4D97-AF65-F5344CB8AC3E}">
        <p14:creationId xmlns:p14="http://schemas.microsoft.com/office/powerpoint/2010/main" val="4190302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Cambria" pitchFamily="18" charset="0"/>
              </a:rPr>
              <a:t>Differentiation in the Classroom</a:t>
            </a:r>
            <a:endParaRPr lang="en-US" b="1" dirty="0">
              <a:latin typeface="Cambria" pitchFamily="18" charset="0"/>
            </a:endParaRPr>
          </a:p>
        </p:txBody>
      </p:sp>
      <p:sp>
        <p:nvSpPr>
          <p:cNvPr id="3" name="Slide Number Placeholder 2"/>
          <p:cNvSpPr>
            <a:spLocks noGrp="1"/>
          </p:cNvSpPr>
          <p:nvPr>
            <p:ph type="sldNum" sz="quarter" idx="12"/>
          </p:nvPr>
        </p:nvSpPr>
        <p:spPr/>
        <p:txBody>
          <a:bodyPr>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8DAAB1E-6218-40DC-B829-69295F699832}" type="slidenum">
              <a:rPr kumimoji="0" lang="en-US" sz="1400" b="1" i="0" u="none" strike="noStrike" kern="1200" cap="none" spc="0" normalizeH="0" baseline="0" noProof="0" smtClean="0">
                <a:ln>
                  <a:noFill/>
                </a:ln>
                <a:solidFill>
                  <a:srgbClr val="FFFFFF"/>
                </a:solidFill>
                <a:effectLst/>
                <a:uLnTx/>
                <a:uFillTx/>
                <a:latin typeface="Tw Cen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400" b="1" i="0" u="none" strike="noStrike" kern="1200" cap="none" spc="0" normalizeH="0" baseline="0" noProof="0">
              <a:ln>
                <a:noFill/>
              </a:ln>
              <a:solidFill>
                <a:srgbClr val="FFFFFF"/>
              </a:solidFill>
              <a:effectLst/>
              <a:uLnTx/>
              <a:uFillTx/>
              <a:latin typeface="Tw Cen MT"/>
              <a:ea typeface="+mn-ea"/>
              <a:cs typeface="+mn-cs"/>
            </a:endParaRPr>
          </a:p>
        </p:txBody>
      </p:sp>
      <p:sp>
        <p:nvSpPr>
          <p:cNvPr id="4" name="Content Placeholder 3"/>
          <p:cNvSpPr>
            <a:spLocks noGrp="1"/>
          </p:cNvSpPr>
          <p:nvPr>
            <p:ph sz="quarter" idx="1"/>
          </p:nvPr>
        </p:nvSpPr>
        <p:spPr>
          <a:xfrm>
            <a:off x="228600" y="1600200"/>
            <a:ext cx="8686800" cy="4800600"/>
          </a:xfrm>
        </p:spPr>
        <p:txBody>
          <a:bodyPr>
            <a:normAutofit fontScale="92500" lnSpcReduction="10000"/>
          </a:bodyPr>
          <a:lstStyle/>
          <a:p>
            <a:pPr>
              <a:buClr>
                <a:schemeClr val="accent2">
                  <a:lumMod val="75000"/>
                </a:schemeClr>
              </a:buClr>
              <a:buFont typeface="Wingdings" pitchFamily="2" charset="2"/>
              <a:buChar char="v"/>
            </a:pPr>
            <a:r>
              <a:rPr lang="en-US" sz="3200" dirty="0">
                <a:latin typeface="Calibri" pitchFamily="34" charset="0"/>
              </a:rPr>
              <a:t>Schools are given guidance for how to group AG students in classes.  </a:t>
            </a:r>
            <a:endParaRPr lang="en-US" sz="3200" dirty="0" smtClean="0">
              <a:latin typeface="Calibri" pitchFamily="34" charset="0"/>
              <a:cs typeface="Calibri" pitchFamily="34" charset="0"/>
            </a:endParaRPr>
          </a:p>
          <a:p>
            <a:pPr>
              <a:buClr>
                <a:schemeClr val="accent2">
                  <a:lumMod val="75000"/>
                </a:schemeClr>
              </a:buClr>
              <a:buFont typeface="Wingdings" pitchFamily="2" charset="2"/>
              <a:buChar char="v"/>
            </a:pPr>
            <a:endParaRPr lang="en-US" sz="1300" dirty="0">
              <a:latin typeface="Calibri" pitchFamily="34" charset="0"/>
              <a:cs typeface="Calibri" pitchFamily="34" charset="0"/>
            </a:endParaRPr>
          </a:p>
          <a:p>
            <a:pPr>
              <a:buClr>
                <a:schemeClr val="accent2">
                  <a:lumMod val="75000"/>
                </a:schemeClr>
              </a:buClr>
              <a:buFont typeface="Wingdings" pitchFamily="2" charset="2"/>
              <a:buChar char="v"/>
            </a:pPr>
            <a:r>
              <a:rPr lang="en-US" sz="3200" dirty="0" smtClean="0">
                <a:latin typeface="Calibri" pitchFamily="34" charset="0"/>
                <a:cs typeface="Calibri" pitchFamily="34" charset="0"/>
              </a:rPr>
              <a:t>ELA </a:t>
            </a:r>
            <a:r>
              <a:rPr lang="en-US" sz="3200" dirty="0">
                <a:latin typeface="Calibri" pitchFamily="34" charset="0"/>
                <a:cs typeface="Calibri" pitchFamily="34" charset="0"/>
              </a:rPr>
              <a:t>and Math teachers must complete Annual Plans to communicate  the primary strategies that will</a:t>
            </a:r>
            <a:r>
              <a:rPr lang="en-US" sz="3200" b="1" dirty="0">
                <a:latin typeface="Calibri" pitchFamily="34" charset="0"/>
                <a:cs typeface="Calibri" pitchFamily="34" charset="0"/>
              </a:rPr>
              <a:t> </a:t>
            </a:r>
            <a:r>
              <a:rPr lang="en-US" sz="3200" dirty="0">
                <a:latin typeface="Calibri" pitchFamily="34" charset="0"/>
                <a:cs typeface="Calibri" pitchFamily="34" charset="0"/>
              </a:rPr>
              <a:t>be used to differentiate the content, processes, </a:t>
            </a:r>
            <a:r>
              <a:rPr lang="en-US" sz="3200" dirty="0" smtClean="0">
                <a:latin typeface="Calibri" pitchFamily="34" charset="0"/>
                <a:cs typeface="Calibri" pitchFamily="34" charset="0"/>
              </a:rPr>
              <a:t>and/or products </a:t>
            </a:r>
            <a:r>
              <a:rPr lang="en-US" sz="3200" dirty="0">
                <a:latin typeface="Calibri" pitchFamily="34" charset="0"/>
                <a:cs typeface="Calibri" pitchFamily="34" charset="0"/>
              </a:rPr>
              <a:t>each quarter</a:t>
            </a:r>
            <a:r>
              <a:rPr lang="en-US" sz="3200" dirty="0" smtClean="0">
                <a:latin typeface="Calibri" pitchFamily="34" charset="0"/>
                <a:cs typeface="Calibri" pitchFamily="34" charset="0"/>
              </a:rPr>
              <a:t>.</a:t>
            </a:r>
          </a:p>
          <a:p>
            <a:pPr>
              <a:buClr>
                <a:schemeClr val="accent2">
                  <a:lumMod val="75000"/>
                </a:schemeClr>
              </a:buClr>
              <a:buFont typeface="Wingdings" pitchFamily="2" charset="2"/>
              <a:buChar char="v"/>
            </a:pPr>
            <a:endParaRPr lang="en-US" sz="1300" dirty="0">
              <a:latin typeface="Calibri" pitchFamily="34" charset="0"/>
              <a:cs typeface="Calibri" pitchFamily="34" charset="0"/>
            </a:endParaRPr>
          </a:p>
          <a:p>
            <a:pPr>
              <a:buClr>
                <a:schemeClr val="accent2">
                  <a:lumMod val="75000"/>
                </a:schemeClr>
              </a:buClr>
              <a:buFont typeface="Wingdings" pitchFamily="2" charset="2"/>
              <a:buChar char="v"/>
            </a:pPr>
            <a:r>
              <a:rPr lang="en-US" sz="3200" dirty="0">
                <a:latin typeface="Calibri" pitchFamily="34" charset="0"/>
                <a:cs typeface="Calibri" pitchFamily="34" charset="0"/>
              </a:rPr>
              <a:t>The Differentiated Education Plan (DEP) communicates in which classes an individual student receives AG differentiation.</a:t>
            </a:r>
          </a:p>
          <a:p>
            <a:pPr>
              <a:buFont typeface="Wingdings" pitchFamily="2" charset="2"/>
              <a:buChar char="v"/>
            </a:pPr>
            <a:endParaRPr lang="en-US" dirty="0"/>
          </a:p>
        </p:txBody>
      </p:sp>
    </p:spTree>
    <p:extLst>
      <p:ext uri="{BB962C8B-B14F-4D97-AF65-F5344CB8AC3E}">
        <p14:creationId xmlns:p14="http://schemas.microsoft.com/office/powerpoint/2010/main" val="16056327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TotalTime>
  <Words>986</Words>
  <Application>Microsoft Office PowerPoint</Application>
  <PresentationFormat>On-screen Show (4:3)</PresentationFormat>
  <Paragraphs>119</Paragraphs>
  <Slides>19</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vt:i4>
      </vt:variant>
    </vt:vector>
  </HeadingPairs>
  <TitlesOfParts>
    <vt:vector size="31" baseType="lpstr">
      <vt:lpstr>Aharoni</vt:lpstr>
      <vt:lpstr>Arial</vt:lpstr>
      <vt:lpstr>Arial Black</vt:lpstr>
      <vt:lpstr>Calibri</vt:lpstr>
      <vt:lpstr>Cambria</vt:lpstr>
      <vt:lpstr>Cooper Black</vt:lpstr>
      <vt:lpstr>Tw Cen MT</vt:lpstr>
      <vt:lpstr>Verdana</vt:lpstr>
      <vt:lpstr>Wingdings</vt:lpstr>
      <vt:lpstr>Wingdings 2</vt:lpstr>
      <vt:lpstr>Aspect</vt:lpstr>
      <vt:lpstr>Median</vt:lpstr>
      <vt:lpstr>WELCOME TO MENDENHALL MIDDLE SCHOOL’S AG INFORMATION SESSION</vt:lpstr>
      <vt:lpstr>PowerPoint Presentation</vt:lpstr>
      <vt:lpstr>PowerPoint Presentation</vt:lpstr>
      <vt:lpstr>Role of TAG</vt:lpstr>
      <vt:lpstr>PowerPoint Presentation</vt:lpstr>
      <vt:lpstr>AG  COURSE DESCRIPTIONS</vt:lpstr>
      <vt:lpstr>AG COURSE DESCRIPTIONS</vt:lpstr>
      <vt:lpstr>AG COURSE DESCRIPTIONS</vt:lpstr>
      <vt:lpstr>Differentiation in the Classroom</vt:lpstr>
      <vt:lpstr>Duke TIP      (www.tip.duke.edu)</vt:lpstr>
      <vt:lpstr>PowerPoint Presentation</vt:lpstr>
      <vt:lpstr>PowerPoint Presentation</vt:lpstr>
      <vt:lpstr>PowerPoint Presentation</vt:lpstr>
      <vt:lpstr>PowerPoint Presentation</vt:lpstr>
      <vt:lpstr> EXPECTATIONS</vt:lpstr>
      <vt:lpstr>Extracurricular Opportunities</vt:lpstr>
      <vt:lpstr>PowerPoint Presentation</vt:lpstr>
      <vt:lpstr>PowerPoint Presentation</vt:lpstr>
      <vt:lpstr>PowerPoint Presentation</vt:lpstr>
    </vt:vector>
  </TitlesOfParts>
  <Company>Guilford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MMS Walk the Schedule Night  and  Academically Gifted Information Session</dc:title>
  <dc:creator>McCance, Robin</dc:creator>
  <cp:lastModifiedBy>Stella, Eleanor</cp:lastModifiedBy>
  <cp:revision>33</cp:revision>
  <dcterms:created xsi:type="dcterms:W3CDTF">2012-09-24T18:55:16Z</dcterms:created>
  <dcterms:modified xsi:type="dcterms:W3CDTF">2017-08-10T18:00:04Z</dcterms:modified>
</cp:coreProperties>
</file>