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10058400" cx="7772400"/>
  <p:notesSz cx="6858000" cy="9144000"/>
  <p:embeddedFontLst>
    <p:embeddedFont>
      <p:font typeface="Cantora One"/>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CantoraOne-regular.fntdata"/><Relationship Id="rId14" Type="http://schemas.openxmlformats.org/officeDocument/2006/relationships/slide" Target="slides/slide10.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0045bd2649_0_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0045bd264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8ed1929fb6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8ed1929fb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5944f98726_0_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5944f9872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5944f98726_0_1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5944f98726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5b16e2a0bc_0_3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5b16e2a0bc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5b28a80bad_1_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5b28a80bad_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5b106564b1_1_78: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5b106564b1_1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5b106564b1_1_9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5b106564b1_1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5b16e2a0bc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5b16e2a0b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mailto:schoolnotes@midwayk12.ne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mailto:schoolnotes@midwayk12.ne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mailto:cdean@midwayk12.ne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180300" y="105100"/>
            <a:ext cx="7435500" cy="17721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t/>
            </a:r>
            <a:endParaRPr b="1" sz="4600">
              <a:solidFill>
                <a:srgbClr val="351C75"/>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t/>
            </a:r>
            <a:endParaRPr b="1" sz="4600">
              <a:solidFill>
                <a:srgbClr val="351C75"/>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t/>
            </a:r>
            <a:endParaRPr b="1" sz="4600">
              <a:solidFill>
                <a:srgbClr val="351C75"/>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b="1" lang="en" sz="4600">
                <a:solidFill>
                  <a:srgbClr val="351C75"/>
                </a:solidFill>
                <a:latin typeface="Comic Sans MS"/>
                <a:ea typeface="Comic Sans MS"/>
                <a:cs typeface="Comic Sans MS"/>
                <a:sym typeface="Comic Sans MS"/>
              </a:rPr>
              <a:t>Midway</a:t>
            </a:r>
            <a:endParaRPr b="1" sz="4600">
              <a:solidFill>
                <a:srgbClr val="351C75"/>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b="1" lang="en" sz="4600">
                <a:solidFill>
                  <a:srgbClr val="351C75"/>
                </a:solidFill>
                <a:latin typeface="Comic Sans MS"/>
                <a:ea typeface="Comic Sans MS"/>
                <a:cs typeface="Comic Sans MS"/>
                <a:sym typeface="Comic Sans MS"/>
              </a:rPr>
              <a:t>Preschool Program</a:t>
            </a:r>
            <a:endParaRPr b="1" sz="4600">
              <a:solidFill>
                <a:srgbClr val="351C75"/>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b="1" lang="en" sz="3300">
                <a:solidFill>
                  <a:srgbClr val="351C75"/>
                </a:solidFill>
                <a:latin typeface="Comic Sans MS"/>
                <a:ea typeface="Comic Sans MS"/>
                <a:cs typeface="Comic Sans MS"/>
                <a:sym typeface="Comic Sans MS"/>
              </a:rPr>
              <a:t>2024-2025</a:t>
            </a:r>
            <a:endParaRPr b="1" sz="3300">
              <a:solidFill>
                <a:srgbClr val="351C75"/>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b="1" lang="en" sz="3300">
                <a:solidFill>
                  <a:srgbClr val="351C75"/>
                </a:solidFill>
                <a:latin typeface="Comic Sans MS"/>
                <a:ea typeface="Comic Sans MS"/>
                <a:cs typeface="Comic Sans MS"/>
                <a:sym typeface="Comic Sans MS"/>
              </a:rPr>
              <a:t>Parent Handbook</a:t>
            </a:r>
            <a:endParaRPr b="1" sz="3300">
              <a:solidFill>
                <a:srgbClr val="351C75"/>
              </a:solidFill>
              <a:latin typeface="Comic Sans MS"/>
              <a:ea typeface="Comic Sans MS"/>
              <a:cs typeface="Comic Sans MS"/>
              <a:sym typeface="Comic Sans MS"/>
            </a:endParaRPr>
          </a:p>
        </p:txBody>
      </p:sp>
      <p:sp>
        <p:nvSpPr>
          <p:cNvPr id="55" name="Google Shape;55;p13"/>
          <p:cNvSpPr txBox="1"/>
          <p:nvPr/>
        </p:nvSpPr>
        <p:spPr>
          <a:xfrm>
            <a:off x="583800" y="6503000"/>
            <a:ext cx="6604800" cy="23718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t/>
            </a:r>
            <a:endParaRPr sz="3000">
              <a:solidFill>
                <a:srgbClr val="351C75"/>
              </a:solidFill>
            </a:endParaRPr>
          </a:p>
          <a:p>
            <a:pPr indent="0" lvl="0" marL="0" rtl="0" algn="ctr">
              <a:lnSpc>
                <a:spcPct val="115000"/>
              </a:lnSpc>
              <a:spcBef>
                <a:spcPts val="0"/>
              </a:spcBef>
              <a:spcAft>
                <a:spcPts val="0"/>
              </a:spcAft>
              <a:buClr>
                <a:schemeClr val="dk1"/>
              </a:buClr>
              <a:buSzPts val="1100"/>
              <a:buFont typeface="Arial"/>
              <a:buNone/>
            </a:pPr>
            <a:r>
              <a:t/>
            </a:r>
            <a:endParaRPr sz="3000">
              <a:solidFill>
                <a:srgbClr val="351C75"/>
              </a:solidFill>
            </a:endParaRPr>
          </a:p>
          <a:p>
            <a:pPr indent="0" lvl="0" marL="0" rtl="0" algn="ctr">
              <a:lnSpc>
                <a:spcPct val="115000"/>
              </a:lnSpc>
              <a:spcBef>
                <a:spcPts val="0"/>
              </a:spcBef>
              <a:spcAft>
                <a:spcPts val="0"/>
              </a:spcAft>
              <a:buClr>
                <a:schemeClr val="dk1"/>
              </a:buClr>
              <a:buSzPts val="1100"/>
              <a:buFont typeface="Arial"/>
              <a:buNone/>
            </a:pPr>
            <a:r>
              <a:rPr lang="en" sz="3000">
                <a:solidFill>
                  <a:srgbClr val="351C75"/>
                </a:solidFill>
              </a:rPr>
              <a:t>5801 East State Rt. 2</a:t>
            </a:r>
            <a:endParaRPr sz="3000">
              <a:solidFill>
                <a:srgbClr val="351C75"/>
              </a:solidFill>
            </a:endParaRPr>
          </a:p>
          <a:p>
            <a:pPr indent="0" lvl="0" marL="0" rtl="0" algn="ctr">
              <a:lnSpc>
                <a:spcPct val="115000"/>
              </a:lnSpc>
              <a:spcBef>
                <a:spcPts val="0"/>
              </a:spcBef>
              <a:spcAft>
                <a:spcPts val="0"/>
              </a:spcAft>
              <a:buClr>
                <a:schemeClr val="dk1"/>
              </a:buClr>
              <a:buSzPts val="1100"/>
              <a:buFont typeface="Arial"/>
              <a:buNone/>
            </a:pPr>
            <a:r>
              <a:rPr lang="en" sz="3000">
                <a:solidFill>
                  <a:srgbClr val="351C75"/>
                </a:solidFill>
              </a:rPr>
              <a:t>Cleveland, MO  64734</a:t>
            </a:r>
            <a:endParaRPr sz="3000">
              <a:solidFill>
                <a:srgbClr val="351C75"/>
              </a:solidFill>
            </a:endParaRPr>
          </a:p>
          <a:p>
            <a:pPr indent="0" lvl="0" marL="0" rtl="0" algn="l">
              <a:lnSpc>
                <a:spcPct val="115000"/>
              </a:lnSpc>
              <a:spcBef>
                <a:spcPts val="0"/>
              </a:spcBef>
              <a:spcAft>
                <a:spcPts val="0"/>
              </a:spcAft>
              <a:buClr>
                <a:schemeClr val="dk1"/>
              </a:buClr>
              <a:buSzPts val="1100"/>
              <a:buFont typeface="Arial"/>
              <a:buNone/>
            </a:pPr>
            <a:r>
              <a:t/>
            </a:r>
            <a:endParaRPr sz="3000">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sz="3000">
              <a:solidFill>
                <a:schemeClr val="dk1"/>
              </a:solidFill>
            </a:endParaRPr>
          </a:p>
        </p:txBody>
      </p:sp>
      <p:pic>
        <p:nvPicPr>
          <p:cNvPr id="56" name="Google Shape;56;p13"/>
          <p:cNvPicPr preferRelativeResize="0"/>
          <p:nvPr/>
        </p:nvPicPr>
        <p:blipFill>
          <a:blip r:embed="rId3">
            <a:alphaModFix/>
          </a:blip>
          <a:stretch>
            <a:fillRect/>
          </a:stretch>
        </p:blipFill>
        <p:spPr>
          <a:xfrm>
            <a:off x="2834750" y="4446550"/>
            <a:ext cx="1924050" cy="23717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2"/>
          <p:cNvSpPr txBox="1"/>
          <p:nvPr>
            <p:ph idx="1" type="body"/>
          </p:nvPr>
        </p:nvSpPr>
        <p:spPr>
          <a:xfrm>
            <a:off x="264950" y="300175"/>
            <a:ext cx="7242600" cy="863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500">
                <a:solidFill>
                  <a:schemeClr val="dk1"/>
                </a:solidFill>
                <a:latin typeface="Comic Sans MS"/>
                <a:ea typeface="Comic Sans MS"/>
                <a:cs typeface="Comic Sans MS"/>
                <a:sym typeface="Comic Sans MS"/>
              </a:rPr>
              <a:t>(</a:t>
            </a:r>
            <a:r>
              <a:rPr lang="en" sz="1500" u="sng">
                <a:solidFill>
                  <a:schemeClr val="dk1"/>
                </a:solidFill>
                <a:latin typeface="Comic Sans MS"/>
                <a:ea typeface="Comic Sans MS"/>
                <a:cs typeface="Comic Sans MS"/>
                <a:sym typeface="Comic Sans MS"/>
              </a:rPr>
              <a:t>Preschool </a:t>
            </a:r>
            <a:r>
              <a:rPr lang="en" sz="1500" u="sng">
                <a:solidFill>
                  <a:schemeClr val="dk1"/>
                </a:solidFill>
                <a:latin typeface="Comic Sans MS"/>
                <a:ea typeface="Comic Sans MS"/>
                <a:cs typeface="Comic Sans MS"/>
                <a:sym typeface="Comic Sans MS"/>
              </a:rPr>
              <a:t>Toileting</a:t>
            </a:r>
            <a:r>
              <a:rPr lang="en" sz="1500" u="sng">
                <a:solidFill>
                  <a:schemeClr val="dk1"/>
                </a:solidFill>
                <a:latin typeface="Comic Sans MS"/>
                <a:ea typeface="Comic Sans MS"/>
                <a:cs typeface="Comic Sans MS"/>
                <a:sym typeface="Comic Sans MS"/>
              </a:rPr>
              <a:t> Policy Continued)</a:t>
            </a:r>
            <a:endParaRPr sz="1500" u="sng">
              <a:solidFill>
                <a:schemeClr val="dk1"/>
              </a:solidFill>
              <a:latin typeface="Comic Sans MS"/>
              <a:ea typeface="Comic Sans MS"/>
              <a:cs typeface="Comic Sans MS"/>
              <a:sym typeface="Comic Sans MS"/>
            </a:endParaRPr>
          </a:p>
          <a:p>
            <a:pPr indent="0" lvl="0" marL="0" rtl="0" algn="l">
              <a:spcBef>
                <a:spcPts val="1600"/>
              </a:spcBef>
              <a:spcAft>
                <a:spcPts val="0"/>
              </a:spcAft>
              <a:buNone/>
            </a:pPr>
            <a:r>
              <a:rPr lang="en" sz="1500">
                <a:solidFill>
                  <a:schemeClr val="dk1"/>
                </a:solidFill>
                <a:latin typeface="Comic Sans MS"/>
                <a:ea typeface="Comic Sans MS"/>
                <a:cs typeface="Comic Sans MS"/>
                <a:sym typeface="Comic Sans MS"/>
              </a:rPr>
              <a:t>We understand </a:t>
            </a:r>
            <a:r>
              <a:rPr lang="en" sz="1500">
                <a:solidFill>
                  <a:schemeClr val="dk1"/>
                </a:solidFill>
                <a:latin typeface="Comic Sans MS"/>
                <a:ea typeface="Comic Sans MS"/>
                <a:cs typeface="Comic Sans MS"/>
                <a:sym typeface="Comic Sans MS"/>
              </a:rPr>
              <a:t>that each</a:t>
            </a:r>
            <a:r>
              <a:rPr lang="en" sz="1500">
                <a:solidFill>
                  <a:schemeClr val="dk1"/>
                </a:solidFill>
                <a:latin typeface="Comic Sans MS"/>
                <a:ea typeface="Comic Sans MS"/>
                <a:cs typeface="Comic Sans MS"/>
                <a:sym typeface="Comic Sans MS"/>
              </a:rPr>
              <a:t> child arrives at this milestone </a:t>
            </a:r>
            <a:r>
              <a:rPr lang="en" sz="1500">
                <a:solidFill>
                  <a:schemeClr val="dk1"/>
                </a:solidFill>
                <a:latin typeface="Comic Sans MS"/>
                <a:ea typeface="Comic Sans MS"/>
                <a:cs typeface="Comic Sans MS"/>
                <a:sym typeface="Comic Sans MS"/>
              </a:rPr>
              <a:t>differently</a:t>
            </a:r>
            <a:r>
              <a:rPr lang="en" sz="1500">
                <a:solidFill>
                  <a:schemeClr val="dk1"/>
                </a:solidFill>
                <a:latin typeface="Comic Sans MS"/>
                <a:ea typeface="Comic Sans MS"/>
                <a:cs typeface="Comic Sans MS"/>
                <a:sym typeface="Comic Sans MS"/>
              </a:rPr>
              <a:t>; Therefore, we will allow four weeks from the first day of </a:t>
            </a:r>
            <a:r>
              <a:rPr lang="en" sz="1500">
                <a:solidFill>
                  <a:schemeClr val="dk1"/>
                </a:solidFill>
                <a:latin typeface="Comic Sans MS"/>
                <a:ea typeface="Comic Sans MS"/>
                <a:cs typeface="Comic Sans MS"/>
                <a:sym typeface="Comic Sans MS"/>
              </a:rPr>
              <a:t>school</a:t>
            </a:r>
            <a:r>
              <a:rPr lang="en" sz="1500">
                <a:solidFill>
                  <a:schemeClr val="dk1"/>
                </a:solidFill>
                <a:latin typeface="Comic Sans MS"/>
                <a:ea typeface="Comic Sans MS"/>
                <a:cs typeface="Comic Sans MS"/>
                <a:sym typeface="Comic Sans MS"/>
              </a:rPr>
              <a:t> for your </a:t>
            </a:r>
            <a:r>
              <a:rPr lang="en" sz="1500">
                <a:solidFill>
                  <a:schemeClr val="dk1"/>
                </a:solidFill>
                <a:latin typeface="Comic Sans MS"/>
                <a:ea typeface="Comic Sans MS"/>
                <a:cs typeface="Comic Sans MS"/>
                <a:sym typeface="Comic Sans MS"/>
              </a:rPr>
              <a:t>child</a:t>
            </a:r>
            <a:r>
              <a:rPr lang="en" sz="1500">
                <a:solidFill>
                  <a:schemeClr val="dk1"/>
                </a:solidFill>
                <a:latin typeface="Comic Sans MS"/>
                <a:ea typeface="Comic Sans MS"/>
                <a:cs typeface="Comic Sans MS"/>
                <a:sym typeface="Comic Sans MS"/>
              </a:rPr>
              <a:t> to demonstrate accomplishment of this goal.  However, if the situation is unmanageable </a:t>
            </a:r>
            <a:r>
              <a:rPr lang="en" sz="1500">
                <a:solidFill>
                  <a:schemeClr val="dk1"/>
                </a:solidFill>
                <a:latin typeface="Comic Sans MS"/>
                <a:ea typeface="Comic Sans MS"/>
                <a:cs typeface="Comic Sans MS"/>
                <a:sym typeface="Comic Sans MS"/>
              </a:rPr>
              <a:t>within</a:t>
            </a:r>
            <a:r>
              <a:rPr lang="en" sz="1500">
                <a:solidFill>
                  <a:schemeClr val="dk1"/>
                </a:solidFill>
                <a:latin typeface="Comic Sans MS"/>
                <a:ea typeface="Comic Sans MS"/>
                <a:cs typeface="Comic Sans MS"/>
                <a:sym typeface="Comic Sans MS"/>
              </a:rPr>
              <a:t> the class setting, we will discuss the issue and reserve the </a:t>
            </a:r>
            <a:r>
              <a:rPr lang="en" sz="1500">
                <a:solidFill>
                  <a:schemeClr val="dk1"/>
                </a:solidFill>
                <a:latin typeface="Comic Sans MS"/>
                <a:ea typeface="Comic Sans MS"/>
                <a:cs typeface="Comic Sans MS"/>
                <a:sym typeface="Comic Sans MS"/>
              </a:rPr>
              <a:t>right</a:t>
            </a:r>
            <a:r>
              <a:rPr lang="en" sz="1500">
                <a:solidFill>
                  <a:schemeClr val="dk1"/>
                </a:solidFill>
                <a:latin typeface="Comic Sans MS"/>
                <a:ea typeface="Comic Sans MS"/>
                <a:cs typeface="Comic Sans MS"/>
                <a:sym typeface="Comic Sans MS"/>
              </a:rPr>
              <a:t> </a:t>
            </a:r>
            <a:r>
              <a:rPr lang="en" sz="1500">
                <a:solidFill>
                  <a:schemeClr val="dk1"/>
                </a:solidFill>
                <a:latin typeface="Comic Sans MS"/>
                <a:ea typeface="Comic Sans MS"/>
                <a:cs typeface="Comic Sans MS"/>
                <a:sym typeface="Comic Sans MS"/>
              </a:rPr>
              <a:t>to</a:t>
            </a:r>
            <a:r>
              <a:rPr lang="en" sz="1500">
                <a:solidFill>
                  <a:schemeClr val="dk1"/>
                </a:solidFill>
                <a:latin typeface="Comic Sans MS"/>
                <a:ea typeface="Comic Sans MS"/>
                <a:cs typeface="Comic Sans MS"/>
                <a:sym typeface="Comic Sans MS"/>
              </a:rPr>
              <a:t> remove the child from the program. </a:t>
            </a:r>
            <a:endParaRPr sz="1500">
              <a:solidFill>
                <a:schemeClr val="dk1"/>
              </a:solidFill>
              <a:latin typeface="Comic Sans MS"/>
              <a:ea typeface="Comic Sans MS"/>
              <a:cs typeface="Comic Sans MS"/>
              <a:sym typeface="Comic Sans MS"/>
            </a:endParaRPr>
          </a:p>
          <a:p>
            <a:pPr indent="0" lvl="0" marL="0" rtl="0" algn="l">
              <a:spcBef>
                <a:spcPts val="1600"/>
              </a:spcBef>
              <a:spcAft>
                <a:spcPts val="0"/>
              </a:spcAft>
              <a:buNone/>
            </a:pPr>
            <a:r>
              <a:rPr lang="en" sz="1500">
                <a:solidFill>
                  <a:schemeClr val="dk1"/>
                </a:solidFill>
                <a:latin typeface="Comic Sans MS"/>
                <a:ea typeface="Comic Sans MS"/>
                <a:cs typeface="Comic Sans MS"/>
                <a:sym typeface="Comic Sans MS"/>
              </a:rPr>
              <a:t>After the first four weeks of school, the following policies will be in place for children who have accidents:</a:t>
            </a:r>
            <a:endParaRPr sz="1500">
              <a:solidFill>
                <a:schemeClr val="dk1"/>
              </a:solidFill>
              <a:latin typeface="Comic Sans MS"/>
              <a:ea typeface="Comic Sans MS"/>
              <a:cs typeface="Comic Sans MS"/>
              <a:sym typeface="Comic Sans MS"/>
            </a:endParaRPr>
          </a:p>
          <a:p>
            <a:pPr indent="-323850" lvl="0" marL="457200" rtl="0" algn="l">
              <a:spcBef>
                <a:spcPts val="160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If one or two accidents </a:t>
            </a:r>
            <a:r>
              <a:rPr lang="en" sz="1500">
                <a:solidFill>
                  <a:schemeClr val="dk1"/>
                </a:solidFill>
                <a:latin typeface="Comic Sans MS"/>
                <a:ea typeface="Comic Sans MS"/>
                <a:cs typeface="Comic Sans MS"/>
                <a:sym typeface="Comic Sans MS"/>
              </a:rPr>
              <a:t>occur</a:t>
            </a:r>
            <a:r>
              <a:rPr lang="en" sz="1500">
                <a:solidFill>
                  <a:schemeClr val="dk1"/>
                </a:solidFill>
                <a:latin typeface="Comic Sans MS"/>
                <a:ea typeface="Comic Sans MS"/>
                <a:cs typeface="Comic Sans MS"/>
                <a:sym typeface="Comic Sans MS"/>
              </a:rPr>
              <a:t> in one week, the parents will be notified with the </a:t>
            </a:r>
            <a:r>
              <a:rPr lang="en" sz="1500">
                <a:solidFill>
                  <a:schemeClr val="dk1"/>
                </a:solidFill>
                <a:latin typeface="Comic Sans MS"/>
                <a:ea typeface="Comic Sans MS"/>
                <a:cs typeface="Comic Sans MS"/>
                <a:sym typeface="Comic Sans MS"/>
              </a:rPr>
              <a:t>understanding</a:t>
            </a:r>
            <a:r>
              <a:rPr lang="en" sz="1500">
                <a:solidFill>
                  <a:schemeClr val="dk1"/>
                </a:solidFill>
                <a:latin typeface="Comic Sans MS"/>
                <a:ea typeface="Comic Sans MS"/>
                <a:cs typeface="Comic Sans MS"/>
                <a:sym typeface="Comic Sans MS"/>
              </a:rPr>
              <a:t> </a:t>
            </a:r>
            <a:r>
              <a:rPr lang="en" sz="1500">
                <a:solidFill>
                  <a:schemeClr val="dk1"/>
                </a:solidFill>
                <a:latin typeface="Comic Sans MS"/>
                <a:ea typeface="Comic Sans MS"/>
                <a:cs typeface="Comic Sans MS"/>
                <a:sym typeface="Comic Sans MS"/>
              </a:rPr>
              <a:t>that the</a:t>
            </a:r>
            <a:r>
              <a:rPr lang="en" sz="1500">
                <a:solidFill>
                  <a:schemeClr val="dk1"/>
                </a:solidFill>
                <a:latin typeface="Comic Sans MS"/>
                <a:ea typeface="Comic Sans MS"/>
                <a:cs typeface="Comic Sans MS"/>
                <a:sym typeface="Comic Sans MS"/>
              </a:rPr>
              <a:t> </a:t>
            </a:r>
            <a:r>
              <a:rPr lang="en" sz="1500">
                <a:solidFill>
                  <a:schemeClr val="dk1"/>
                </a:solidFill>
                <a:latin typeface="Comic Sans MS"/>
                <a:ea typeface="Comic Sans MS"/>
                <a:cs typeface="Comic Sans MS"/>
                <a:sym typeface="Comic Sans MS"/>
              </a:rPr>
              <a:t>issue</a:t>
            </a:r>
            <a:r>
              <a:rPr lang="en" sz="1500">
                <a:solidFill>
                  <a:schemeClr val="dk1"/>
                </a:solidFill>
                <a:latin typeface="Comic Sans MS"/>
                <a:ea typeface="Comic Sans MS"/>
                <a:cs typeface="Comic Sans MS"/>
                <a:sym typeface="Comic Sans MS"/>
              </a:rPr>
              <a:t> </a:t>
            </a:r>
            <a:r>
              <a:rPr lang="en" sz="1500">
                <a:solidFill>
                  <a:schemeClr val="dk1"/>
                </a:solidFill>
                <a:latin typeface="Comic Sans MS"/>
                <a:ea typeface="Comic Sans MS"/>
                <a:cs typeface="Comic Sans MS"/>
                <a:sym typeface="Comic Sans MS"/>
              </a:rPr>
              <a:t>needs</a:t>
            </a:r>
            <a:r>
              <a:rPr lang="en" sz="1500">
                <a:solidFill>
                  <a:schemeClr val="dk1"/>
                </a:solidFill>
                <a:latin typeface="Comic Sans MS"/>
                <a:ea typeface="Comic Sans MS"/>
                <a:cs typeface="Comic Sans MS"/>
                <a:sym typeface="Comic Sans MS"/>
              </a:rPr>
              <a:t> to be addressed and corrected. </a:t>
            </a:r>
            <a:endParaRPr sz="1500">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If three or more accidents occur in one week, the parent will be notified with the understanding that if the issue is not corrected by the end of the second week, the child will have to stay home at least one week or longer until he/she/ is </a:t>
            </a:r>
            <a:r>
              <a:rPr lang="en" sz="1500">
                <a:solidFill>
                  <a:schemeClr val="dk1"/>
                </a:solidFill>
                <a:latin typeface="Comic Sans MS"/>
                <a:ea typeface="Comic Sans MS"/>
                <a:cs typeface="Comic Sans MS"/>
                <a:sym typeface="Comic Sans MS"/>
              </a:rPr>
              <a:t>completely</a:t>
            </a:r>
            <a:r>
              <a:rPr lang="en" sz="1500">
                <a:solidFill>
                  <a:schemeClr val="dk1"/>
                </a:solidFill>
                <a:latin typeface="Comic Sans MS"/>
                <a:ea typeface="Comic Sans MS"/>
                <a:cs typeface="Comic Sans MS"/>
                <a:sym typeface="Comic Sans MS"/>
              </a:rPr>
              <a:t> toilet trained.</a:t>
            </a:r>
            <a:endParaRPr sz="1500">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If multiple accidents </a:t>
            </a:r>
            <a:r>
              <a:rPr lang="en" sz="1500">
                <a:solidFill>
                  <a:schemeClr val="dk1"/>
                </a:solidFill>
                <a:latin typeface="Comic Sans MS"/>
                <a:ea typeface="Comic Sans MS"/>
                <a:cs typeface="Comic Sans MS"/>
                <a:sym typeface="Comic Sans MS"/>
              </a:rPr>
              <a:t>occur</a:t>
            </a:r>
            <a:r>
              <a:rPr lang="en" sz="1500">
                <a:solidFill>
                  <a:schemeClr val="dk1"/>
                </a:solidFill>
                <a:latin typeface="Comic Sans MS"/>
                <a:ea typeface="Comic Sans MS"/>
                <a:cs typeface="Comic Sans MS"/>
                <a:sym typeface="Comic Sans MS"/>
              </a:rPr>
              <a:t> in one day, the parent will be notified on that day.  If it’s not corrected by day three, the child my be removed from the program.</a:t>
            </a:r>
            <a:endParaRPr sz="1500">
              <a:solidFill>
                <a:schemeClr val="dk1"/>
              </a:solidFill>
              <a:latin typeface="Comic Sans MS"/>
              <a:ea typeface="Comic Sans MS"/>
              <a:cs typeface="Comic Sans MS"/>
              <a:sym typeface="Comic Sans MS"/>
            </a:endParaRPr>
          </a:p>
          <a:p>
            <a:pPr indent="0" lvl="0" marL="0" rtl="0" algn="l">
              <a:spcBef>
                <a:spcPts val="1600"/>
              </a:spcBef>
              <a:spcAft>
                <a:spcPts val="0"/>
              </a:spcAft>
              <a:buNone/>
            </a:pPr>
            <a:r>
              <a:rPr lang="en" sz="1500">
                <a:solidFill>
                  <a:schemeClr val="dk1"/>
                </a:solidFill>
                <a:latin typeface="Comic Sans MS"/>
                <a:ea typeface="Comic Sans MS"/>
                <a:cs typeface="Comic Sans MS"/>
                <a:sym typeface="Comic Sans MS"/>
              </a:rPr>
              <a:t>Please note that this policy is not </a:t>
            </a:r>
            <a:r>
              <a:rPr lang="en" sz="1500">
                <a:solidFill>
                  <a:schemeClr val="dk1"/>
                </a:solidFill>
                <a:latin typeface="Comic Sans MS"/>
                <a:ea typeface="Comic Sans MS"/>
                <a:cs typeface="Comic Sans MS"/>
                <a:sym typeface="Comic Sans MS"/>
              </a:rPr>
              <a:t>in</a:t>
            </a:r>
            <a:r>
              <a:rPr lang="en" sz="1500">
                <a:solidFill>
                  <a:schemeClr val="dk1"/>
                </a:solidFill>
                <a:latin typeface="Comic Sans MS"/>
                <a:ea typeface="Comic Sans MS"/>
                <a:cs typeface="Comic Sans MS"/>
                <a:sym typeface="Comic Sans MS"/>
              </a:rPr>
              <a:t> place to shame or punish a child or </a:t>
            </a:r>
            <a:r>
              <a:rPr lang="en" sz="1500">
                <a:solidFill>
                  <a:schemeClr val="dk1"/>
                </a:solidFill>
                <a:latin typeface="Comic Sans MS"/>
                <a:ea typeface="Comic Sans MS"/>
                <a:cs typeface="Comic Sans MS"/>
                <a:sym typeface="Comic Sans MS"/>
              </a:rPr>
              <a:t>inconvenience</a:t>
            </a:r>
            <a:r>
              <a:rPr lang="en" sz="1500">
                <a:solidFill>
                  <a:schemeClr val="dk1"/>
                </a:solidFill>
                <a:latin typeface="Comic Sans MS"/>
                <a:ea typeface="Comic Sans MS"/>
                <a:cs typeface="Comic Sans MS"/>
                <a:sym typeface="Comic Sans MS"/>
              </a:rPr>
              <a:t> a primary caregiver.  Rather, cleaning accidents in the preschool program is time-consuming and this time is dedicated to interacting </a:t>
            </a:r>
            <a:r>
              <a:rPr lang="en" sz="1500">
                <a:solidFill>
                  <a:schemeClr val="dk1"/>
                </a:solidFill>
                <a:latin typeface="Comic Sans MS"/>
                <a:ea typeface="Comic Sans MS"/>
                <a:cs typeface="Comic Sans MS"/>
                <a:sym typeface="Comic Sans MS"/>
              </a:rPr>
              <a:t>with</a:t>
            </a:r>
            <a:r>
              <a:rPr lang="en" sz="1500">
                <a:solidFill>
                  <a:schemeClr val="dk1"/>
                </a:solidFill>
                <a:latin typeface="Comic Sans MS"/>
                <a:ea typeface="Comic Sans MS"/>
                <a:cs typeface="Comic Sans MS"/>
                <a:sym typeface="Comic Sans MS"/>
              </a:rPr>
              <a:t> children and facilitating the curriculum in a safe manner.  This policy is intended to ensure the safety and happiness of children and staff. </a:t>
            </a:r>
            <a:endParaRPr sz="1500">
              <a:solidFill>
                <a:schemeClr val="dk1"/>
              </a:solidFill>
              <a:latin typeface="Comic Sans MS"/>
              <a:ea typeface="Comic Sans MS"/>
              <a:cs typeface="Comic Sans MS"/>
              <a:sym typeface="Comic Sans MS"/>
            </a:endParaRPr>
          </a:p>
          <a:p>
            <a:pPr indent="0" lvl="0" marL="0" rtl="0" algn="l">
              <a:spcBef>
                <a:spcPts val="1600"/>
              </a:spcBef>
              <a:spcAft>
                <a:spcPts val="1600"/>
              </a:spcAft>
              <a:buNone/>
            </a:pPr>
            <a:r>
              <a:t/>
            </a:r>
            <a:endParaRPr sz="1500">
              <a:latin typeface="Comic Sans MS"/>
              <a:ea typeface="Comic Sans MS"/>
              <a:cs typeface="Comic Sans MS"/>
              <a:sym typeface="Comic Sans MS"/>
            </a:endParaRPr>
          </a:p>
        </p:txBody>
      </p:sp>
      <p:sp>
        <p:nvSpPr>
          <p:cNvPr id="109" name="Google Shape;109;p2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543650" y="487450"/>
            <a:ext cx="6804600" cy="8496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3000" u="sng">
                <a:latin typeface="Comic Sans MS"/>
                <a:ea typeface="Comic Sans MS"/>
                <a:cs typeface="Comic Sans MS"/>
                <a:sym typeface="Comic Sans MS"/>
              </a:rPr>
              <a:t>Early Learning Information</a:t>
            </a:r>
            <a:endParaRPr b="1" sz="3000" u="sng">
              <a:latin typeface="Comic Sans MS"/>
              <a:ea typeface="Comic Sans MS"/>
              <a:cs typeface="Comic Sans MS"/>
              <a:sym typeface="Comic Sans MS"/>
            </a:endParaRPr>
          </a:p>
          <a:p>
            <a:pPr indent="0" lvl="0" marL="0" rtl="0" algn="ctr">
              <a:spcBef>
                <a:spcPts val="0"/>
              </a:spcBef>
              <a:spcAft>
                <a:spcPts val="0"/>
              </a:spcAft>
              <a:buNone/>
            </a:pPr>
            <a:r>
              <a:t/>
            </a:r>
            <a:endParaRPr b="1" sz="1500" u="sng">
              <a:latin typeface="Comic Sans MS"/>
              <a:ea typeface="Comic Sans MS"/>
              <a:cs typeface="Comic Sans MS"/>
              <a:sym typeface="Comic Sans MS"/>
            </a:endParaRPr>
          </a:p>
          <a:p>
            <a:pPr indent="0" lvl="0" marL="0" rtl="0" algn="ctr">
              <a:spcBef>
                <a:spcPts val="0"/>
              </a:spcBef>
              <a:spcAft>
                <a:spcPts val="0"/>
              </a:spcAft>
              <a:buNone/>
            </a:pPr>
            <a:r>
              <a:rPr b="1" lang="en" sz="1500" u="sng">
                <a:latin typeface="Comic Sans MS"/>
                <a:ea typeface="Comic Sans MS"/>
                <a:cs typeface="Comic Sans MS"/>
                <a:sym typeface="Comic Sans MS"/>
              </a:rPr>
              <a:t>Philosophy</a:t>
            </a:r>
            <a:endParaRPr b="1" sz="1500" u="sng">
              <a:latin typeface="Comic Sans MS"/>
              <a:ea typeface="Comic Sans MS"/>
              <a:cs typeface="Comic Sans MS"/>
              <a:sym typeface="Comic Sans MS"/>
            </a:endParaRPr>
          </a:p>
          <a:p>
            <a:pPr indent="0" lvl="0" marL="0" rtl="0" algn="l">
              <a:spcBef>
                <a:spcPts val="0"/>
              </a:spcBef>
              <a:spcAft>
                <a:spcPts val="0"/>
              </a:spcAft>
              <a:buNone/>
            </a:pPr>
            <a:r>
              <a:rPr lang="en" sz="1500">
                <a:latin typeface="Comic Sans MS"/>
                <a:ea typeface="Comic Sans MS"/>
                <a:cs typeface="Comic Sans MS"/>
                <a:sym typeface="Comic Sans MS"/>
              </a:rPr>
              <a:t>A child learns best in an </a:t>
            </a:r>
            <a:r>
              <a:rPr lang="en" sz="1500">
                <a:latin typeface="Comic Sans MS"/>
                <a:ea typeface="Comic Sans MS"/>
                <a:cs typeface="Comic Sans MS"/>
                <a:sym typeface="Comic Sans MS"/>
              </a:rPr>
              <a:t>environment</a:t>
            </a:r>
            <a:r>
              <a:rPr lang="en" sz="1500">
                <a:latin typeface="Comic Sans MS"/>
                <a:ea typeface="Comic Sans MS"/>
                <a:cs typeface="Comic Sans MS"/>
                <a:sym typeface="Comic Sans MS"/>
              </a:rPr>
              <a:t> that provides opportunities for success, thus enabling the child to develop a healthy </a:t>
            </a:r>
            <a:r>
              <a:rPr lang="en" sz="1500">
                <a:latin typeface="Comic Sans MS"/>
                <a:ea typeface="Comic Sans MS"/>
                <a:cs typeface="Comic Sans MS"/>
                <a:sym typeface="Comic Sans MS"/>
              </a:rPr>
              <a:t>self-concept and</a:t>
            </a:r>
            <a:r>
              <a:rPr lang="en" sz="1500">
                <a:latin typeface="Comic Sans MS"/>
                <a:ea typeface="Comic Sans MS"/>
                <a:cs typeface="Comic Sans MS"/>
                <a:sym typeface="Comic Sans MS"/>
              </a:rPr>
              <a:t> feelings of worth.  A realistic assessment of abilities and meeting </a:t>
            </a:r>
            <a:r>
              <a:rPr lang="en" sz="1500">
                <a:latin typeface="Comic Sans MS"/>
                <a:ea typeface="Comic Sans MS"/>
                <a:cs typeface="Comic Sans MS"/>
                <a:sym typeface="Comic Sans MS"/>
              </a:rPr>
              <a:t>intellectual challenges</a:t>
            </a:r>
            <a:r>
              <a:rPr lang="en" sz="1500">
                <a:latin typeface="Comic Sans MS"/>
                <a:ea typeface="Comic Sans MS"/>
                <a:cs typeface="Comic Sans MS"/>
                <a:sym typeface="Comic Sans MS"/>
              </a:rPr>
              <a:t> fosters a lifetime </a:t>
            </a:r>
            <a:r>
              <a:rPr lang="en" sz="1500">
                <a:latin typeface="Comic Sans MS"/>
                <a:ea typeface="Comic Sans MS"/>
                <a:cs typeface="Comic Sans MS"/>
                <a:sym typeface="Comic Sans MS"/>
              </a:rPr>
              <a:t>appreciation</a:t>
            </a:r>
            <a:r>
              <a:rPr lang="en" sz="1500">
                <a:latin typeface="Comic Sans MS"/>
                <a:ea typeface="Comic Sans MS"/>
                <a:cs typeface="Comic Sans MS"/>
                <a:sym typeface="Comic Sans MS"/>
              </a:rPr>
              <a:t> for knowledge and </a:t>
            </a:r>
            <a:r>
              <a:rPr lang="en" sz="1500">
                <a:latin typeface="Comic Sans MS"/>
                <a:ea typeface="Comic Sans MS"/>
                <a:cs typeface="Comic Sans MS"/>
                <a:sym typeface="Comic Sans MS"/>
              </a:rPr>
              <a:t>learning</a:t>
            </a:r>
            <a:r>
              <a:rPr lang="en" sz="1500">
                <a:latin typeface="Comic Sans MS"/>
                <a:ea typeface="Comic Sans MS"/>
                <a:cs typeface="Comic Sans MS"/>
                <a:sym typeface="Comic Sans MS"/>
              </a:rPr>
              <a:t> skills. </a:t>
            </a:r>
            <a:endParaRPr sz="1500">
              <a:latin typeface="Comic Sans MS"/>
              <a:ea typeface="Comic Sans MS"/>
              <a:cs typeface="Comic Sans MS"/>
              <a:sym typeface="Comic Sans MS"/>
            </a:endParaRPr>
          </a:p>
          <a:p>
            <a:pPr indent="0" lvl="0" marL="0" rtl="0" algn="ctr">
              <a:spcBef>
                <a:spcPts val="0"/>
              </a:spcBef>
              <a:spcAft>
                <a:spcPts val="0"/>
              </a:spcAft>
              <a:buNone/>
            </a:pPr>
            <a:r>
              <a:t/>
            </a:r>
            <a:endParaRPr sz="1500">
              <a:latin typeface="Comic Sans MS"/>
              <a:ea typeface="Comic Sans MS"/>
              <a:cs typeface="Comic Sans MS"/>
              <a:sym typeface="Comic Sans MS"/>
            </a:endParaRPr>
          </a:p>
          <a:p>
            <a:pPr indent="0" lvl="0" marL="0" rtl="0" algn="ctr">
              <a:spcBef>
                <a:spcPts val="0"/>
              </a:spcBef>
              <a:spcAft>
                <a:spcPts val="0"/>
              </a:spcAft>
              <a:buNone/>
            </a:pPr>
            <a:r>
              <a:rPr b="1" lang="en" sz="1500" u="sng">
                <a:latin typeface="Comic Sans MS"/>
                <a:ea typeface="Comic Sans MS"/>
                <a:cs typeface="Comic Sans MS"/>
                <a:sym typeface="Comic Sans MS"/>
              </a:rPr>
              <a:t>Our Goal</a:t>
            </a:r>
            <a:endParaRPr b="1" sz="1500" u="sng">
              <a:latin typeface="Comic Sans MS"/>
              <a:ea typeface="Comic Sans MS"/>
              <a:cs typeface="Comic Sans MS"/>
              <a:sym typeface="Comic Sans MS"/>
            </a:endParaRPr>
          </a:p>
          <a:p>
            <a:pPr indent="0" lvl="0" marL="0" rtl="0" algn="l">
              <a:spcBef>
                <a:spcPts val="0"/>
              </a:spcBef>
              <a:spcAft>
                <a:spcPts val="0"/>
              </a:spcAft>
              <a:buNone/>
            </a:pPr>
            <a:r>
              <a:rPr lang="en" sz="1500">
                <a:latin typeface="Comic Sans MS"/>
                <a:ea typeface="Comic Sans MS"/>
                <a:cs typeface="Comic Sans MS"/>
                <a:sym typeface="Comic Sans MS"/>
              </a:rPr>
              <a:t>It is </a:t>
            </a:r>
            <a:r>
              <a:rPr lang="en" sz="1500">
                <a:latin typeface="Comic Sans MS"/>
                <a:ea typeface="Comic Sans MS"/>
                <a:cs typeface="Comic Sans MS"/>
                <a:sym typeface="Comic Sans MS"/>
              </a:rPr>
              <a:t>our goal</a:t>
            </a:r>
            <a:r>
              <a:rPr lang="en" sz="1500">
                <a:latin typeface="Comic Sans MS"/>
                <a:ea typeface="Comic Sans MS"/>
                <a:cs typeface="Comic Sans MS"/>
                <a:sym typeface="Comic Sans MS"/>
              </a:rPr>
              <a:t> as the </a:t>
            </a:r>
            <a:r>
              <a:rPr lang="en" sz="1500">
                <a:latin typeface="Comic Sans MS"/>
                <a:ea typeface="Comic Sans MS"/>
                <a:cs typeface="Comic Sans MS"/>
                <a:sym typeface="Comic Sans MS"/>
              </a:rPr>
              <a:t>teachers</a:t>
            </a:r>
            <a:r>
              <a:rPr lang="en" sz="1500">
                <a:latin typeface="Comic Sans MS"/>
                <a:ea typeface="Comic Sans MS"/>
                <a:cs typeface="Comic Sans MS"/>
                <a:sym typeface="Comic Sans MS"/>
              </a:rPr>
              <a:t>, </a:t>
            </a:r>
            <a:r>
              <a:rPr lang="en" sz="1500">
                <a:latin typeface="Comic Sans MS"/>
                <a:ea typeface="Comic Sans MS"/>
                <a:cs typeface="Comic Sans MS"/>
                <a:sym typeface="Comic Sans MS"/>
              </a:rPr>
              <a:t>administrators,</a:t>
            </a:r>
            <a:r>
              <a:rPr lang="en" sz="1500">
                <a:latin typeface="Comic Sans MS"/>
                <a:ea typeface="Comic Sans MS"/>
                <a:cs typeface="Comic Sans MS"/>
                <a:sym typeface="Comic Sans MS"/>
              </a:rPr>
              <a:t> and staff members </a:t>
            </a:r>
            <a:r>
              <a:rPr lang="en" sz="1500">
                <a:latin typeface="Comic Sans MS"/>
                <a:ea typeface="Comic Sans MS"/>
                <a:cs typeface="Comic Sans MS"/>
                <a:sym typeface="Comic Sans MS"/>
              </a:rPr>
              <a:t>of the</a:t>
            </a:r>
            <a:r>
              <a:rPr lang="en" sz="1500">
                <a:latin typeface="Comic Sans MS"/>
                <a:ea typeface="Comic Sans MS"/>
                <a:cs typeface="Comic Sans MS"/>
                <a:sym typeface="Comic Sans MS"/>
              </a:rPr>
              <a:t> Midway Preschool Program that your child leaves our program with a variety of skills that will enable, enhance, and support future school success.  It is our desire to see students learn to be good listeners, speakers, </a:t>
            </a:r>
            <a:r>
              <a:rPr lang="en" sz="1500">
                <a:latin typeface="Comic Sans MS"/>
                <a:ea typeface="Comic Sans MS"/>
                <a:cs typeface="Comic Sans MS"/>
                <a:sym typeface="Comic Sans MS"/>
              </a:rPr>
              <a:t>and</a:t>
            </a:r>
            <a:r>
              <a:rPr lang="en" sz="1500">
                <a:latin typeface="Comic Sans MS"/>
                <a:ea typeface="Comic Sans MS"/>
                <a:cs typeface="Comic Sans MS"/>
                <a:sym typeface="Comic Sans MS"/>
              </a:rPr>
              <a:t> leaders; be able to follow directions; become problem solvers; and learn the give and take of play situations.  Your child is </a:t>
            </a:r>
            <a:r>
              <a:rPr lang="en" sz="1500">
                <a:latin typeface="Comic Sans MS"/>
                <a:ea typeface="Comic Sans MS"/>
                <a:cs typeface="Comic Sans MS"/>
                <a:sym typeface="Comic Sans MS"/>
              </a:rPr>
              <a:t>precious</a:t>
            </a:r>
            <a:r>
              <a:rPr lang="en" sz="1500">
                <a:latin typeface="Comic Sans MS"/>
                <a:ea typeface="Comic Sans MS"/>
                <a:cs typeface="Comic Sans MS"/>
                <a:sym typeface="Comic Sans MS"/>
              </a:rPr>
              <a:t> to us.  We care deeply for his/her integrity, </a:t>
            </a:r>
            <a:r>
              <a:rPr lang="en" sz="1500">
                <a:latin typeface="Comic Sans MS"/>
                <a:ea typeface="Comic Sans MS"/>
                <a:cs typeface="Comic Sans MS"/>
                <a:sym typeface="Comic Sans MS"/>
              </a:rPr>
              <a:t>individuality,</a:t>
            </a:r>
            <a:r>
              <a:rPr lang="en" sz="1500">
                <a:latin typeface="Comic Sans MS"/>
                <a:ea typeface="Comic Sans MS"/>
                <a:cs typeface="Comic Sans MS"/>
                <a:sym typeface="Comic Sans MS"/>
              </a:rPr>
              <a:t> and capability.  We look forward to partnering with </a:t>
            </a:r>
            <a:r>
              <a:rPr lang="en" sz="1500">
                <a:latin typeface="Comic Sans MS"/>
                <a:ea typeface="Comic Sans MS"/>
                <a:cs typeface="Comic Sans MS"/>
                <a:sym typeface="Comic Sans MS"/>
              </a:rPr>
              <a:t>your</a:t>
            </a:r>
            <a:r>
              <a:rPr lang="en" sz="1500">
                <a:latin typeface="Comic Sans MS"/>
                <a:ea typeface="Comic Sans MS"/>
                <a:cs typeface="Comic Sans MS"/>
                <a:sym typeface="Comic Sans MS"/>
              </a:rPr>
              <a:t> family </a:t>
            </a:r>
            <a:r>
              <a:rPr lang="en" sz="1500">
                <a:latin typeface="Comic Sans MS"/>
                <a:ea typeface="Comic Sans MS"/>
                <a:cs typeface="Comic Sans MS"/>
                <a:sym typeface="Comic Sans MS"/>
              </a:rPr>
              <a:t>in the</a:t>
            </a:r>
            <a:r>
              <a:rPr lang="en" sz="1500">
                <a:latin typeface="Comic Sans MS"/>
                <a:ea typeface="Comic Sans MS"/>
                <a:cs typeface="Comic Sans MS"/>
                <a:sym typeface="Comic Sans MS"/>
              </a:rPr>
              <a:t> journey of raising and educating your child. </a:t>
            </a:r>
            <a:endParaRPr sz="1500">
              <a:latin typeface="Comic Sans MS"/>
              <a:ea typeface="Comic Sans MS"/>
              <a:cs typeface="Comic Sans MS"/>
              <a:sym typeface="Comic Sans MS"/>
            </a:endParaRPr>
          </a:p>
          <a:p>
            <a:pPr indent="0" lvl="0" marL="0" rtl="0" algn="l">
              <a:spcBef>
                <a:spcPts val="0"/>
              </a:spcBef>
              <a:spcAft>
                <a:spcPts val="0"/>
              </a:spcAft>
              <a:buNone/>
            </a:pPr>
            <a:r>
              <a:t/>
            </a:r>
            <a:endParaRPr sz="1500">
              <a:latin typeface="Comic Sans MS"/>
              <a:ea typeface="Comic Sans MS"/>
              <a:cs typeface="Comic Sans MS"/>
              <a:sym typeface="Comic Sans MS"/>
            </a:endParaRPr>
          </a:p>
          <a:p>
            <a:pPr indent="0" lvl="0" marL="0" rtl="0" algn="ctr">
              <a:spcBef>
                <a:spcPts val="0"/>
              </a:spcBef>
              <a:spcAft>
                <a:spcPts val="0"/>
              </a:spcAft>
              <a:buNone/>
            </a:pPr>
            <a:r>
              <a:rPr b="1" lang="en" sz="1500" u="sng">
                <a:latin typeface="Comic Sans MS"/>
                <a:ea typeface="Comic Sans MS"/>
                <a:cs typeface="Comic Sans MS"/>
                <a:sym typeface="Comic Sans MS"/>
              </a:rPr>
              <a:t>Guiding Principles</a:t>
            </a:r>
            <a:endParaRPr b="1" sz="1500" u="sng">
              <a:latin typeface="Comic Sans MS"/>
              <a:ea typeface="Comic Sans MS"/>
              <a:cs typeface="Comic Sans MS"/>
              <a:sym typeface="Comic Sans MS"/>
            </a:endParaRPr>
          </a:p>
          <a:p>
            <a:pPr indent="0" lvl="0" marL="0" rtl="0" algn="l">
              <a:spcBef>
                <a:spcPts val="0"/>
              </a:spcBef>
              <a:spcAft>
                <a:spcPts val="0"/>
              </a:spcAft>
              <a:buNone/>
            </a:pPr>
            <a:r>
              <a:rPr lang="en" sz="1500">
                <a:latin typeface="Comic Sans MS"/>
                <a:ea typeface="Comic Sans MS"/>
                <a:cs typeface="Comic Sans MS"/>
                <a:sym typeface="Comic Sans MS"/>
              </a:rPr>
              <a:t>All children actively seek to comprehend the </a:t>
            </a:r>
            <a:r>
              <a:rPr lang="en" sz="1500">
                <a:latin typeface="Comic Sans MS"/>
                <a:ea typeface="Comic Sans MS"/>
                <a:cs typeface="Comic Sans MS"/>
                <a:sym typeface="Comic Sans MS"/>
              </a:rPr>
              <a:t>world</a:t>
            </a:r>
            <a:r>
              <a:rPr lang="en" sz="1500">
                <a:latin typeface="Comic Sans MS"/>
                <a:ea typeface="Comic Sans MS"/>
                <a:cs typeface="Comic Sans MS"/>
                <a:sym typeface="Comic Sans MS"/>
              </a:rPr>
              <a:t> in which they live.  Given the opportunity to make </a:t>
            </a:r>
            <a:r>
              <a:rPr lang="en" sz="1500">
                <a:latin typeface="Comic Sans MS"/>
                <a:ea typeface="Comic Sans MS"/>
                <a:cs typeface="Comic Sans MS"/>
                <a:sym typeface="Comic Sans MS"/>
              </a:rPr>
              <a:t>choices</a:t>
            </a:r>
            <a:r>
              <a:rPr lang="en" sz="1500">
                <a:latin typeface="Comic Sans MS"/>
                <a:ea typeface="Comic Sans MS"/>
                <a:cs typeface="Comic Sans MS"/>
                <a:sym typeface="Comic Sans MS"/>
              </a:rPr>
              <a:t> concerning their activities they acquire knowledge, skills, and </a:t>
            </a:r>
            <a:r>
              <a:rPr lang="en" sz="1500">
                <a:latin typeface="Comic Sans MS"/>
                <a:ea typeface="Comic Sans MS"/>
                <a:cs typeface="Comic Sans MS"/>
                <a:sym typeface="Comic Sans MS"/>
              </a:rPr>
              <a:t>the</a:t>
            </a:r>
            <a:r>
              <a:rPr lang="en" sz="1500">
                <a:latin typeface="Comic Sans MS"/>
                <a:ea typeface="Comic Sans MS"/>
                <a:cs typeface="Comic Sans MS"/>
                <a:sym typeface="Comic Sans MS"/>
              </a:rPr>
              <a:t> ability to solve problems. </a:t>
            </a:r>
            <a:endParaRPr sz="1500">
              <a:latin typeface="Comic Sans MS"/>
              <a:ea typeface="Comic Sans MS"/>
              <a:cs typeface="Comic Sans MS"/>
              <a:sym typeface="Comic Sans MS"/>
            </a:endParaRPr>
          </a:p>
          <a:p>
            <a:pPr indent="-323850" lvl="0" marL="457200" rtl="0" algn="l">
              <a:spcBef>
                <a:spcPts val="0"/>
              </a:spcBef>
              <a:spcAft>
                <a:spcPts val="0"/>
              </a:spcAft>
              <a:buSzPts val="1500"/>
              <a:buFont typeface="Comic Sans MS"/>
              <a:buAutoNum type="arabicPeriod"/>
            </a:pPr>
            <a:r>
              <a:rPr lang="en" sz="1500">
                <a:latin typeface="Comic Sans MS"/>
                <a:ea typeface="Comic Sans MS"/>
                <a:cs typeface="Comic Sans MS"/>
                <a:sym typeface="Comic Sans MS"/>
              </a:rPr>
              <a:t>Children construct knowledge and values through </a:t>
            </a:r>
            <a:r>
              <a:rPr lang="en" sz="1500">
                <a:latin typeface="Comic Sans MS"/>
                <a:ea typeface="Comic Sans MS"/>
                <a:cs typeface="Comic Sans MS"/>
                <a:sym typeface="Comic Sans MS"/>
              </a:rPr>
              <a:t>interactions</a:t>
            </a:r>
            <a:r>
              <a:rPr lang="en" sz="1500">
                <a:latin typeface="Comic Sans MS"/>
                <a:ea typeface="Comic Sans MS"/>
                <a:cs typeface="Comic Sans MS"/>
                <a:sym typeface="Comic Sans MS"/>
              </a:rPr>
              <a:t> with peers, parents, and other adults, and active exploration of the physical and social </a:t>
            </a:r>
            <a:r>
              <a:rPr lang="en" sz="1500">
                <a:latin typeface="Comic Sans MS"/>
                <a:ea typeface="Comic Sans MS"/>
                <a:cs typeface="Comic Sans MS"/>
                <a:sym typeface="Comic Sans MS"/>
              </a:rPr>
              <a:t>environment.</a:t>
            </a:r>
            <a:endParaRPr sz="1500">
              <a:latin typeface="Comic Sans MS"/>
              <a:ea typeface="Comic Sans MS"/>
              <a:cs typeface="Comic Sans MS"/>
              <a:sym typeface="Comic Sans MS"/>
            </a:endParaRPr>
          </a:p>
          <a:p>
            <a:pPr indent="-323850" lvl="0" marL="457200" rtl="0" algn="l">
              <a:spcBef>
                <a:spcPts val="0"/>
              </a:spcBef>
              <a:spcAft>
                <a:spcPts val="0"/>
              </a:spcAft>
              <a:buSzPts val="1500"/>
              <a:buFont typeface="Comic Sans MS"/>
              <a:buAutoNum type="arabicPeriod"/>
            </a:pPr>
            <a:r>
              <a:rPr lang="en" sz="1500">
                <a:latin typeface="Comic Sans MS"/>
                <a:ea typeface="Comic Sans MS"/>
                <a:cs typeface="Comic Sans MS"/>
                <a:sym typeface="Comic Sans MS"/>
              </a:rPr>
              <a:t>Young children's thinking contains predictable errors.</a:t>
            </a:r>
            <a:endParaRPr sz="1500">
              <a:latin typeface="Comic Sans MS"/>
              <a:ea typeface="Comic Sans MS"/>
              <a:cs typeface="Comic Sans MS"/>
              <a:sym typeface="Comic Sans MS"/>
            </a:endParaRPr>
          </a:p>
          <a:p>
            <a:pPr indent="-323850" lvl="0" marL="457200" rtl="0" algn="l">
              <a:spcBef>
                <a:spcPts val="0"/>
              </a:spcBef>
              <a:spcAft>
                <a:spcPts val="0"/>
              </a:spcAft>
              <a:buSzPts val="1500"/>
              <a:buFont typeface="Comic Sans MS"/>
              <a:buAutoNum type="arabicPeriod"/>
            </a:pPr>
            <a:r>
              <a:rPr lang="en" sz="1500">
                <a:latin typeface="Comic Sans MS"/>
                <a:ea typeface="Comic Sans MS"/>
                <a:cs typeface="Comic Sans MS"/>
                <a:sym typeface="Comic Sans MS"/>
              </a:rPr>
              <a:t>Early learning and areas of development interact and influence each other.</a:t>
            </a:r>
            <a:endParaRPr sz="1500">
              <a:latin typeface="Comic Sans MS"/>
              <a:ea typeface="Comic Sans MS"/>
              <a:cs typeface="Comic Sans MS"/>
              <a:sym typeface="Comic Sans MS"/>
            </a:endParaRPr>
          </a:p>
          <a:p>
            <a:pPr indent="-323850" lvl="0" marL="457200" rtl="0" algn="l">
              <a:spcBef>
                <a:spcPts val="0"/>
              </a:spcBef>
              <a:spcAft>
                <a:spcPts val="0"/>
              </a:spcAft>
              <a:buSzPts val="1500"/>
              <a:buFont typeface="Comic Sans MS"/>
              <a:buAutoNum type="arabicPeriod"/>
            </a:pPr>
            <a:r>
              <a:rPr lang="en" sz="1500">
                <a:latin typeface="Comic Sans MS"/>
                <a:ea typeface="Comic Sans MS"/>
                <a:cs typeface="Comic Sans MS"/>
                <a:sym typeface="Comic Sans MS"/>
              </a:rPr>
              <a:t>Families (parents/guardians) are the child’s first and most important teacher(s).</a:t>
            </a:r>
            <a:endParaRPr sz="1500">
              <a:latin typeface="Comic Sans MS"/>
              <a:ea typeface="Comic Sans MS"/>
              <a:cs typeface="Comic Sans MS"/>
              <a:sym typeface="Comic Sans MS"/>
            </a:endParaRPr>
          </a:p>
          <a:p>
            <a:pPr indent="-323850" lvl="0" marL="457200" rtl="0" algn="l">
              <a:spcBef>
                <a:spcPts val="0"/>
              </a:spcBef>
              <a:spcAft>
                <a:spcPts val="0"/>
              </a:spcAft>
              <a:buSzPts val="1500"/>
              <a:buFont typeface="Comic Sans MS"/>
              <a:buAutoNum type="arabicPeriod"/>
            </a:pPr>
            <a:r>
              <a:rPr lang="en" sz="1500">
                <a:latin typeface="Comic Sans MS"/>
                <a:ea typeface="Comic Sans MS"/>
                <a:cs typeface="Comic Sans MS"/>
                <a:sym typeface="Comic Sans MS"/>
              </a:rPr>
              <a:t>Children exhibit individual differences in their development of competencies.</a:t>
            </a:r>
            <a:endParaRPr sz="1500">
              <a:latin typeface="Comic Sans MS"/>
              <a:ea typeface="Comic Sans MS"/>
              <a:cs typeface="Comic Sans MS"/>
              <a:sym typeface="Comic Sans MS"/>
            </a:endParaRPr>
          </a:p>
          <a:p>
            <a:pPr indent="0" lvl="0" marL="457200" rtl="0" algn="l">
              <a:spcBef>
                <a:spcPts val="0"/>
              </a:spcBef>
              <a:spcAft>
                <a:spcPts val="0"/>
              </a:spcAft>
              <a:buNone/>
            </a:pPr>
            <a:r>
              <a:rPr lang="en" sz="1500">
                <a:latin typeface="Comic Sans MS"/>
                <a:ea typeface="Comic Sans MS"/>
                <a:cs typeface="Comic Sans MS"/>
                <a:sym typeface="Comic Sans MS"/>
              </a:rPr>
              <a:t>						(Missouri Pre-K Guiding Principles)</a:t>
            </a:r>
            <a:endParaRPr sz="1500">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nvSpPr>
        <p:spPr>
          <a:xfrm>
            <a:off x="132525" y="117075"/>
            <a:ext cx="7486800" cy="9882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b="1" lang="en" sz="1500" u="sng">
                <a:solidFill>
                  <a:schemeClr val="dk1"/>
                </a:solidFill>
                <a:latin typeface="Comic Sans MS"/>
                <a:ea typeface="Comic Sans MS"/>
                <a:cs typeface="Comic Sans MS"/>
                <a:sym typeface="Comic Sans MS"/>
              </a:rPr>
              <a:t>Organization and Administration</a:t>
            </a:r>
            <a:endParaRPr b="1" sz="1500" u="sng">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500">
                <a:solidFill>
                  <a:schemeClr val="dk1"/>
                </a:solidFill>
                <a:latin typeface="Comic Sans MS"/>
                <a:ea typeface="Comic Sans MS"/>
                <a:cs typeface="Comic Sans MS"/>
                <a:sym typeface="Comic Sans MS"/>
              </a:rPr>
              <a:t>The Midway Preschool Program is administered by and responsible to the Midway R-1 Board of Education, its policies, and practices.  The teachers in the program report directly to the elementary principal, Mr. Dean. The building principal is responsible for the day-to-day operation of the facility, which includes, but is not limited to: admission of students, hiring and supervision of personnel, compliance issues, and general management of the program.  </a:t>
            </a:r>
            <a:endParaRPr sz="1500">
              <a:solidFill>
                <a:schemeClr val="dk1"/>
              </a:solidFill>
              <a:latin typeface="Comic Sans MS"/>
              <a:ea typeface="Comic Sans MS"/>
              <a:cs typeface="Comic Sans MS"/>
              <a:sym typeface="Comic Sans MS"/>
            </a:endParaRPr>
          </a:p>
          <a:p>
            <a:pPr indent="0" lvl="0" marL="0" rtl="0" algn="l">
              <a:spcBef>
                <a:spcPts val="0"/>
              </a:spcBef>
              <a:spcAft>
                <a:spcPts val="0"/>
              </a:spcAft>
              <a:buNone/>
            </a:pPr>
            <a:r>
              <a:t/>
            </a:r>
            <a:endParaRPr sz="1500">
              <a:solidFill>
                <a:schemeClr val="dk1"/>
              </a:solidFill>
              <a:latin typeface="Comic Sans MS"/>
              <a:ea typeface="Comic Sans MS"/>
              <a:cs typeface="Comic Sans MS"/>
              <a:sym typeface="Comic Sans MS"/>
            </a:endParaRPr>
          </a:p>
          <a:p>
            <a:pPr indent="0" lvl="0" marL="0" rtl="0" algn="ctr">
              <a:spcBef>
                <a:spcPts val="0"/>
              </a:spcBef>
              <a:spcAft>
                <a:spcPts val="0"/>
              </a:spcAft>
              <a:buNone/>
            </a:pPr>
            <a:r>
              <a:rPr b="1" lang="en" sz="1500" u="sng">
                <a:solidFill>
                  <a:schemeClr val="dk1"/>
                </a:solidFill>
                <a:latin typeface="Comic Sans MS"/>
                <a:ea typeface="Comic Sans MS"/>
                <a:cs typeface="Comic Sans MS"/>
                <a:sym typeface="Comic Sans MS"/>
              </a:rPr>
              <a:t>Admission</a:t>
            </a:r>
            <a:endParaRPr b="1" sz="1500" u="sng">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Children who are three years old by August 1, 2024 are eligible for our program.  Morning or afternoon placement will depend upon several factors.  </a:t>
            </a:r>
            <a:endParaRPr sz="1500">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Admission is open to students who reside within the Midway School District boundaries, as well as to those who reside out-of-district.</a:t>
            </a:r>
            <a:endParaRPr sz="1500">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Students will be placed according to the following criteria:</a:t>
            </a:r>
            <a:endParaRPr sz="1500">
              <a:solidFill>
                <a:schemeClr val="dk1"/>
              </a:solidFill>
              <a:latin typeface="Comic Sans MS"/>
              <a:ea typeface="Comic Sans MS"/>
              <a:cs typeface="Comic Sans MS"/>
              <a:sym typeface="Comic Sans MS"/>
            </a:endParaRPr>
          </a:p>
          <a:p>
            <a:pPr indent="-323850" lvl="1" marL="9144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Special Education Students</a:t>
            </a:r>
            <a:endParaRPr sz="1500">
              <a:solidFill>
                <a:schemeClr val="dk1"/>
              </a:solidFill>
              <a:latin typeface="Comic Sans MS"/>
              <a:ea typeface="Comic Sans MS"/>
              <a:cs typeface="Comic Sans MS"/>
              <a:sym typeface="Comic Sans MS"/>
            </a:endParaRPr>
          </a:p>
          <a:p>
            <a:pPr indent="-323850" lvl="1" marL="9144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Pre-Kindergarten Students (will be attending Midway kindergarten the following year)</a:t>
            </a:r>
            <a:endParaRPr sz="1500">
              <a:solidFill>
                <a:schemeClr val="dk1"/>
              </a:solidFill>
              <a:latin typeface="Comic Sans MS"/>
              <a:ea typeface="Comic Sans MS"/>
              <a:cs typeface="Comic Sans MS"/>
              <a:sym typeface="Comic Sans MS"/>
            </a:endParaRPr>
          </a:p>
          <a:p>
            <a:pPr indent="-323850" lvl="1" marL="9144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In-District 3 &amp; 4 year olds</a:t>
            </a:r>
            <a:endParaRPr sz="1500">
              <a:solidFill>
                <a:schemeClr val="dk1"/>
              </a:solidFill>
              <a:latin typeface="Comic Sans MS"/>
              <a:ea typeface="Comic Sans MS"/>
              <a:cs typeface="Comic Sans MS"/>
              <a:sym typeface="Comic Sans MS"/>
            </a:endParaRPr>
          </a:p>
          <a:p>
            <a:pPr indent="-323850" lvl="1" marL="9144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Out-of-District 3 &amp; 4 year olds</a:t>
            </a:r>
            <a:endParaRPr sz="1500">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A waiting list will be maintained should enrollment requests outnumber space allotted.  Administration reserves the right to grant exceptions as we see necessary.  </a:t>
            </a:r>
            <a:endParaRPr sz="1500">
              <a:solidFill>
                <a:srgbClr val="FF0000"/>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All children who participate in our program must provide copies of the child’s birth certificate and up-to-date immunization records.</a:t>
            </a:r>
            <a:endParaRPr sz="1500">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A completed medical form must be on file.</a:t>
            </a:r>
            <a:endParaRPr sz="1500">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Online Registration must be completed.</a:t>
            </a:r>
            <a:endParaRPr sz="1500">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Early education screenings will be conducted in August as part of the enrollment process.</a:t>
            </a:r>
            <a:endParaRPr sz="1500">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All children in the program must be completely toilet-trained (including wiping).  We understand accidents happen; however, if accidents happen more than three times, we will communicate with the parent that it is possible cause for dismissal from our program.</a:t>
            </a:r>
            <a:endParaRPr sz="1500">
              <a:solidFill>
                <a:schemeClr val="dk1"/>
              </a:solidFill>
              <a:latin typeface="Comic Sans MS"/>
              <a:ea typeface="Comic Sans MS"/>
              <a:cs typeface="Comic Sans MS"/>
              <a:sym typeface="Comic Sans MS"/>
            </a:endParaRPr>
          </a:p>
          <a:p>
            <a:pPr indent="0" lvl="0" marL="0" rtl="0" algn="l">
              <a:spcBef>
                <a:spcPts val="0"/>
              </a:spcBef>
              <a:spcAft>
                <a:spcPts val="0"/>
              </a:spcAft>
              <a:buNone/>
            </a:pPr>
            <a:r>
              <a:t/>
            </a:r>
            <a:endParaRPr sz="15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500">
                <a:solidFill>
                  <a:schemeClr val="dk1"/>
                </a:solidFill>
                <a:latin typeface="Comic Sans MS"/>
                <a:ea typeface="Comic Sans MS"/>
                <a:cs typeface="Comic Sans MS"/>
                <a:sym typeface="Comic Sans MS"/>
              </a:rPr>
              <a:t>We have two part-day classes:</a:t>
            </a:r>
            <a:endParaRPr sz="1500">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AM Session - 8:00-11:00</a:t>
            </a:r>
            <a:endParaRPr sz="1500">
              <a:solidFill>
                <a:schemeClr val="dk1"/>
              </a:solidFill>
              <a:latin typeface="Comic Sans MS"/>
              <a:ea typeface="Comic Sans MS"/>
              <a:cs typeface="Comic Sans MS"/>
              <a:sym typeface="Comic Sans MS"/>
            </a:endParaRPr>
          </a:p>
          <a:p>
            <a:pPr indent="-323850" lvl="0" marL="457200" rtl="0" algn="l">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PM Session - 12:00-3:00</a:t>
            </a:r>
            <a:endParaRPr sz="15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b="1" lang="en" sz="1500" u="sng">
                <a:solidFill>
                  <a:srgbClr val="FF0000"/>
                </a:solidFill>
                <a:latin typeface="Comic Sans MS"/>
                <a:ea typeface="Comic Sans MS"/>
                <a:cs typeface="Comic Sans MS"/>
                <a:sym typeface="Comic Sans MS"/>
              </a:rPr>
              <a:t> </a:t>
            </a:r>
            <a:endParaRPr b="1" sz="1500" u="sng">
              <a:solidFill>
                <a:srgbClr val="FF0000"/>
              </a:solidFill>
              <a:latin typeface="Comic Sans MS"/>
              <a:ea typeface="Comic Sans MS"/>
              <a:cs typeface="Comic Sans MS"/>
              <a:sym typeface="Comic Sans MS"/>
            </a:endParaRPr>
          </a:p>
          <a:p>
            <a:pPr indent="0" lvl="0" marL="0" rtl="0" algn="l">
              <a:spcBef>
                <a:spcPts val="0"/>
              </a:spcBef>
              <a:spcAft>
                <a:spcPts val="0"/>
              </a:spcAft>
              <a:buNone/>
            </a:pPr>
            <a:r>
              <a:rPr lang="en" sz="1500">
                <a:solidFill>
                  <a:schemeClr val="dk1"/>
                </a:solidFill>
                <a:latin typeface="Comic Sans MS"/>
                <a:ea typeface="Comic Sans MS"/>
                <a:cs typeface="Comic Sans MS"/>
                <a:sym typeface="Comic Sans MS"/>
              </a:rPr>
              <a:t>While we will not be charging tuition this year,  an activity fee will be charged to help cover the cost of additional materials for in-house learning activities.  This non-refundable fee can be paid quarterly ($25), by semester ($50), or at the beginning of the year ($100).  Checks can be made payable to Midway R-I School District.</a:t>
            </a:r>
            <a:endParaRPr sz="1500" u="sng">
              <a:solidFill>
                <a:schemeClr val="dk1"/>
              </a:solidFill>
              <a:latin typeface="Comic Sans MS"/>
              <a:ea typeface="Comic Sans MS"/>
              <a:cs typeface="Comic Sans MS"/>
              <a:sym typeface="Comic Sans MS"/>
            </a:endParaRPr>
          </a:p>
        </p:txBody>
      </p:sp>
      <p:sp>
        <p:nvSpPr>
          <p:cNvPr id="67" name="Google Shape;67;p1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idx="1" type="body"/>
          </p:nvPr>
        </p:nvSpPr>
        <p:spPr>
          <a:xfrm>
            <a:off x="199200" y="90625"/>
            <a:ext cx="7353300" cy="9425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u="sng">
                <a:solidFill>
                  <a:schemeClr val="dk1"/>
                </a:solidFill>
                <a:latin typeface="Comic Sans MS"/>
                <a:ea typeface="Comic Sans MS"/>
                <a:cs typeface="Comic Sans MS"/>
                <a:sym typeface="Comic Sans MS"/>
              </a:rPr>
              <a:t>Appropriate School Dress</a:t>
            </a:r>
            <a:endParaRPr b="1" sz="1500" u="sng">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lang="en" sz="1500">
                <a:solidFill>
                  <a:schemeClr val="dk1"/>
                </a:solidFill>
                <a:latin typeface="Comic Sans MS"/>
                <a:ea typeface="Comic Sans MS"/>
                <a:cs typeface="Comic Sans MS"/>
                <a:sym typeface="Comic Sans MS"/>
              </a:rPr>
              <a:t>Our program is a play-based program that </a:t>
            </a:r>
            <a:r>
              <a:rPr lang="en" sz="1500">
                <a:solidFill>
                  <a:schemeClr val="dk1"/>
                </a:solidFill>
                <a:latin typeface="Comic Sans MS"/>
                <a:ea typeface="Comic Sans MS"/>
                <a:cs typeface="Comic Sans MS"/>
                <a:sym typeface="Comic Sans MS"/>
              </a:rPr>
              <a:t>requires</a:t>
            </a:r>
            <a:r>
              <a:rPr lang="en" sz="1500">
                <a:solidFill>
                  <a:schemeClr val="dk1"/>
                </a:solidFill>
                <a:latin typeface="Comic Sans MS"/>
                <a:ea typeface="Comic Sans MS"/>
                <a:cs typeface="Comic Sans MS"/>
                <a:sym typeface="Comic Sans MS"/>
              </a:rPr>
              <a:t> </a:t>
            </a:r>
            <a:r>
              <a:rPr lang="en" sz="1500">
                <a:solidFill>
                  <a:schemeClr val="dk1"/>
                </a:solidFill>
                <a:latin typeface="Comic Sans MS"/>
                <a:ea typeface="Comic Sans MS"/>
                <a:cs typeface="Comic Sans MS"/>
                <a:sym typeface="Comic Sans MS"/>
              </a:rPr>
              <a:t>children</a:t>
            </a:r>
            <a:r>
              <a:rPr lang="en" sz="1500">
                <a:solidFill>
                  <a:schemeClr val="dk1"/>
                </a:solidFill>
                <a:latin typeface="Comic Sans MS"/>
                <a:ea typeface="Comic Sans MS"/>
                <a:cs typeface="Comic Sans MS"/>
                <a:sym typeface="Comic Sans MS"/>
              </a:rPr>
              <a:t> to be free to be on the floor, play outside and be a little messy!  Please dress your </a:t>
            </a:r>
            <a:r>
              <a:rPr lang="en" sz="1500">
                <a:solidFill>
                  <a:schemeClr val="dk1"/>
                </a:solidFill>
                <a:latin typeface="Comic Sans MS"/>
                <a:ea typeface="Comic Sans MS"/>
                <a:cs typeface="Comic Sans MS"/>
                <a:sym typeface="Comic Sans MS"/>
              </a:rPr>
              <a:t>child</a:t>
            </a:r>
            <a:r>
              <a:rPr lang="en" sz="1500">
                <a:solidFill>
                  <a:schemeClr val="dk1"/>
                </a:solidFill>
                <a:latin typeface="Comic Sans MS"/>
                <a:ea typeface="Comic Sans MS"/>
                <a:cs typeface="Comic Sans MS"/>
                <a:sym typeface="Comic Sans MS"/>
              </a:rPr>
              <a:t> for active play and in clothes that </a:t>
            </a:r>
            <a:r>
              <a:rPr lang="en" sz="1500">
                <a:solidFill>
                  <a:schemeClr val="dk1"/>
                </a:solidFill>
                <a:latin typeface="Comic Sans MS"/>
                <a:ea typeface="Comic Sans MS"/>
                <a:cs typeface="Comic Sans MS"/>
                <a:sym typeface="Comic Sans MS"/>
              </a:rPr>
              <a:t>can</a:t>
            </a:r>
            <a:r>
              <a:rPr lang="en" sz="1500">
                <a:solidFill>
                  <a:schemeClr val="dk1"/>
                </a:solidFill>
                <a:latin typeface="Comic Sans MS"/>
                <a:ea typeface="Comic Sans MS"/>
                <a:cs typeface="Comic Sans MS"/>
                <a:sym typeface="Comic Sans MS"/>
              </a:rPr>
              <a:t> get messy, torn, or stained.  </a:t>
            </a:r>
            <a:endParaRPr sz="1500">
              <a:solidFill>
                <a:schemeClr val="dk1"/>
              </a:solidFill>
              <a:latin typeface="Comic Sans MS"/>
              <a:ea typeface="Comic Sans MS"/>
              <a:cs typeface="Comic Sans MS"/>
              <a:sym typeface="Comic Sans MS"/>
            </a:endParaRPr>
          </a:p>
          <a:p>
            <a:pPr indent="-323850" lvl="0" marL="457200" rtl="0" algn="l">
              <a:lnSpc>
                <a:spcPct val="115000"/>
              </a:lnSpc>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Coats, jackets, </a:t>
            </a:r>
            <a:r>
              <a:rPr lang="en" sz="1500">
                <a:solidFill>
                  <a:schemeClr val="dk1"/>
                </a:solidFill>
                <a:latin typeface="Comic Sans MS"/>
                <a:ea typeface="Comic Sans MS"/>
                <a:cs typeface="Comic Sans MS"/>
                <a:sym typeface="Comic Sans MS"/>
              </a:rPr>
              <a:t>and</a:t>
            </a:r>
            <a:r>
              <a:rPr lang="en" sz="1500">
                <a:solidFill>
                  <a:schemeClr val="dk1"/>
                </a:solidFill>
                <a:latin typeface="Comic Sans MS"/>
                <a:ea typeface="Comic Sans MS"/>
                <a:cs typeface="Comic Sans MS"/>
                <a:sym typeface="Comic Sans MS"/>
              </a:rPr>
              <a:t> sweaters are appropriate </a:t>
            </a:r>
            <a:r>
              <a:rPr lang="en" sz="1500">
                <a:solidFill>
                  <a:schemeClr val="dk1"/>
                </a:solidFill>
                <a:latin typeface="Comic Sans MS"/>
                <a:ea typeface="Comic Sans MS"/>
                <a:cs typeface="Comic Sans MS"/>
                <a:sym typeface="Comic Sans MS"/>
              </a:rPr>
              <a:t>since</a:t>
            </a:r>
            <a:r>
              <a:rPr lang="en" sz="1500">
                <a:solidFill>
                  <a:schemeClr val="dk1"/>
                </a:solidFill>
                <a:latin typeface="Comic Sans MS"/>
                <a:ea typeface="Comic Sans MS"/>
                <a:cs typeface="Comic Sans MS"/>
                <a:sym typeface="Comic Sans MS"/>
              </a:rPr>
              <a:t> we will go outdoors on as many days </a:t>
            </a:r>
            <a:r>
              <a:rPr lang="en" sz="1500">
                <a:solidFill>
                  <a:schemeClr val="dk1"/>
                </a:solidFill>
                <a:latin typeface="Comic Sans MS"/>
                <a:ea typeface="Comic Sans MS"/>
                <a:cs typeface="Comic Sans MS"/>
                <a:sym typeface="Comic Sans MS"/>
              </a:rPr>
              <a:t>possible.  When choosing winter wear, pick clothing with play in mind.  Washable fabric will be important.  </a:t>
            </a:r>
            <a:endParaRPr sz="1500">
              <a:solidFill>
                <a:schemeClr val="dk1"/>
              </a:solidFill>
              <a:latin typeface="Comic Sans MS"/>
              <a:ea typeface="Comic Sans MS"/>
              <a:cs typeface="Comic Sans MS"/>
              <a:sym typeface="Comic Sans MS"/>
            </a:endParaRPr>
          </a:p>
          <a:p>
            <a:pPr indent="-323850" lvl="0" marL="457200" rtl="0" algn="l">
              <a:lnSpc>
                <a:spcPct val="115000"/>
              </a:lnSpc>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Shoes should also be selected with play in mind.  Platform type shoes and open-toed shoes should not be worn to school.  Shoes that allow your child to run, jump, and play will be safer and more durable.</a:t>
            </a:r>
            <a:endParaRPr sz="1500">
              <a:solidFill>
                <a:schemeClr val="dk1"/>
              </a:solidFill>
              <a:latin typeface="Comic Sans MS"/>
              <a:ea typeface="Comic Sans MS"/>
              <a:cs typeface="Comic Sans MS"/>
              <a:sym typeface="Comic Sans MS"/>
            </a:endParaRPr>
          </a:p>
          <a:p>
            <a:pPr indent="-323850" lvl="0" marL="457200" rtl="0" algn="l">
              <a:lnSpc>
                <a:spcPct val="115000"/>
              </a:lnSpc>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Please label personal clothing items with your child’s name.</a:t>
            </a:r>
            <a:endParaRPr sz="1500">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t/>
            </a:r>
            <a:endParaRPr b="1" sz="1500" u="sng">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b="1" lang="en" sz="1500" u="sng">
                <a:solidFill>
                  <a:schemeClr val="dk1"/>
                </a:solidFill>
                <a:latin typeface="Comic Sans MS"/>
                <a:ea typeface="Comic Sans MS"/>
                <a:cs typeface="Comic Sans MS"/>
                <a:sym typeface="Comic Sans MS"/>
              </a:rPr>
              <a:t>Student Illness</a:t>
            </a:r>
            <a:endParaRPr b="1" sz="1500" u="sng">
              <a:solidFill>
                <a:schemeClr val="dk1"/>
              </a:solidFill>
              <a:latin typeface="Comic Sans MS"/>
              <a:ea typeface="Comic Sans MS"/>
              <a:cs typeface="Comic Sans MS"/>
              <a:sym typeface="Comic Sans MS"/>
            </a:endParaRPr>
          </a:p>
          <a:p>
            <a:pPr indent="-323850" lvl="0" marL="457200" rtl="0" algn="l">
              <a:lnSpc>
                <a:spcPct val="115000"/>
              </a:lnSpc>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All children must show evidence of appropriate immunizations paperwork.</a:t>
            </a:r>
            <a:endParaRPr sz="1500">
              <a:solidFill>
                <a:schemeClr val="dk1"/>
              </a:solidFill>
              <a:latin typeface="Comic Sans MS"/>
              <a:ea typeface="Comic Sans MS"/>
              <a:cs typeface="Comic Sans MS"/>
              <a:sym typeface="Comic Sans MS"/>
            </a:endParaRPr>
          </a:p>
          <a:p>
            <a:pPr indent="-323850" lvl="0" marL="457200" rtl="0" algn="l">
              <a:lnSpc>
                <a:spcPct val="115000"/>
              </a:lnSpc>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Any serious health issue or treatment needs must be shared with our staff.</a:t>
            </a:r>
            <a:endParaRPr sz="1500">
              <a:solidFill>
                <a:schemeClr val="dk1"/>
              </a:solidFill>
              <a:latin typeface="Comic Sans MS"/>
              <a:ea typeface="Comic Sans MS"/>
              <a:cs typeface="Comic Sans MS"/>
              <a:sym typeface="Comic Sans MS"/>
            </a:endParaRPr>
          </a:p>
          <a:p>
            <a:pPr indent="-323850" lvl="0" marL="457200" rtl="0" algn="l">
              <a:lnSpc>
                <a:spcPct val="115000"/>
              </a:lnSpc>
              <a:spcBef>
                <a:spcPts val="0"/>
              </a:spcBef>
              <a:spcAft>
                <a:spcPts val="0"/>
              </a:spcAft>
              <a:buClr>
                <a:schemeClr val="dk1"/>
              </a:buClr>
              <a:buSzPts val="1500"/>
              <a:buFont typeface="Comic Sans MS"/>
              <a:buChar char="●"/>
            </a:pPr>
            <a:r>
              <a:rPr lang="en" sz="1500">
                <a:solidFill>
                  <a:schemeClr val="dk1"/>
                </a:solidFill>
                <a:latin typeface="Comic Sans MS"/>
                <a:ea typeface="Comic Sans MS"/>
                <a:cs typeface="Comic Sans MS"/>
                <a:sym typeface="Comic Sans MS"/>
              </a:rPr>
              <a:t>Per our district policy, your child will be sent home from school if any of the following symptoms exist. </a:t>
            </a:r>
            <a:endParaRPr sz="1500">
              <a:solidFill>
                <a:schemeClr val="dk1"/>
              </a:solidFill>
              <a:latin typeface="Comic Sans MS"/>
              <a:ea typeface="Comic Sans MS"/>
              <a:cs typeface="Comic Sans MS"/>
              <a:sym typeface="Comic Sans MS"/>
            </a:endParaRPr>
          </a:p>
          <a:p>
            <a:pPr indent="457200" lvl="0" marL="457200" rtl="0" algn="l">
              <a:spcBef>
                <a:spcPts val="0"/>
              </a:spcBef>
              <a:spcAft>
                <a:spcPts val="0"/>
              </a:spcAft>
              <a:buNone/>
            </a:pPr>
            <a:r>
              <a:rPr b="1" lang="en" sz="1400" u="sng">
                <a:solidFill>
                  <a:schemeClr val="dk1"/>
                </a:solidFill>
                <a:latin typeface="Comic Sans MS"/>
                <a:ea typeface="Comic Sans MS"/>
                <a:cs typeface="Comic Sans MS"/>
                <a:sym typeface="Comic Sans MS"/>
              </a:rPr>
              <a:t>Symptom						May return to school:</a:t>
            </a:r>
            <a:endParaRPr b="1" sz="1400" u="sng">
              <a:solidFill>
                <a:schemeClr val="dk1"/>
              </a:solidFill>
              <a:latin typeface="Comic Sans MS"/>
              <a:ea typeface="Comic Sans MS"/>
              <a:cs typeface="Comic Sans MS"/>
              <a:sym typeface="Comic Sans MS"/>
            </a:endParaRPr>
          </a:p>
          <a:p>
            <a:pPr indent="457200" lvl="0" marL="0" rtl="0" algn="l">
              <a:spcBef>
                <a:spcPts val="0"/>
              </a:spcBef>
              <a:spcAft>
                <a:spcPts val="0"/>
              </a:spcAft>
              <a:buNone/>
            </a:pPr>
            <a:r>
              <a:rPr lang="en" sz="1100">
                <a:solidFill>
                  <a:schemeClr val="dk1"/>
                </a:solidFill>
                <a:latin typeface="Comic Sans MS"/>
                <a:ea typeface="Comic Sans MS"/>
                <a:cs typeface="Comic Sans MS"/>
                <a:sym typeface="Comic Sans MS"/>
              </a:rPr>
              <a:t>  </a:t>
            </a:r>
            <a:r>
              <a:rPr lang="en" sz="1000">
                <a:solidFill>
                  <a:schemeClr val="dk1"/>
                </a:solidFill>
                <a:latin typeface="Comic Sans MS"/>
                <a:ea typeface="Comic Sans MS"/>
                <a:cs typeface="Comic Sans MS"/>
                <a:sym typeface="Comic Sans MS"/>
              </a:rPr>
              <a:t>  Fever of 100 or higher 				            Fever-free for 24</a:t>
            </a:r>
            <a:endParaRPr sz="1000">
              <a:solidFill>
                <a:schemeClr val="dk1"/>
              </a:solidFill>
              <a:latin typeface="Comic Sans MS"/>
              <a:ea typeface="Comic Sans MS"/>
              <a:cs typeface="Comic Sans MS"/>
              <a:sym typeface="Comic Sans MS"/>
            </a:endParaRPr>
          </a:p>
          <a:p>
            <a:pPr indent="457200" lvl="0" marL="0" rtl="0" algn="l">
              <a:spcBef>
                <a:spcPts val="0"/>
              </a:spcBef>
              <a:spcAft>
                <a:spcPts val="0"/>
              </a:spcAft>
              <a:buNone/>
            </a:pPr>
            <a:r>
              <a:rPr lang="en" sz="1000">
                <a:solidFill>
                  <a:schemeClr val="dk1"/>
                </a:solidFill>
                <a:latin typeface="Comic Sans MS"/>
                <a:ea typeface="Comic Sans MS"/>
                <a:cs typeface="Comic Sans MS"/>
                <a:sym typeface="Comic Sans MS"/>
              </a:rPr>
              <a:t>    with or without   					            hours without fever</a:t>
            </a:r>
            <a:endParaRPr sz="1000">
              <a:solidFill>
                <a:schemeClr val="dk1"/>
              </a:solidFill>
              <a:latin typeface="Comic Sans MS"/>
              <a:ea typeface="Comic Sans MS"/>
              <a:cs typeface="Comic Sans MS"/>
              <a:sym typeface="Comic Sans MS"/>
            </a:endParaRPr>
          </a:p>
          <a:p>
            <a:pPr indent="457200" lvl="0" marL="0" rtl="0" algn="l">
              <a:spcBef>
                <a:spcPts val="0"/>
              </a:spcBef>
              <a:spcAft>
                <a:spcPts val="0"/>
              </a:spcAft>
              <a:buNone/>
            </a:pPr>
            <a:r>
              <a:rPr lang="en" sz="1000">
                <a:solidFill>
                  <a:schemeClr val="dk1"/>
                </a:solidFill>
                <a:latin typeface="Comic Sans MS"/>
                <a:ea typeface="Comic Sans MS"/>
                <a:cs typeface="Comic Sans MS"/>
                <a:sym typeface="Comic Sans MS"/>
              </a:rPr>
              <a:t>    other symptoms       					            reducing medication</a:t>
            </a:r>
            <a:endParaRPr sz="10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000">
                <a:solidFill>
                  <a:schemeClr val="dk1"/>
                </a:solidFill>
                <a:latin typeface="Comic Sans MS"/>
                <a:ea typeface="Comic Sans MS"/>
                <a:cs typeface="Comic Sans MS"/>
                <a:sym typeface="Comic Sans MS"/>
              </a:rPr>
              <a:t>                                		 </a:t>
            </a:r>
            <a:endParaRPr sz="1000">
              <a:solidFill>
                <a:schemeClr val="dk1"/>
              </a:solidFill>
              <a:latin typeface="Comic Sans MS"/>
              <a:ea typeface="Comic Sans MS"/>
              <a:cs typeface="Comic Sans MS"/>
              <a:sym typeface="Comic Sans MS"/>
            </a:endParaRPr>
          </a:p>
          <a:p>
            <a:pPr indent="457200" lvl="0" marL="0" rtl="0" algn="l">
              <a:spcBef>
                <a:spcPts val="0"/>
              </a:spcBef>
              <a:spcAft>
                <a:spcPts val="0"/>
              </a:spcAft>
              <a:buNone/>
            </a:pPr>
            <a:r>
              <a:rPr lang="en" sz="1000">
                <a:solidFill>
                  <a:schemeClr val="dk1"/>
                </a:solidFill>
                <a:latin typeface="Comic Sans MS"/>
                <a:ea typeface="Comic Sans MS"/>
                <a:cs typeface="Comic Sans MS"/>
                <a:sym typeface="Comic Sans MS"/>
              </a:rPr>
              <a:t>    Eyes inflamed with  	    				            Drainage has</a:t>
            </a:r>
            <a:endParaRPr sz="1000">
              <a:solidFill>
                <a:schemeClr val="dk1"/>
              </a:solidFill>
              <a:latin typeface="Comic Sans MS"/>
              <a:ea typeface="Comic Sans MS"/>
              <a:cs typeface="Comic Sans MS"/>
              <a:sym typeface="Comic Sans MS"/>
            </a:endParaRPr>
          </a:p>
          <a:p>
            <a:pPr indent="457200" lvl="0" marL="0" rtl="0" algn="l">
              <a:spcBef>
                <a:spcPts val="0"/>
              </a:spcBef>
              <a:spcAft>
                <a:spcPts val="0"/>
              </a:spcAft>
              <a:buNone/>
            </a:pPr>
            <a:r>
              <a:rPr lang="en" sz="1000">
                <a:solidFill>
                  <a:schemeClr val="dk1"/>
                </a:solidFill>
                <a:latin typeface="Comic Sans MS"/>
                <a:ea typeface="Comic Sans MS"/>
                <a:cs typeface="Comic Sans MS"/>
                <a:sym typeface="Comic Sans MS"/>
              </a:rPr>
              <a:t>    purulent discharge   					            stopped; or treated</a:t>
            </a:r>
            <a:endParaRPr sz="10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000">
                <a:solidFill>
                  <a:schemeClr val="dk1"/>
                </a:solidFill>
                <a:latin typeface="Comic Sans MS"/>
                <a:ea typeface="Comic Sans MS"/>
                <a:cs typeface="Comic Sans MS"/>
                <a:sym typeface="Comic Sans MS"/>
              </a:rPr>
              <a:t>                                						            for 24 hours on</a:t>
            </a:r>
            <a:endParaRPr sz="10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000">
                <a:solidFill>
                  <a:schemeClr val="dk1"/>
                </a:solidFill>
                <a:latin typeface="Comic Sans MS"/>
                <a:ea typeface="Comic Sans MS"/>
                <a:cs typeface="Comic Sans MS"/>
                <a:sym typeface="Comic Sans MS"/>
              </a:rPr>
              <a:t>                                						            antibiotics</a:t>
            </a:r>
            <a:endParaRPr sz="10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000">
                <a:solidFill>
                  <a:schemeClr val="dk1"/>
                </a:solidFill>
                <a:latin typeface="Comic Sans MS"/>
                <a:ea typeface="Comic Sans MS"/>
                <a:cs typeface="Comic Sans MS"/>
                <a:sym typeface="Comic Sans MS"/>
              </a:rPr>
              <a:t> </a:t>
            </a:r>
            <a:endParaRPr sz="1000">
              <a:solidFill>
                <a:schemeClr val="dk1"/>
              </a:solidFill>
              <a:latin typeface="Comic Sans MS"/>
              <a:ea typeface="Comic Sans MS"/>
              <a:cs typeface="Comic Sans MS"/>
              <a:sym typeface="Comic Sans MS"/>
            </a:endParaRPr>
          </a:p>
          <a:p>
            <a:pPr indent="457200" lvl="0" marL="0" rtl="0" algn="l">
              <a:spcBef>
                <a:spcPts val="0"/>
              </a:spcBef>
              <a:spcAft>
                <a:spcPts val="0"/>
              </a:spcAft>
              <a:buNone/>
            </a:pPr>
            <a:r>
              <a:rPr lang="en" sz="1000">
                <a:solidFill>
                  <a:schemeClr val="dk1"/>
                </a:solidFill>
                <a:latin typeface="Comic Sans MS"/>
                <a:ea typeface="Comic Sans MS"/>
                <a:cs typeface="Comic Sans MS"/>
                <a:sym typeface="Comic Sans MS"/>
              </a:rPr>
              <a:t>   Lice                          					           After treatment</a:t>
            </a:r>
            <a:endParaRPr sz="10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000">
                <a:solidFill>
                  <a:schemeClr val="dk1"/>
                </a:solidFill>
                <a:latin typeface="Comic Sans MS"/>
                <a:ea typeface="Comic Sans MS"/>
                <a:cs typeface="Comic Sans MS"/>
                <a:sym typeface="Comic Sans MS"/>
              </a:rPr>
              <a:t>                                						           with an anti-</a:t>
            </a:r>
            <a:endParaRPr sz="10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000">
                <a:solidFill>
                  <a:schemeClr val="dk1"/>
                </a:solidFill>
                <a:latin typeface="Comic Sans MS"/>
                <a:ea typeface="Comic Sans MS"/>
                <a:cs typeface="Comic Sans MS"/>
                <a:sym typeface="Comic Sans MS"/>
              </a:rPr>
              <a:t>                                						           parasitic drug is</a:t>
            </a:r>
            <a:endParaRPr sz="10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000">
                <a:solidFill>
                  <a:schemeClr val="dk1"/>
                </a:solidFill>
                <a:latin typeface="Comic Sans MS"/>
                <a:ea typeface="Comic Sans MS"/>
                <a:cs typeface="Comic Sans MS"/>
                <a:sym typeface="Comic Sans MS"/>
              </a:rPr>
              <a:t>                                						           initiated   </a:t>
            </a:r>
            <a:endParaRPr sz="10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000">
                <a:solidFill>
                  <a:schemeClr val="dk1"/>
                </a:solidFill>
                <a:latin typeface="Comic Sans MS"/>
                <a:ea typeface="Comic Sans MS"/>
                <a:cs typeface="Comic Sans MS"/>
                <a:sym typeface="Comic Sans MS"/>
              </a:rPr>
              <a:t> </a:t>
            </a:r>
            <a:endParaRPr sz="1000">
              <a:solidFill>
                <a:schemeClr val="dk1"/>
              </a:solidFill>
              <a:latin typeface="Comic Sans MS"/>
              <a:ea typeface="Comic Sans MS"/>
              <a:cs typeface="Comic Sans MS"/>
              <a:sym typeface="Comic Sans MS"/>
            </a:endParaRPr>
          </a:p>
          <a:p>
            <a:pPr indent="457200" lvl="0" marL="0" rtl="0" algn="l">
              <a:spcBef>
                <a:spcPts val="0"/>
              </a:spcBef>
              <a:spcAft>
                <a:spcPts val="0"/>
              </a:spcAft>
              <a:buNone/>
            </a:pPr>
            <a:r>
              <a:rPr lang="en" sz="1000">
                <a:solidFill>
                  <a:schemeClr val="dk1"/>
                </a:solidFill>
                <a:latin typeface="Comic Sans MS"/>
                <a:ea typeface="Comic Sans MS"/>
                <a:cs typeface="Comic Sans MS"/>
                <a:sym typeface="Comic Sans MS"/>
              </a:rPr>
              <a:t>    Diarrhea                  	 				           Diarrhea free for 24</a:t>
            </a:r>
            <a:endParaRPr sz="10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000">
                <a:solidFill>
                  <a:schemeClr val="dk1"/>
                </a:solidFill>
                <a:latin typeface="Comic Sans MS"/>
                <a:ea typeface="Comic Sans MS"/>
                <a:cs typeface="Comic Sans MS"/>
                <a:sym typeface="Comic Sans MS"/>
              </a:rPr>
              <a:t>                                	 					           hours</a:t>
            </a:r>
            <a:endParaRPr sz="10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000">
                <a:solidFill>
                  <a:schemeClr val="dk1"/>
                </a:solidFill>
                <a:latin typeface="Comic Sans MS"/>
                <a:ea typeface="Comic Sans MS"/>
                <a:cs typeface="Comic Sans MS"/>
                <a:sym typeface="Comic Sans MS"/>
              </a:rPr>
              <a:t> </a:t>
            </a:r>
            <a:endParaRPr sz="1000">
              <a:solidFill>
                <a:schemeClr val="dk1"/>
              </a:solidFill>
              <a:latin typeface="Comic Sans MS"/>
              <a:ea typeface="Comic Sans MS"/>
              <a:cs typeface="Comic Sans MS"/>
              <a:sym typeface="Comic Sans MS"/>
            </a:endParaRPr>
          </a:p>
          <a:p>
            <a:pPr indent="457200" lvl="0" marL="0" rtl="0" algn="l">
              <a:spcBef>
                <a:spcPts val="0"/>
              </a:spcBef>
              <a:spcAft>
                <a:spcPts val="0"/>
              </a:spcAft>
              <a:buNone/>
            </a:pPr>
            <a:r>
              <a:rPr lang="en" sz="1000">
                <a:solidFill>
                  <a:schemeClr val="dk1"/>
                </a:solidFill>
                <a:latin typeface="Comic Sans MS"/>
                <a:ea typeface="Comic Sans MS"/>
                <a:cs typeface="Comic Sans MS"/>
                <a:sym typeface="Comic Sans MS"/>
              </a:rPr>
              <a:t>    Vomiting                  	 				           Free of vomiting for</a:t>
            </a:r>
            <a:endParaRPr sz="100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000">
                <a:solidFill>
                  <a:schemeClr val="dk1"/>
                </a:solidFill>
                <a:latin typeface="Comic Sans MS"/>
                <a:ea typeface="Comic Sans MS"/>
                <a:cs typeface="Comic Sans MS"/>
                <a:sym typeface="Comic Sans MS"/>
              </a:rPr>
              <a:t>                                	 					           24 hours</a:t>
            </a:r>
            <a:endParaRPr sz="100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None/>
            </a:pPr>
            <a:r>
              <a:t/>
            </a:r>
            <a:endParaRPr sz="1400">
              <a:solidFill>
                <a:srgbClr val="000000"/>
              </a:solidFill>
              <a:latin typeface="Comic Sans MS"/>
              <a:ea typeface="Comic Sans MS"/>
              <a:cs typeface="Comic Sans MS"/>
              <a:sym typeface="Comic Sans MS"/>
            </a:endParaRPr>
          </a:p>
          <a:p>
            <a:pPr indent="-311150" lvl="0" marL="457200" rtl="0" algn="l">
              <a:spcBef>
                <a:spcPts val="0"/>
              </a:spcBef>
              <a:spcAft>
                <a:spcPts val="0"/>
              </a:spcAft>
              <a:buClr>
                <a:schemeClr val="dk1"/>
              </a:buClr>
              <a:buSzPts val="1300"/>
              <a:buFont typeface="Comic Sans MS"/>
              <a:buChar char="●"/>
            </a:pPr>
            <a:r>
              <a:rPr lang="en" sz="1300">
                <a:solidFill>
                  <a:schemeClr val="dk1"/>
                </a:solidFill>
                <a:latin typeface="Comic Sans MS"/>
                <a:ea typeface="Comic Sans MS"/>
                <a:cs typeface="Comic Sans MS"/>
                <a:sym typeface="Comic Sans MS"/>
              </a:rPr>
              <a:t>All medications must be in original containers.</a:t>
            </a:r>
            <a:endParaRPr sz="1300">
              <a:solidFill>
                <a:schemeClr val="dk1"/>
              </a:solidFill>
              <a:latin typeface="Comic Sans MS"/>
              <a:ea typeface="Comic Sans MS"/>
              <a:cs typeface="Comic Sans MS"/>
              <a:sym typeface="Comic Sans MS"/>
            </a:endParaRPr>
          </a:p>
          <a:p>
            <a:pPr indent="-311150" lvl="0" marL="457200" rtl="0" algn="l">
              <a:spcBef>
                <a:spcPts val="0"/>
              </a:spcBef>
              <a:spcAft>
                <a:spcPts val="0"/>
              </a:spcAft>
              <a:buClr>
                <a:schemeClr val="dk1"/>
              </a:buClr>
              <a:buSzPts val="1300"/>
              <a:buFont typeface="Comic Sans MS"/>
              <a:buChar char="●"/>
            </a:pPr>
            <a:r>
              <a:rPr lang="en" sz="1300">
                <a:solidFill>
                  <a:schemeClr val="dk1"/>
                </a:solidFill>
                <a:latin typeface="Comic Sans MS"/>
                <a:ea typeface="Comic Sans MS"/>
                <a:cs typeface="Comic Sans MS"/>
                <a:sym typeface="Comic Sans MS"/>
              </a:rPr>
              <a:t>A pharmacy label or note from the doctor with instructions is needed for inhalers. Please try to give medications at home.  </a:t>
            </a:r>
            <a:endParaRPr sz="1300">
              <a:solidFill>
                <a:schemeClr val="dk1"/>
              </a:solidFill>
              <a:latin typeface="Comic Sans MS"/>
              <a:ea typeface="Comic Sans MS"/>
              <a:cs typeface="Comic Sans MS"/>
              <a:sym typeface="Comic Sans MS"/>
            </a:endParaRPr>
          </a:p>
          <a:p>
            <a:pPr indent="-311150" lvl="0" marL="457200" rtl="0" algn="l">
              <a:spcBef>
                <a:spcPts val="0"/>
              </a:spcBef>
              <a:spcAft>
                <a:spcPts val="0"/>
              </a:spcAft>
              <a:buClr>
                <a:schemeClr val="dk1"/>
              </a:buClr>
              <a:buSzPts val="1300"/>
              <a:buFont typeface="Comic Sans MS"/>
              <a:buChar char="●"/>
            </a:pPr>
            <a:r>
              <a:rPr lang="en" sz="1300">
                <a:solidFill>
                  <a:schemeClr val="dk1"/>
                </a:solidFill>
                <a:latin typeface="Comic Sans MS"/>
                <a:ea typeface="Comic Sans MS"/>
                <a:cs typeface="Comic Sans MS"/>
                <a:sym typeface="Comic Sans MS"/>
              </a:rPr>
              <a:t>All medications should be picked up when the student no longer is in need of them.</a:t>
            </a:r>
            <a:endParaRPr sz="1300">
              <a:solidFill>
                <a:schemeClr val="dk1"/>
              </a:solidFill>
              <a:latin typeface="Comic Sans MS"/>
              <a:ea typeface="Comic Sans MS"/>
              <a:cs typeface="Comic Sans MS"/>
              <a:sym typeface="Comic Sans MS"/>
            </a:endParaRPr>
          </a:p>
        </p:txBody>
      </p:sp>
      <p:sp>
        <p:nvSpPr>
          <p:cNvPr id="73" name="Google Shape;73;p1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idx="1" type="body"/>
          </p:nvPr>
        </p:nvSpPr>
        <p:spPr>
          <a:xfrm>
            <a:off x="246825" y="195400"/>
            <a:ext cx="7239000" cy="9693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sz="1500">
              <a:solidFill>
                <a:schemeClr val="dk1"/>
              </a:solidFill>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rPr b="1" lang="en" sz="1500" u="sng">
                <a:solidFill>
                  <a:schemeClr val="dk1"/>
                </a:solidFill>
                <a:latin typeface="Comic Sans MS"/>
                <a:ea typeface="Comic Sans MS"/>
                <a:cs typeface="Comic Sans MS"/>
                <a:sym typeface="Comic Sans MS"/>
              </a:rPr>
              <a:t>Injury/Accident Procedures</a:t>
            </a:r>
            <a:endParaRPr b="1" sz="1500" u="sng">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chemeClr val="dk1"/>
                </a:solidFill>
                <a:latin typeface="Comic Sans MS"/>
                <a:ea typeface="Comic Sans MS"/>
                <a:cs typeface="Comic Sans MS"/>
                <a:sym typeface="Comic Sans MS"/>
              </a:rPr>
              <a:t>If an accident or injury </a:t>
            </a:r>
            <a:r>
              <a:rPr lang="en" sz="1500">
                <a:solidFill>
                  <a:schemeClr val="dk1"/>
                </a:solidFill>
                <a:latin typeface="Comic Sans MS"/>
                <a:ea typeface="Comic Sans MS"/>
                <a:cs typeface="Comic Sans MS"/>
                <a:sym typeface="Comic Sans MS"/>
              </a:rPr>
              <a:t>occurs</a:t>
            </a:r>
            <a:r>
              <a:rPr lang="en" sz="1500">
                <a:solidFill>
                  <a:schemeClr val="dk1"/>
                </a:solidFill>
                <a:latin typeface="Comic Sans MS"/>
                <a:ea typeface="Comic Sans MS"/>
                <a:cs typeface="Comic Sans MS"/>
                <a:sym typeface="Comic Sans MS"/>
              </a:rPr>
              <a:t> while your child is at school, our number one </a:t>
            </a:r>
            <a:r>
              <a:rPr lang="en" sz="1500">
                <a:solidFill>
                  <a:schemeClr val="dk1"/>
                </a:solidFill>
                <a:latin typeface="Comic Sans MS"/>
                <a:ea typeface="Comic Sans MS"/>
                <a:cs typeface="Comic Sans MS"/>
                <a:sym typeface="Comic Sans MS"/>
              </a:rPr>
              <a:t>concern</a:t>
            </a:r>
            <a:r>
              <a:rPr lang="en" sz="1500">
                <a:solidFill>
                  <a:schemeClr val="dk1"/>
                </a:solidFill>
                <a:latin typeface="Comic Sans MS"/>
                <a:ea typeface="Comic Sans MS"/>
                <a:cs typeface="Comic Sans MS"/>
                <a:sym typeface="Comic Sans MS"/>
              </a:rPr>
              <a:t> is </a:t>
            </a:r>
            <a:r>
              <a:rPr lang="en" sz="1500">
                <a:solidFill>
                  <a:schemeClr val="dk1"/>
                </a:solidFill>
                <a:latin typeface="Comic Sans MS"/>
                <a:ea typeface="Comic Sans MS"/>
                <a:cs typeface="Comic Sans MS"/>
                <a:sym typeface="Comic Sans MS"/>
              </a:rPr>
              <a:t>helping</a:t>
            </a:r>
            <a:r>
              <a:rPr lang="en" sz="1500">
                <a:solidFill>
                  <a:schemeClr val="dk1"/>
                </a:solidFill>
                <a:latin typeface="Comic Sans MS"/>
                <a:ea typeface="Comic Sans MS"/>
                <a:cs typeface="Comic Sans MS"/>
                <a:sym typeface="Comic Sans MS"/>
              </a:rPr>
              <a:t> the child.  If emergency services are </a:t>
            </a:r>
            <a:r>
              <a:rPr lang="en" sz="1500">
                <a:solidFill>
                  <a:schemeClr val="dk1"/>
                </a:solidFill>
                <a:latin typeface="Comic Sans MS"/>
                <a:ea typeface="Comic Sans MS"/>
                <a:cs typeface="Comic Sans MS"/>
                <a:sym typeface="Comic Sans MS"/>
              </a:rPr>
              <a:t>necessary</a:t>
            </a:r>
            <a:r>
              <a:rPr lang="en" sz="1500">
                <a:solidFill>
                  <a:schemeClr val="dk1"/>
                </a:solidFill>
                <a:latin typeface="Comic Sans MS"/>
                <a:ea typeface="Comic Sans MS"/>
                <a:cs typeface="Comic Sans MS"/>
                <a:sym typeface="Comic Sans MS"/>
              </a:rPr>
              <a:t>, they will be contacted first.  Parents are </a:t>
            </a:r>
            <a:r>
              <a:rPr lang="en" sz="1500">
                <a:solidFill>
                  <a:schemeClr val="dk1"/>
                </a:solidFill>
                <a:latin typeface="Comic Sans MS"/>
                <a:ea typeface="Comic Sans MS"/>
                <a:cs typeface="Comic Sans MS"/>
                <a:sym typeface="Comic Sans MS"/>
              </a:rPr>
              <a:t>responsible</a:t>
            </a:r>
            <a:r>
              <a:rPr lang="en" sz="1500">
                <a:solidFill>
                  <a:schemeClr val="dk1"/>
                </a:solidFill>
                <a:latin typeface="Comic Sans MS"/>
                <a:ea typeface="Comic Sans MS"/>
                <a:cs typeface="Comic Sans MS"/>
                <a:sym typeface="Comic Sans MS"/>
              </a:rPr>
              <a:t> for the </a:t>
            </a:r>
            <a:r>
              <a:rPr lang="en" sz="1500">
                <a:solidFill>
                  <a:schemeClr val="dk1"/>
                </a:solidFill>
                <a:latin typeface="Comic Sans MS"/>
                <a:ea typeface="Comic Sans MS"/>
                <a:cs typeface="Comic Sans MS"/>
                <a:sym typeface="Comic Sans MS"/>
              </a:rPr>
              <a:t>cost</a:t>
            </a:r>
            <a:r>
              <a:rPr lang="en" sz="1500">
                <a:solidFill>
                  <a:schemeClr val="dk1"/>
                </a:solidFill>
                <a:latin typeface="Comic Sans MS"/>
                <a:ea typeface="Comic Sans MS"/>
                <a:cs typeface="Comic Sans MS"/>
                <a:sym typeface="Comic Sans MS"/>
              </a:rPr>
              <a:t> of any such services and related medical </a:t>
            </a:r>
            <a:r>
              <a:rPr lang="en" sz="1500">
                <a:solidFill>
                  <a:schemeClr val="dk1"/>
                </a:solidFill>
                <a:latin typeface="Comic Sans MS"/>
                <a:ea typeface="Comic Sans MS"/>
                <a:cs typeface="Comic Sans MS"/>
                <a:sym typeface="Comic Sans MS"/>
              </a:rPr>
              <a:t>expenses</a:t>
            </a:r>
            <a:r>
              <a:rPr lang="en" sz="1500">
                <a:solidFill>
                  <a:schemeClr val="dk1"/>
                </a:solidFill>
                <a:latin typeface="Comic Sans MS"/>
                <a:ea typeface="Comic Sans MS"/>
                <a:cs typeface="Comic Sans MS"/>
                <a:sym typeface="Comic Sans MS"/>
              </a:rPr>
              <a:t>.  If the situation </a:t>
            </a:r>
            <a:r>
              <a:rPr lang="en" sz="1500">
                <a:solidFill>
                  <a:schemeClr val="dk1"/>
                </a:solidFill>
                <a:latin typeface="Comic Sans MS"/>
                <a:ea typeface="Comic Sans MS"/>
                <a:cs typeface="Comic Sans MS"/>
                <a:sym typeface="Comic Sans MS"/>
              </a:rPr>
              <a:t>warrants</a:t>
            </a:r>
            <a:r>
              <a:rPr lang="en" sz="1500">
                <a:solidFill>
                  <a:schemeClr val="dk1"/>
                </a:solidFill>
                <a:latin typeface="Comic Sans MS"/>
                <a:ea typeface="Comic Sans MS"/>
                <a:cs typeface="Comic Sans MS"/>
                <a:sym typeface="Comic Sans MS"/>
              </a:rPr>
              <a:t> immediate notification of the parent, we will call the parent and explain what occurred and </a:t>
            </a:r>
            <a:r>
              <a:rPr lang="en" sz="1500">
                <a:solidFill>
                  <a:schemeClr val="dk1"/>
                </a:solidFill>
                <a:latin typeface="Comic Sans MS"/>
                <a:ea typeface="Comic Sans MS"/>
                <a:cs typeface="Comic Sans MS"/>
                <a:sym typeface="Comic Sans MS"/>
              </a:rPr>
              <a:t>suggest</a:t>
            </a:r>
            <a:r>
              <a:rPr lang="en" sz="1500">
                <a:solidFill>
                  <a:schemeClr val="dk1"/>
                </a:solidFill>
                <a:latin typeface="Comic Sans MS"/>
                <a:ea typeface="Comic Sans MS"/>
                <a:cs typeface="Comic Sans MS"/>
                <a:sym typeface="Comic Sans MS"/>
              </a:rPr>
              <a:t> further action if </a:t>
            </a:r>
            <a:r>
              <a:rPr lang="en" sz="1500">
                <a:solidFill>
                  <a:schemeClr val="dk1"/>
                </a:solidFill>
                <a:latin typeface="Comic Sans MS"/>
                <a:ea typeface="Comic Sans MS"/>
                <a:cs typeface="Comic Sans MS"/>
                <a:sym typeface="Comic Sans MS"/>
              </a:rPr>
              <a:t>necessary</a:t>
            </a:r>
            <a:r>
              <a:rPr lang="en" sz="1500">
                <a:solidFill>
                  <a:schemeClr val="dk1"/>
                </a:solidFill>
                <a:latin typeface="Comic Sans MS"/>
                <a:ea typeface="Comic Sans MS"/>
                <a:cs typeface="Comic Sans MS"/>
                <a:sym typeface="Comic Sans MS"/>
              </a:rPr>
              <a:t>.  The school nurse is responsible for accessing the situation and </a:t>
            </a:r>
            <a:r>
              <a:rPr lang="en" sz="1500">
                <a:solidFill>
                  <a:schemeClr val="dk1"/>
                </a:solidFill>
                <a:latin typeface="Comic Sans MS"/>
                <a:ea typeface="Comic Sans MS"/>
                <a:cs typeface="Comic Sans MS"/>
                <a:sym typeface="Comic Sans MS"/>
              </a:rPr>
              <a:t>determining</a:t>
            </a:r>
            <a:r>
              <a:rPr lang="en" sz="1500">
                <a:solidFill>
                  <a:schemeClr val="dk1"/>
                </a:solidFill>
                <a:latin typeface="Comic Sans MS"/>
                <a:ea typeface="Comic Sans MS"/>
                <a:cs typeface="Comic Sans MS"/>
                <a:sym typeface="Comic Sans MS"/>
              </a:rPr>
              <a:t> the course of action.</a:t>
            </a:r>
            <a:endParaRPr sz="1500">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t/>
            </a:r>
            <a:endParaRPr sz="1500">
              <a:solidFill>
                <a:schemeClr val="dk1"/>
              </a:solidFill>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rPr b="1" lang="en" sz="1500" u="sng">
                <a:solidFill>
                  <a:schemeClr val="dk1"/>
                </a:solidFill>
                <a:latin typeface="Comic Sans MS"/>
                <a:ea typeface="Comic Sans MS"/>
                <a:cs typeface="Comic Sans MS"/>
                <a:sym typeface="Comic Sans MS"/>
              </a:rPr>
              <a:t>Immunization </a:t>
            </a:r>
            <a:r>
              <a:rPr b="1" lang="en" sz="1500" u="sng">
                <a:solidFill>
                  <a:schemeClr val="dk1"/>
                </a:solidFill>
                <a:latin typeface="Comic Sans MS"/>
                <a:ea typeface="Comic Sans MS"/>
                <a:cs typeface="Comic Sans MS"/>
                <a:sym typeface="Comic Sans MS"/>
              </a:rPr>
              <a:t>Exemptions</a:t>
            </a:r>
            <a:endParaRPr b="1" sz="1500" u="sng">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chemeClr val="dk1"/>
                </a:solidFill>
                <a:latin typeface="Comic Sans MS"/>
                <a:ea typeface="Comic Sans MS"/>
                <a:cs typeface="Comic Sans MS"/>
                <a:sym typeface="Comic Sans MS"/>
              </a:rPr>
              <a:t>As the parent or guardian of a child enrolled in our preschool program, you have the right to inquire about the enrollment of non-immunized </a:t>
            </a:r>
            <a:r>
              <a:rPr lang="en" sz="1500">
                <a:solidFill>
                  <a:schemeClr val="dk1"/>
                </a:solidFill>
                <a:latin typeface="Comic Sans MS"/>
                <a:ea typeface="Comic Sans MS"/>
                <a:cs typeface="Comic Sans MS"/>
                <a:sym typeface="Comic Sans MS"/>
              </a:rPr>
              <a:t>students</a:t>
            </a:r>
            <a:r>
              <a:rPr lang="en" sz="1500">
                <a:solidFill>
                  <a:schemeClr val="dk1"/>
                </a:solidFill>
                <a:latin typeface="Comic Sans MS"/>
                <a:ea typeface="Comic Sans MS"/>
                <a:cs typeface="Comic Sans MS"/>
                <a:sym typeface="Comic Sans MS"/>
              </a:rPr>
              <a:t> in our facility.  We will serve non-immunized students only with the proper medical or religious exemption paperwork on file.  Please note, the </a:t>
            </a:r>
            <a:r>
              <a:rPr lang="en" sz="1500">
                <a:solidFill>
                  <a:schemeClr val="dk1"/>
                </a:solidFill>
                <a:latin typeface="Comic Sans MS"/>
                <a:ea typeface="Comic Sans MS"/>
                <a:cs typeface="Comic Sans MS"/>
                <a:sym typeface="Comic Sans MS"/>
              </a:rPr>
              <a:t>name</a:t>
            </a:r>
            <a:r>
              <a:rPr lang="en" sz="1500">
                <a:solidFill>
                  <a:schemeClr val="dk1"/>
                </a:solidFill>
                <a:latin typeface="Comic Sans MS"/>
                <a:ea typeface="Comic Sans MS"/>
                <a:cs typeface="Comic Sans MS"/>
                <a:sym typeface="Comic Sans MS"/>
              </a:rPr>
              <a:t> or names of </a:t>
            </a:r>
            <a:r>
              <a:rPr lang="en" sz="1500">
                <a:solidFill>
                  <a:schemeClr val="dk1"/>
                </a:solidFill>
                <a:latin typeface="Comic Sans MS"/>
                <a:ea typeface="Comic Sans MS"/>
                <a:cs typeface="Comic Sans MS"/>
                <a:sym typeface="Comic Sans MS"/>
              </a:rPr>
              <a:t>individual</a:t>
            </a:r>
            <a:r>
              <a:rPr lang="en" sz="1500">
                <a:solidFill>
                  <a:schemeClr val="dk1"/>
                </a:solidFill>
                <a:latin typeface="Comic Sans MS"/>
                <a:ea typeface="Comic Sans MS"/>
                <a:cs typeface="Comic Sans MS"/>
                <a:sym typeface="Comic Sans MS"/>
              </a:rPr>
              <a:t> </a:t>
            </a:r>
            <a:r>
              <a:rPr lang="en" sz="1500">
                <a:solidFill>
                  <a:schemeClr val="dk1"/>
                </a:solidFill>
                <a:latin typeface="Comic Sans MS"/>
                <a:ea typeface="Comic Sans MS"/>
                <a:cs typeface="Comic Sans MS"/>
                <a:sym typeface="Comic Sans MS"/>
              </a:rPr>
              <a:t>children</a:t>
            </a:r>
            <a:r>
              <a:rPr lang="en" sz="1500">
                <a:solidFill>
                  <a:schemeClr val="dk1"/>
                </a:solidFill>
                <a:latin typeface="Comic Sans MS"/>
                <a:ea typeface="Comic Sans MS"/>
                <a:cs typeface="Comic Sans MS"/>
                <a:sym typeface="Comic Sans MS"/>
              </a:rPr>
              <a:t> are confidential </a:t>
            </a:r>
            <a:r>
              <a:rPr lang="en" sz="1500">
                <a:solidFill>
                  <a:schemeClr val="dk1"/>
                </a:solidFill>
                <a:latin typeface="Comic Sans MS"/>
                <a:ea typeface="Comic Sans MS"/>
                <a:cs typeface="Comic Sans MS"/>
                <a:sym typeface="Comic Sans MS"/>
              </a:rPr>
              <a:t>and</a:t>
            </a:r>
            <a:r>
              <a:rPr lang="en" sz="1500">
                <a:solidFill>
                  <a:schemeClr val="dk1"/>
                </a:solidFill>
                <a:latin typeface="Comic Sans MS"/>
                <a:ea typeface="Comic Sans MS"/>
                <a:cs typeface="Comic Sans MS"/>
                <a:sym typeface="Comic Sans MS"/>
              </a:rPr>
              <a:t> will not be released.  Our response will be limited to whether or not there are children enrolled at our facility with an immunization </a:t>
            </a:r>
            <a:r>
              <a:rPr lang="en" sz="1500">
                <a:solidFill>
                  <a:schemeClr val="dk1"/>
                </a:solidFill>
                <a:latin typeface="Comic Sans MS"/>
                <a:ea typeface="Comic Sans MS"/>
                <a:cs typeface="Comic Sans MS"/>
                <a:sym typeface="Comic Sans MS"/>
              </a:rPr>
              <a:t>exception</a:t>
            </a:r>
            <a:r>
              <a:rPr lang="en" sz="1500">
                <a:solidFill>
                  <a:schemeClr val="dk1"/>
                </a:solidFill>
                <a:latin typeface="Comic Sans MS"/>
                <a:ea typeface="Comic Sans MS"/>
                <a:cs typeface="Comic Sans MS"/>
                <a:sym typeface="Comic Sans MS"/>
              </a:rPr>
              <a:t> on file. </a:t>
            </a:r>
            <a:endParaRPr sz="1500">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t/>
            </a:r>
            <a:endParaRPr sz="1500">
              <a:solidFill>
                <a:schemeClr val="dk1"/>
              </a:solidFill>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rPr b="1" lang="en" sz="1500" u="sng">
                <a:solidFill>
                  <a:schemeClr val="dk1"/>
                </a:solidFill>
                <a:latin typeface="Comic Sans MS"/>
                <a:ea typeface="Comic Sans MS"/>
                <a:cs typeface="Comic Sans MS"/>
                <a:sym typeface="Comic Sans MS"/>
              </a:rPr>
              <a:t>Attendance</a:t>
            </a:r>
            <a:endParaRPr b="1" sz="1500" u="sng">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chemeClr val="dk1"/>
                </a:solidFill>
                <a:latin typeface="Comic Sans MS"/>
                <a:ea typeface="Comic Sans MS"/>
                <a:cs typeface="Comic Sans MS"/>
                <a:sym typeface="Comic Sans MS"/>
              </a:rPr>
              <a:t>Students</a:t>
            </a:r>
            <a:r>
              <a:rPr lang="en" sz="1500">
                <a:solidFill>
                  <a:schemeClr val="dk1"/>
                </a:solidFill>
                <a:latin typeface="Comic Sans MS"/>
                <a:ea typeface="Comic Sans MS"/>
                <a:cs typeface="Comic Sans MS"/>
                <a:sym typeface="Comic Sans MS"/>
              </a:rPr>
              <a:t> who participate in the program are expected to attend regularly 90+% of </a:t>
            </a:r>
            <a:r>
              <a:rPr lang="en" sz="1500">
                <a:solidFill>
                  <a:schemeClr val="dk1"/>
                </a:solidFill>
                <a:latin typeface="Comic Sans MS"/>
                <a:ea typeface="Comic Sans MS"/>
                <a:cs typeface="Comic Sans MS"/>
                <a:sym typeface="Comic Sans MS"/>
              </a:rPr>
              <a:t>the</a:t>
            </a:r>
            <a:r>
              <a:rPr lang="en" sz="1500">
                <a:solidFill>
                  <a:schemeClr val="dk1"/>
                </a:solidFill>
                <a:latin typeface="Comic Sans MS"/>
                <a:ea typeface="Comic Sans MS"/>
                <a:cs typeface="Comic Sans MS"/>
                <a:sym typeface="Comic Sans MS"/>
              </a:rPr>
              <a:t> time.   Since we will charge a </a:t>
            </a:r>
            <a:r>
              <a:rPr lang="en" sz="1500">
                <a:solidFill>
                  <a:schemeClr val="dk1"/>
                </a:solidFill>
                <a:latin typeface="Comic Sans MS"/>
                <a:ea typeface="Comic Sans MS"/>
                <a:cs typeface="Comic Sans MS"/>
                <a:sym typeface="Comic Sans MS"/>
              </a:rPr>
              <a:t>minimum</a:t>
            </a:r>
            <a:r>
              <a:rPr lang="en" sz="1500">
                <a:solidFill>
                  <a:schemeClr val="dk1"/>
                </a:solidFill>
                <a:latin typeface="Comic Sans MS"/>
                <a:ea typeface="Comic Sans MS"/>
                <a:cs typeface="Comic Sans MS"/>
                <a:sym typeface="Comic Sans MS"/>
              </a:rPr>
              <a:t> fee and may have a waiting list, we  cannot hold a space for a child whose attendance is intermittent.  To keep your child’s spot in our program, he or she is expected to attend at least 85% of the time.  Attending less </a:t>
            </a:r>
            <a:r>
              <a:rPr lang="en" sz="1500">
                <a:solidFill>
                  <a:schemeClr val="dk1"/>
                </a:solidFill>
                <a:latin typeface="Comic Sans MS"/>
                <a:ea typeface="Comic Sans MS"/>
                <a:cs typeface="Comic Sans MS"/>
                <a:sym typeface="Comic Sans MS"/>
              </a:rPr>
              <a:t>than</a:t>
            </a:r>
            <a:r>
              <a:rPr lang="en" sz="1500">
                <a:solidFill>
                  <a:schemeClr val="dk1"/>
                </a:solidFill>
                <a:latin typeface="Comic Sans MS"/>
                <a:ea typeface="Comic Sans MS"/>
                <a:cs typeface="Comic Sans MS"/>
                <a:sym typeface="Comic Sans MS"/>
              </a:rPr>
              <a:t> 85% of our classes does put your </a:t>
            </a:r>
            <a:r>
              <a:rPr lang="en" sz="1500">
                <a:solidFill>
                  <a:schemeClr val="dk1"/>
                </a:solidFill>
                <a:latin typeface="Comic Sans MS"/>
                <a:ea typeface="Comic Sans MS"/>
                <a:cs typeface="Comic Sans MS"/>
                <a:sym typeface="Comic Sans MS"/>
              </a:rPr>
              <a:t>child</a:t>
            </a:r>
            <a:r>
              <a:rPr lang="en" sz="1500">
                <a:solidFill>
                  <a:schemeClr val="dk1"/>
                </a:solidFill>
                <a:latin typeface="Comic Sans MS"/>
                <a:ea typeface="Comic Sans MS"/>
                <a:cs typeface="Comic Sans MS"/>
                <a:sym typeface="Comic Sans MS"/>
              </a:rPr>
              <a:t> at </a:t>
            </a:r>
            <a:r>
              <a:rPr lang="en" sz="1500">
                <a:solidFill>
                  <a:schemeClr val="dk1"/>
                </a:solidFill>
                <a:latin typeface="Comic Sans MS"/>
                <a:ea typeface="Comic Sans MS"/>
                <a:cs typeface="Comic Sans MS"/>
                <a:sym typeface="Comic Sans MS"/>
              </a:rPr>
              <a:t>risk</a:t>
            </a:r>
            <a:r>
              <a:rPr lang="en" sz="1500">
                <a:solidFill>
                  <a:schemeClr val="dk1"/>
                </a:solidFill>
                <a:latin typeface="Comic Sans MS"/>
                <a:ea typeface="Comic Sans MS"/>
                <a:cs typeface="Comic Sans MS"/>
                <a:sym typeface="Comic Sans MS"/>
              </a:rPr>
              <a:t> for dismissal from our program, at the staff’s discretion.  </a:t>
            </a:r>
            <a:r>
              <a:rPr lang="en" sz="1500">
                <a:solidFill>
                  <a:schemeClr val="dk1"/>
                </a:solidFill>
                <a:latin typeface="Comic Sans MS"/>
                <a:ea typeface="Comic Sans MS"/>
                <a:cs typeface="Comic Sans MS"/>
                <a:sym typeface="Comic Sans MS"/>
              </a:rPr>
              <a:t>Please</a:t>
            </a:r>
            <a:r>
              <a:rPr lang="en" sz="1500">
                <a:solidFill>
                  <a:schemeClr val="dk1"/>
                </a:solidFill>
                <a:latin typeface="Comic Sans MS"/>
                <a:ea typeface="Comic Sans MS"/>
                <a:cs typeface="Comic Sans MS"/>
                <a:sym typeface="Comic Sans MS"/>
              </a:rPr>
              <a:t> </a:t>
            </a:r>
            <a:r>
              <a:rPr lang="en" sz="1500">
                <a:solidFill>
                  <a:schemeClr val="dk1"/>
                </a:solidFill>
                <a:latin typeface="Comic Sans MS"/>
                <a:ea typeface="Comic Sans MS"/>
                <a:cs typeface="Comic Sans MS"/>
                <a:sym typeface="Comic Sans MS"/>
              </a:rPr>
              <a:t>communicate</a:t>
            </a:r>
            <a:r>
              <a:rPr lang="en" sz="1500">
                <a:solidFill>
                  <a:schemeClr val="dk1"/>
                </a:solidFill>
                <a:latin typeface="Comic Sans MS"/>
                <a:ea typeface="Comic Sans MS"/>
                <a:cs typeface="Comic Sans MS"/>
                <a:sym typeface="Comic Sans MS"/>
              </a:rPr>
              <a:t> with the teachers if there are extenuating circumstances causing your child to miss class.  When your child is ill or must miss </a:t>
            </a:r>
            <a:r>
              <a:rPr lang="en" sz="1500">
                <a:solidFill>
                  <a:schemeClr val="dk1"/>
                </a:solidFill>
                <a:latin typeface="Comic Sans MS"/>
                <a:ea typeface="Comic Sans MS"/>
                <a:cs typeface="Comic Sans MS"/>
                <a:sym typeface="Comic Sans MS"/>
              </a:rPr>
              <a:t>school, please email  the </a:t>
            </a:r>
            <a:r>
              <a:rPr lang="en" sz="1500" u="sng">
                <a:solidFill>
                  <a:schemeClr val="hlink"/>
                </a:solidFill>
                <a:latin typeface="Comic Sans MS"/>
                <a:ea typeface="Comic Sans MS"/>
                <a:cs typeface="Comic Sans MS"/>
                <a:sym typeface="Comic Sans MS"/>
                <a:hlinkClick r:id="rId3"/>
              </a:rPr>
              <a:t>schoolnotes@midwayk12.net</a:t>
            </a:r>
            <a:r>
              <a:rPr lang="en" sz="1500">
                <a:solidFill>
                  <a:schemeClr val="dk1"/>
                </a:solidFill>
                <a:latin typeface="Comic Sans MS"/>
                <a:ea typeface="Comic Sans MS"/>
                <a:cs typeface="Comic Sans MS"/>
                <a:sym typeface="Comic Sans MS"/>
              </a:rPr>
              <a:t> address to report the absence. </a:t>
            </a:r>
            <a:endParaRPr sz="1500">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t/>
            </a:r>
            <a:endParaRPr sz="1500">
              <a:solidFill>
                <a:schemeClr val="dk1"/>
              </a:solidFill>
              <a:latin typeface="Comic Sans MS"/>
              <a:ea typeface="Comic Sans MS"/>
              <a:cs typeface="Comic Sans MS"/>
              <a:sym typeface="Comic Sans MS"/>
            </a:endParaRPr>
          </a:p>
          <a:p>
            <a:pPr indent="0" lvl="0" marL="0" rtl="0" algn="l">
              <a:lnSpc>
                <a:spcPct val="100000"/>
              </a:lnSpc>
              <a:spcBef>
                <a:spcPts val="0"/>
              </a:spcBef>
              <a:spcAft>
                <a:spcPts val="0"/>
              </a:spcAft>
              <a:buClr>
                <a:schemeClr val="dk1"/>
              </a:buClr>
              <a:buSzPts val="1100"/>
              <a:buFont typeface="Arial"/>
              <a:buNone/>
            </a:pPr>
            <a:r>
              <a:rPr lang="en" sz="1500">
                <a:solidFill>
                  <a:schemeClr val="dk1"/>
                </a:solidFill>
                <a:latin typeface="Comic Sans MS"/>
                <a:ea typeface="Comic Sans MS"/>
                <a:cs typeface="Comic Sans MS"/>
                <a:sym typeface="Comic Sans MS"/>
              </a:rPr>
              <a:t>The attendance hours of the class will be </a:t>
            </a:r>
            <a:r>
              <a:rPr b="1" lang="en" sz="1500">
                <a:solidFill>
                  <a:schemeClr val="dk1"/>
                </a:solidFill>
                <a:latin typeface="Comic Sans MS"/>
                <a:ea typeface="Comic Sans MS"/>
                <a:cs typeface="Comic Sans MS"/>
                <a:sym typeface="Comic Sans MS"/>
              </a:rPr>
              <a:t>8:00-11:00</a:t>
            </a:r>
            <a:r>
              <a:rPr lang="en" sz="1500">
                <a:solidFill>
                  <a:schemeClr val="dk1"/>
                </a:solidFill>
                <a:latin typeface="Comic Sans MS"/>
                <a:ea typeface="Comic Sans MS"/>
                <a:cs typeface="Comic Sans MS"/>
                <a:sym typeface="Comic Sans MS"/>
              </a:rPr>
              <a:t> for the morning session and </a:t>
            </a:r>
            <a:r>
              <a:rPr b="1" lang="en" sz="1500">
                <a:solidFill>
                  <a:schemeClr val="dk1"/>
                </a:solidFill>
                <a:latin typeface="Comic Sans MS"/>
                <a:ea typeface="Comic Sans MS"/>
                <a:cs typeface="Comic Sans MS"/>
                <a:sym typeface="Comic Sans MS"/>
              </a:rPr>
              <a:t>12:00-3:00</a:t>
            </a:r>
            <a:r>
              <a:rPr lang="en" sz="1500">
                <a:solidFill>
                  <a:schemeClr val="dk1"/>
                </a:solidFill>
                <a:latin typeface="Comic Sans MS"/>
                <a:ea typeface="Comic Sans MS"/>
                <a:cs typeface="Comic Sans MS"/>
                <a:sym typeface="Comic Sans MS"/>
              </a:rPr>
              <a:t> for the afternoon session.</a:t>
            </a:r>
            <a:endParaRPr sz="1500">
              <a:solidFill>
                <a:schemeClr val="dk1"/>
              </a:solidFill>
              <a:latin typeface="Comic Sans MS"/>
              <a:ea typeface="Comic Sans MS"/>
              <a:cs typeface="Comic Sans MS"/>
              <a:sym typeface="Comic Sans MS"/>
            </a:endParaRPr>
          </a:p>
        </p:txBody>
      </p:sp>
      <p:sp>
        <p:nvSpPr>
          <p:cNvPr id="79" name="Google Shape;79;p1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nvSpPr>
        <p:spPr>
          <a:xfrm>
            <a:off x="161100" y="81100"/>
            <a:ext cx="7410600" cy="8993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350" u="sng">
                <a:latin typeface="Comic Sans MS"/>
                <a:ea typeface="Comic Sans MS"/>
                <a:cs typeface="Comic Sans MS"/>
                <a:sym typeface="Comic Sans MS"/>
              </a:rPr>
              <a:t>Drop Off and Pick Up Procedures</a:t>
            </a:r>
            <a:endParaRPr b="1" sz="1350" u="sng">
              <a:latin typeface="Comic Sans MS"/>
              <a:ea typeface="Comic Sans MS"/>
              <a:cs typeface="Comic Sans MS"/>
              <a:sym typeface="Comic Sans MS"/>
            </a:endParaRPr>
          </a:p>
          <a:p>
            <a:pPr indent="0" lvl="0" marL="0" rtl="0" algn="l">
              <a:spcBef>
                <a:spcPts val="0"/>
              </a:spcBef>
              <a:spcAft>
                <a:spcPts val="0"/>
              </a:spcAft>
              <a:buNone/>
            </a:pPr>
            <a:r>
              <a:rPr b="1" lang="en" sz="1350">
                <a:latin typeface="Comic Sans MS"/>
                <a:ea typeface="Comic Sans MS"/>
                <a:cs typeface="Comic Sans MS"/>
                <a:sym typeface="Comic Sans MS"/>
              </a:rPr>
              <a:t>Arrival: </a:t>
            </a:r>
            <a:r>
              <a:rPr lang="en" sz="1350">
                <a:latin typeface="Comic Sans MS"/>
                <a:ea typeface="Comic Sans MS"/>
                <a:cs typeface="Comic Sans MS"/>
                <a:sym typeface="Comic Sans MS"/>
              </a:rPr>
              <a:t>Parents will need to park in the parking lot on the northeast end of the building.  They are expected to walk </a:t>
            </a:r>
            <a:r>
              <a:rPr lang="en" sz="1350">
                <a:latin typeface="Comic Sans MS"/>
                <a:ea typeface="Comic Sans MS"/>
                <a:cs typeface="Comic Sans MS"/>
                <a:sym typeface="Comic Sans MS"/>
              </a:rPr>
              <a:t>children</a:t>
            </a:r>
            <a:r>
              <a:rPr lang="en" sz="1350">
                <a:latin typeface="Comic Sans MS"/>
                <a:ea typeface="Comic Sans MS"/>
                <a:cs typeface="Comic Sans MS"/>
                <a:sym typeface="Comic Sans MS"/>
              </a:rPr>
              <a:t> across the bus lane.  A staff member will be waiting at the preschool door to welcome your child no earlier than 8:00 (AM class) or 12:00 (PM class).  If a child arrives later than 8:10 (AM class) or 12:10 (PM class), parents will need to check them in at the elementary office using the main entrance.  </a:t>
            </a:r>
            <a:endParaRPr sz="1350">
              <a:latin typeface="Comic Sans MS"/>
              <a:ea typeface="Comic Sans MS"/>
              <a:cs typeface="Comic Sans MS"/>
              <a:sym typeface="Comic Sans MS"/>
            </a:endParaRPr>
          </a:p>
          <a:p>
            <a:pPr indent="0" lvl="0" marL="0" rtl="0" algn="l">
              <a:spcBef>
                <a:spcPts val="0"/>
              </a:spcBef>
              <a:spcAft>
                <a:spcPts val="0"/>
              </a:spcAft>
              <a:buNone/>
            </a:pPr>
            <a:r>
              <a:t/>
            </a:r>
            <a:endParaRPr sz="1350">
              <a:latin typeface="Comic Sans MS"/>
              <a:ea typeface="Comic Sans MS"/>
              <a:cs typeface="Comic Sans MS"/>
              <a:sym typeface="Comic Sans MS"/>
            </a:endParaRPr>
          </a:p>
          <a:p>
            <a:pPr indent="0" lvl="0" marL="0" rtl="0" algn="l">
              <a:spcBef>
                <a:spcPts val="0"/>
              </a:spcBef>
              <a:spcAft>
                <a:spcPts val="0"/>
              </a:spcAft>
              <a:buNone/>
            </a:pPr>
            <a:r>
              <a:rPr b="1" lang="en" sz="1350">
                <a:latin typeface="Comic Sans MS"/>
                <a:ea typeface="Comic Sans MS"/>
                <a:cs typeface="Comic Sans MS"/>
                <a:sym typeface="Comic Sans MS"/>
              </a:rPr>
              <a:t>Dismissal: </a:t>
            </a:r>
            <a:endParaRPr b="1" sz="1350">
              <a:latin typeface="Comic Sans MS"/>
              <a:ea typeface="Comic Sans MS"/>
              <a:cs typeface="Comic Sans MS"/>
              <a:sym typeface="Comic Sans MS"/>
            </a:endParaRPr>
          </a:p>
          <a:p>
            <a:pPr indent="0" lvl="0" marL="0" rtl="0" algn="l">
              <a:spcBef>
                <a:spcPts val="0"/>
              </a:spcBef>
              <a:spcAft>
                <a:spcPts val="0"/>
              </a:spcAft>
              <a:buNone/>
            </a:pPr>
            <a:r>
              <a:rPr lang="en" sz="1350">
                <a:latin typeface="Comic Sans MS"/>
                <a:ea typeface="Comic Sans MS"/>
                <a:cs typeface="Comic Sans MS"/>
                <a:sym typeface="Comic Sans MS"/>
              </a:rPr>
              <a:t>AM Class -- Parents will park in the bus lane.  Parents traveling West towards Cleveland will need to be in the South lane and parents traveling East towards Freeman </a:t>
            </a:r>
            <a:r>
              <a:rPr lang="en" sz="1350">
                <a:latin typeface="Comic Sans MS"/>
                <a:ea typeface="Comic Sans MS"/>
                <a:cs typeface="Comic Sans MS"/>
                <a:sym typeface="Comic Sans MS"/>
              </a:rPr>
              <a:t>will need to be in the North lane.</a:t>
            </a:r>
            <a:r>
              <a:rPr lang="en" sz="1350">
                <a:latin typeface="Comic Sans MS"/>
                <a:ea typeface="Comic Sans MS"/>
                <a:cs typeface="Comic Sans MS"/>
                <a:sym typeface="Comic Sans MS"/>
              </a:rPr>
              <a:t>  Students will be walked out together at 11:00.  Cars will not be released until all students are loaded.  If a child is not picked up at this time, he/she will be taken to the front office and parents will be called.</a:t>
            </a:r>
            <a:endParaRPr sz="1350">
              <a:latin typeface="Comic Sans MS"/>
              <a:ea typeface="Comic Sans MS"/>
              <a:cs typeface="Comic Sans MS"/>
              <a:sym typeface="Comic Sans MS"/>
            </a:endParaRPr>
          </a:p>
          <a:p>
            <a:pPr indent="0" lvl="0" marL="0" rtl="0" algn="l">
              <a:spcBef>
                <a:spcPts val="0"/>
              </a:spcBef>
              <a:spcAft>
                <a:spcPts val="0"/>
              </a:spcAft>
              <a:buNone/>
            </a:pPr>
            <a:r>
              <a:t/>
            </a:r>
            <a:endParaRPr sz="1350">
              <a:latin typeface="Comic Sans MS"/>
              <a:ea typeface="Comic Sans MS"/>
              <a:cs typeface="Comic Sans MS"/>
              <a:sym typeface="Comic Sans MS"/>
            </a:endParaRPr>
          </a:p>
          <a:p>
            <a:pPr indent="0" lvl="0" marL="0" rtl="0" algn="l">
              <a:spcBef>
                <a:spcPts val="0"/>
              </a:spcBef>
              <a:spcAft>
                <a:spcPts val="0"/>
              </a:spcAft>
              <a:buNone/>
            </a:pPr>
            <a:r>
              <a:rPr lang="en" sz="1350">
                <a:latin typeface="Comic Sans MS"/>
                <a:ea typeface="Comic Sans MS"/>
                <a:cs typeface="Comic Sans MS"/>
                <a:sym typeface="Comic Sans MS"/>
              </a:rPr>
              <a:t>PM Class -- Parents will need to park in the parking lot on the northeast side of the building. Parents are expected to come to the door and pick up their child at 3:00. If your student has not been picked up by 3:05, they will be released with the rest of the elementary. You will be required to get in the car rider line at the west end of the building. Students will start being released from the gym about 3:15. Once you have pulled up to our staff member calling names, let them know the student you are picking up and they will call them out.</a:t>
            </a:r>
            <a:endParaRPr sz="1350">
              <a:latin typeface="Comic Sans MS"/>
              <a:ea typeface="Comic Sans MS"/>
              <a:cs typeface="Comic Sans MS"/>
              <a:sym typeface="Comic Sans MS"/>
            </a:endParaRPr>
          </a:p>
          <a:p>
            <a:pPr indent="0" lvl="0" marL="0" rtl="0" algn="l">
              <a:spcBef>
                <a:spcPts val="0"/>
              </a:spcBef>
              <a:spcAft>
                <a:spcPts val="0"/>
              </a:spcAft>
              <a:buNone/>
            </a:pPr>
            <a:r>
              <a:t/>
            </a:r>
            <a:endParaRPr sz="1350">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350">
                <a:latin typeface="Comic Sans MS"/>
                <a:ea typeface="Comic Sans MS"/>
                <a:cs typeface="Comic Sans MS"/>
                <a:sym typeface="Comic Sans MS"/>
              </a:rPr>
              <a:t>If you arrive prior to the pick up or drop off times specified above, </a:t>
            </a:r>
            <a:r>
              <a:rPr lang="en" sz="1350" u="sng">
                <a:latin typeface="Comic Sans MS"/>
                <a:ea typeface="Comic Sans MS"/>
                <a:cs typeface="Comic Sans MS"/>
                <a:sym typeface="Comic Sans MS"/>
              </a:rPr>
              <a:t>please expect to wait outside</a:t>
            </a:r>
            <a:r>
              <a:rPr lang="en" sz="1350">
                <a:latin typeface="Comic Sans MS"/>
                <a:ea typeface="Comic Sans MS"/>
                <a:cs typeface="Comic Sans MS"/>
                <a:sym typeface="Comic Sans MS"/>
              </a:rPr>
              <a:t>.  If you have other business </a:t>
            </a:r>
            <a:r>
              <a:rPr lang="en" sz="1350">
                <a:latin typeface="Comic Sans MS"/>
                <a:ea typeface="Comic Sans MS"/>
                <a:cs typeface="Comic Sans MS"/>
                <a:sym typeface="Comic Sans MS"/>
              </a:rPr>
              <a:t>to attend</a:t>
            </a:r>
            <a:r>
              <a:rPr lang="en" sz="1350">
                <a:latin typeface="Comic Sans MS"/>
                <a:ea typeface="Comic Sans MS"/>
                <a:cs typeface="Comic Sans MS"/>
                <a:sym typeface="Comic Sans MS"/>
              </a:rPr>
              <a:t> to, you must enter the school at the main entrance.  Preschool students are expected to complete their morning/afternoon routines </a:t>
            </a:r>
            <a:r>
              <a:rPr lang="en" sz="1350">
                <a:latin typeface="Comic Sans MS"/>
                <a:ea typeface="Comic Sans MS"/>
                <a:cs typeface="Comic Sans MS"/>
                <a:sym typeface="Comic Sans MS"/>
              </a:rPr>
              <a:t>independently</a:t>
            </a:r>
            <a:r>
              <a:rPr lang="en" sz="1350">
                <a:latin typeface="Comic Sans MS"/>
                <a:ea typeface="Comic Sans MS"/>
                <a:cs typeface="Comic Sans MS"/>
                <a:sym typeface="Comic Sans MS"/>
              </a:rPr>
              <a:t> or with help from their teachers. </a:t>
            </a:r>
            <a:endParaRPr sz="1350">
              <a:latin typeface="Comic Sans MS"/>
              <a:ea typeface="Comic Sans MS"/>
              <a:cs typeface="Comic Sans MS"/>
              <a:sym typeface="Comic Sans MS"/>
            </a:endParaRPr>
          </a:p>
          <a:p>
            <a:pPr indent="0" lvl="0" marL="0" rtl="0" algn="l">
              <a:spcBef>
                <a:spcPts val="0"/>
              </a:spcBef>
              <a:spcAft>
                <a:spcPts val="0"/>
              </a:spcAft>
              <a:buNone/>
            </a:pPr>
            <a:r>
              <a:t/>
            </a:r>
            <a:endParaRPr sz="1350">
              <a:latin typeface="Comic Sans MS"/>
              <a:ea typeface="Comic Sans MS"/>
              <a:cs typeface="Comic Sans MS"/>
              <a:sym typeface="Comic Sans MS"/>
            </a:endParaRPr>
          </a:p>
          <a:p>
            <a:pPr indent="0" lvl="0" marL="0" rtl="0" algn="l">
              <a:spcBef>
                <a:spcPts val="0"/>
              </a:spcBef>
              <a:spcAft>
                <a:spcPts val="0"/>
              </a:spcAft>
              <a:buNone/>
            </a:pPr>
            <a:r>
              <a:rPr lang="en" sz="1350">
                <a:latin typeface="Comic Sans MS"/>
                <a:ea typeface="Comic Sans MS"/>
                <a:cs typeface="Comic Sans MS"/>
                <a:sym typeface="Comic Sans MS"/>
              </a:rPr>
              <a:t>Please be prompt in picking up your child.  After each session ends, the teachers have a limited amount of time to reset the room and take care of other job responsibilities.  </a:t>
            </a:r>
            <a:r>
              <a:rPr lang="en" sz="1350">
                <a:latin typeface="Comic Sans MS"/>
                <a:ea typeface="Comic Sans MS"/>
                <a:cs typeface="Comic Sans MS"/>
                <a:sym typeface="Comic Sans MS"/>
              </a:rPr>
              <a:t>On-time pickup is always appreciated.  </a:t>
            </a:r>
            <a:endParaRPr sz="1350">
              <a:latin typeface="Comic Sans MS"/>
              <a:ea typeface="Comic Sans MS"/>
              <a:cs typeface="Comic Sans MS"/>
              <a:sym typeface="Comic Sans MS"/>
            </a:endParaRPr>
          </a:p>
          <a:p>
            <a:pPr indent="0" lvl="0" marL="0" rtl="0" algn="l">
              <a:spcBef>
                <a:spcPts val="0"/>
              </a:spcBef>
              <a:spcAft>
                <a:spcPts val="0"/>
              </a:spcAft>
              <a:buNone/>
            </a:pPr>
            <a:r>
              <a:t/>
            </a:r>
            <a:endParaRPr sz="1350">
              <a:latin typeface="Comic Sans MS"/>
              <a:ea typeface="Comic Sans MS"/>
              <a:cs typeface="Comic Sans MS"/>
              <a:sym typeface="Comic Sans MS"/>
            </a:endParaRPr>
          </a:p>
          <a:p>
            <a:pPr indent="0" lvl="0" marL="0" rtl="0" algn="ctr">
              <a:lnSpc>
                <a:spcPct val="115000"/>
              </a:lnSpc>
              <a:spcBef>
                <a:spcPts val="0"/>
              </a:spcBef>
              <a:spcAft>
                <a:spcPts val="0"/>
              </a:spcAft>
              <a:buClr>
                <a:schemeClr val="dk1"/>
              </a:buClr>
              <a:buSzPts val="1100"/>
              <a:buFont typeface="Arial"/>
              <a:buNone/>
            </a:pPr>
            <a:r>
              <a:rPr b="1" lang="en" sz="1350" u="sng">
                <a:solidFill>
                  <a:schemeClr val="dk1"/>
                </a:solidFill>
                <a:latin typeface="Comic Sans MS"/>
                <a:ea typeface="Comic Sans MS"/>
                <a:cs typeface="Comic Sans MS"/>
                <a:sym typeface="Comic Sans MS"/>
              </a:rPr>
              <a:t>Release of Students</a:t>
            </a:r>
            <a:endParaRPr b="1" sz="1350" u="sng">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rPr lang="en" sz="1350">
                <a:solidFill>
                  <a:schemeClr val="dk1"/>
                </a:solidFill>
                <a:latin typeface="Comic Sans MS"/>
                <a:ea typeface="Comic Sans MS"/>
                <a:cs typeface="Comic Sans MS"/>
                <a:sym typeface="Comic Sans MS"/>
              </a:rPr>
              <a:t>Students may only be released to individuals who have been designated on your enrollment information, or to individuals you have given the teacher written permission to whom we may release your child (please email </a:t>
            </a:r>
            <a:r>
              <a:rPr lang="en" sz="1350" u="sng">
                <a:solidFill>
                  <a:schemeClr val="dk1"/>
                </a:solidFill>
                <a:latin typeface="Comic Sans MS"/>
                <a:ea typeface="Comic Sans MS"/>
                <a:cs typeface="Comic Sans MS"/>
                <a:sym typeface="Comic Sans MS"/>
                <a:hlinkClick r:id="rId3">
                  <a:extLst>
                    <a:ext uri="{A12FA001-AC4F-418D-AE19-62706E023703}">
                      <ahyp:hlinkClr val="tx"/>
                    </a:ext>
                  </a:extLst>
                </a:hlinkClick>
              </a:rPr>
              <a:t>schoolnotes@midwayk12.net</a:t>
            </a:r>
            <a:r>
              <a:rPr lang="en" sz="1350">
                <a:solidFill>
                  <a:schemeClr val="dk1"/>
                </a:solidFill>
                <a:latin typeface="Comic Sans MS"/>
                <a:ea typeface="Comic Sans MS"/>
                <a:cs typeface="Comic Sans MS"/>
                <a:sym typeface="Comic Sans MS"/>
              </a:rPr>
              <a:t> for transportation changes).</a:t>
            </a:r>
            <a:endParaRPr sz="1350">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latin typeface="Comic Sans MS"/>
              <a:ea typeface="Comic Sans MS"/>
              <a:cs typeface="Comic Sans MS"/>
              <a:sym typeface="Comic Sans MS"/>
            </a:endParaRPr>
          </a:p>
          <a:p>
            <a:pPr indent="0" lvl="0" marL="0" rtl="0" algn="l">
              <a:lnSpc>
                <a:spcPct val="115000"/>
              </a:lnSpc>
              <a:spcBef>
                <a:spcPts val="0"/>
              </a:spcBef>
              <a:spcAft>
                <a:spcPts val="0"/>
              </a:spcAft>
              <a:buNone/>
            </a:pPr>
            <a:r>
              <a:rPr lang="en" sz="1350">
                <a:solidFill>
                  <a:schemeClr val="dk1"/>
                </a:solidFill>
                <a:latin typeface="Comic Sans MS"/>
                <a:ea typeface="Comic Sans MS"/>
                <a:cs typeface="Comic Sans MS"/>
                <a:sym typeface="Comic Sans MS"/>
              </a:rPr>
              <a:t>Anyone picking up your child may be asked by the teachers to provide photo identification.  Please advise anyone picking up your child to bring their photo I.D. with them and inform them about the pickup procedure.  Please keep us updated as to who may be picking up your child.  Your child’s safety is our top priority in this matter. </a:t>
            </a:r>
            <a:endParaRPr sz="1350">
              <a:highlight>
                <a:schemeClr val="lt1"/>
              </a:highlight>
              <a:latin typeface="Comic Sans MS"/>
              <a:ea typeface="Comic Sans MS"/>
              <a:cs typeface="Comic Sans MS"/>
              <a:sym typeface="Comic Sans MS"/>
            </a:endParaRPr>
          </a:p>
        </p:txBody>
      </p:sp>
      <p:sp>
        <p:nvSpPr>
          <p:cNvPr id="85" name="Google Shape;85;p1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idx="1" type="body"/>
          </p:nvPr>
        </p:nvSpPr>
        <p:spPr>
          <a:xfrm>
            <a:off x="294450" y="233500"/>
            <a:ext cx="7210500" cy="9435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1500" u="sng">
                <a:solidFill>
                  <a:schemeClr val="dk1"/>
                </a:solidFill>
                <a:latin typeface="Comic Sans MS"/>
                <a:ea typeface="Comic Sans MS"/>
                <a:cs typeface="Comic Sans MS"/>
                <a:sym typeface="Comic Sans MS"/>
              </a:rPr>
              <a:t>Discipline</a:t>
            </a:r>
            <a:endParaRPr b="1" sz="1500" u="sng">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chemeClr val="dk1"/>
                </a:solidFill>
                <a:latin typeface="Comic Sans MS"/>
                <a:ea typeface="Comic Sans MS"/>
                <a:cs typeface="Comic Sans MS"/>
                <a:sym typeface="Comic Sans MS"/>
              </a:rPr>
              <a:t>Classroom discipline will follow all board policies, student handbook </a:t>
            </a:r>
            <a:r>
              <a:rPr lang="en" sz="1500">
                <a:solidFill>
                  <a:schemeClr val="dk1"/>
                </a:solidFill>
                <a:latin typeface="Comic Sans MS"/>
                <a:ea typeface="Comic Sans MS"/>
                <a:cs typeface="Comic Sans MS"/>
                <a:sym typeface="Comic Sans MS"/>
              </a:rPr>
              <a:t>guidelines</a:t>
            </a:r>
            <a:r>
              <a:rPr lang="en" sz="1500">
                <a:solidFill>
                  <a:schemeClr val="dk1"/>
                </a:solidFill>
                <a:latin typeface="Comic Sans MS"/>
                <a:ea typeface="Comic Sans MS"/>
                <a:cs typeface="Comic Sans MS"/>
                <a:sym typeface="Comic Sans MS"/>
              </a:rPr>
              <a:t>, and district guidelines.  Midway Elementary is a School-Wide Positive Behavior Intervention and Support (SWPBIS) school.  It is our desire to give students the decision-making tools they need in making </a:t>
            </a:r>
            <a:r>
              <a:rPr lang="en" sz="1500">
                <a:solidFill>
                  <a:schemeClr val="dk1"/>
                </a:solidFill>
                <a:latin typeface="Comic Sans MS"/>
                <a:ea typeface="Comic Sans MS"/>
                <a:cs typeface="Comic Sans MS"/>
                <a:sym typeface="Comic Sans MS"/>
              </a:rPr>
              <a:t>right</a:t>
            </a:r>
            <a:r>
              <a:rPr lang="en" sz="1500">
                <a:solidFill>
                  <a:schemeClr val="dk1"/>
                </a:solidFill>
                <a:latin typeface="Comic Sans MS"/>
                <a:ea typeface="Comic Sans MS"/>
                <a:cs typeface="Comic Sans MS"/>
                <a:sym typeface="Comic Sans MS"/>
              </a:rPr>
              <a:t> choices.  At all times, we will encourage the child to be </a:t>
            </a:r>
            <a:r>
              <a:rPr lang="en" sz="1500">
                <a:solidFill>
                  <a:schemeClr val="dk1"/>
                </a:solidFill>
                <a:latin typeface="Comic Sans MS"/>
                <a:ea typeface="Comic Sans MS"/>
                <a:cs typeface="Comic Sans MS"/>
                <a:sym typeface="Comic Sans MS"/>
              </a:rPr>
              <a:t>responsible</a:t>
            </a:r>
            <a:r>
              <a:rPr lang="en" sz="1500">
                <a:solidFill>
                  <a:schemeClr val="dk1"/>
                </a:solidFill>
                <a:latin typeface="Comic Sans MS"/>
                <a:ea typeface="Comic Sans MS"/>
                <a:cs typeface="Comic Sans MS"/>
                <a:sym typeface="Comic Sans MS"/>
              </a:rPr>
              <a:t> for his/her choices and to learn from the </a:t>
            </a:r>
            <a:r>
              <a:rPr lang="en" sz="1500">
                <a:solidFill>
                  <a:schemeClr val="dk1"/>
                </a:solidFill>
                <a:latin typeface="Comic Sans MS"/>
                <a:ea typeface="Comic Sans MS"/>
                <a:cs typeface="Comic Sans MS"/>
                <a:sym typeface="Comic Sans MS"/>
              </a:rPr>
              <a:t>natural</a:t>
            </a:r>
            <a:r>
              <a:rPr lang="en" sz="1500">
                <a:solidFill>
                  <a:schemeClr val="dk1"/>
                </a:solidFill>
                <a:latin typeface="Comic Sans MS"/>
                <a:ea typeface="Comic Sans MS"/>
                <a:cs typeface="Comic Sans MS"/>
                <a:sym typeface="Comic Sans MS"/>
              </a:rPr>
              <a:t> consequences of his/her decisions.  We will strive to guide the students to make positive choices, </a:t>
            </a:r>
            <a:r>
              <a:rPr lang="en" sz="1500">
                <a:solidFill>
                  <a:schemeClr val="dk1"/>
                </a:solidFill>
                <a:latin typeface="Comic Sans MS"/>
                <a:ea typeface="Comic Sans MS"/>
                <a:cs typeface="Comic Sans MS"/>
                <a:sym typeface="Comic Sans MS"/>
              </a:rPr>
              <a:t>which</a:t>
            </a:r>
            <a:r>
              <a:rPr lang="en" sz="1500">
                <a:solidFill>
                  <a:schemeClr val="dk1"/>
                </a:solidFill>
                <a:latin typeface="Comic Sans MS"/>
                <a:ea typeface="Comic Sans MS"/>
                <a:cs typeface="Comic Sans MS"/>
                <a:sym typeface="Comic Sans MS"/>
              </a:rPr>
              <a:t> will allow the development of a </a:t>
            </a:r>
            <a:r>
              <a:rPr lang="en" sz="1500">
                <a:solidFill>
                  <a:schemeClr val="dk1"/>
                </a:solidFill>
                <a:latin typeface="Comic Sans MS"/>
                <a:ea typeface="Comic Sans MS"/>
                <a:cs typeface="Comic Sans MS"/>
                <a:sym typeface="Comic Sans MS"/>
              </a:rPr>
              <a:t>positive</a:t>
            </a:r>
            <a:r>
              <a:rPr lang="en" sz="1500">
                <a:solidFill>
                  <a:schemeClr val="dk1"/>
                </a:solidFill>
                <a:latin typeface="Comic Sans MS"/>
                <a:ea typeface="Comic Sans MS"/>
                <a:cs typeface="Comic Sans MS"/>
                <a:sym typeface="Comic Sans MS"/>
              </a:rPr>
              <a:t> </a:t>
            </a:r>
            <a:r>
              <a:rPr lang="en" sz="1500">
                <a:solidFill>
                  <a:schemeClr val="dk1"/>
                </a:solidFill>
                <a:latin typeface="Comic Sans MS"/>
                <a:ea typeface="Comic Sans MS"/>
                <a:cs typeface="Comic Sans MS"/>
                <a:sym typeface="Comic Sans MS"/>
              </a:rPr>
              <a:t>self</a:t>
            </a:r>
            <a:r>
              <a:rPr lang="en" sz="1500">
                <a:solidFill>
                  <a:schemeClr val="dk1"/>
                </a:solidFill>
                <a:latin typeface="Comic Sans MS"/>
                <a:ea typeface="Comic Sans MS"/>
                <a:cs typeface="Comic Sans MS"/>
                <a:sym typeface="Comic Sans MS"/>
              </a:rPr>
              <a:t>-image while promoting </a:t>
            </a:r>
            <a:r>
              <a:rPr lang="en" sz="1500">
                <a:solidFill>
                  <a:schemeClr val="dk1"/>
                </a:solidFill>
                <a:latin typeface="Comic Sans MS"/>
                <a:ea typeface="Comic Sans MS"/>
                <a:cs typeface="Comic Sans MS"/>
                <a:sym typeface="Comic Sans MS"/>
              </a:rPr>
              <a:t>responsible</a:t>
            </a:r>
            <a:r>
              <a:rPr lang="en" sz="1500">
                <a:solidFill>
                  <a:schemeClr val="dk1"/>
                </a:solidFill>
                <a:latin typeface="Comic Sans MS"/>
                <a:ea typeface="Comic Sans MS"/>
                <a:cs typeface="Comic Sans MS"/>
                <a:sym typeface="Comic Sans MS"/>
              </a:rPr>
              <a:t> </a:t>
            </a:r>
            <a:r>
              <a:rPr lang="en" sz="1500">
                <a:solidFill>
                  <a:schemeClr val="dk1"/>
                </a:solidFill>
                <a:latin typeface="Comic Sans MS"/>
                <a:ea typeface="Comic Sans MS"/>
                <a:cs typeface="Comic Sans MS"/>
                <a:sym typeface="Comic Sans MS"/>
              </a:rPr>
              <a:t>citizenship</a:t>
            </a:r>
            <a:r>
              <a:rPr lang="en" sz="1500">
                <a:solidFill>
                  <a:schemeClr val="dk1"/>
                </a:solidFill>
                <a:latin typeface="Comic Sans MS"/>
                <a:ea typeface="Comic Sans MS"/>
                <a:cs typeface="Comic Sans MS"/>
                <a:sym typeface="Comic Sans MS"/>
              </a:rPr>
              <a:t>. </a:t>
            </a:r>
            <a:endParaRPr sz="1500">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t/>
            </a:r>
            <a:endParaRPr sz="1500">
              <a:solidFill>
                <a:schemeClr val="dk1"/>
              </a:solidFill>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rPr b="1" lang="en" sz="1500" u="sng">
                <a:solidFill>
                  <a:schemeClr val="dk1"/>
                </a:solidFill>
                <a:latin typeface="Comic Sans MS"/>
                <a:ea typeface="Comic Sans MS"/>
                <a:cs typeface="Comic Sans MS"/>
                <a:sym typeface="Comic Sans MS"/>
              </a:rPr>
              <a:t>Curriculum</a:t>
            </a:r>
            <a:endParaRPr b="1" sz="1500" u="sng">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chemeClr val="dk1"/>
                </a:solidFill>
                <a:latin typeface="Comic Sans MS"/>
                <a:ea typeface="Comic Sans MS"/>
                <a:cs typeface="Comic Sans MS"/>
                <a:sym typeface="Comic Sans MS"/>
              </a:rPr>
              <a:t>The Midway preschool program follows a developmentally appropriate curriculum (Emerging Language &amp; Literacy Curriculum) that provides many </a:t>
            </a:r>
            <a:r>
              <a:rPr lang="en" sz="1500">
                <a:solidFill>
                  <a:schemeClr val="dk1"/>
                </a:solidFill>
                <a:latin typeface="Comic Sans MS"/>
                <a:ea typeface="Comic Sans MS"/>
                <a:cs typeface="Comic Sans MS"/>
                <a:sym typeface="Comic Sans MS"/>
              </a:rPr>
              <a:t>activities</a:t>
            </a:r>
            <a:r>
              <a:rPr lang="en" sz="1500">
                <a:solidFill>
                  <a:schemeClr val="dk1"/>
                </a:solidFill>
                <a:latin typeface="Comic Sans MS"/>
                <a:ea typeface="Comic Sans MS"/>
                <a:cs typeface="Comic Sans MS"/>
                <a:sym typeface="Comic Sans MS"/>
              </a:rPr>
              <a:t> for early learning.  </a:t>
            </a:r>
            <a:r>
              <a:rPr lang="en" sz="1500">
                <a:solidFill>
                  <a:schemeClr val="dk1"/>
                </a:solidFill>
                <a:latin typeface="Comic Sans MS"/>
                <a:ea typeface="Comic Sans MS"/>
                <a:cs typeface="Comic Sans MS"/>
                <a:sym typeface="Comic Sans MS"/>
              </a:rPr>
              <a:t>Children</a:t>
            </a:r>
            <a:r>
              <a:rPr lang="en" sz="1500">
                <a:solidFill>
                  <a:schemeClr val="dk1"/>
                </a:solidFill>
                <a:latin typeface="Comic Sans MS"/>
                <a:ea typeface="Comic Sans MS"/>
                <a:cs typeface="Comic Sans MS"/>
                <a:sym typeface="Comic Sans MS"/>
              </a:rPr>
              <a:t> will have learning </a:t>
            </a:r>
            <a:r>
              <a:rPr lang="en" sz="1500">
                <a:solidFill>
                  <a:schemeClr val="dk1"/>
                </a:solidFill>
                <a:latin typeface="Comic Sans MS"/>
                <a:ea typeface="Comic Sans MS"/>
                <a:cs typeface="Comic Sans MS"/>
                <a:sym typeface="Comic Sans MS"/>
              </a:rPr>
              <a:t>opportunities</a:t>
            </a:r>
            <a:r>
              <a:rPr lang="en" sz="1500">
                <a:solidFill>
                  <a:schemeClr val="dk1"/>
                </a:solidFill>
                <a:latin typeface="Comic Sans MS"/>
                <a:ea typeface="Comic Sans MS"/>
                <a:cs typeface="Comic Sans MS"/>
                <a:sym typeface="Comic Sans MS"/>
              </a:rPr>
              <a:t> that emphasize school readiness skills such as listening and speaking, </a:t>
            </a:r>
            <a:r>
              <a:rPr lang="en" sz="1500">
                <a:solidFill>
                  <a:schemeClr val="dk1"/>
                </a:solidFill>
                <a:latin typeface="Comic Sans MS"/>
                <a:ea typeface="Comic Sans MS"/>
                <a:cs typeface="Comic Sans MS"/>
                <a:sym typeface="Comic Sans MS"/>
              </a:rPr>
              <a:t>developing</a:t>
            </a:r>
            <a:r>
              <a:rPr lang="en" sz="1500">
                <a:solidFill>
                  <a:schemeClr val="dk1"/>
                </a:solidFill>
                <a:latin typeface="Comic Sans MS"/>
                <a:ea typeface="Comic Sans MS"/>
                <a:cs typeface="Comic Sans MS"/>
                <a:sym typeface="Comic Sans MS"/>
              </a:rPr>
              <a:t> fine motor skills, following directions, hearing and making rhymes, </a:t>
            </a:r>
            <a:r>
              <a:rPr lang="en" sz="1500">
                <a:solidFill>
                  <a:schemeClr val="dk1"/>
                </a:solidFill>
                <a:latin typeface="Comic Sans MS"/>
                <a:ea typeface="Comic Sans MS"/>
                <a:cs typeface="Comic Sans MS"/>
                <a:sym typeface="Comic Sans MS"/>
              </a:rPr>
              <a:t>singing</a:t>
            </a:r>
            <a:r>
              <a:rPr lang="en" sz="1500">
                <a:solidFill>
                  <a:schemeClr val="dk1"/>
                </a:solidFill>
                <a:latin typeface="Comic Sans MS"/>
                <a:ea typeface="Comic Sans MS"/>
                <a:cs typeface="Comic Sans MS"/>
                <a:sym typeface="Comic Sans MS"/>
              </a:rPr>
              <a:t> and </a:t>
            </a:r>
            <a:r>
              <a:rPr lang="en" sz="1500">
                <a:solidFill>
                  <a:schemeClr val="dk1"/>
                </a:solidFill>
                <a:latin typeface="Comic Sans MS"/>
                <a:ea typeface="Comic Sans MS"/>
                <a:cs typeface="Comic Sans MS"/>
                <a:sym typeface="Comic Sans MS"/>
              </a:rPr>
              <a:t>learning</a:t>
            </a:r>
            <a:r>
              <a:rPr lang="en" sz="1500">
                <a:solidFill>
                  <a:schemeClr val="dk1"/>
                </a:solidFill>
                <a:latin typeface="Comic Sans MS"/>
                <a:ea typeface="Comic Sans MS"/>
                <a:cs typeface="Comic Sans MS"/>
                <a:sym typeface="Comic Sans MS"/>
              </a:rPr>
              <a:t> movem</a:t>
            </a:r>
            <a:r>
              <a:rPr lang="en" sz="1500">
                <a:solidFill>
                  <a:srgbClr val="000000"/>
                </a:solidFill>
                <a:latin typeface="Comic Sans MS"/>
                <a:ea typeface="Comic Sans MS"/>
                <a:cs typeface="Comic Sans MS"/>
                <a:sym typeface="Comic Sans MS"/>
              </a:rPr>
              <a:t>ent skills and becoming effective problem solvers.  Students also have the </a:t>
            </a:r>
            <a:r>
              <a:rPr lang="en" sz="1500">
                <a:solidFill>
                  <a:srgbClr val="000000"/>
                </a:solidFill>
                <a:latin typeface="Comic Sans MS"/>
                <a:ea typeface="Comic Sans MS"/>
                <a:cs typeface="Comic Sans MS"/>
                <a:sym typeface="Comic Sans MS"/>
              </a:rPr>
              <a:t>opportunity</a:t>
            </a:r>
            <a:r>
              <a:rPr lang="en" sz="1500">
                <a:solidFill>
                  <a:srgbClr val="000000"/>
                </a:solidFill>
                <a:latin typeface="Comic Sans MS"/>
                <a:ea typeface="Comic Sans MS"/>
                <a:cs typeface="Comic Sans MS"/>
                <a:sym typeface="Comic Sans MS"/>
              </a:rPr>
              <a:t> to work on interpersonal </a:t>
            </a:r>
            <a:r>
              <a:rPr lang="en" sz="1500">
                <a:solidFill>
                  <a:srgbClr val="000000"/>
                </a:solidFill>
                <a:latin typeface="Comic Sans MS"/>
                <a:ea typeface="Comic Sans MS"/>
                <a:cs typeface="Comic Sans MS"/>
                <a:sym typeface="Comic Sans MS"/>
              </a:rPr>
              <a:t>skills</a:t>
            </a:r>
            <a:r>
              <a:rPr lang="en" sz="1500">
                <a:solidFill>
                  <a:srgbClr val="000000"/>
                </a:solidFill>
                <a:latin typeface="Comic Sans MS"/>
                <a:ea typeface="Comic Sans MS"/>
                <a:cs typeface="Comic Sans MS"/>
                <a:sym typeface="Comic Sans MS"/>
              </a:rPr>
              <a:t>, such as turn-taking and building friendships.  We vertically team with our kindergarten </a:t>
            </a:r>
            <a:r>
              <a:rPr lang="en" sz="1500">
                <a:solidFill>
                  <a:srgbClr val="000000"/>
                </a:solidFill>
                <a:latin typeface="Comic Sans MS"/>
                <a:ea typeface="Comic Sans MS"/>
                <a:cs typeface="Comic Sans MS"/>
                <a:sym typeface="Comic Sans MS"/>
              </a:rPr>
              <a:t>colleagues</a:t>
            </a:r>
            <a:r>
              <a:rPr lang="en" sz="1500">
                <a:solidFill>
                  <a:srgbClr val="000000"/>
                </a:solidFill>
                <a:latin typeface="Comic Sans MS"/>
                <a:ea typeface="Comic Sans MS"/>
                <a:cs typeface="Comic Sans MS"/>
                <a:sym typeface="Comic Sans MS"/>
              </a:rPr>
              <a:t> in order to ensure the most critical kindergarten readiness skills are a part of what we do with our early learners. </a:t>
            </a:r>
            <a:endParaRPr sz="1500">
              <a:solidFill>
                <a:srgbClr val="000000"/>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t/>
            </a:r>
            <a:endParaRPr sz="1500">
              <a:solidFill>
                <a:srgbClr val="FF0000"/>
              </a:solidFill>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rPr b="1" lang="en" sz="1500" u="sng">
                <a:solidFill>
                  <a:schemeClr val="dk1"/>
                </a:solidFill>
                <a:latin typeface="Comic Sans MS"/>
                <a:ea typeface="Comic Sans MS"/>
                <a:cs typeface="Comic Sans MS"/>
                <a:sym typeface="Comic Sans MS"/>
              </a:rPr>
              <a:t>Child Abuse/Neglect</a:t>
            </a:r>
            <a:endParaRPr b="1" sz="1500" u="sng">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chemeClr val="dk1"/>
                </a:solidFill>
                <a:latin typeface="Comic Sans MS"/>
                <a:ea typeface="Comic Sans MS"/>
                <a:cs typeface="Comic Sans MS"/>
                <a:sym typeface="Comic Sans MS"/>
              </a:rPr>
              <a:t>The Board of Education requires its staff members to comply with the state child abuse and neglect laws and the mandatory reporting of suspected neglect and/or abuse.  Any school official or employee acting in his or her official capacity who knows or has reasonable </a:t>
            </a:r>
            <a:r>
              <a:rPr lang="en" sz="1500">
                <a:solidFill>
                  <a:schemeClr val="dk1"/>
                </a:solidFill>
                <a:latin typeface="Comic Sans MS"/>
                <a:ea typeface="Comic Sans MS"/>
                <a:cs typeface="Comic Sans MS"/>
                <a:sym typeface="Comic Sans MS"/>
              </a:rPr>
              <a:t>cause</a:t>
            </a:r>
            <a:r>
              <a:rPr lang="en" sz="1500">
                <a:solidFill>
                  <a:schemeClr val="dk1"/>
                </a:solidFill>
                <a:latin typeface="Comic Sans MS"/>
                <a:ea typeface="Comic Sans MS"/>
                <a:cs typeface="Comic Sans MS"/>
                <a:sym typeface="Comic Sans MS"/>
              </a:rPr>
              <a:t> to suspect that a child has been subjected to abuse or </a:t>
            </a:r>
            <a:r>
              <a:rPr lang="en" sz="1500">
                <a:solidFill>
                  <a:schemeClr val="dk1"/>
                </a:solidFill>
                <a:latin typeface="Comic Sans MS"/>
                <a:ea typeface="Comic Sans MS"/>
                <a:cs typeface="Comic Sans MS"/>
                <a:sym typeface="Comic Sans MS"/>
              </a:rPr>
              <a:t>neglect</a:t>
            </a:r>
            <a:r>
              <a:rPr lang="en" sz="1500">
                <a:solidFill>
                  <a:schemeClr val="dk1"/>
                </a:solidFill>
                <a:latin typeface="Comic Sans MS"/>
                <a:ea typeface="Comic Sans MS"/>
                <a:cs typeface="Comic Sans MS"/>
                <a:sym typeface="Comic Sans MS"/>
              </a:rPr>
              <a:t>, or who observes the child being subjected to conditions or circumstances that would reasonably result in abuse or neglect, will make a </a:t>
            </a:r>
            <a:r>
              <a:rPr lang="en" sz="1500">
                <a:solidFill>
                  <a:schemeClr val="dk1"/>
                </a:solidFill>
                <a:latin typeface="Comic Sans MS"/>
                <a:ea typeface="Comic Sans MS"/>
                <a:cs typeface="Comic Sans MS"/>
                <a:sym typeface="Comic Sans MS"/>
              </a:rPr>
              <a:t>report</a:t>
            </a:r>
            <a:r>
              <a:rPr lang="en" sz="1500">
                <a:solidFill>
                  <a:schemeClr val="dk1"/>
                </a:solidFill>
                <a:latin typeface="Comic Sans MS"/>
                <a:ea typeface="Comic Sans MS"/>
                <a:cs typeface="Comic Sans MS"/>
                <a:sym typeface="Comic Sans MS"/>
              </a:rPr>
              <a:t> to the building principal.  The principal will then become responsible for making a report via the Child Abuse Hotline to Children’s Division as required by law.  If an employee makes a report directly to the Children’s Division, the building principal is to be notified immediately after making such report.</a:t>
            </a:r>
            <a:endParaRPr b="1" sz="1300">
              <a:solidFill>
                <a:schemeClr val="dk1"/>
              </a:solidFill>
              <a:latin typeface="Cantora One"/>
              <a:ea typeface="Cantora One"/>
              <a:cs typeface="Cantora One"/>
              <a:sym typeface="Cantora One"/>
            </a:endParaRPr>
          </a:p>
        </p:txBody>
      </p:sp>
      <p:sp>
        <p:nvSpPr>
          <p:cNvPr id="91" name="Google Shape;91;p1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idx="1" type="body"/>
          </p:nvPr>
        </p:nvSpPr>
        <p:spPr>
          <a:xfrm>
            <a:off x="318950" y="276325"/>
            <a:ext cx="7214400" cy="95001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t/>
            </a:r>
            <a:endParaRPr sz="1500">
              <a:solidFill>
                <a:schemeClr val="dk1"/>
              </a:solidFill>
              <a:highlight>
                <a:srgbClr val="FFFF00"/>
              </a:highlight>
              <a:latin typeface="Comic Sans MS"/>
              <a:ea typeface="Comic Sans MS"/>
              <a:cs typeface="Comic Sans MS"/>
              <a:sym typeface="Comic Sans MS"/>
            </a:endParaRPr>
          </a:p>
          <a:p>
            <a:pPr indent="0" lvl="0" marL="0" rtl="0" algn="ctr">
              <a:lnSpc>
                <a:spcPct val="100000"/>
              </a:lnSpc>
              <a:spcBef>
                <a:spcPts val="0"/>
              </a:spcBef>
              <a:spcAft>
                <a:spcPts val="0"/>
              </a:spcAft>
              <a:buClr>
                <a:schemeClr val="dk1"/>
              </a:buClr>
              <a:buSzPts val="1100"/>
              <a:buFont typeface="Arial"/>
              <a:buNone/>
            </a:pPr>
            <a:r>
              <a:rPr b="1" lang="en" sz="1500" u="sng">
                <a:solidFill>
                  <a:schemeClr val="dk1"/>
                </a:solidFill>
                <a:highlight>
                  <a:schemeClr val="lt1"/>
                </a:highlight>
                <a:latin typeface="Comic Sans MS"/>
                <a:ea typeface="Comic Sans MS"/>
                <a:cs typeface="Comic Sans MS"/>
                <a:sym typeface="Comic Sans MS"/>
              </a:rPr>
              <a:t>School Closings</a:t>
            </a:r>
            <a:endParaRPr b="1" sz="1500" u="sng">
              <a:solidFill>
                <a:schemeClr val="dk1"/>
              </a:solidFill>
              <a:highlight>
                <a:schemeClr val="lt1"/>
              </a:highlight>
              <a:latin typeface="Comic Sans MS"/>
              <a:ea typeface="Comic Sans MS"/>
              <a:cs typeface="Comic Sans MS"/>
              <a:sym typeface="Comic Sans MS"/>
            </a:endParaRPr>
          </a:p>
          <a:p>
            <a:pPr indent="0" lvl="0" marL="0" rtl="0" algn="l">
              <a:lnSpc>
                <a:spcPct val="100000"/>
              </a:lnSpc>
              <a:spcBef>
                <a:spcPts val="0"/>
              </a:spcBef>
              <a:spcAft>
                <a:spcPts val="0"/>
              </a:spcAft>
              <a:buClr>
                <a:schemeClr val="dk1"/>
              </a:buClr>
              <a:buSzPts val="1100"/>
              <a:buFont typeface="Arial"/>
              <a:buNone/>
            </a:pPr>
            <a:r>
              <a:rPr lang="en" sz="1500">
                <a:solidFill>
                  <a:schemeClr val="dk1"/>
                </a:solidFill>
                <a:highlight>
                  <a:schemeClr val="lt1"/>
                </a:highlight>
                <a:latin typeface="Comic Sans MS"/>
                <a:ea typeface="Comic Sans MS"/>
                <a:cs typeface="Comic Sans MS"/>
                <a:sym typeface="Comic Sans MS"/>
              </a:rPr>
              <a:t>The preschool program will follow the same calendar as the school district.</a:t>
            </a:r>
            <a:endParaRPr sz="1500">
              <a:solidFill>
                <a:schemeClr val="dk1"/>
              </a:solidFill>
              <a:highlight>
                <a:schemeClr val="lt1"/>
              </a:highlight>
              <a:latin typeface="Comic Sans MS"/>
              <a:ea typeface="Comic Sans MS"/>
              <a:cs typeface="Comic Sans MS"/>
              <a:sym typeface="Comic Sans MS"/>
            </a:endParaRPr>
          </a:p>
          <a:p>
            <a:pPr indent="-323850" lvl="0" marL="457200" rtl="0" algn="l">
              <a:lnSpc>
                <a:spcPct val="100000"/>
              </a:lnSpc>
              <a:spcBef>
                <a:spcPts val="0"/>
              </a:spcBef>
              <a:spcAft>
                <a:spcPts val="0"/>
              </a:spcAft>
              <a:buClr>
                <a:schemeClr val="dk1"/>
              </a:buClr>
              <a:buSzPts val="1500"/>
              <a:buFont typeface="Comic Sans MS"/>
              <a:buChar char="●"/>
            </a:pPr>
            <a:r>
              <a:rPr lang="en" sz="1500">
                <a:solidFill>
                  <a:schemeClr val="dk1"/>
                </a:solidFill>
                <a:highlight>
                  <a:schemeClr val="lt1"/>
                </a:highlight>
                <a:latin typeface="Comic Sans MS"/>
                <a:ea typeface="Comic Sans MS"/>
                <a:cs typeface="Comic Sans MS"/>
                <a:sym typeface="Comic Sans MS"/>
              </a:rPr>
              <a:t>When there is an early release day, there will not be an afternoon session.</a:t>
            </a:r>
            <a:endParaRPr sz="1500">
              <a:solidFill>
                <a:schemeClr val="dk1"/>
              </a:solidFill>
              <a:highlight>
                <a:schemeClr val="lt1"/>
              </a:highlight>
              <a:latin typeface="Comic Sans MS"/>
              <a:ea typeface="Comic Sans MS"/>
              <a:cs typeface="Comic Sans MS"/>
              <a:sym typeface="Comic Sans MS"/>
            </a:endParaRPr>
          </a:p>
          <a:p>
            <a:pPr indent="-323850" lvl="0" marL="457200" rtl="0" algn="l">
              <a:lnSpc>
                <a:spcPct val="100000"/>
              </a:lnSpc>
              <a:spcBef>
                <a:spcPts val="0"/>
              </a:spcBef>
              <a:spcAft>
                <a:spcPts val="0"/>
              </a:spcAft>
              <a:buClr>
                <a:schemeClr val="dk1"/>
              </a:buClr>
              <a:buSzPts val="1500"/>
              <a:buFont typeface="Comic Sans MS"/>
              <a:buChar char="●"/>
            </a:pPr>
            <a:r>
              <a:rPr lang="en" sz="1500">
                <a:solidFill>
                  <a:schemeClr val="dk1"/>
                </a:solidFill>
                <a:highlight>
                  <a:schemeClr val="lt1"/>
                </a:highlight>
                <a:latin typeface="Comic Sans MS"/>
                <a:ea typeface="Comic Sans MS"/>
                <a:cs typeface="Comic Sans MS"/>
                <a:sym typeface="Comic Sans MS"/>
              </a:rPr>
              <a:t>If there is a late start, there will not be a morning session.</a:t>
            </a:r>
            <a:endParaRPr sz="1500">
              <a:solidFill>
                <a:schemeClr val="dk1"/>
              </a:solidFill>
              <a:highlight>
                <a:schemeClr val="lt1"/>
              </a:highlight>
              <a:latin typeface="Comic Sans MS"/>
              <a:ea typeface="Comic Sans MS"/>
              <a:cs typeface="Comic Sans MS"/>
              <a:sym typeface="Comic Sans MS"/>
            </a:endParaRPr>
          </a:p>
          <a:p>
            <a:pPr indent="-323850" lvl="0" marL="457200" rtl="0" algn="l">
              <a:lnSpc>
                <a:spcPct val="100000"/>
              </a:lnSpc>
              <a:spcBef>
                <a:spcPts val="0"/>
              </a:spcBef>
              <a:spcAft>
                <a:spcPts val="0"/>
              </a:spcAft>
              <a:buClr>
                <a:schemeClr val="dk1"/>
              </a:buClr>
              <a:buSzPts val="1500"/>
              <a:buFont typeface="Comic Sans MS"/>
              <a:buChar char="●"/>
            </a:pPr>
            <a:r>
              <a:rPr lang="en" sz="1500">
                <a:solidFill>
                  <a:schemeClr val="dk1"/>
                </a:solidFill>
                <a:highlight>
                  <a:schemeClr val="lt1"/>
                </a:highlight>
                <a:latin typeface="Comic Sans MS"/>
                <a:ea typeface="Comic Sans MS"/>
                <a:cs typeface="Comic Sans MS"/>
                <a:sym typeface="Comic Sans MS"/>
              </a:rPr>
              <a:t>When Midway School District is closed due to inclement weather, all preschool classes will be cancelled.  </a:t>
            </a:r>
            <a:endParaRPr sz="1500">
              <a:solidFill>
                <a:schemeClr val="dk1"/>
              </a:solidFill>
              <a:highlight>
                <a:schemeClr val="lt1"/>
              </a:highlight>
              <a:latin typeface="Comic Sans MS"/>
              <a:ea typeface="Comic Sans MS"/>
              <a:cs typeface="Comic Sans MS"/>
              <a:sym typeface="Comic Sans MS"/>
            </a:endParaRPr>
          </a:p>
          <a:p>
            <a:pPr indent="-323850" lvl="1" marL="914400" rtl="0" algn="l">
              <a:lnSpc>
                <a:spcPct val="100000"/>
              </a:lnSpc>
              <a:spcBef>
                <a:spcPts val="0"/>
              </a:spcBef>
              <a:spcAft>
                <a:spcPts val="0"/>
              </a:spcAft>
              <a:buClr>
                <a:schemeClr val="dk1"/>
              </a:buClr>
              <a:buSzPts val="1500"/>
              <a:buFont typeface="Comic Sans MS"/>
              <a:buChar char="○"/>
            </a:pPr>
            <a:r>
              <a:rPr lang="en" sz="1500">
                <a:solidFill>
                  <a:schemeClr val="dk1"/>
                </a:solidFill>
                <a:highlight>
                  <a:schemeClr val="lt1"/>
                </a:highlight>
                <a:latin typeface="Comic Sans MS"/>
                <a:ea typeface="Comic Sans MS"/>
                <a:cs typeface="Comic Sans MS"/>
                <a:sym typeface="Comic Sans MS"/>
              </a:rPr>
              <a:t>**During inclement weather, you will receive contact from the school district regarding cancellations.</a:t>
            </a:r>
            <a:endParaRPr sz="1500">
              <a:solidFill>
                <a:schemeClr val="dk1"/>
              </a:solidFill>
              <a:highlight>
                <a:schemeClr val="lt1"/>
              </a:highlight>
              <a:latin typeface="Comic Sans MS"/>
              <a:ea typeface="Comic Sans MS"/>
              <a:cs typeface="Comic Sans MS"/>
              <a:sym typeface="Comic Sans MS"/>
            </a:endParaRPr>
          </a:p>
          <a:p>
            <a:pPr indent="0" lvl="0" marL="0" rtl="0" algn="l">
              <a:lnSpc>
                <a:spcPct val="100000"/>
              </a:lnSpc>
              <a:spcBef>
                <a:spcPts val="0"/>
              </a:spcBef>
              <a:spcAft>
                <a:spcPts val="0"/>
              </a:spcAft>
              <a:buClr>
                <a:schemeClr val="dk1"/>
              </a:buClr>
              <a:buSzPts val="1100"/>
              <a:buFont typeface="Arial"/>
              <a:buNone/>
            </a:pPr>
            <a:r>
              <a:t/>
            </a:r>
            <a:endParaRPr sz="1500">
              <a:solidFill>
                <a:schemeClr val="dk1"/>
              </a:solidFill>
              <a:highlight>
                <a:schemeClr val="lt1"/>
              </a:highlight>
              <a:latin typeface="Comic Sans MS"/>
              <a:ea typeface="Comic Sans MS"/>
              <a:cs typeface="Comic Sans MS"/>
              <a:sym typeface="Comic Sans MS"/>
            </a:endParaRPr>
          </a:p>
          <a:p>
            <a:pPr indent="0" lvl="0" marL="0" rtl="0" algn="l">
              <a:lnSpc>
                <a:spcPct val="100000"/>
              </a:lnSpc>
              <a:spcBef>
                <a:spcPts val="0"/>
              </a:spcBef>
              <a:spcAft>
                <a:spcPts val="0"/>
              </a:spcAft>
              <a:buClr>
                <a:schemeClr val="dk1"/>
              </a:buClr>
              <a:buSzPts val="1100"/>
              <a:buFont typeface="Arial"/>
              <a:buNone/>
            </a:pPr>
            <a:r>
              <a:rPr lang="en" sz="1500">
                <a:solidFill>
                  <a:schemeClr val="dk1"/>
                </a:solidFill>
                <a:highlight>
                  <a:schemeClr val="lt1"/>
                </a:highlight>
                <a:latin typeface="Comic Sans MS"/>
                <a:ea typeface="Comic Sans MS"/>
                <a:cs typeface="Comic Sans MS"/>
                <a:sym typeface="Comic Sans MS"/>
              </a:rPr>
              <a:t>There may be some additional days that school is out of session, but families will be notified well in advance for any such days.  </a:t>
            </a:r>
            <a:endParaRPr b="1" sz="1500" u="sng">
              <a:solidFill>
                <a:srgbClr val="000000"/>
              </a:solidFill>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t/>
            </a:r>
            <a:endParaRPr b="1" sz="1500" u="sng">
              <a:solidFill>
                <a:srgbClr val="000000"/>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chemeClr val="dk1"/>
                </a:solidFill>
                <a:latin typeface="Comic Sans MS"/>
                <a:ea typeface="Comic Sans MS"/>
                <a:cs typeface="Comic Sans MS"/>
                <a:sym typeface="Comic Sans MS"/>
              </a:rPr>
              <a:t>**Updating emergency contact phone numbers will be the responsibility of the parent/guardian.  Please review this information routinely and provide any new phone numbers and contact information to the school. </a:t>
            </a:r>
            <a:endParaRPr sz="1500">
              <a:solidFill>
                <a:schemeClr val="dk1"/>
              </a:solidFill>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t/>
            </a:r>
            <a:endParaRPr b="1" sz="1500" u="sng">
              <a:solidFill>
                <a:srgbClr val="000000"/>
              </a:solidFill>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rPr b="1" lang="en" sz="1500" u="sng">
                <a:solidFill>
                  <a:srgbClr val="000000"/>
                </a:solidFill>
                <a:latin typeface="Comic Sans MS"/>
                <a:ea typeface="Comic Sans MS"/>
                <a:cs typeface="Comic Sans MS"/>
                <a:sym typeface="Comic Sans MS"/>
              </a:rPr>
              <a:t>Student Progress</a:t>
            </a:r>
            <a:endParaRPr b="1" sz="1500" u="sng">
              <a:solidFill>
                <a:srgbClr val="000000"/>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rgbClr val="000000"/>
                </a:solidFill>
                <a:latin typeface="Comic Sans MS"/>
                <a:ea typeface="Comic Sans MS"/>
                <a:cs typeface="Comic Sans MS"/>
                <a:sym typeface="Comic Sans MS"/>
              </a:rPr>
              <a:t>Your child’s progress will be monitored and developmental skills will be shared with you during parent/teacher conferences in addition to a quarterly progress report.  Teachers will make phone calls, send Dojo messages, or ask for additional </a:t>
            </a:r>
            <a:r>
              <a:rPr lang="en" sz="1500">
                <a:solidFill>
                  <a:srgbClr val="000000"/>
                </a:solidFill>
                <a:latin typeface="Comic Sans MS"/>
                <a:ea typeface="Comic Sans MS"/>
                <a:cs typeface="Comic Sans MS"/>
                <a:sym typeface="Comic Sans MS"/>
              </a:rPr>
              <a:t>conference</a:t>
            </a:r>
            <a:r>
              <a:rPr lang="en" sz="1500">
                <a:solidFill>
                  <a:srgbClr val="000000"/>
                </a:solidFill>
                <a:latin typeface="Comic Sans MS"/>
                <a:ea typeface="Comic Sans MS"/>
                <a:cs typeface="Comic Sans MS"/>
                <a:sym typeface="Comic Sans MS"/>
              </a:rPr>
              <a:t> times on an as-needed basis.</a:t>
            </a:r>
            <a:endParaRPr sz="1500">
              <a:solidFill>
                <a:srgbClr val="000000"/>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t/>
            </a:r>
            <a:endParaRPr sz="1500">
              <a:solidFill>
                <a:srgbClr val="000000"/>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rgbClr val="000000"/>
                </a:solidFill>
                <a:latin typeface="Comic Sans MS"/>
                <a:ea typeface="Comic Sans MS"/>
                <a:cs typeface="Comic Sans MS"/>
                <a:sym typeface="Comic Sans MS"/>
              </a:rPr>
              <a:t>Parents have access to their child’s developmental records.  To access these records, </a:t>
            </a:r>
            <a:r>
              <a:rPr lang="en" sz="1500">
                <a:solidFill>
                  <a:srgbClr val="000000"/>
                </a:solidFill>
                <a:latin typeface="Comic Sans MS"/>
                <a:ea typeface="Comic Sans MS"/>
                <a:cs typeface="Comic Sans MS"/>
                <a:sym typeface="Comic Sans MS"/>
              </a:rPr>
              <a:t>please</a:t>
            </a:r>
            <a:r>
              <a:rPr lang="en" sz="1500">
                <a:solidFill>
                  <a:srgbClr val="000000"/>
                </a:solidFill>
                <a:latin typeface="Comic Sans MS"/>
                <a:ea typeface="Comic Sans MS"/>
                <a:cs typeface="Comic Sans MS"/>
                <a:sym typeface="Comic Sans MS"/>
              </a:rPr>
              <a:t> ask the teachers or building principal.  Parents may contact the school with any questions or concerns they may have at any time.</a:t>
            </a:r>
            <a:endParaRPr sz="1500">
              <a:solidFill>
                <a:srgbClr val="000000"/>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t/>
            </a:r>
            <a:endParaRPr sz="1500">
              <a:solidFill>
                <a:srgbClr val="000000"/>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rgbClr val="000000"/>
                </a:solidFill>
                <a:latin typeface="Comic Sans MS"/>
                <a:ea typeface="Comic Sans MS"/>
                <a:cs typeface="Comic Sans MS"/>
                <a:sym typeface="Comic Sans MS"/>
              </a:rPr>
              <a:t>Preschool Teacher - Mrs. Grimes:  </a:t>
            </a:r>
            <a:r>
              <a:rPr lang="en" sz="1500" u="sng">
                <a:solidFill>
                  <a:srgbClr val="000000"/>
                </a:solidFill>
                <a:latin typeface="Comic Sans MS"/>
                <a:ea typeface="Comic Sans MS"/>
                <a:cs typeface="Comic Sans MS"/>
                <a:sym typeface="Comic Sans MS"/>
              </a:rPr>
              <a:t>mgrimes@midwayk12.net</a:t>
            </a:r>
            <a:endParaRPr sz="1500" u="sng">
              <a:solidFill>
                <a:srgbClr val="FF0000"/>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chemeClr val="dk1"/>
                </a:solidFill>
                <a:latin typeface="Comic Sans MS"/>
                <a:ea typeface="Comic Sans MS"/>
                <a:cs typeface="Comic Sans MS"/>
                <a:sym typeface="Comic Sans MS"/>
              </a:rPr>
              <a:t>Principal - Mr. Chad Dean:  </a:t>
            </a:r>
            <a:r>
              <a:rPr lang="en" sz="1500" u="sng">
                <a:solidFill>
                  <a:schemeClr val="dk1"/>
                </a:solidFill>
                <a:latin typeface="Comic Sans MS"/>
                <a:ea typeface="Comic Sans MS"/>
                <a:cs typeface="Comic Sans MS"/>
                <a:sym typeface="Comic Sans MS"/>
                <a:hlinkClick r:id="rId3">
                  <a:extLst>
                    <a:ext uri="{A12FA001-AC4F-418D-AE19-62706E023703}">
                      <ahyp:hlinkClr val="tx"/>
                    </a:ext>
                  </a:extLst>
                </a:hlinkClick>
              </a:rPr>
              <a:t>cdean@midwayk12.net</a:t>
            </a:r>
            <a:endParaRPr sz="1500">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t/>
            </a:r>
            <a:endParaRPr sz="1500">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rPr lang="en" sz="1500">
                <a:solidFill>
                  <a:schemeClr val="dk1"/>
                </a:solidFill>
                <a:latin typeface="Comic Sans MS"/>
                <a:ea typeface="Comic Sans MS"/>
                <a:cs typeface="Comic Sans MS"/>
                <a:sym typeface="Comic Sans MS"/>
              </a:rPr>
              <a:t>The parent email address you provide will automatically be added to our Infinite Campus communication system.  </a:t>
            </a:r>
            <a:endParaRPr sz="1500">
              <a:solidFill>
                <a:srgbClr val="000000"/>
              </a:solidFill>
              <a:latin typeface="Comic Sans MS"/>
              <a:ea typeface="Comic Sans MS"/>
              <a:cs typeface="Comic Sans MS"/>
              <a:sym typeface="Comic Sans MS"/>
            </a:endParaRPr>
          </a:p>
        </p:txBody>
      </p:sp>
      <p:sp>
        <p:nvSpPr>
          <p:cNvPr id="97" name="Google Shape;97;p2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idx="1" type="body"/>
          </p:nvPr>
        </p:nvSpPr>
        <p:spPr>
          <a:xfrm>
            <a:off x="227775" y="233500"/>
            <a:ext cx="7305600" cy="9358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500">
              <a:solidFill>
                <a:schemeClr val="dk1"/>
              </a:solidFill>
              <a:latin typeface="Comic Sans MS"/>
              <a:ea typeface="Comic Sans MS"/>
              <a:cs typeface="Comic Sans MS"/>
              <a:sym typeface="Comic Sans MS"/>
            </a:endParaRPr>
          </a:p>
          <a:p>
            <a:pPr indent="0" lvl="0" marL="0" rtl="0" algn="ctr">
              <a:spcBef>
                <a:spcPts val="0"/>
              </a:spcBef>
              <a:spcAft>
                <a:spcPts val="0"/>
              </a:spcAft>
              <a:buNone/>
            </a:pPr>
            <a:r>
              <a:rPr b="1" lang="en" sz="1500" u="sng">
                <a:solidFill>
                  <a:schemeClr val="dk1"/>
                </a:solidFill>
                <a:latin typeface="Comic Sans MS"/>
                <a:ea typeface="Comic Sans MS"/>
                <a:cs typeface="Comic Sans MS"/>
                <a:sym typeface="Comic Sans MS"/>
              </a:rPr>
              <a:t>Program Orientation</a:t>
            </a:r>
            <a:endParaRPr b="1" sz="1500" u="sng">
              <a:solidFill>
                <a:schemeClr val="dk1"/>
              </a:solidFill>
              <a:latin typeface="Comic Sans MS"/>
              <a:ea typeface="Comic Sans MS"/>
              <a:cs typeface="Comic Sans MS"/>
              <a:sym typeface="Comic Sans MS"/>
            </a:endParaRPr>
          </a:p>
          <a:p>
            <a:pPr indent="0" lvl="0" marL="0" rtl="0" algn="l">
              <a:spcBef>
                <a:spcPts val="0"/>
              </a:spcBef>
              <a:spcAft>
                <a:spcPts val="0"/>
              </a:spcAft>
              <a:buNone/>
            </a:pPr>
            <a:r>
              <a:rPr lang="en" sz="1500">
                <a:solidFill>
                  <a:schemeClr val="dk1"/>
                </a:solidFill>
                <a:latin typeface="Comic Sans MS"/>
                <a:ea typeface="Comic Sans MS"/>
                <a:cs typeface="Comic Sans MS"/>
                <a:sym typeface="Comic Sans MS"/>
              </a:rPr>
              <a:t>We participate in Meet-the-teacher </a:t>
            </a:r>
            <a:r>
              <a:rPr lang="en" sz="1500">
                <a:solidFill>
                  <a:schemeClr val="dk1"/>
                </a:solidFill>
                <a:latin typeface="Comic Sans MS"/>
                <a:ea typeface="Comic Sans MS"/>
                <a:cs typeface="Comic Sans MS"/>
                <a:sym typeface="Comic Sans MS"/>
              </a:rPr>
              <a:t>night</a:t>
            </a:r>
            <a:r>
              <a:rPr lang="en" sz="1500">
                <a:solidFill>
                  <a:schemeClr val="dk1"/>
                </a:solidFill>
                <a:latin typeface="Comic Sans MS"/>
                <a:ea typeface="Comic Sans MS"/>
                <a:cs typeface="Comic Sans MS"/>
                <a:sym typeface="Comic Sans MS"/>
              </a:rPr>
              <a:t> like our elementary classrooms.  If a new student enrolls in the program after the school </a:t>
            </a:r>
            <a:r>
              <a:rPr lang="en" sz="1500">
                <a:solidFill>
                  <a:schemeClr val="dk1"/>
                </a:solidFill>
                <a:latin typeface="Comic Sans MS"/>
                <a:ea typeface="Comic Sans MS"/>
                <a:cs typeface="Comic Sans MS"/>
                <a:sym typeface="Comic Sans MS"/>
              </a:rPr>
              <a:t>year</a:t>
            </a:r>
            <a:r>
              <a:rPr lang="en" sz="1500">
                <a:solidFill>
                  <a:schemeClr val="dk1"/>
                </a:solidFill>
                <a:latin typeface="Comic Sans MS"/>
                <a:ea typeface="Comic Sans MS"/>
                <a:cs typeface="Comic Sans MS"/>
                <a:sym typeface="Comic Sans MS"/>
              </a:rPr>
              <a:t> has started, that </a:t>
            </a:r>
            <a:r>
              <a:rPr lang="en" sz="1500">
                <a:solidFill>
                  <a:schemeClr val="dk1"/>
                </a:solidFill>
                <a:latin typeface="Comic Sans MS"/>
                <a:ea typeface="Comic Sans MS"/>
                <a:cs typeface="Comic Sans MS"/>
                <a:sym typeface="Comic Sans MS"/>
              </a:rPr>
              <a:t>student</a:t>
            </a:r>
            <a:r>
              <a:rPr lang="en" sz="1500">
                <a:solidFill>
                  <a:schemeClr val="dk1"/>
                </a:solidFill>
                <a:latin typeface="Comic Sans MS"/>
                <a:ea typeface="Comic Sans MS"/>
                <a:cs typeface="Comic Sans MS"/>
                <a:sym typeface="Comic Sans MS"/>
              </a:rPr>
              <a:t> will be invited to come in for a short visit and meet classmates in order to become familiar with the </a:t>
            </a:r>
            <a:r>
              <a:rPr lang="en" sz="1500">
                <a:solidFill>
                  <a:schemeClr val="dk1"/>
                </a:solidFill>
                <a:latin typeface="Comic Sans MS"/>
                <a:ea typeface="Comic Sans MS"/>
                <a:cs typeface="Comic Sans MS"/>
                <a:sym typeface="Comic Sans MS"/>
              </a:rPr>
              <a:t>environment, children,</a:t>
            </a:r>
            <a:r>
              <a:rPr lang="en" sz="1500">
                <a:solidFill>
                  <a:schemeClr val="dk1"/>
                </a:solidFill>
                <a:latin typeface="Comic Sans MS"/>
                <a:ea typeface="Comic Sans MS"/>
                <a:cs typeface="Comic Sans MS"/>
                <a:sym typeface="Comic Sans MS"/>
              </a:rPr>
              <a:t> and adults in our classroom.</a:t>
            </a:r>
            <a:r>
              <a:rPr lang="en" sz="1500">
                <a:solidFill>
                  <a:srgbClr val="FF0000"/>
                </a:solidFill>
                <a:latin typeface="Comic Sans MS"/>
                <a:ea typeface="Comic Sans MS"/>
                <a:cs typeface="Comic Sans MS"/>
                <a:sym typeface="Comic Sans MS"/>
              </a:rPr>
              <a:t> </a:t>
            </a:r>
            <a:endParaRPr sz="1500">
              <a:solidFill>
                <a:srgbClr val="FF0000"/>
              </a:solidFill>
              <a:latin typeface="Comic Sans MS"/>
              <a:ea typeface="Comic Sans MS"/>
              <a:cs typeface="Comic Sans MS"/>
              <a:sym typeface="Comic Sans MS"/>
            </a:endParaRPr>
          </a:p>
          <a:p>
            <a:pPr indent="0" lvl="0" marL="0" rtl="0" algn="l">
              <a:spcBef>
                <a:spcPts val="0"/>
              </a:spcBef>
              <a:spcAft>
                <a:spcPts val="0"/>
              </a:spcAft>
              <a:buNone/>
            </a:pPr>
            <a:r>
              <a:t/>
            </a:r>
            <a:endParaRPr sz="1500">
              <a:solidFill>
                <a:srgbClr val="FF0000"/>
              </a:solidFill>
              <a:latin typeface="Comic Sans MS"/>
              <a:ea typeface="Comic Sans MS"/>
              <a:cs typeface="Comic Sans MS"/>
              <a:sym typeface="Comic Sans MS"/>
            </a:endParaRPr>
          </a:p>
          <a:p>
            <a:pPr indent="0" lvl="0" marL="0" rtl="0" algn="ctr">
              <a:spcBef>
                <a:spcPts val="0"/>
              </a:spcBef>
              <a:spcAft>
                <a:spcPts val="0"/>
              </a:spcAft>
              <a:buNone/>
            </a:pPr>
            <a:r>
              <a:rPr b="1" lang="en" sz="1500" u="sng">
                <a:solidFill>
                  <a:srgbClr val="000000"/>
                </a:solidFill>
                <a:latin typeface="Comic Sans MS"/>
                <a:ea typeface="Comic Sans MS"/>
                <a:cs typeface="Comic Sans MS"/>
                <a:sym typeface="Comic Sans MS"/>
              </a:rPr>
              <a:t>Parents as Teachers</a:t>
            </a:r>
            <a:endParaRPr b="1" sz="1500" u="sng">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n" sz="1500">
                <a:solidFill>
                  <a:srgbClr val="000000"/>
                </a:solidFill>
                <a:latin typeface="Comic Sans MS"/>
                <a:ea typeface="Comic Sans MS"/>
                <a:cs typeface="Comic Sans MS"/>
                <a:sym typeface="Comic Sans MS"/>
              </a:rPr>
              <a:t>Your child’s enrollment in the Midway preschool program also automatically enrolls them in Parents as Teachers.  Parents as Teachers is no-cost program that provides information, support, and encouragement to </a:t>
            </a:r>
            <a:r>
              <a:rPr lang="en" sz="1500">
                <a:solidFill>
                  <a:srgbClr val="000000"/>
                </a:solidFill>
                <a:latin typeface="Comic Sans MS"/>
                <a:ea typeface="Comic Sans MS"/>
                <a:cs typeface="Comic Sans MS"/>
                <a:sym typeface="Comic Sans MS"/>
              </a:rPr>
              <a:t>parents for their developing child.  Children will receive 2 screenings per year by a certified parent educator.  Families will be notified before any screenings take place as well as given the results of these screenings.</a:t>
            </a:r>
            <a:endParaRPr sz="1500">
              <a:solidFill>
                <a:srgbClr val="000000"/>
              </a:solidFill>
              <a:latin typeface="Comic Sans MS"/>
              <a:ea typeface="Comic Sans MS"/>
              <a:cs typeface="Comic Sans MS"/>
              <a:sym typeface="Comic Sans MS"/>
            </a:endParaRPr>
          </a:p>
          <a:p>
            <a:pPr indent="0" lvl="0" marL="0" rtl="0" algn="ctr">
              <a:spcBef>
                <a:spcPts val="0"/>
              </a:spcBef>
              <a:spcAft>
                <a:spcPts val="0"/>
              </a:spcAft>
              <a:buNone/>
            </a:pPr>
            <a:r>
              <a:t/>
            </a:r>
            <a:endParaRPr sz="1500">
              <a:solidFill>
                <a:srgbClr val="000000"/>
              </a:solidFill>
              <a:latin typeface="Comic Sans MS"/>
              <a:ea typeface="Comic Sans MS"/>
              <a:cs typeface="Comic Sans MS"/>
              <a:sym typeface="Comic Sans MS"/>
            </a:endParaRPr>
          </a:p>
          <a:p>
            <a:pPr indent="0" lvl="0" marL="0" rtl="0" algn="ctr">
              <a:spcBef>
                <a:spcPts val="0"/>
              </a:spcBef>
              <a:spcAft>
                <a:spcPts val="0"/>
              </a:spcAft>
              <a:buNone/>
            </a:pPr>
            <a:r>
              <a:rPr b="1" lang="en" sz="1500" u="sng">
                <a:solidFill>
                  <a:srgbClr val="000000"/>
                </a:solidFill>
                <a:latin typeface="Comic Sans MS"/>
                <a:ea typeface="Comic Sans MS"/>
                <a:cs typeface="Comic Sans MS"/>
                <a:sym typeface="Comic Sans MS"/>
              </a:rPr>
              <a:t>Preschool Daily Schedule</a:t>
            </a:r>
            <a:endParaRPr b="1" sz="1500" u="sng">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n" sz="1500">
                <a:solidFill>
                  <a:schemeClr val="dk1"/>
                </a:solidFill>
                <a:latin typeface="Comic Sans MS"/>
                <a:ea typeface="Comic Sans MS"/>
                <a:cs typeface="Comic Sans MS"/>
                <a:sym typeface="Comic Sans MS"/>
              </a:rPr>
              <a:t>Teachers will </a:t>
            </a:r>
            <a:r>
              <a:rPr lang="en" sz="1500">
                <a:solidFill>
                  <a:schemeClr val="dk1"/>
                </a:solidFill>
                <a:latin typeface="Comic Sans MS"/>
                <a:ea typeface="Comic Sans MS"/>
                <a:cs typeface="Comic Sans MS"/>
                <a:sym typeface="Comic Sans MS"/>
              </a:rPr>
              <a:t>provide a</a:t>
            </a:r>
            <a:r>
              <a:rPr lang="en" sz="1500">
                <a:solidFill>
                  <a:schemeClr val="dk1"/>
                </a:solidFill>
                <a:latin typeface="Comic Sans MS"/>
                <a:ea typeface="Comic Sans MS"/>
                <a:cs typeface="Comic Sans MS"/>
                <a:sym typeface="Comic Sans MS"/>
              </a:rPr>
              <a:t> copy of their daily schedules at Meet-the-Teacher night and upon request.</a:t>
            </a:r>
            <a:endParaRPr sz="1500">
              <a:solidFill>
                <a:schemeClr val="dk1"/>
              </a:solidFill>
              <a:latin typeface="Comic Sans MS"/>
              <a:ea typeface="Comic Sans MS"/>
              <a:cs typeface="Comic Sans MS"/>
              <a:sym typeface="Comic Sans MS"/>
            </a:endParaRPr>
          </a:p>
          <a:p>
            <a:pPr indent="0" lvl="0" marL="0" rtl="0" algn="l">
              <a:spcBef>
                <a:spcPts val="0"/>
              </a:spcBef>
              <a:spcAft>
                <a:spcPts val="0"/>
              </a:spcAft>
              <a:buNone/>
            </a:pPr>
            <a:r>
              <a:t/>
            </a:r>
            <a:endParaRPr sz="1500">
              <a:solidFill>
                <a:srgbClr val="000000"/>
              </a:solidFill>
              <a:latin typeface="Comic Sans MS"/>
              <a:ea typeface="Comic Sans MS"/>
              <a:cs typeface="Comic Sans MS"/>
              <a:sym typeface="Comic Sans MS"/>
            </a:endParaRPr>
          </a:p>
          <a:p>
            <a:pPr indent="0" lvl="0" marL="0" rtl="0" algn="ctr">
              <a:spcBef>
                <a:spcPts val="0"/>
              </a:spcBef>
              <a:spcAft>
                <a:spcPts val="0"/>
              </a:spcAft>
              <a:buNone/>
            </a:pPr>
            <a:r>
              <a:rPr b="1" lang="en" sz="1500" u="sng">
                <a:solidFill>
                  <a:srgbClr val="000000"/>
                </a:solidFill>
                <a:latin typeface="Comic Sans MS"/>
                <a:ea typeface="Comic Sans MS"/>
                <a:cs typeface="Comic Sans MS"/>
                <a:sym typeface="Comic Sans MS"/>
              </a:rPr>
              <a:t>Preschool Toileting Policy</a:t>
            </a:r>
            <a:endParaRPr b="1" sz="1500" u="sng">
              <a:solidFill>
                <a:srgbClr val="000000"/>
              </a:solidFill>
              <a:latin typeface="Comic Sans MS"/>
              <a:ea typeface="Comic Sans MS"/>
              <a:cs typeface="Comic Sans MS"/>
              <a:sym typeface="Comic Sans MS"/>
            </a:endParaRPr>
          </a:p>
          <a:p>
            <a:pPr indent="0" lvl="0" marL="0" rtl="0" algn="l">
              <a:spcBef>
                <a:spcPts val="0"/>
              </a:spcBef>
              <a:spcAft>
                <a:spcPts val="0"/>
              </a:spcAft>
              <a:buNone/>
            </a:pPr>
            <a:r>
              <a:rPr lang="en" sz="1500">
                <a:solidFill>
                  <a:srgbClr val="000000"/>
                </a:solidFill>
                <a:latin typeface="Comic Sans MS"/>
                <a:ea typeface="Comic Sans MS"/>
                <a:cs typeface="Comic Sans MS"/>
                <a:sym typeface="Comic Sans MS"/>
              </a:rPr>
              <a:t>Children enrolled in our preschool must be toilet-trained </a:t>
            </a:r>
            <a:r>
              <a:rPr lang="en" sz="1500">
                <a:solidFill>
                  <a:srgbClr val="000000"/>
                </a:solidFill>
                <a:latin typeface="Comic Sans MS"/>
                <a:ea typeface="Comic Sans MS"/>
                <a:cs typeface="Comic Sans MS"/>
                <a:sym typeface="Comic Sans MS"/>
              </a:rPr>
              <a:t>before</a:t>
            </a:r>
            <a:r>
              <a:rPr lang="en" sz="1500">
                <a:solidFill>
                  <a:srgbClr val="000000"/>
                </a:solidFill>
                <a:latin typeface="Comic Sans MS"/>
                <a:ea typeface="Comic Sans MS"/>
                <a:cs typeface="Comic Sans MS"/>
                <a:sym typeface="Comic Sans MS"/>
              </a:rPr>
              <a:t> attending our program.  Children must be wearing underwear, as pull-ups are not considered toilet-trained.  There are strict standards for changing and disposing of wet or soiled clothes and our classrooms are not equipped for this.  When an adult is busy changing a child’s soiled </a:t>
            </a:r>
            <a:r>
              <a:rPr lang="en" sz="1500">
                <a:solidFill>
                  <a:srgbClr val="000000"/>
                </a:solidFill>
                <a:latin typeface="Comic Sans MS"/>
                <a:ea typeface="Comic Sans MS"/>
                <a:cs typeface="Comic Sans MS"/>
                <a:sym typeface="Comic Sans MS"/>
              </a:rPr>
              <a:t>clothing</a:t>
            </a:r>
            <a:r>
              <a:rPr lang="en" sz="1500">
                <a:solidFill>
                  <a:srgbClr val="000000"/>
                </a:solidFill>
                <a:latin typeface="Comic Sans MS"/>
                <a:ea typeface="Comic Sans MS"/>
                <a:cs typeface="Comic Sans MS"/>
                <a:sym typeface="Comic Sans MS"/>
              </a:rPr>
              <a:t>, it is taking </a:t>
            </a:r>
            <a:r>
              <a:rPr lang="en" sz="1500">
                <a:solidFill>
                  <a:srgbClr val="000000"/>
                </a:solidFill>
                <a:latin typeface="Comic Sans MS"/>
                <a:ea typeface="Comic Sans MS"/>
                <a:cs typeface="Comic Sans MS"/>
                <a:sym typeface="Comic Sans MS"/>
              </a:rPr>
              <a:t>away</a:t>
            </a:r>
            <a:r>
              <a:rPr lang="en" sz="1500">
                <a:solidFill>
                  <a:srgbClr val="000000"/>
                </a:solidFill>
                <a:latin typeface="Comic Sans MS"/>
                <a:ea typeface="Comic Sans MS"/>
                <a:cs typeface="Comic Sans MS"/>
                <a:sym typeface="Comic Sans MS"/>
              </a:rPr>
              <a:t> from learning time for all </a:t>
            </a:r>
            <a:r>
              <a:rPr lang="en" sz="1500">
                <a:solidFill>
                  <a:srgbClr val="000000"/>
                </a:solidFill>
                <a:latin typeface="Comic Sans MS"/>
                <a:ea typeface="Comic Sans MS"/>
                <a:cs typeface="Comic Sans MS"/>
                <a:sym typeface="Comic Sans MS"/>
              </a:rPr>
              <a:t>students</a:t>
            </a:r>
            <a:r>
              <a:rPr lang="en" sz="1500">
                <a:solidFill>
                  <a:srgbClr val="000000"/>
                </a:solidFill>
                <a:latin typeface="Comic Sans MS"/>
                <a:ea typeface="Comic Sans MS"/>
                <a:cs typeface="Comic Sans MS"/>
                <a:sym typeface="Comic Sans MS"/>
              </a:rPr>
              <a:t> and it removes an adult from the direct supervision and </a:t>
            </a:r>
            <a:r>
              <a:rPr lang="en" sz="1500">
                <a:solidFill>
                  <a:srgbClr val="000000"/>
                </a:solidFill>
                <a:latin typeface="Comic Sans MS"/>
                <a:ea typeface="Comic Sans MS"/>
                <a:cs typeface="Comic Sans MS"/>
                <a:sym typeface="Comic Sans MS"/>
              </a:rPr>
              <a:t>interaction</a:t>
            </a:r>
            <a:r>
              <a:rPr lang="en" sz="1500">
                <a:solidFill>
                  <a:srgbClr val="000000"/>
                </a:solidFill>
                <a:latin typeface="Comic Sans MS"/>
                <a:ea typeface="Comic Sans MS"/>
                <a:cs typeface="Comic Sans MS"/>
                <a:sym typeface="Comic Sans MS"/>
              </a:rPr>
              <a:t> with the rest of the class.  We do understand </a:t>
            </a:r>
            <a:r>
              <a:rPr lang="en" sz="1500">
                <a:solidFill>
                  <a:srgbClr val="000000"/>
                </a:solidFill>
                <a:latin typeface="Comic Sans MS"/>
                <a:ea typeface="Comic Sans MS"/>
                <a:cs typeface="Comic Sans MS"/>
                <a:sym typeface="Comic Sans MS"/>
              </a:rPr>
              <a:t>that</a:t>
            </a:r>
            <a:r>
              <a:rPr lang="en" sz="1500">
                <a:solidFill>
                  <a:srgbClr val="000000"/>
                </a:solidFill>
                <a:latin typeface="Comic Sans MS"/>
                <a:ea typeface="Comic Sans MS"/>
                <a:cs typeface="Comic Sans MS"/>
                <a:sym typeface="Comic Sans MS"/>
              </a:rPr>
              <a:t> even toilet trained children will occasionally have accidents.  By </a:t>
            </a:r>
            <a:r>
              <a:rPr lang="en" sz="1500">
                <a:solidFill>
                  <a:srgbClr val="000000"/>
                </a:solidFill>
                <a:latin typeface="Comic Sans MS"/>
                <a:ea typeface="Comic Sans MS"/>
                <a:cs typeface="Comic Sans MS"/>
                <a:sym typeface="Comic Sans MS"/>
              </a:rPr>
              <a:t>definition</a:t>
            </a:r>
            <a:r>
              <a:rPr lang="en" sz="1500">
                <a:solidFill>
                  <a:srgbClr val="000000"/>
                </a:solidFill>
                <a:latin typeface="Comic Sans MS"/>
                <a:ea typeface="Comic Sans MS"/>
                <a:cs typeface="Comic Sans MS"/>
                <a:sym typeface="Comic Sans MS"/>
              </a:rPr>
              <a:t>, “accidents” are unusual incidents and should happen infrequently.  In these instances, the staff will help children to change </a:t>
            </a:r>
            <a:r>
              <a:rPr lang="en" sz="1500">
                <a:solidFill>
                  <a:srgbClr val="000000"/>
                </a:solidFill>
                <a:latin typeface="Comic Sans MS"/>
                <a:ea typeface="Comic Sans MS"/>
                <a:cs typeface="Comic Sans MS"/>
                <a:sym typeface="Comic Sans MS"/>
              </a:rPr>
              <a:t>their</a:t>
            </a:r>
            <a:r>
              <a:rPr lang="en" sz="1500">
                <a:solidFill>
                  <a:srgbClr val="000000"/>
                </a:solidFill>
                <a:latin typeface="Comic Sans MS"/>
                <a:ea typeface="Comic Sans MS"/>
                <a:cs typeface="Comic Sans MS"/>
                <a:sym typeface="Comic Sans MS"/>
              </a:rPr>
              <a:t> clothes, </a:t>
            </a:r>
            <a:r>
              <a:rPr lang="en" sz="1500">
                <a:solidFill>
                  <a:srgbClr val="000000"/>
                </a:solidFill>
                <a:latin typeface="Comic Sans MS"/>
                <a:ea typeface="Comic Sans MS"/>
                <a:cs typeface="Comic Sans MS"/>
                <a:sym typeface="Comic Sans MS"/>
              </a:rPr>
              <a:t>encouraging</a:t>
            </a:r>
            <a:r>
              <a:rPr lang="en" sz="1500">
                <a:solidFill>
                  <a:srgbClr val="000000"/>
                </a:solidFill>
                <a:latin typeface="Comic Sans MS"/>
                <a:ea typeface="Comic Sans MS"/>
                <a:cs typeface="Comic Sans MS"/>
                <a:sym typeface="Comic Sans MS"/>
              </a:rPr>
              <a:t> independence as much as possible.  A staff member will assist as needed, </a:t>
            </a:r>
            <a:r>
              <a:rPr lang="en" sz="1500">
                <a:solidFill>
                  <a:srgbClr val="000000"/>
                </a:solidFill>
                <a:latin typeface="Comic Sans MS"/>
                <a:ea typeface="Comic Sans MS"/>
                <a:cs typeface="Comic Sans MS"/>
                <a:sym typeface="Comic Sans MS"/>
              </a:rPr>
              <a:t>but</a:t>
            </a:r>
            <a:r>
              <a:rPr lang="en" sz="1500">
                <a:solidFill>
                  <a:srgbClr val="000000"/>
                </a:solidFill>
                <a:latin typeface="Comic Sans MS"/>
                <a:ea typeface="Comic Sans MS"/>
                <a:cs typeface="Comic Sans MS"/>
                <a:sym typeface="Comic Sans MS"/>
              </a:rPr>
              <a:t> children </a:t>
            </a:r>
            <a:r>
              <a:rPr lang="en" sz="1500">
                <a:solidFill>
                  <a:srgbClr val="000000"/>
                </a:solidFill>
                <a:latin typeface="Comic Sans MS"/>
                <a:ea typeface="Comic Sans MS"/>
                <a:cs typeface="Comic Sans MS"/>
                <a:sym typeface="Comic Sans MS"/>
              </a:rPr>
              <a:t>should</a:t>
            </a:r>
            <a:r>
              <a:rPr lang="en" sz="1500">
                <a:solidFill>
                  <a:srgbClr val="000000"/>
                </a:solidFill>
                <a:latin typeface="Comic Sans MS"/>
                <a:ea typeface="Comic Sans MS"/>
                <a:cs typeface="Comic Sans MS"/>
                <a:sym typeface="Comic Sans MS"/>
              </a:rPr>
              <a:t> be able to </a:t>
            </a:r>
            <a:r>
              <a:rPr lang="en" sz="1500">
                <a:solidFill>
                  <a:srgbClr val="000000"/>
                </a:solidFill>
                <a:latin typeface="Comic Sans MS"/>
                <a:ea typeface="Comic Sans MS"/>
                <a:cs typeface="Comic Sans MS"/>
                <a:sym typeface="Comic Sans MS"/>
              </a:rPr>
              <a:t>complete</a:t>
            </a:r>
            <a:r>
              <a:rPr lang="en" sz="1500">
                <a:solidFill>
                  <a:srgbClr val="000000"/>
                </a:solidFill>
                <a:latin typeface="Comic Sans MS"/>
                <a:ea typeface="Comic Sans MS"/>
                <a:cs typeface="Comic Sans MS"/>
                <a:sym typeface="Comic Sans MS"/>
              </a:rPr>
              <a:t> toileting </a:t>
            </a:r>
            <a:r>
              <a:rPr lang="en" sz="1500">
                <a:solidFill>
                  <a:srgbClr val="000000"/>
                </a:solidFill>
                <a:latin typeface="Comic Sans MS"/>
                <a:ea typeface="Comic Sans MS"/>
                <a:cs typeface="Comic Sans MS"/>
                <a:sym typeface="Comic Sans MS"/>
              </a:rPr>
              <a:t>activities</a:t>
            </a:r>
            <a:r>
              <a:rPr lang="en" sz="1500">
                <a:solidFill>
                  <a:srgbClr val="000000"/>
                </a:solidFill>
                <a:latin typeface="Comic Sans MS"/>
                <a:ea typeface="Comic Sans MS"/>
                <a:cs typeface="Comic Sans MS"/>
                <a:sym typeface="Comic Sans MS"/>
              </a:rPr>
              <a:t> independently.  </a:t>
            </a:r>
            <a:r>
              <a:rPr lang="en" sz="1500">
                <a:solidFill>
                  <a:srgbClr val="000000"/>
                </a:solidFill>
                <a:latin typeface="Comic Sans MS"/>
                <a:ea typeface="Comic Sans MS"/>
                <a:cs typeface="Comic Sans MS"/>
                <a:sym typeface="Comic Sans MS"/>
              </a:rPr>
              <a:t>Please</a:t>
            </a:r>
            <a:r>
              <a:rPr lang="en" sz="1500">
                <a:solidFill>
                  <a:srgbClr val="000000"/>
                </a:solidFill>
                <a:latin typeface="Comic Sans MS"/>
                <a:ea typeface="Comic Sans MS"/>
                <a:cs typeface="Comic Sans MS"/>
                <a:sym typeface="Comic Sans MS"/>
              </a:rPr>
              <a:t> send a complete change of </a:t>
            </a:r>
            <a:r>
              <a:rPr lang="en" sz="1500">
                <a:solidFill>
                  <a:srgbClr val="000000"/>
                </a:solidFill>
                <a:latin typeface="Comic Sans MS"/>
                <a:ea typeface="Comic Sans MS"/>
                <a:cs typeface="Comic Sans MS"/>
                <a:sym typeface="Comic Sans MS"/>
              </a:rPr>
              <a:t>clothes</a:t>
            </a:r>
            <a:r>
              <a:rPr lang="en" sz="1500">
                <a:solidFill>
                  <a:srgbClr val="000000"/>
                </a:solidFill>
                <a:latin typeface="Comic Sans MS"/>
                <a:ea typeface="Comic Sans MS"/>
                <a:cs typeface="Comic Sans MS"/>
                <a:sym typeface="Comic Sans MS"/>
              </a:rPr>
              <a:t> labeled with </a:t>
            </a:r>
            <a:r>
              <a:rPr lang="en" sz="1500">
                <a:solidFill>
                  <a:srgbClr val="000000"/>
                </a:solidFill>
                <a:latin typeface="Comic Sans MS"/>
                <a:ea typeface="Comic Sans MS"/>
                <a:cs typeface="Comic Sans MS"/>
                <a:sym typeface="Comic Sans MS"/>
              </a:rPr>
              <a:t>your</a:t>
            </a:r>
            <a:r>
              <a:rPr lang="en" sz="1500">
                <a:solidFill>
                  <a:srgbClr val="000000"/>
                </a:solidFill>
                <a:latin typeface="Comic Sans MS"/>
                <a:ea typeface="Comic Sans MS"/>
                <a:cs typeface="Comic Sans MS"/>
                <a:sym typeface="Comic Sans MS"/>
              </a:rPr>
              <a:t> child’s name, should a random </a:t>
            </a:r>
            <a:r>
              <a:rPr lang="en" sz="1500">
                <a:solidFill>
                  <a:srgbClr val="000000"/>
                </a:solidFill>
                <a:latin typeface="Comic Sans MS"/>
                <a:ea typeface="Comic Sans MS"/>
                <a:cs typeface="Comic Sans MS"/>
                <a:sym typeface="Comic Sans MS"/>
              </a:rPr>
              <a:t>accident</a:t>
            </a:r>
            <a:r>
              <a:rPr lang="en" sz="1500">
                <a:solidFill>
                  <a:srgbClr val="000000"/>
                </a:solidFill>
                <a:latin typeface="Comic Sans MS"/>
                <a:ea typeface="Comic Sans MS"/>
                <a:cs typeface="Comic Sans MS"/>
                <a:sym typeface="Comic Sans MS"/>
              </a:rPr>
              <a:t> </a:t>
            </a:r>
            <a:r>
              <a:rPr lang="en" sz="1500">
                <a:solidFill>
                  <a:srgbClr val="000000"/>
                </a:solidFill>
                <a:latin typeface="Comic Sans MS"/>
                <a:ea typeface="Comic Sans MS"/>
                <a:cs typeface="Comic Sans MS"/>
                <a:sym typeface="Comic Sans MS"/>
              </a:rPr>
              <a:t>occur</a:t>
            </a:r>
            <a:r>
              <a:rPr lang="en" sz="1500">
                <a:solidFill>
                  <a:srgbClr val="000000"/>
                </a:solidFill>
                <a:latin typeface="Comic Sans MS"/>
                <a:ea typeface="Comic Sans MS"/>
                <a:cs typeface="Comic Sans MS"/>
                <a:sym typeface="Comic Sans MS"/>
              </a:rPr>
              <a:t>.  As seasons change these bags will be sent home to be changed out to appropriate clothing for the weather.</a:t>
            </a:r>
            <a:endParaRPr sz="1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sz="1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sz="1500">
              <a:solidFill>
                <a:srgbClr val="000000"/>
              </a:solidFill>
              <a:latin typeface="Comic Sans MS"/>
              <a:ea typeface="Comic Sans MS"/>
              <a:cs typeface="Comic Sans MS"/>
              <a:sym typeface="Comic Sans MS"/>
            </a:endParaRPr>
          </a:p>
          <a:p>
            <a:pPr indent="0" lvl="0" marL="0" rtl="0" algn="l">
              <a:spcBef>
                <a:spcPts val="0"/>
              </a:spcBef>
              <a:spcAft>
                <a:spcPts val="0"/>
              </a:spcAft>
              <a:buNone/>
            </a:pPr>
            <a:r>
              <a:t/>
            </a:r>
            <a:endParaRPr sz="1500">
              <a:solidFill>
                <a:srgbClr val="000000"/>
              </a:solidFill>
              <a:latin typeface="Comic Sans MS"/>
              <a:ea typeface="Comic Sans MS"/>
              <a:cs typeface="Comic Sans MS"/>
              <a:sym typeface="Comic Sans MS"/>
            </a:endParaRPr>
          </a:p>
        </p:txBody>
      </p:sp>
      <p:sp>
        <p:nvSpPr>
          <p:cNvPr id="103" name="Google Shape;103;p2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