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75" r:id="rId3"/>
    <p:sldId id="267" r:id="rId4"/>
    <p:sldId id="265" r:id="rId5"/>
    <p:sldId id="269" r:id="rId6"/>
    <p:sldId id="277" r:id="rId7"/>
    <p:sldId id="273" r:id="rId8"/>
    <p:sldId id="271" r:id="rId9"/>
    <p:sldId id="274" r:id="rId10"/>
    <p:sldId id="272" r:id="rId11"/>
    <p:sldId id="276" r:id="rId12"/>
    <p:sldId id="26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6755421-D535-49D9-B39B-3AF0A8C620F9}" v="1" dt="2024-08-15T12:19:12.8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64" y="3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hitley, Kevin" userId="9d32c38d-7fa8-460a-9a2d-2e1d4f20b86b" providerId="ADAL" clId="{46755421-D535-49D9-B39B-3AF0A8C620F9}"/>
    <pc:docChg chg="custSel modSld">
      <pc:chgData name="Whitley, Kevin" userId="9d32c38d-7fa8-460a-9a2d-2e1d4f20b86b" providerId="ADAL" clId="{46755421-D535-49D9-B39B-3AF0A8C620F9}" dt="2024-08-15T12:19:17.858" v="4" actId="26606"/>
      <pc:docMkLst>
        <pc:docMk/>
      </pc:docMkLst>
      <pc:sldChg chg="addSp delSp modSp mod">
        <pc:chgData name="Whitley, Kevin" userId="9d32c38d-7fa8-460a-9a2d-2e1d4f20b86b" providerId="ADAL" clId="{46755421-D535-49D9-B39B-3AF0A8C620F9}" dt="2024-08-15T12:19:17.858" v="4" actId="26606"/>
        <pc:sldMkLst>
          <pc:docMk/>
          <pc:sldMk cId="1434588058" sldId="274"/>
        </pc:sldMkLst>
        <pc:spChg chg="mod ord">
          <ac:chgData name="Whitley, Kevin" userId="9d32c38d-7fa8-460a-9a2d-2e1d4f20b86b" providerId="ADAL" clId="{46755421-D535-49D9-B39B-3AF0A8C620F9}" dt="2024-08-15T12:19:17.858" v="4" actId="26606"/>
          <ac:spMkLst>
            <pc:docMk/>
            <pc:sldMk cId="1434588058" sldId="274"/>
            <ac:spMk id="2" creationId="{571D1DDF-D882-C091-D130-2855D59045C6}"/>
          </ac:spMkLst>
        </pc:spChg>
        <pc:spChg chg="del">
          <ac:chgData name="Whitley, Kevin" userId="9d32c38d-7fa8-460a-9a2d-2e1d4f20b86b" providerId="ADAL" clId="{46755421-D535-49D9-B39B-3AF0A8C620F9}" dt="2024-08-15T12:19:17.858" v="4" actId="26606"/>
          <ac:spMkLst>
            <pc:docMk/>
            <pc:sldMk cId="1434588058" sldId="274"/>
            <ac:spMk id="10" creationId="{71B2258F-86CA-4D4D-8270-BC05FCDEBFB3}"/>
          </ac:spMkLst>
        </pc:spChg>
        <pc:spChg chg="add">
          <ac:chgData name="Whitley, Kevin" userId="9d32c38d-7fa8-460a-9a2d-2e1d4f20b86b" providerId="ADAL" clId="{46755421-D535-49D9-B39B-3AF0A8C620F9}" dt="2024-08-15T12:19:17.858" v="4" actId="26606"/>
          <ac:spMkLst>
            <pc:docMk/>
            <pc:sldMk cId="1434588058" sldId="274"/>
            <ac:spMk id="15" creationId="{71B2258F-86CA-4D4D-8270-BC05FCDEBFB3}"/>
          </ac:spMkLst>
        </pc:spChg>
        <pc:picChg chg="add mod">
          <ac:chgData name="Whitley, Kevin" userId="9d32c38d-7fa8-460a-9a2d-2e1d4f20b86b" providerId="ADAL" clId="{46755421-D535-49D9-B39B-3AF0A8C620F9}" dt="2024-08-15T12:19:17.858" v="4" actId="26606"/>
          <ac:picMkLst>
            <pc:docMk/>
            <pc:sldMk cId="1434588058" sldId="274"/>
            <ac:picMk id="4" creationId="{849DC126-A7B6-73B0-53BD-07BD9605BFFB}"/>
          </ac:picMkLst>
        </pc:picChg>
        <pc:picChg chg="del">
          <ac:chgData name="Whitley, Kevin" userId="9d32c38d-7fa8-460a-9a2d-2e1d4f20b86b" providerId="ADAL" clId="{46755421-D535-49D9-B39B-3AF0A8C620F9}" dt="2024-08-15T12:19:01.507" v="0" actId="478"/>
          <ac:picMkLst>
            <pc:docMk/>
            <pc:sldMk cId="1434588058" sldId="274"/>
            <ac:picMk id="5" creationId="{9A9DC238-63B7-BC95-B46C-BAC20F9BCBF7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2E2702-6812-D73D-3B0D-7B91D643DE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6A6FD7-E237-D0E8-586D-CB410C648D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176EBC-914F-528F-BD4C-32E37628A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AF63A-0F76-4F1C-B7B6-C58C35AF82EB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A3D0B6-6C8F-AED8-8559-7258FA3844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0956FA-AEE6-D77C-0EFF-8370B44E8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3A898-D99F-418A-AFE0-3F450F8D7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735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AEA2F-4B6C-2B4A-4E78-C786979C3C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9832D8-3D7A-F7F2-D597-B9F1FCB3ED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446386-D3C9-8ADB-43B7-38A720DCB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AF63A-0F76-4F1C-B7B6-C58C35AF82EB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830547-7A1D-4B1C-E1BA-D54F8A645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5C0B1D-CFF8-8D8E-0783-140752AA9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3A898-D99F-418A-AFE0-3F450F8D7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467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5D03D4C-F198-B1A2-8556-22F509440F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DF7C35-E4E4-B904-5002-913AF1D925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5343E0-F1F8-B4D4-6B1D-20381D212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AF63A-0F76-4F1C-B7B6-C58C35AF82EB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E94C93-7CAB-98DD-7BA3-C3AD1FF16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3F2B71-4764-5258-BE56-A9CC9023C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3A898-D99F-418A-AFE0-3F450F8D7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589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4E8EB9-1AB2-9914-3590-9BC8153DD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567408-AFE8-A7D3-A6BB-F2CF19BA7F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9C527E-997A-0B41-DFC8-106D54FA4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AF63A-0F76-4F1C-B7B6-C58C35AF82EB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E00228-AEBC-5A65-7E5E-C0DF2ECC6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2A724F-1E70-3CDC-5DFC-4E3BF2E67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3A898-D99F-418A-AFE0-3F450F8D7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368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71C23-34F2-6589-0E4E-C1DD7A8ECC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A151A7-9CE6-00F6-58CE-C721E0CC22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83E289-89DF-2B97-0EFA-C61579404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AF63A-0F76-4F1C-B7B6-C58C35AF82EB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8209B7-5A45-B20D-8311-385A8E351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5291BA-708B-26E5-77AE-330497C25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3A898-D99F-418A-AFE0-3F450F8D7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463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B20722-99F4-0E3E-F3B1-380CA99DB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510D5C-67B3-3486-13FF-739BB941FD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F15C24-3B00-41F1-4C20-AE650B6EB7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8DC215-1DD9-0BC6-812D-CCFE5391D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AF63A-0F76-4F1C-B7B6-C58C35AF82EB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34126D-E014-15A9-1EAC-89F2F67DE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E1EB48-85F5-D913-6BBB-93AA9178E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3A898-D99F-418A-AFE0-3F450F8D7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99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0DCA3-7EB5-B7B2-D43D-D5D30F58A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18CCB5-6D4A-48A8-9AA5-8029559EED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163EBD-8DB9-1B03-3CD3-F27819620F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339AB89-E9B9-442B-ABEF-9E82CB5962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A06FF4-0EDB-CBF4-02AC-6AA13ABDF5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52ECBA-B40C-B55B-5DDD-EA83189AB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AF63A-0F76-4F1C-B7B6-C58C35AF82EB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295CC5D-0CB4-90F6-AF9D-DAB2A3B56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0F80A11-6090-440A-14D1-B7F198018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3A898-D99F-418A-AFE0-3F450F8D7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782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1E107-B551-735A-070B-F2C2464FC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9C78B4-F14C-E51D-ACFF-1A484DD5E3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AF63A-0F76-4F1C-B7B6-C58C35AF82EB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774E73-7C29-C353-6482-D027135526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67A068-7CA6-BCFA-D7AF-6C360C5B2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3A898-D99F-418A-AFE0-3F450F8D7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51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ADA9212-04B4-C341-FA32-67B323140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AF63A-0F76-4F1C-B7B6-C58C35AF82EB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EE6239-38B0-1748-8C4D-B7B2943D6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C3B2C0-25CB-4D8A-7B09-6EE7F583A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3A898-D99F-418A-AFE0-3F450F8D7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678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AD95B-EED4-F577-E671-16D289116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355B80-33C4-313D-C193-DB4C18FF1F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57CE69-783B-BE3E-2CEF-F6CB7E7D23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825CDE-722B-0FEE-9084-4170103DAF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AF63A-0F76-4F1C-B7B6-C58C35AF82EB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C27558-ABD3-2684-4C6A-56B0F79C9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FEB072-0680-598E-C4AB-541866634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3A898-D99F-418A-AFE0-3F450F8D7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896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DB328-914F-5387-3EF1-475F41D3A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AFA46E4-7B3C-6008-F12E-50B9726168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1CD092-BA71-F8A2-9FE8-49E339DD39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74DBC4-6673-35FB-3B3D-9064FD9418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AF63A-0F76-4F1C-B7B6-C58C35AF82EB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32C4A2-86F9-15B3-DC80-96C623725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A72F77-AB79-5381-48D8-943A11575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3A898-D99F-418A-AFE0-3F450F8D7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209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0CE12D5-E1BC-480B-8ACE-E04F46AFA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E0BE4C-B2C6-5193-5B2E-66E0C1A68F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2583D8-B29B-A4AD-101E-99D9B8FFA0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BAF63A-0F76-4F1C-B7B6-C58C35AF82EB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77AA58-9C13-7EDF-0D69-B145CBDB15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CC1407-70E6-86B0-D995-A9545FAF15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B3A898-D99F-418A-AFE0-3F450F8D7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176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forsythk12org-my.sharepoint.com/personal/kwhitley_forsythk12_org/Documents/H-Drive-Migration/CFA/Central%20Film%20Academy%20Code%20of%20Conduct.docx?web=1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s://fcsapps.forsyth.k12.ga.us/FCSStudentApplication/FilmAcademy.aspx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kwhitley@forsyth.k12.ga.us" TargetMode="Externa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VH5zavhk0Rw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E0rAtvipZKg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fn_v7Dx4qqg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02F33A6-A382-9B7A-BD00-0A751CEC8E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487"/>
          <a:stretch/>
        </p:blipFill>
        <p:spPr>
          <a:xfrm>
            <a:off x="1320018" y="-213374"/>
            <a:ext cx="9551963" cy="7284747"/>
          </a:xfrm>
          <a:prstGeom prst="rect">
            <a:avLst/>
          </a:prstGeom>
        </p:spPr>
      </p:pic>
      <p:pic>
        <p:nvPicPr>
          <p:cNvPr id="5" name="Content Placeholder 4" descr="A logo for a film academy&#10;&#10;Description automatically generated">
            <a:hlinkClick r:id="rId3"/>
            <a:extLst>
              <a:ext uri="{FF2B5EF4-FFF2-40B4-BE49-F238E27FC236}">
                <a16:creationId xmlns:a16="http://schemas.microsoft.com/office/drawing/2014/main" id="{A401E578-32C7-CED1-4688-3246CDFC9C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910" y="1599035"/>
            <a:ext cx="1789339" cy="1829964"/>
          </a:xfrm>
        </p:spPr>
      </p:pic>
    </p:spTree>
    <p:extLst>
      <p:ext uri="{BB962C8B-B14F-4D97-AF65-F5344CB8AC3E}">
        <p14:creationId xmlns:p14="http://schemas.microsoft.com/office/powerpoint/2010/main" val="1621943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7A203437-703A-4E00-A8C0-91D328D6C7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233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6FF1A6-17E2-E100-AD96-A8DA7F6709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502400"/>
            <a:ext cx="4405746" cy="181806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</a:rPr>
              <a:t>How to Apply!</a:t>
            </a:r>
            <a:br>
              <a:rPr lang="en-US" sz="2400"/>
            </a:br>
            <a:br>
              <a:rPr lang="en-US" sz="2400"/>
            </a:br>
            <a:r>
              <a:rPr lang="en-US" sz="2400"/>
              <a:t>QR Code takes you to the webpage with the application link.</a:t>
            </a:r>
            <a:br>
              <a:rPr lang="en-US" sz="2400"/>
            </a:br>
            <a:br>
              <a:rPr lang="en-US" sz="2400"/>
            </a:br>
            <a:r>
              <a:rPr lang="en-US" sz="1800" u="sng">
                <a:solidFill>
                  <a:srgbClr val="0563C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2"/>
              </a:rPr>
              <a:t>https://fcsapps.forsyth.k12.ga.us/FCSStudentApplication/FilmAcademy.aspx</a:t>
            </a:r>
            <a:br>
              <a:rPr lang="en-US" sz="2400"/>
            </a:br>
            <a:endParaRPr lang="en-US" sz="2400"/>
          </a:p>
        </p:txBody>
      </p:sp>
      <p:pic>
        <p:nvPicPr>
          <p:cNvPr id="5" name="Picture 4" descr="A room with a desk and computer&#10;&#10;Description automatically generated">
            <a:extLst>
              <a:ext uri="{FF2B5EF4-FFF2-40B4-BE49-F238E27FC236}">
                <a16:creationId xmlns:a16="http://schemas.microsoft.com/office/drawing/2014/main" id="{C302D223-C64E-FEC6-3816-73ACF4824C8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31" b="35133"/>
          <a:stretch/>
        </p:blipFill>
        <p:spPr>
          <a:xfrm>
            <a:off x="4555236" y="6"/>
            <a:ext cx="7636763" cy="2762724"/>
          </a:xfrm>
          <a:prstGeom prst="rect">
            <a:avLst/>
          </a:prstGeom>
        </p:spPr>
      </p:pic>
      <p:sp>
        <p:nvSpPr>
          <p:cNvPr id="1033" name="Rectangle 1032">
            <a:extLst>
              <a:ext uri="{FF2B5EF4-FFF2-40B4-BE49-F238E27FC236}">
                <a16:creationId xmlns:a16="http://schemas.microsoft.com/office/drawing/2014/main" id="{CD84038B-4A56-439B-A184-79B2D45066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762729"/>
            <a:ext cx="12192000" cy="6400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55C1BD5-3A1A-5319-70E3-CFB393FFD0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27" r="1" b="6451"/>
          <a:stretch/>
        </p:blipFill>
        <p:spPr bwMode="auto">
          <a:xfrm>
            <a:off x="0" y="2794733"/>
            <a:ext cx="4565779" cy="403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919D08-615F-E12E-4FE0-F586ACBE66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6073" y="4031264"/>
            <a:ext cx="7148945" cy="2344708"/>
          </a:xfrm>
        </p:spPr>
        <p:txBody>
          <a:bodyPr anchor="ctr">
            <a:normAutofit fontScale="92500"/>
          </a:bodyPr>
          <a:lstStyle/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r>
              <a:rPr lang="en-US" sz="3200" b="1" dirty="0"/>
              <a:t>Any questions please contact Kevin Whitley</a:t>
            </a:r>
          </a:p>
          <a:p>
            <a:pPr marL="0" indent="0">
              <a:buNone/>
            </a:pPr>
            <a:r>
              <a:rPr lang="en-US" sz="3200" b="1" dirty="0">
                <a:hlinkClick r:id="rId5"/>
              </a:rPr>
              <a:t>kwhitley@forsyth.k12.ga.us</a:t>
            </a:r>
            <a:endParaRPr lang="en-US" sz="3200" b="1" dirty="0"/>
          </a:p>
          <a:p>
            <a:pPr marL="0" indent="0">
              <a:buNone/>
            </a:pPr>
            <a:r>
              <a:rPr lang="en-US" sz="3200" b="1" dirty="0"/>
              <a:t>  </a:t>
            </a:r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4F96EE13-2C4D-4262-812E-DDE5FC35F0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58239" y="3396995"/>
            <a:ext cx="6858002" cy="6400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788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group of people standing around a table&#10;&#10;Description automatically generated">
            <a:extLst>
              <a:ext uri="{FF2B5EF4-FFF2-40B4-BE49-F238E27FC236}">
                <a16:creationId xmlns:a16="http://schemas.microsoft.com/office/drawing/2014/main" id="{8A774D8A-C517-B99D-8C13-611F5F75CA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6" r="247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BAD7F3-56D4-7760-34EB-9D4F42C75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Click </a:t>
            </a:r>
            <a:r>
              <a:rPr lang="en-US" sz="3600" b="1" dirty="0">
                <a:solidFill>
                  <a:srgbClr val="FF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to find out what we do.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41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film strip&#10;&#10;Description automatically generated">
            <a:extLst>
              <a:ext uri="{FF2B5EF4-FFF2-40B4-BE49-F238E27FC236}">
                <a16:creationId xmlns:a16="http://schemas.microsoft.com/office/drawing/2014/main" id="{67E6AE9A-BFA7-BFCA-76A7-DCD7E946C2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11760" y="-182881"/>
            <a:ext cx="12161520" cy="7508237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7" name="Picture 6" descr="A logo for a film academy&#10;&#10;Description automatically generated">
            <a:extLst>
              <a:ext uri="{FF2B5EF4-FFF2-40B4-BE49-F238E27FC236}">
                <a16:creationId xmlns:a16="http://schemas.microsoft.com/office/drawing/2014/main" id="{8703CD03-0865-F7BD-7954-35E2764C38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8841" y="444137"/>
            <a:ext cx="5261000" cy="538044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3F0D1FB-0416-BF93-8970-92FE1F6D7B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3840" y="3101535"/>
            <a:ext cx="5974080" cy="317942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93582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67AB5710-1F8D-66E4-028A-B09097681EA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8" r="10033"/>
          <a:stretch/>
        </p:blipFill>
        <p:spPr>
          <a:xfrm>
            <a:off x="-3049" y="8170"/>
            <a:ext cx="12191999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B2AA31-D84E-5F52-E9EF-2764AA087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840" y="257433"/>
            <a:ext cx="10058400" cy="169273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 dirty="0">
                <a:solidFill>
                  <a:srgbClr val="FFFFFF"/>
                </a:solidFill>
              </a:rPr>
              <a:t>Hey, click </a:t>
            </a:r>
            <a:r>
              <a:rPr lang="en-US" sz="5200" b="1" dirty="0">
                <a:solidFill>
                  <a:srgbClr val="FF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r>
              <a:rPr lang="en-US" sz="5200" dirty="0">
                <a:solidFill>
                  <a:srgbClr val="FFFFFF"/>
                </a:solidFill>
              </a:rPr>
              <a:t> to find out....what’s going on?</a:t>
            </a:r>
          </a:p>
        </p:txBody>
      </p:sp>
    </p:spTree>
    <p:extLst>
      <p:ext uri="{BB962C8B-B14F-4D97-AF65-F5344CB8AC3E}">
        <p14:creationId xmlns:p14="http://schemas.microsoft.com/office/powerpoint/2010/main" val="2952157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ED18FA-1E33-7806-DAF2-46485E753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2176" y="85685"/>
            <a:ext cx="5291663" cy="993897"/>
          </a:xfrm>
        </p:spPr>
        <p:txBody>
          <a:bodyPr anchor="b">
            <a:normAutofit/>
          </a:bodyPr>
          <a:lstStyle/>
          <a:p>
            <a:r>
              <a:rPr lang="en-US" sz="2800" b="1">
                <a:solidFill>
                  <a:srgbClr val="C00000"/>
                </a:solidFill>
              </a:rPr>
              <a:t>Why the Film Industry? </a:t>
            </a:r>
            <a:br>
              <a:rPr lang="en-US" sz="2800" b="1">
                <a:solidFill>
                  <a:srgbClr val="C00000"/>
                </a:solidFill>
              </a:rPr>
            </a:br>
            <a:r>
              <a:rPr lang="en-US" sz="2800" b="1">
                <a:solidFill>
                  <a:srgbClr val="C00000"/>
                </a:solidFill>
              </a:rPr>
              <a:t>Why an academy in high school?</a:t>
            </a:r>
          </a:p>
        </p:txBody>
      </p:sp>
      <p:pic>
        <p:nvPicPr>
          <p:cNvPr id="6" name="Picture 5" descr="A group of people in a room&#10;&#10;Description automatically generated">
            <a:extLst>
              <a:ext uri="{FF2B5EF4-FFF2-40B4-BE49-F238E27FC236}">
                <a16:creationId xmlns:a16="http://schemas.microsoft.com/office/drawing/2014/main" id="{BAE65AD6-F46D-9597-B4AA-2054AC3CC2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6" r="17162" b="1"/>
          <a:stretch/>
        </p:blipFill>
        <p:spPr>
          <a:xfrm>
            <a:off x="2" y="1587"/>
            <a:ext cx="6095999" cy="6856413"/>
          </a:xfrm>
          <a:custGeom>
            <a:avLst/>
            <a:gdLst/>
            <a:ahLst/>
            <a:cxnLst/>
            <a:rect l="l" t="t" r="r" b="b"/>
            <a:pathLst>
              <a:path w="6649908" h="6856413">
                <a:moveTo>
                  <a:pt x="0" y="0"/>
                </a:moveTo>
                <a:lnTo>
                  <a:pt x="6559859" y="0"/>
                </a:lnTo>
                <a:lnTo>
                  <a:pt x="6572145" y="79394"/>
                </a:lnTo>
                <a:cubicBezTo>
                  <a:pt x="6857782" y="2230562"/>
                  <a:pt x="6243159" y="4473353"/>
                  <a:pt x="6528796" y="6624522"/>
                </a:cubicBezTo>
                <a:lnTo>
                  <a:pt x="6564680" y="6856413"/>
                </a:lnTo>
                <a:lnTo>
                  <a:pt x="0" y="6856413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35D5CC-A202-6FC9-AF69-1CCAA472AC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0171" y="1528469"/>
            <a:ext cx="5765074" cy="5329531"/>
          </a:xfrm>
        </p:spPr>
        <p:txBody>
          <a:bodyPr>
            <a:noAutofit/>
          </a:bodyPr>
          <a:lstStyle/>
          <a:p>
            <a:pPr algn="l" fontAlgn="base"/>
            <a:r>
              <a:rPr lang="en-US" sz="1800" b="0" i="0" dirty="0">
                <a:effectLst/>
              </a:rPr>
              <a:t> </a:t>
            </a:r>
            <a:r>
              <a:rPr lang="en-US" sz="2000" b="0" i="0" dirty="0">
                <a:solidFill>
                  <a:srgbClr val="19232D"/>
                </a:solidFill>
                <a:effectLst/>
              </a:rPr>
              <a:t>The Georgia Film Office, a strategic office within the Georgia Department of Economic Development (</a:t>
            </a:r>
            <a:r>
              <a:rPr lang="en-US" sz="2000" b="0" i="0" dirty="0" err="1">
                <a:solidFill>
                  <a:srgbClr val="19232D"/>
                </a:solidFill>
                <a:effectLst/>
              </a:rPr>
              <a:t>GDEcD</a:t>
            </a:r>
            <a:r>
              <a:rPr lang="en-US" sz="2000" b="0" i="0" dirty="0">
                <a:solidFill>
                  <a:srgbClr val="19232D"/>
                </a:solidFill>
                <a:effectLst/>
              </a:rPr>
              <a:t>), reported that film and television productions spent $2.6 billion in Georgia during fiscal year 2024, a total of $11 billion over the last three fiscal years.</a:t>
            </a:r>
          </a:p>
          <a:p>
            <a:pPr algn="l" fontAlgn="base"/>
            <a:endParaRPr lang="en-US" sz="2000" b="0" i="0" dirty="0">
              <a:solidFill>
                <a:srgbClr val="19232D"/>
              </a:solidFill>
              <a:effectLst/>
            </a:endParaRPr>
          </a:p>
          <a:p>
            <a:pPr algn="l" fontAlgn="base"/>
            <a:r>
              <a:rPr lang="en-US" sz="2000" b="0" i="0" dirty="0">
                <a:solidFill>
                  <a:srgbClr val="19232D"/>
                </a:solidFill>
                <a:effectLst/>
              </a:rPr>
              <a:t>The State of Georgia hosted 273 productions between July 1, 2023, and June 30, 2024</a:t>
            </a:r>
          </a:p>
          <a:p>
            <a:endParaRPr lang="en-US" sz="2000" b="0" i="0" dirty="0">
              <a:solidFill>
                <a:srgbClr val="3A4149"/>
              </a:solidFill>
              <a:effectLst/>
            </a:endParaRPr>
          </a:p>
          <a:p>
            <a:r>
              <a:rPr lang="en-US" sz="2000" b="0" i="0" dirty="0">
                <a:solidFill>
                  <a:srgbClr val="3A4149"/>
                </a:solidFill>
                <a:effectLst/>
              </a:rPr>
              <a:t>This month, Georgia was ranked No. 1 in Film Production by Business Facilities Magazine, featured in the publication’s annual 2024 Rankings Report, an accolade that demonstrates the state’s competitive advantages in this multi-billion-dollar industry.</a:t>
            </a:r>
            <a:endParaRPr lang="en-US" sz="2000" b="0" i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01955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7AADB3-AD58-CEB4-4209-6E84B0843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6194" y="1609591"/>
            <a:ext cx="1737409" cy="1452855"/>
          </a:xfrm>
        </p:spPr>
        <p:txBody>
          <a:bodyPr>
            <a:normAutofit fontScale="90000"/>
          </a:bodyPr>
          <a:lstStyle/>
          <a:p>
            <a:r>
              <a:rPr lang="en-US" sz="3600"/>
              <a:t>Georgia </a:t>
            </a:r>
            <a:br>
              <a:rPr lang="en-US" sz="3600"/>
            </a:br>
            <a:r>
              <a:rPr lang="en-US" sz="3600"/>
              <a:t>Film </a:t>
            </a:r>
            <a:br>
              <a:rPr lang="en-US" sz="3600"/>
            </a:br>
            <a:r>
              <a:rPr lang="en-US" sz="3600"/>
              <a:t>Studios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C9A618-8523-C36C-ADEE-9C23659F8D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378" y="402175"/>
            <a:ext cx="2710617" cy="4389100"/>
          </a:xfrm>
        </p:spPr>
        <p:txBody>
          <a:bodyPr anchor="t">
            <a:normAutofit/>
          </a:bodyPr>
          <a:lstStyle/>
          <a:p>
            <a:r>
              <a:rPr lang="en-US" sz="2000"/>
              <a:t>Trilith Studios</a:t>
            </a:r>
          </a:p>
          <a:p>
            <a:r>
              <a:rPr lang="en-US" sz="2000"/>
              <a:t>Tyler Perry Studios</a:t>
            </a:r>
          </a:p>
          <a:p>
            <a:r>
              <a:rPr lang="en-US" sz="2000"/>
              <a:t>Turner Studios</a:t>
            </a:r>
          </a:p>
          <a:p>
            <a:r>
              <a:rPr lang="en-US" sz="2000"/>
              <a:t>Blackhall Studios</a:t>
            </a:r>
          </a:p>
          <a:p>
            <a:r>
              <a:rPr lang="en-US" sz="2000"/>
              <a:t>Screen Gems Studios</a:t>
            </a:r>
          </a:p>
          <a:p>
            <a:r>
              <a:rPr lang="en-US" sz="2000"/>
              <a:t>Third Rail Studios</a:t>
            </a:r>
          </a:p>
          <a:p>
            <a:r>
              <a:rPr lang="en-US" sz="2000"/>
              <a:t>ATL Film Studios</a:t>
            </a:r>
          </a:p>
          <a:p>
            <a:r>
              <a:rPr lang="en-US" sz="2000" err="1"/>
              <a:t>Liongate</a:t>
            </a:r>
            <a:r>
              <a:rPr lang="en-US" sz="2000"/>
              <a:t> Studios</a:t>
            </a:r>
          </a:p>
          <a:p>
            <a:r>
              <a:rPr lang="en-US" sz="2000"/>
              <a:t>Atlanta Filmworks</a:t>
            </a:r>
          </a:p>
          <a:p>
            <a:r>
              <a:rPr lang="en-US" sz="2000"/>
              <a:t>Assembly Atlanta</a:t>
            </a:r>
          </a:p>
          <a:p>
            <a:pPr marL="0" indent="0">
              <a:buNone/>
            </a:pPr>
            <a:r>
              <a:rPr lang="en-US" sz="2000"/>
              <a:t>…. And many more!</a:t>
            </a:r>
          </a:p>
        </p:txBody>
      </p:sp>
      <p:sp>
        <p:nvSpPr>
          <p:cNvPr id="1037" name="Freeform: Shape 1036">
            <a:extLst>
              <a:ext uri="{FF2B5EF4-FFF2-40B4-BE49-F238E27FC236}">
                <a16:creationId xmlns:a16="http://schemas.microsoft.com/office/drawing/2014/main" id="{3A45B268-BBDB-4EC6-A664-CED7BF60D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14207" y="361702"/>
            <a:ext cx="1691640" cy="1691640"/>
          </a:xfrm>
          <a:custGeom>
            <a:avLst/>
            <a:gdLst>
              <a:gd name="connsiteX0" fmla="*/ 845820 w 1691640"/>
              <a:gd name="connsiteY0" fmla="*/ 0 h 1691640"/>
              <a:gd name="connsiteX1" fmla="*/ 1691640 w 1691640"/>
              <a:gd name="connsiteY1" fmla="*/ 845820 h 1691640"/>
              <a:gd name="connsiteX2" fmla="*/ 845820 w 1691640"/>
              <a:gd name="connsiteY2" fmla="*/ 1691640 h 1691640"/>
              <a:gd name="connsiteX3" fmla="*/ 0 w 1691640"/>
              <a:gd name="connsiteY3" fmla="*/ 845820 h 1691640"/>
              <a:gd name="connsiteX4" fmla="*/ 845820 w 1691640"/>
              <a:gd name="connsiteY4" fmla="*/ 0 h 1691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91640" h="1691640">
                <a:moveTo>
                  <a:pt x="845820" y="0"/>
                </a:moveTo>
                <a:cubicBezTo>
                  <a:pt x="1312954" y="0"/>
                  <a:pt x="1691640" y="378686"/>
                  <a:pt x="1691640" y="845820"/>
                </a:cubicBezTo>
                <a:cubicBezTo>
                  <a:pt x="1691640" y="1312954"/>
                  <a:pt x="1312954" y="1691640"/>
                  <a:pt x="845820" y="1691640"/>
                </a:cubicBezTo>
                <a:cubicBezTo>
                  <a:pt x="378687" y="1691640"/>
                  <a:pt x="0" y="1312954"/>
                  <a:pt x="0" y="845820"/>
                </a:cubicBezTo>
                <a:cubicBezTo>
                  <a:pt x="0" y="378686"/>
                  <a:pt x="378687" y="0"/>
                  <a:pt x="84582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39" name="Oval 1038">
            <a:extLst>
              <a:ext uri="{FF2B5EF4-FFF2-40B4-BE49-F238E27FC236}">
                <a16:creationId xmlns:a16="http://schemas.microsoft.com/office/drawing/2014/main" id="{07977D39-626F-40D7-B00F-16E02602DD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9615" y="197110"/>
            <a:ext cx="2020824" cy="202082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30" name="Picture 6" descr="Five Major Georgia Movie and Television Studios Form Georgia Studio  Alliance EUE Screen Gems Ltd">
            <a:extLst>
              <a:ext uri="{FF2B5EF4-FFF2-40B4-BE49-F238E27FC236}">
                <a16:creationId xmlns:a16="http://schemas.microsoft.com/office/drawing/2014/main" id="{0448EE9C-71CE-8549-BAC3-00262850FC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1542" y="696037"/>
            <a:ext cx="934610" cy="1017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1" name="Freeform: Shape 1040">
            <a:extLst>
              <a:ext uri="{FF2B5EF4-FFF2-40B4-BE49-F238E27FC236}">
                <a16:creationId xmlns:a16="http://schemas.microsoft.com/office/drawing/2014/main" id="{B78B55DD-3C55-4B94-9031-4F3723BD43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78624" y="2"/>
            <a:ext cx="3913376" cy="3281569"/>
          </a:xfrm>
          <a:custGeom>
            <a:avLst/>
            <a:gdLst>
              <a:gd name="connsiteX0" fmla="*/ 267865 w 3913376"/>
              <a:gd name="connsiteY0" fmla="*/ 0 h 3281569"/>
              <a:gd name="connsiteX1" fmla="*/ 3913376 w 3913376"/>
              <a:gd name="connsiteY1" fmla="*/ 0 h 3281569"/>
              <a:gd name="connsiteX2" fmla="*/ 3913376 w 3913376"/>
              <a:gd name="connsiteY2" fmla="*/ 2499938 h 3281569"/>
              <a:gd name="connsiteX3" fmla="*/ 3794714 w 3913376"/>
              <a:gd name="connsiteY3" fmla="*/ 2630499 h 3281569"/>
              <a:gd name="connsiteX4" fmla="*/ 2222892 w 3913376"/>
              <a:gd name="connsiteY4" fmla="*/ 3281569 h 3281569"/>
              <a:gd name="connsiteX5" fmla="*/ 0 w 3913376"/>
              <a:gd name="connsiteY5" fmla="*/ 1058677 h 3281569"/>
              <a:gd name="connsiteX6" fmla="*/ 174686 w 3913376"/>
              <a:gd name="connsiteY6" fmla="*/ 193427 h 3281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13376" h="3281569">
                <a:moveTo>
                  <a:pt x="267865" y="0"/>
                </a:moveTo>
                <a:lnTo>
                  <a:pt x="3913376" y="0"/>
                </a:lnTo>
                <a:lnTo>
                  <a:pt x="3913376" y="2499938"/>
                </a:lnTo>
                <a:lnTo>
                  <a:pt x="3794714" y="2630499"/>
                </a:lnTo>
                <a:cubicBezTo>
                  <a:pt x="3392450" y="3032763"/>
                  <a:pt x="2836727" y="3281569"/>
                  <a:pt x="2222892" y="3281569"/>
                </a:cubicBezTo>
                <a:cubicBezTo>
                  <a:pt x="995223" y="3281569"/>
                  <a:pt x="0" y="2286346"/>
                  <a:pt x="0" y="1058677"/>
                </a:cubicBezTo>
                <a:cubicBezTo>
                  <a:pt x="0" y="751760"/>
                  <a:pt x="62202" y="459370"/>
                  <a:pt x="174686" y="19342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43" name="Freeform: Shape 1042">
            <a:extLst>
              <a:ext uri="{FF2B5EF4-FFF2-40B4-BE49-F238E27FC236}">
                <a16:creationId xmlns:a16="http://schemas.microsoft.com/office/drawing/2014/main" id="{B905CDE4-B751-4B3E-B625-6E59F89034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4932" y="1"/>
            <a:ext cx="4077068" cy="3445261"/>
          </a:xfrm>
          <a:custGeom>
            <a:avLst/>
            <a:gdLst>
              <a:gd name="connsiteX0" fmla="*/ 250035 w 4077068"/>
              <a:gd name="connsiteY0" fmla="*/ 0 h 3445261"/>
              <a:gd name="connsiteX1" fmla="*/ 4077068 w 4077068"/>
              <a:gd name="connsiteY1" fmla="*/ 0 h 3445261"/>
              <a:gd name="connsiteX2" fmla="*/ 4077068 w 4077068"/>
              <a:gd name="connsiteY2" fmla="*/ 2743040 h 3445261"/>
              <a:gd name="connsiteX3" fmla="*/ 4074154 w 4077068"/>
              <a:gd name="connsiteY3" fmla="*/ 2746247 h 3445261"/>
              <a:gd name="connsiteX4" fmla="*/ 2386584 w 4077068"/>
              <a:gd name="connsiteY4" fmla="*/ 3445261 h 3445261"/>
              <a:gd name="connsiteX5" fmla="*/ 0 w 4077068"/>
              <a:gd name="connsiteY5" fmla="*/ 1058677 h 3445261"/>
              <a:gd name="connsiteX6" fmla="*/ 187550 w 4077068"/>
              <a:gd name="connsiteY6" fmla="*/ 129711 h 3445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77068" h="3445261">
                <a:moveTo>
                  <a:pt x="250035" y="0"/>
                </a:moveTo>
                <a:lnTo>
                  <a:pt x="4077068" y="0"/>
                </a:lnTo>
                <a:lnTo>
                  <a:pt x="4077068" y="2743040"/>
                </a:lnTo>
                <a:lnTo>
                  <a:pt x="4074154" y="2746247"/>
                </a:lnTo>
                <a:cubicBezTo>
                  <a:pt x="3642267" y="3178134"/>
                  <a:pt x="3045621" y="3445261"/>
                  <a:pt x="2386584" y="3445261"/>
                </a:cubicBezTo>
                <a:cubicBezTo>
                  <a:pt x="1068510" y="3445261"/>
                  <a:pt x="0" y="2376751"/>
                  <a:pt x="0" y="1058677"/>
                </a:cubicBezTo>
                <a:cubicBezTo>
                  <a:pt x="0" y="729159"/>
                  <a:pt x="66782" y="415238"/>
                  <a:pt x="187550" y="129711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C51DE6-4755-84D1-912F-9D9367FA38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9409" y="552436"/>
            <a:ext cx="2754569" cy="1783583"/>
          </a:xfrm>
          <a:prstGeom prst="rect">
            <a:avLst/>
          </a:prstGeom>
        </p:spPr>
      </p:pic>
      <p:sp>
        <p:nvSpPr>
          <p:cNvPr id="1045" name="Freeform: Shape 1044">
            <a:extLst>
              <a:ext uri="{FF2B5EF4-FFF2-40B4-BE49-F238E27FC236}">
                <a16:creationId xmlns:a16="http://schemas.microsoft.com/office/drawing/2014/main" id="{42D9BB05-ED63-4148-87AB-82720ACC33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18614" y="4769536"/>
            <a:ext cx="3950208" cy="2088462"/>
          </a:xfrm>
          <a:custGeom>
            <a:avLst/>
            <a:gdLst>
              <a:gd name="connsiteX0" fmla="*/ 1975104 w 3950208"/>
              <a:gd name="connsiteY0" fmla="*/ 0 h 2088462"/>
              <a:gd name="connsiteX1" fmla="*/ 3950208 w 3950208"/>
              <a:gd name="connsiteY1" fmla="*/ 1975104 h 2088462"/>
              <a:gd name="connsiteX2" fmla="*/ 3944484 w 3950208"/>
              <a:gd name="connsiteY2" fmla="*/ 2088462 h 2088462"/>
              <a:gd name="connsiteX3" fmla="*/ 5724 w 3950208"/>
              <a:gd name="connsiteY3" fmla="*/ 2088462 h 2088462"/>
              <a:gd name="connsiteX4" fmla="*/ 0 w 3950208"/>
              <a:gd name="connsiteY4" fmla="*/ 1975104 h 2088462"/>
              <a:gd name="connsiteX5" fmla="*/ 1975104 w 3950208"/>
              <a:gd name="connsiteY5" fmla="*/ 0 h 2088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50208" h="2088462">
                <a:moveTo>
                  <a:pt x="1975104" y="0"/>
                </a:moveTo>
                <a:cubicBezTo>
                  <a:pt x="3065924" y="0"/>
                  <a:pt x="3950208" y="884284"/>
                  <a:pt x="3950208" y="1975104"/>
                </a:cubicBezTo>
                <a:lnTo>
                  <a:pt x="3944484" y="2088462"/>
                </a:lnTo>
                <a:lnTo>
                  <a:pt x="5724" y="2088462"/>
                </a:lnTo>
                <a:lnTo>
                  <a:pt x="0" y="1975104"/>
                </a:lnTo>
                <a:cubicBezTo>
                  <a:pt x="0" y="884284"/>
                  <a:pt x="884284" y="0"/>
                  <a:pt x="1975104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47" name="Freeform: Shape 1046">
            <a:extLst>
              <a:ext uri="{FF2B5EF4-FFF2-40B4-BE49-F238E27FC236}">
                <a16:creationId xmlns:a16="http://schemas.microsoft.com/office/drawing/2014/main" id="{CDC29AC1-2821-4FCC-B597-88DAF39C36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53162" y="4604085"/>
            <a:ext cx="4281112" cy="2253913"/>
          </a:xfrm>
          <a:custGeom>
            <a:avLst/>
            <a:gdLst>
              <a:gd name="connsiteX0" fmla="*/ 2140556 w 4281112"/>
              <a:gd name="connsiteY0" fmla="*/ 0 h 2253913"/>
              <a:gd name="connsiteX1" fmla="*/ 4281112 w 4281112"/>
              <a:gd name="connsiteY1" fmla="*/ 2140556 h 2253913"/>
              <a:gd name="connsiteX2" fmla="*/ 4275388 w 4281112"/>
              <a:gd name="connsiteY2" fmla="*/ 2253913 h 2253913"/>
              <a:gd name="connsiteX3" fmla="*/ 5724 w 4281112"/>
              <a:gd name="connsiteY3" fmla="*/ 2253913 h 2253913"/>
              <a:gd name="connsiteX4" fmla="*/ 0 w 4281112"/>
              <a:gd name="connsiteY4" fmla="*/ 2140556 h 2253913"/>
              <a:gd name="connsiteX5" fmla="*/ 2140556 w 4281112"/>
              <a:gd name="connsiteY5" fmla="*/ 0 h 2253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81112" h="2253913">
                <a:moveTo>
                  <a:pt x="2140556" y="0"/>
                </a:moveTo>
                <a:cubicBezTo>
                  <a:pt x="3322752" y="0"/>
                  <a:pt x="4281112" y="958360"/>
                  <a:pt x="4281112" y="2140556"/>
                </a:cubicBezTo>
                <a:lnTo>
                  <a:pt x="4275388" y="2253913"/>
                </a:lnTo>
                <a:lnTo>
                  <a:pt x="5724" y="2253913"/>
                </a:lnTo>
                <a:lnTo>
                  <a:pt x="0" y="2140556"/>
                </a:lnTo>
                <a:cubicBezTo>
                  <a:pt x="0" y="958360"/>
                  <a:pt x="958360" y="0"/>
                  <a:pt x="2140556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49" name="Freeform: Shape 1048">
            <a:extLst>
              <a:ext uri="{FF2B5EF4-FFF2-40B4-BE49-F238E27FC236}">
                <a16:creationId xmlns:a16="http://schemas.microsoft.com/office/drawing/2014/main" id="{5B00B48C-8AA7-4128-AD60-76349F0CEC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86020" y="2715337"/>
            <a:ext cx="2743200" cy="2743200"/>
          </a:xfrm>
          <a:custGeom>
            <a:avLst/>
            <a:gdLst>
              <a:gd name="connsiteX0" fmla="*/ 1371600 w 2743200"/>
              <a:gd name="connsiteY0" fmla="*/ 0 h 2743200"/>
              <a:gd name="connsiteX1" fmla="*/ 2743200 w 2743200"/>
              <a:gd name="connsiteY1" fmla="*/ 1371600 h 2743200"/>
              <a:gd name="connsiteX2" fmla="*/ 1371600 w 2743200"/>
              <a:gd name="connsiteY2" fmla="*/ 2743200 h 2743200"/>
              <a:gd name="connsiteX3" fmla="*/ 0 w 2743200"/>
              <a:gd name="connsiteY3" fmla="*/ 1371600 h 2743200"/>
              <a:gd name="connsiteX4" fmla="*/ 1371600 w 2743200"/>
              <a:gd name="connsiteY4" fmla="*/ 0 h 274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3200" h="2743200">
                <a:moveTo>
                  <a:pt x="1371600" y="0"/>
                </a:moveTo>
                <a:cubicBezTo>
                  <a:pt x="2129114" y="0"/>
                  <a:pt x="2743200" y="614087"/>
                  <a:pt x="2743200" y="1371600"/>
                </a:cubicBezTo>
                <a:cubicBezTo>
                  <a:pt x="2743200" y="2129114"/>
                  <a:pt x="2129114" y="2743200"/>
                  <a:pt x="1371600" y="2743200"/>
                </a:cubicBezTo>
                <a:cubicBezTo>
                  <a:pt x="614087" y="2743200"/>
                  <a:pt x="0" y="2129114"/>
                  <a:pt x="0" y="1371600"/>
                </a:cubicBezTo>
                <a:cubicBezTo>
                  <a:pt x="0" y="614087"/>
                  <a:pt x="614087" y="0"/>
                  <a:pt x="137160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51" name="Oval 1050">
            <a:extLst>
              <a:ext uri="{FF2B5EF4-FFF2-40B4-BE49-F238E27FC236}">
                <a16:creationId xmlns:a16="http://schemas.microsoft.com/office/drawing/2014/main" id="{08108C16-F4C0-44AA-999D-17BD39219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1428" y="2550745"/>
            <a:ext cx="3072384" cy="307238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8" name="Picture 4" descr="Atlanta Film Studios">
            <a:extLst>
              <a:ext uri="{FF2B5EF4-FFF2-40B4-BE49-F238E27FC236}">
                <a16:creationId xmlns:a16="http://schemas.microsoft.com/office/drawing/2014/main" id="{88996004-A0F3-0D43-8A3C-27C23B5391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28456" y="3261826"/>
            <a:ext cx="1650222" cy="1650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Lionsgate – Devastudios">
            <a:extLst>
              <a:ext uri="{FF2B5EF4-FFF2-40B4-BE49-F238E27FC236}">
                <a16:creationId xmlns:a16="http://schemas.microsoft.com/office/drawing/2014/main" id="{9A05AAD8-E450-4071-8954-067574BCA4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37176" y="5458537"/>
            <a:ext cx="2874086" cy="1221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3" name="Freeform: Shape 1052">
            <a:extLst>
              <a:ext uri="{FF2B5EF4-FFF2-40B4-BE49-F238E27FC236}">
                <a16:creationId xmlns:a16="http://schemas.microsoft.com/office/drawing/2014/main" id="{0760511E-86BF-4340-9949-CECB774FAC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09416" y="4131546"/>
            <a:ext cx="3178912" cy="2726454"/>
          </a:xfrm>
          <a:custGeom>
            <a:avLst/>
            <a:gdLst>
              <a:gd name="connsiteX0" fmla="*/ 1837818 w 3178912"/>
              <a:gd name="connsiteY0" fmla="*/ 0 h 2726454"/>
              <a:gd name="connsiteX1" fmla="*/ 3137352 w 3178912"/>
              <a:gd name="connsiteY1" fmla="*/ 538285 h 2726454"/>
              <a:gd name="connsiteX2" fmla="*/ 3178912 w 3178912"/>
              <a:gd name="connsiteY2" fmla="*/ 584013 h 2726454"/>
              <a:gd name="connsiteX3" fmla="*/ 3178912 w 3178912"/>
              <a:gd name="connsiteY3" fmla="*/ 2726454 h 2726454"/>
              <a:gd name="connsiteX4" fmla="*/ 229483 w 3178912"/>
              <a:gd name="connsiteY4" fmla="*/ 2726454 h 2726454"/>
              <a:gd name="connsiteX5" fmla="*/ 221815 w 3178912"/>
              <a:gd name="connsiteY5" fmla="*/ 2713832 h 2726454"/>
              <a:gd name="connsiteX6" fmla="*/ 0 w 3178912"/>
              <a:gd name="connsiteY6" fmla="*/ 1837818 h 2726454"/>
              <a:gd name="connsiteX7" fmla="*/ 1837818 w 3178912"/>
              <a:gd name="connsiteY7" fmla="*/ 0 h 2726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78912" h="2726454">
                <a:moveTo>
                  <a:pt x="1837818" y="0"/>
                </a:moveTo>
                <a:cubicBezTo>
                  <a:pt x="2345318" y="0"/>
                  <a:pt x="2804772" y="205705"/>
                  <a:pt x="3137352" y="538285"/>
                </a:cubicBezTo>
                <a:lnTo>
                  <a:pt x="3178912" y="584013"/>
                </a:lnTo>
                <a:lnTo>
                  <a:pt x="3178912" y="2726454"/>
                </a:lnTo>
                <a:lnTo>
                  <a:pt x="229483" y="2726454"/>
                </a:lnTo>
                <a:lnTo>
                  <a:pt x="221815" y="2713832"/>
                </a:lnTo>
                <a:cubicBezTo>
                  <a:pt x="80353" y="2453425"/>
                  <a:pt x="0" y="2155005"/>
                  <a:pt x="0" y="1837818"/>
                </a:cubicBezTo>
                <a:cubicBezTo>
                  <a:pt x="0" y="822819"/>
                  <a:pt x="822819" y="0"/>
                  <a:pt x="1837818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55" name="Freeform: Shape 1054">
            <a:extLst>
              <a:ext uri="{FF2B5EF4-FFF2-40B4-BE49-F238E27FC236}">
                <a16:creationId xmlns:a16="http://schemas.microsoft.com/office/drawing/2014/main" id="{C8F10CB3-3B5E-4C7A-98CF-B87454DDFA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48370" y="3966828"/>
            <a:ext cx="3339958" cy="2891173"/>
          </a:xfrm>
          <a:custGeom>
            <a:avLst/>
            <a:gdLst>
              <a:gd name="connsiteX0" fmla="*/ 2002536 w 3339958"/>
              <a:gd name="connsiteY0" fmla="*/ 0 h 2891173"/>
              <a:gd name="connsiteX1" fmla="*/ 3276335 w 3339958"/>
              <a:gd name="connsiteY1" fmla="*/ 457282 h 2891173"/>
              <a:gd name="connsiteX2" fmla="*/ 3339958 w 3339958"/>
              <a:gd name="connsiteY2" fmla="*/ 515107 h 2891173"/>
              <a:gd name="connsiteX3" fmla="*/ 3339958 w 3339958"/>
              <a:gd name="connsiteY3" fmla="*/ 2891173 h 2891173"/>
              <a:gd name="connsiteX4" fmla="*/ 209954 w 3339958"/>
              <a:gd name="connsiteY4" fmla="*/ 2891173 h 2891173"/>
              <a:gd name="connsiteX5" fmla="*/ 157369 w 3339958"/>
              <a:gd name="connsiteY5" fmla="*/ 2782014 h 2891173"/>
              <a:gd name="connsiteX6" fmla="*/ 0 w 3339958"/>
              <a:gd name="connsiteY6" fmla="*/ 2002536 h 2891173"/>
              <a:gd name="connsiteX7" fmla="*/ 2002536 w 3339958"/>
              <a:gd name="connsiteY7" fmla="*/ 0 h 2891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39958" h="2891173">
                <a:moveTo>
                  <a:pt x="2002536" y="0"/>
                </a:moveTo>
                <a:cubicBezTo>
                  <a:pt x="2486398" y="0"/>
                  <a:pt x="2930179" y="171609"/>
                  <a:pt x="3276335" y="457282"/>
                </a:cubicBezTo>
                <a:lnTo>
                  <a:pt x="3339958" y="515107"/>
                </a:lnTo>
                <a:lnTo>
                  <a:pt x="3339958" y="2891173"/>
                </a:lnTo>
                <a:lnTo>
                  <a:pt x="209954" y="2891173"/>
                </a:lnTo>
                <a:lnTo>
                  <a:pt x="157369" y="2782014"/>
                </a:lnTo>
                <a:cubicBezTo>
                  <a:pt x="56036" y="2542434"/>
                  <a:pt x="0" y="2279029"/>
                  <a:pt x="0" y="2002536"/>
                </a:cubicBezTo>
                <a:cubicBezTo>
                  <a:pt x="0" y="896566"/>
                  <a:pt x="896566" y="0"/>
                  <a:pt x="2002536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Trilith Studios - Wikipedia">
            <a:extLst>
              <a:ext uri="{FF2B5EF4-FFF2-40B4-BE49-F238E27FC236}">
                <a16:creationId xmlns:a16="http://schemas.microsoft.com/office/drawing/2014/main" id="{7CD5F46D-025B-FC3D-BF7D-DE781B5842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28106" y="4773845"/>
            <a:ext cx="1834164" cy="1746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14417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close-up of a film strip&#10;&#10;Description automatically generated">
            <a:extLst>
              <a:ext uri="{FF2B5EF4-FFF2-40B4-BE49-F238E27FC236}">
                <a16:creationId xmlns:a16="http://schemas.microsoft.com/office/drawing/2014/main" id="{CC6C4E36-F957-1EDE-A123-B79769D80C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81" r="29440" b="1"/>
          <a:stretch/>
        </p:blipFill>
        <p:spPr>
          <a:xfrm rot="5400000">
            <a:off x="4784739" y="-649014"/>
            <a:ext cx="6858000" cy="8156028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F16C6B-875B-380F-16CF-58FA20411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0995" y="2393622"/>
            <a:ext cx="3822189" cy="114836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CFA Curriculum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02F50B-15F9-AE3E-59F1-3ADD3B289DAC}"/>
              </a:ext>
            </a:extLst>
          </p:cNvPr>
          <p:cNvSpPr txBox="1"/>
          <p:nvPr/>
        </p:nvSpPr>
        <p:spPr>
          <a:xfrm>
            <a:off x="330502" y="401878"/>
            <a:ext cx="4429161" cy="66057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114300" marR="0" lv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SzPts val="1000"/>
              <a:tabLst>
                <a:tab pos="457200" algn="l"/>
              </a:tabLst>
            </a:pPr>
            <a:r>
              <a:rPr lang="en-US" sz="2000">
                <a:effectLst/>
              </a:rPr>
              <a:t>    </a:t>
            </a:r>
            <a:r>
              <a:rPr lang="en-US" sz="2400" b="1">
                <a:solidFill>
                  <a:srgbClr val="FF0000"/>
                </a:solidFill>
                <a:effectLst/>
              </a:rPr>
              <a:t>What do you get?</a:t>
            </a:r>
          </a:p>
          <a:p>
            <a:pPr marL="342900" marR="0" lvl="0" indent="-2286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err="1">
                <a:effectLst/>
              </a:rPr>
              <a:t>Cohorted</a:t>
            </a:r>
            <a:r>
              <a:rPr lang="en-US">
                <a:effectLst/>
              </a:rPr>
              <a:t> group- you'll be with each other for all 4 Years in CFA classes</a:t>
            </a:r>
          </a:p>
          <a:p>
            <a:pPr marL="342900" marR="0" lvl="0" indent="-2286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>
                <a:effectLst/>
              </a:rPr>
              <a:t>Applications are open to ALL Schools in Forsyth County </a:t>
            </a:r>
          </a:p>
          <a:p>
            <a:pPr marL="342900" marR="0" lvl="0" indent="-2286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>
                <a:effectLst/>
              </a:rPr>
              <a:t>Focuses on learning filmmaking according to how the film industry works and standards</a:t>
            </a:r>
          </a:p>
          <a:p>
            <a:pPr marL="342900" marR="0" lvl="0" indent="-2286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>
                <a:effectLst/>
              </a:rPr>
              <a:t>In addition to Audio/Visual classes, you will also take:</a:t>
            </a:r>
          </a:p>
          <a:p>
            <a:pPr marL="742950" marR="0" lvl="1" indent="-2286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SzPts val="1000"/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>
                <a:effectLst/>
              </a:rPr>
              <a:t>Vis Arts 1</a:t>
            </a:r>
          </a:p>
          <a:p>
            <a:pPr marL="742950" marR="0" lvl="1" indent="-2286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SzPts val="1000"/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>
                <a:effectLst/>
              </a:rPr>
              <a:t>Acting for Film/Film Appreciation</a:t>
            </a:r>
          </a:p>
          <a:p>
            <a:pPr marL="742950" marR="0" lvl="1" indent="-2286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SzPts val="1000"/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>
                <a:effectLst/>
              </a:rPr>
              <a:t>Tech Theater for Film</a:t>
            </a:r>
          </a:p>
          <a:p>
            <a:pPr marL="742950" marR="0" lvl="1" indent="-2286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SzPts val="1000"/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>
                <a:effectLst/>
              </a:rPr>
              <a:t>Dramatic Writing</a:t>
            </a:r>
          </a:p>
          <a:p>
            <a:pPr marL="342900" marR="0" lvl="0" indent="-2286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>
                <a:effectLst/>
              </a:rPr>
              <a:t>CFA enrollment also qualifies you for field trips, </a:t>
            </a:r>
            <a:r>
              <a:rPr lang="en-US"/>
              <a:t>F</a:t>
            </a:r>
            <a:r>
              <a:rPr lang="en-US">
                <a:effectLst/>
              </a:rPr>
              <a:t>ilm Festivals and guest speaker engagements from professional filmmakers</a:t>
            </a:r>
          </a:p>
          <a:p>
            <a:pPr marL="342900" marR="0" lvl="0" indent="-2286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>
                <a:effectLst/>
              </a:rPr>
              <a:t>Create: Short Films, Documentary Films, Movie Trailers, Music Videos i</a:t>
            </a:r>
            <a:r>
              <a:rPr lang="en-US"/>
              <a:t>n all genres.</a:t>
            </a:r>
            <a:endParaRPr lang="en-US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295832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791024-F9E1-D2F8-335E-29A30F066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129" y="341827"/>
            <a:ext cx="3822189" cy="1899912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Most</a:t>
            </a:r>
            <a:r>
              <a:rPr lang="en-US" sz="4000" b="1" dirty="0"/>
              <a:t> important thing CFA can offer!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D83A19-E9E4-BF7C-32C5-9E90AE2E2D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897" y="2325997"/>
            <a:ext cx="4231492" cy="3610194"/>
          </a:xfrm>
        </p:spPr>
        <p:txBody>
          <a:bodyPr>
            <a:normAutofit/>
          </a:bodyPr>
          <a:lstStyle/>
          <a:p>
            <a:r>
              <a:rPr lang="en-US" sz="1800" dirty="0"/>
              <a:t>You get to experience 4 years of High School with a close-knit friend group. </a:t>
            </a:r>
          </a:p>
          <a:p>
            <a:r>
              <a:rPr lang="en-US" sz="1800" dirty="0"/>
              <a:t>Surrounded by creativity and exciting experiences in the film industry</a:t>
            </a:r>
          </a:p>
          <a:p>
            <a:r>
              <a:rPr lang="en-US" sz="1800" dirty="0"/>
              <a:t>Whether you have a career in the film industry or not, it will provide a much richer education that opens doors for success in many different areas.</a:t>
            </a:r>
          </a:p>
          <a:p>
            <a:r>
              <a:rPr lang="en-US" sz="1800" dirty="0"/>
              <a:t>CFA will add a great deal to ANY future you decide as well as connections and experiences through a variety of skills and creative problem solving.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55E835-0FBB-9D67-2167-B6CE0A87A58A}"/>
              </a:ext>
            </a:extLst>
          </p:cNvPr>
          <p:cNvSpPr txBox="1"/>
          <p:nvPr/>
        </p:nvSpPr>
        <p:spPr>
          <a:xfrm>
            <a:off x="139337" y="6104708"/>
            <a:ext cx="120526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Part of something big and a one-of-a-kind education in Forsyth County</a:t>
            </a:r>
          </a:p>
        </p:txBody>
      </p:sp>
      <p:pic>
        <p:nvPicPr>
          <p:cNvPr id="11" name="Picture 10" descr="A group of people in a room&#10;&#10;Description automatically generated">
            <a:extLst>
              <a:ext uri="{FF2B5EF4-FFF2-40B4-BE49-F238E27FC236}">
                <a16:creationId xmlns:a16="http://schemas.microsoft.com/office/drawing/2014/main" id="{ECB422AF-D1C7-9989-F0B2-2339A384D8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7550" y="464396"/>
            <a:ext cx="7295726" cy="5471795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3747105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film strip&#10;&#10;Description automatically generated">
            <a:extLst>
              <a:ext uri="{FF2B5EF4-FFF2-40B4-BE49-F238E27FC236}">
                <a16:creationId xmlns:a16="http://schemas.microsoft.com/office/drawing/2014/main" id="{E2C85355-EBCC-F87C-E6DF-59B1F60AF2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63140" y="842499"/>
            <a:ext cx="7071360" cy="5386361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3715A87-9D89-96EE-D66A-B37CBBA6B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" y="192405"/>
            <a:ext cx="10515600" cy="1077595"/>
          </a:xfrm>
        </p:spPr>
        <p:txBody>
          <a:bodyPr/>
          <a:lstStyle/>
          <a:p>
            <a:r>
              <a:rPr lang="en-US"/>
              <a:t>Central Film Academy Pathway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879160-2EF3-585C-B548-31B9B013CD5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4" t="16752" r="11004" b="36752"/>
          <a:stretch/>
        </p:blipFill>
        <p:spPr bwMode="auto">
          <a:xfrm>
            <a:off x="199431" y="1579418"/>
            <a:ext cx="11688101" cy="400858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73902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6CF2A2B-0745-440C-9224-C5C6A0A42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5BE6D6B-84C9-4D2B-97EB-773B7369EF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group of people in a room&#10;&#10;Description automatically generated">
            <a:extLst>
              <a:ext uri="{FF2B5EF4-FFF2-40B4-BE49-F238E27FC236}">
                <a16:creationId xmlns:a16="http://schemas.microsoft.com/office/drawing/2014/main" id="{76F19EE6-9D1A-4402-0C1A-99BB39348C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97" b="17303"/>
          <a:stretch/>
        </p:blipFill>
        <p:spPr>
          <a:xfrm>
            <a:off x="0" y="10"/>
            <a:ext cx="12192001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B5E5FD2-8719-6469-CA1E-77B878B63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981" y="495227"/>
            <a:ext cx="9792471" cy="1414854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What does a CFA Student look like?</a:t>
            </a:r>
            <a:br>
              <a:rPr lang="en-US">
                <a:solidFill>
                  <a:srgbClr val="FFFFFF"/>
                </a:solidFill>
              </a:rPr>
            </a:b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2E9495-7DA2-C310-7E87-0319DC535B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981" y="3428999"/>
            <a:ext cx="7366699" cy="2731935"/>
          </a:xfrm>
        </p:spPr>
        <p:txBody>
          <a:bodyPr>
            <a:normAutofit fontScale="85000" lnSpcReduction="20000"/>
          </a:bodyPr>
          <a:lstStyle/>
          <a:p>
            <a:r>
              <a:rPr lang="en-US" sz="3600">
                <a:solidFill>
                  <a:srgbClr val="FFFFFF"/>
                </a:solidFill>
              </a:rPr>
              <a:t>Highly motivated</a:t>
            </a:r>
          </a:p>
          <a:p>
            <a:r>
              <a:rPr lang="en-US" sz="3600">
                <a:solidFill>
                  <a:srgbClr val="FFFFFF"/>
                </a:solidFill>
              </a:rPr>
              <a:t>Creative, original thinker</a:t>
            </a:r>
          </a:p>
          <a:p>
            <a:r>
              <a:rPr lang="en-US" sz="3600">
                <a:solidFill>
                  <a:srgbClr val="FFFFFF"/>
                </a:solidFill>
              </a:rPr>
              <a:t>Storyteller</a:t>
            </a:r>
          </a:p>
          <a:p>
            <a:r>
              <a:rPr lang="en-US" sz="3600">
                <a:solidFill>
                  <a:srgbClr val="FFFFFF"/>
                </a:solidFill>
              </a:rPr>
              <a:t>Strong work ethic</a:t>
            </a:r>
          </a:p>
          <a:p>
            <a:r>
              <a:rPr lang="en-US" sz="3600">
                <a:solidFill>
                  <a:srgbClr val="FFFFFF"/>
                </a:solidFill>
              </a:rPr>
              <a:t>Proactive</a:t>
            </a:r>
          </a:p>
          <a:p>
            <a:r>
              <a:rPr lang="en-US" sz="3600">
                <a:solidFill>
                  <a:srgbClr val="FFFFFF"/>
                </a:solidFill>
              </a:rPr>
              <a:t>Team Player</a:t>
            </a:r>
          </a:p>
          <a:p>
            <a:endParaRPr lang="en-US" sz="2000">
              <a:solidFill>
                <a:srgbClr val="FFFFFF"/>
              </a:solidFill>
            </a:endParaRPr>
          </a:p>
        </p:txBody>
      </p:sp>
      <p:pic>
        <p:nvPicPr>
          <p:cNvPr id="7" name="Picture 6" descr="A logo for a film academy&#10;&#10;Description automatically generated">
            <a:extLst>
              <a:ext uri="{FF2B5EF4-FFF2-40B4-BE49-F238E27FC236}">
                <a16:creationId xmlns:a16="http://schemas.microsoft.com/office/drawing/2014/main" id="{789F2EB9-BA6D-9045-BC0B-DC959D3E51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664" y="4541520"/>
            <a:ext cx="2147331" cy="2196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077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849DC126-A7B6-73B0-53BD-07BD9605BFF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7" r="5245" b="-1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71D1DDF-D882-C091-D130-2855D5904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dirty="0">
                <a:solidFill>
                  <a:srgbClr val="FFFFFF"/>
                </a:solidFill>
              </a:rPr>
              <a:t>Click </a:t>
            </a:r>
            <a:r>
              <a:rPr lang="en-US" sz="6000" b="1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r>
              <a:rPr lang="en-US" sz="6000" dirty="0">
                <a:solidFill>
                  <a:srgbClr val="FFFFFF"/>
                </a:solidFill>
              </a:rPr>
              <a:t> to find out </a:t>
            </a:r>
            <a:br>
              <a:rPr lang="en-US" sz="6000" dirty="0">
                <a:solidFill>
                  <a:srgbClr val="FFFFFF"/>
                </a:solidFill>
              </a:rPr>
            </a:br>
            <a:r>
              <a:rPr lang="en-US" sz="6000" dirty="0">
                <a:solidFill>
                  <a:srgbClr val="FFFFFF"/>
                </a:solidFill>
              </a:rPr>
              <a:t>who we are?</a:t>
            </a:r>
          </a:p>
        </p:txBody>
      </p:sp>
    </p:spTree>
    <p:extLst>
      <p:ext uri="{BB962C8B-B14F-4D97-AF65-F5344CB8AC3E}">
        <p14:creationId xmlns:p14="http://schemas.microsoft.com/office/powerpoint/2010/main" val="14345880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3341</TotalTime>
  <Words>470</Words>
  <Application>Microsoft Office PowerPoint</Application>
  <PresentationFormat>Widescreen</PresentationFormat>
  <Paragraphs>52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Aharoni</vt:lpstr>
      <vt:lpstr>Arial</vt:lpstr>
      <vt:lpstr>Calibri</vt:lpstr>
      <vt:lpstr>Calibri Light</vt:lpstr>
      <vt:lpstr>Office Theme</vt:lpstr>
      <vt:lpstr>PowerPoint Presentation</vt:lpstr>
      <vt:lpstr>Hey, click HERE to find out....what’s going on?</vt:lpstr>
      <vt:lpstr>Why the Film Industry?  Why an academy in high school?</vt:lpstr>
      <vt:lpstr>Georgia  Film  Studios</vt:lpstr>
      <vt:lpstr>CFA Curriculum</vt:lpstr>
      <vt:lpstr>Most important thing CFA can offer!</vt:lpstr>
      <vt:lpstr>Central Film Academy Pathway</vt:lpstr>
      <vt:lpstr>What does a CFA Student look like? </vt:lpstr>
      <vt:lpstr>Click HERE to find out  who we are?</vt:lpstr>
      <vt:lpstr>How to Apply!  QR Code takes you to the webpage with the application link.  https://fcsapps.forsyth.k12.ga.us/FCSStudentApplication/FilmAcademy.aspx </vt:lpstr>
      <vt:lpstr>Click HERE to find out what we do.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Whitley, Kevin</dc:creator>
  <cp:lastModifiedBy>Whitley, Kevin</cp:lastModifiedBy>
  <cp:revision>4</cp:revision>
  <dcterms:created xsi:type="dcterms:W3CDTF">2023-08-29T02:10:58Z</dcterms:created>
  <dcterms:modified xsi:type="dcterms:W3CDTF">2024-08-15T12:19:22Z</dcterms:modified>
</cp:coreProperties>
</file>