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y="6858000" cx="12192000"/>
  <p:notesSz cx="6858000" cy="9144000"/>
  <p:embeddedFontLst>
    <p:embeddedFont>
      <p:font typeface="Rokkitt"/>
      <p:regular r:id="rId29"/>
      <p:bold r:id="rId30"/>
      <p:italic r:id="rId31"/>
      <p:boldItalic r:id="rId32"/>
    </p:embeddedFont>
    <p:embeddedFont>
      <p:font typeface="Cantata One"/>
      <p:regular r:id="rId33"/>
    </p:embeddedFont>
    <p:embeddedFont>
      <p:font typeface="Ribeye"/>
      <p:regular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5" roundtripDataSignature="AMtx7miPgM1i5vtVEs9HTLUow26MH94ls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Rokkitt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Rokkitt-italic.fntdata"/><Relationship Id="rId30" Type="http://schemas.openxmlformats.org/officeDocument/2006/relationships/font" Target="fonts/Rokkitt-bold.fntdata"/><Relationship Id="rId11" Type="http://schemas.openxmlformats.org/officeDocument/2006/relationships/slide" Target="slides/slide7.xml"/><Relationship Id="rId33" Type="http://schemas.openxmlformats.org/officeDocument/2006/relationships/font" Target="fonts/CantataOne-regular.fntdata"/><Relationship Id="rId10" Type="http://schemas.openxmlformats.org/officeDocument/2006/relationships/slide" Target="slides/slide6.xml"/><Relationship Id="rId32" Type="http://schemas.openxmlformats.org/officeDocument/2006/relationships/font" Target="fonts/Rokkitt-boldItalic.fntdata"/><Relationship Id="rId13" Type="http://schemas.openxmlformats.org/officeDocument/2006/relationships/slide" Target="slides/slide9.xml"/><Relationship Id="rId35" Type="http://customschemas.google.com/relationships/presentationmetadata" Target="metadata"/><Relationship Id="rId12" Type="http://schemas.openxmlformats.org/officeDocument/2006/relationships/slide" Target="slides/slide8.xml"/><Relationship Id="rId34" Type="http://schemas.openxmlformats.org/officeDocument/2006/relationships/font" Target="fonts/Ribeye-regular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3" name="Google Shape;163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9" name="Google Shape;169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5" name="Google Shape;175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1" name="Google Shape;181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7" name="Google Shape;187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6" name="Google Shape;196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2" name="Google Shape;202;p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76dbc912bb_2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g176dbc912bb_2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4" name="Google Shape;224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6" name="Google Shape;236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5" name="Google Shape;9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6" name="Google Shape;256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76dbc912bb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7" name="Google Shape;267;g176dbc912b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76dbc912bb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4" name="Google Shape;274;g176dbc912b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3" name="Google Shape;283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a72449b870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7" name="Google Shape;297;g1a72449b870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3" name="Google Shape;103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574c76b278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7" name="Google Shape;117;g1574c76b278_0_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0" name="Google Shape;13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8" name="Google Shape;138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5" name="Google Shape;145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1" name="Google Shape;151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7" name="Google Shape;157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" name="Google Shape;13;p3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3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Google Shape;15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Google Shape;16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" name="Google Shape;17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0" name="Google Shape;70;p49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4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0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6" name="Google Shape;76;p50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5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5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5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0" name="Google Shape;20;p4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p4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4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" name="Google Shape;23;p4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Google Shape;24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Google Shape;25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9" name="Google Shape;29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Google Shape;30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Google Shape;31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Google Shape;34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Google Shape;35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8" name="Google Shape;38;p4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Google Shape;40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4" name="Google Shape;44;p3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Google Shape;45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Google Shape;46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Google Shape;47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0" name="Google Shape;50;p4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" name="Google Shape;51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Google Shape;52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6" name="Google Shape;56;p47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47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3" name="Google Shape;63;p48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8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push dir="r"/>
  </p:transition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40000">
              <a:srgbClr val="FDFDFD"/>
            </a:gs>
            <a:gs pos="100000">
              <a:srgbClr val="7A7A7A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3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r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jpg"/><Relationship Id="rId4" Type="http://schemas.openxmlformats.org/officeDocument/2006/relationships/image" Target="../media/image24.jpg"/><Relationship Id="rId5" Type="http://schemas.openxmlformats.org/officeDocument/2006/relationships/image" Target="../media/image14.jpg"/><Relationship Id="rId6" Type="http://schemas.openxmlformats.org/officeDocument/2006/relationships/image" Target="../media/image2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www.chw.net.au/mvc/k12webapi/media/education_sustainability/education%20resources/school%20program/the-story-of-a-raindrop.pdf" TargetMode="External"/><Relationship Id="rId4" Type="http://schemas.openxmlformats.org/officeDocument/2006/relationships/image" Target="../media/image2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nam04.safelinks.protection.outlook.com/?url=https%3A%2F%2Fstevespangler.com%2Fexperiments%2Ffortune-telling-fish%2F&amp;data=05%7C01%7CSNizialek%40forsyth.k12.ga.us%7C034cd08e18a24fc5bf7208dac3354a3a%7Cbc41c1b937824402a9e2bf8c71255790%7C0%7C0%7C638036930918673517%7CUnknown%7CTWFpbGZsb3d8eyJWIjoiMC4wLjAwMDAiLCJQIjoiV2luMzIiLCJBTiI6Ik1haWwiLCJXVCI6Mn0%3D%7C3000%7C%7C%7C&amp;sdata=xvsx%2FkVIPfUTk%2F11ePjwpDz5T4MqRdmyY7TYnEK6F3U%3D&amp;reserved=0" TargetMode="External"/><Relationship Id="rId4" Type="http://schemas.openxmlformats.org/officeDocument/2006/relationships/image" Target="../media/image16.jpg"/><Relationship Id="rId5" Type="http://schemas.openxmlformats.org/officeDocument/2006/relationships/image" Target="../media/image22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Relationship Id="rId4" Type="http://schemas.openxmlformats.org/officeDocument/2006/relationships/hyperlink" Target="https://drive.google.com/file/d/119k55mtI5WuhFz-U82IneQEXI-vUNrr4/view?usp=sharing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nam04.safelinks.protection.outlook.com/?url=https%3A%2F%2Fwww.vistathink.com%2Fpaper-helicopter-experiment%2F&amp;data=05%7C01%7CSNizialek%40forsyth.k12.ga.us%7C034cd08e18a24fc5bf7208dac3354a3a%7Cbc41c1b937824402a9e2bf8c71255790%7C0%7C0%7C638036930918673517%7CUnknown%7CTWFpbGZsb3d8eyJWIjoiMC4wLjAwMDAiLCJQIjoiV2luMzIiLCJBTiI6Ik1haWwiLCJXVCI6Mn0%3D%7C3000%7C%7C%7C&amp;sdata=Ux9Q6lQpxuioeOHL%2BtxCViw3A67z6Au38sHweHIDsho%3D&amp;reserved=0" TargetMode="External"/><Relationship Id="rId4" Type="http://schemas.openxmlformats.org/officeDocument/2006/relationships/image" Target="../media/image3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Relationship Id="rId4" Type="http://schemas.openxmlformats.org/officeDocument/2006/relationships/image" Target="../media/image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"/>
          <p:cNvSpPr txBox="1"/>
          <p:nvPr>
            <p:ph type="title"/>
          </p:nvPr>
        </p:nvSpPr>
        <p:spPr>
          <a:xfrm>
            <a:off x="345440" y="296498"/>
            <a:ext cx="6319520" cy="85158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en-US" u="sng">
                <a:solidFill>
                  <a:srgbClr val="C55A11"/>
                </a:solidFill>
                <a:latin typeface="Arial"/>
                <a:ea typeface="Arial"/>
                <a:cs typeface="Arial"/>
                <a:sym typeface="Arial"/>
              </a:rPr>
              <a:t>Please join our Remind app</a:t>
            </a:r>
            <a:endParaRPr/>
          </a:p>
        </p:txBody>
      </p:sp>
      <p:sp>
        <p:nvSpPr>
          <p:cNvPr id="86" name="Google Shape;86;p1"/>
          <p:cNvSpPr/>
          <p:nvPr/>
        </p:nvSpPr>
        <p:spPr>
          <a:xfrm flipH="1" rot="10800000">
            <a:off x="8123333" y="-5"/>
            <a:ext cx="4092521" cy="6858000"/>
          </a:xfrm>
          <a:prstGeom prst="rect">
            <a:avLst/>
          </a:prstGeom>
          <a:gradFill>
            <a:gsLst>
              <a:gs pos="0">
                <a:srgbClr val="000000">
                  <a:alpha val="93333"/>
                </a:srgbClr>
              </a:gs>
              <a:gs pos="8000">
                <a:srgbClr val="000000">
                  <a:alpha val="93333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"/>
          <p:cNvSpPr/>
          <p:nvPr/>
        </p:nvSpPr>
        <p:spPr>
          <a:xfrm flipH="1" rot="10800000">
            <a:off x="8123333" y="-2"/>
            <a:ext cx="4092521" cy="6400369"/>
          </a:xfrm>
          <a:prstGeom prst="rect">
            <a:avLst/>
          </a:prstGeom>
          <a:gradFill>
            <a:gsLst>
              <a:gs pos="0">
                <a:srgbClr val="1E4E79">
                  <a:alpha val="0"/>
                </a:srgbClr>
              </a:gs>
              <a:gs pos="31000">
                <a:srgbClr val="1E4E79">
                  <a:alpha val="0"/>
                </a:srgbClr>
              </a:gs>
              <a:gs pos="100000">
                <a:srgbClr val="1E4E79">
                  <a:alpha val="25490"/>
                </a:srgbClr>
              </a:gs>
            </a:gsLst>
            <a:lin ang="18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"/>
          <p:cNvSpPr/>
          <p:nvPr/>
        </p:nvSpPr>
        <p:spPr>
          <a:xfrm flipH="1" rot="10800000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rgbClr val="5B9BD5">
                  <a:alpha val="0"/>
                </a:srgbClr>
              </a:gs>
              <a:gs pos="72000">
                <a:srgbClr val="000000">
                  <a:alpha val="20392"/>
                </a:srgbClr>
              </a:gs>
              <a:gs pos="100000">
                <a:srgbClr val="000000">
                  <a:alpha val="20392"/>
                </a:srgbClr>
              </a:gs>
            </a:gsLst>
            <a:lin ang="3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"/>
          <p:cNvSpPr/>
          <p:nvPr/>
        </p:nvSpPr>
        <p:spPr>
          <a:xfrm flipH="1" rot="10800000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rgbClr val="5B9BD5">
                  <a:alpha val="0"/>
                </a:srgbClr>
              </a:gs>
              <a:gs pos="93000">
                <a:srgbClr val="000000">
                  <a:alpha val="28235"/>
                </a:srgbClr>
              </a:gs>
              <a:gs pos="100000">
                <a:srgbClr val="000000">
                  <a:alpha val="28235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1075" y="1331825"/>
            <a:ext cx="4476550" cy="5307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71788" y="3647888"/>
            <a:ext cx="2114550" cy="244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19426" y="296501"/>
            <a:ext cx="2395500" cy="286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0"/>
          <p:cNvSpPr txBox="1"/>
          <p:nvPr/>
        </p:nvSpPr>
        <p:spPr>
          <a:xfrm>
            <a:off x="1178560" y="805775"/>
            <a:ext cx="4067790" cy="41726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000000"/>
                </a:solidFill>
                <a:latin typeface="Rokkitt"/>
                <a:ea typeface="Rokkitt"/>
                <a:cs typeface="Rokkitt"/>
                <a:sym typeface="Rokkitt"/>
              </a:rPr>
              <a:t>Meetings are held in the Fall during Flex Time to get organized:  once during September, October, November, and December.</a:t>
            </a:r>
            <a:endParaRPr b="1" i="0" sz="3600" u="none" cap="none" strike="noStrike">
              <a:solidFill>
                <a:srgbClr val="000000"/>
              </a:solidFill>
              <a:latin typeface="Rokkitt"/>
              <a:ea typeface="Rokkitt"/>
              <a:cs typeface="Rokkitt"/>
              <a:sym typeface="Rokkitt"/>
            </a:endParaRPr>
          </a:p>
        </p:txBody>
      </p:sp>
      <p:pic>
        <p:nvPicPr>
          <p:cNvPr id="166" name="Google Shape;16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5612500" y="938675"/>
            <a:ext cx="6640850" cy="4980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1"/>
          <p:cNvSpPr txBox="1"/>
          <p:nvPr/>
        </p:nvSpPr>
        <p:spPr>
          <a:xfrm>
            <a:off x="1229360" y="772160"/>
            <a:ext cx="4175760" cy="38040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rgbClr val="000000"/>
                </a:solidFill>
                <a:latin typeface="Rokkitt"/>
                <a:ea typeface="Rokkitt"/>
                <a:cs typeface="Rokkitt"/>
                <a:sym typeface="Rokkitt"/>
              </a:rPr>
              <a:t>Then, the Science Nights are on select Tuesday nights in January through March.</a:t>
            </a:r>
            <a:endParaRPr b="1" i="0" sz="4400" u="none" cap="none" strike="noStrike">
              <a:solidFill>
                <a:srgbClr val="000000"/>
              </a:solidFill>
              <a:latin typeface="Rokkitt"/>
              <a:ea typeface="Rokkitt"/>
              <a:cs typeface="Rokkitt"/>
              <a:sym typeface="Rokkitt"/>
            </a:endParaRPr>
          </a:p>
        </p:txBody>
      </p:sp>
      <p:pic>
        <p:nvPicPr>
          <p:cNvPr id="172" name="Google Shape;17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57520" y="152400"/>
            <a:ext cx="4914900" cy="655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2"/>
          <p:cNvSpPr txBox="1"/>
          <p:nvPr/>
        </p:nvSpPr>
        <p:spPr>
          <a:xfrm>
            <a:off x="416560" y="420900"/>
            <a:ext cx="3472286" cy="48705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000000"/>
                </a:solidFill>
                <a:latin typeface="Rokkitt"/>
                <a:ea typeface="Rokkitt"/>
                <a:cs typeface="Rokkitt"/>
                <a:sym typeface="Rokkitt"/>
              </a:rPr>
              <a:t>Student club dues are used to provide a tshirt and meals for each elementary school Science Night.</a:t>
            </a:r>
            <a:endParaRPr b="1" i="0" sz="4000" u="none" cap="none" strike="noStrike">
              <a:solidFill>
                <a:srgbClr val="000000"/>
              </a:solidFill>
              <a:latin typeface="Rokkitt"/>
              <a:ea typeface="Rokkitt"/>
              <a:cs typeface="Rokkitt"/>
              <a:sym typeface="Rokkitt"/>
            </a:endParaRPr>
          </a:p>
        </p:txBody>
      </p:sp>
      <p:pic>
        <p:nvPicPr>
          <p:cNvPr id="178" name="Google Shape;17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69925" y="0"/>
            <a:ext cx="51435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3"/>
          <p:cNvSpPr txBox="1"/>
          <p:nvPr/>
        </p:nvSpPr>
        <p:spPr>
          <a:xfrm>
            <a:off x="863599" y="555075"/>
            <a:ext cx="4677913" cy="445380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000000"/>
                </a:solidFill>
                <a:latin typeface="Rokkitt"/>
                <a:ea typeface="Rokkitt"/>
                <a:cs typeface="Rokkitt"/>
                <a:sym typeface="Rokkitt"/>
              </a:rPr>
              <a:t>Science Ambassadors is a great opportunity for service hours for Beta Club and other Honor Societies!  Students typically earn 16-24 hours.</a:t>
            </a:r>
            <a:endParaRPr b="1" i="0" sz="4000" u="none" cap="none" strike="noStrike">
              <a:solidFill>
                <a:srgbClr val="000000"/>
              </a:solidFill>
              <a:latin typeface="Rokkitt"/>
              <a:ea typeface="Rokkitt"/>
              <a:cs typeface="Rokkitt"/>
              <a:sym typeface="Rokkitt"/>
            </a:endParaRPr>
          </a:p>
        </p:txBody>
      </p:sp>
      <p:pic>
        <p:nvPicPr>
          <p:cNvPr id="184" name="Google Shape;18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17362" y="152400"/>
            <a:ext cx="4914900" cy="655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5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b="1" lang="en-US" sz="6000">
                <a:solidFill>
                  <a:srgbClr val="C55A11"/>
                </a:solidFill>
              </a:rPr>
              <a:t>Important Dates</a:t>
            </a:r>
            <a:endParaRPr/>
          </a:p>
        </p:txBody>
      </p:sp>
      <p:sp>
        <p:nvSpPr>
          <p:cNvPr id="190" name="Google Shape;190;p15"/>
          <p:cNvSpPr txBox="1"/>
          <p:nvPr>
            <p:ph idx="1" type="body"/>
          </p:nvPr>
        </p:nvSpPr>
        <p:spPr>
          <a:xfrm>
            <a:off x="839788" y="14074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3600" u="sng">
                <a:solidFill>
                  <a:srgbClr val="1E4E79"/>
                </a:solidFill>
              </a:rPr>
              <a:t>Club Meetings</a:t>
            </a:r>
            <a:endParaRPr/>
          </a:p>
        </p:txBody>
      </p:sp>
      <p:sp>
        <p:nvSpPr>
          <p:cNvPr id="191" name="Google Shape;191;p15"/>
          <p:cNvSpPr txBox="1"/>
          <p:nvPr>
            <p:ph idx="2" type="body"/>
          </p:nvPr>
        </p:nvSpPr>
        <p:spPr>
          <a:xfrm>
            <a:off x="505238" y="22312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i="1" lang="en-US" sz="3600">
                <a:solidFill>
                  <a:srgbClr val="833C0B"/>
                </a:solidFill>
              </a:rPr>
              <a:t>During Be Better Time on the following dates: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 sz="3200">
                <a:solidFill>
                  <a:srgbClr val="833C0B"/>
                </a:solidFill>
              </a:rPr>
              <a:t>September 20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 sz="3200">
                <a:solidFill>
                  <a:srgbClr val="833C0B"/>
                </a:solidFill>
              </a:rPr>
              <a:t>October 18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 sz="3200">
                <a:solidFill>
                  <a:srgbClr val="833C0B"/>
                </a:solidFill>
              </a:rPr>
              <a:t>November 15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 sz="3200">
                <a:solidFill>
                  <a:srgbClr val="833C0B"/>
                </a:solidFill>
              </a:rPr>
              <a:t>December 13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 sz="3200">
                <a:solidFill>
                  <a:srgbClr val="833C0B"/>
                </a:solidFill>
              </a:rPr>
              <a:t>January 17</a:t>
            </a:r>
            <a:endParaRPr/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92" name="Google Shape;192;p15"/>
          <p:cNvSpPr txBox="1"/>
          <p:nvPr>
            <p:ph idx="3" type="body"/>
          </p:nvPr>
        </p:nvSpPr>
        <p:spPr>
          <a:xfrm>
            <a:off x="6172200" y="140741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3600" u="sng">
                <a:solidFill>
                  <a:srgbClr val="1E4E79"/>
                </a:solidFill>
              </a:rPr>
              <a:t>Science Nights</a:t>
            </a:r>
            <a:endParaRPr/>
          </a:p>
        </p:txBody>
      </p:sp>
      <p:sp>
        <p:nvSpPr>
          <p:cNvPr id="193" name="Google Shape;193;p15"/>
          <p:cNvSpPr txBox="1"/>
          <p:nvPr>
            <p:ph idx="4" type="body"/>
          </p:nvPr>
        </p:nvSpPr>
        <p:spPr>
          <a:xfrm>
            <a:off x="5997700" y="22312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33C0B"/>
              </a:buClr>
              <a:buSzPts val="3000"/>
              <a:buChar char="●"/>
            </a:pPr>
            <a:r>
              <a:rPr lang="en-US" sz="3000">
                <a:solidFill>
                  <a:srgbClr val="833C0B"/>
                </a:solidFill>
              </a:rPr>
              <a:t>January 23</a:t>
            </a:r>
            <a:endParaRPr sz="2600"/>
          </a:p>
          <a:p>
            <a:pPr indent="-3937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33C0B"/>
              </a:buClr>
              <a:buSzPts val="2600"/>
              <a:buChar char="○"/>
            </a:pPr>
            <a:r>
              <a:rPr i="1" lang="en-US" sz="2600">
                <a:solidFill>
                  <a:srgbClr val="833C0B"/>
                </a:solidFill>
              </a:rPr>
              <a:t>Coal Mountain ES</a:t>
            </a:r>
            <a:endParaRPr i="1" sz="2600">
              <a:solidFill>
                <a:srgbClr val="833C0B"/>
              </a:solidFill>
            </a:endParaRPr>
          </a:p>
          <a:p>
            <a:pPr indent="-4191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33C0B"/>
              </a:buClr>
              <a:buSzPts val="3000"/>
              <a:buChar char="●"/>
            </a:pPr>
            <a:r>
              <a:rPr lang="en-US" sz="3000">
                <a:solidFill>
                  <a:srgbClr val="833C0B"/>
                </a:solidFill>
              </a:rPr>
              <a:t>February 6</a:t>
            </a:r>
            <a:endParaRPr sz="3000">
              <a:solidFill>
                <a:srgbClr val="833C0B"/>
              </a:solidFill>
            </a:endParaRPr>
          </a:p>
          <a:p>
            <a:pPr indent="-3937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33C0B"/>
              </a:buClr>
              <a:buSzPts val="2600"/>
              <a:buChar char="○"/>
            </a:pPr>
            <a:r>
              <a:rPr i="1" lang="en-US" sz="2600">
                <a:solidFill>
                  <a:srgbClr val="833C0B"/>
                </a:solidFill>
              </a:rPr>
              <a:t>Silver City</a:t>
            </a:r>
            <a:endParaRPr i="1" sz="2600">
              <a:solidFill>
                <a:srgbClr val="833C0B"/>
              </a:solidFill>
            </a:endParaRPr>
          </a:p>
          <a:p>
            <a:pPr indent="-4191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33C0B"/>
              </a:buClr>
              <a:buSzPts val="3000"/>
              <a:buChar char="●"/>
            </a:pPr>
            <a:r>
              <a:rPr lang="en-US" sz="3000">
                <a:solidFill>
                  <a:srgbClr val="833C0B"/>
                </a:solidFill>
              </a:rPr>
              <a:t>February 13</a:t>
            </a:r>
            <a:endParaRPr sz="3000">
              <a:solidFill>
                <a:srgbClr val="833C0B"/>
              </a:solidFill>
            </a:endParaRPr>
          </a:p>
          <a:p>
            <a:pPr indent="-3683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33C0B"/>
              </a:buClr>
              <a:buSzPts val="2200"/>
              <a:buChar char="○"/>
            </a:pPr>
            <a:r>
              <a:rPr i="1" lang="en-US" sz="2200">
                <a:solidFill>
                  <a:srgbClr val="833C0B"/>
                </a:solidFill>
              </a:rPr>
              <a:t>Poole’s Mill</a:t>
            </a:r>
            <a:endParaRPr i="1" sz="2200">
              <a:solidFill>
                <a:srgbClr val="833C0B"/>
              </a:solidFill>
            </a:endParaRPr>
          </a:p>
          <a:p>
            <a:pPr indent="-4191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33C0B"/>
              </a:buClr>
              <a:buSzPts val="3000"/>
              <a:buChar char="●"/>
            </a:pPr>
            <a:r>
              <a:rPr lang="en-US" sz="3000">
                <a:solidFill>
                  <a:srgbClr val="833C0B"/>
                </a:solidFill>
              </a:rPr>
              <a:t>February 27  Matt</a:t>
            </a:r>
            <a:endParaRPr sz="3000">
              <a:solidFill>
                <a:srgbClr val="833C0B"/>
              </a:solidFill>
            </a:endParaRPr>
          </a:p>
          <a:p>
            <a:pPr indent="-4191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33C0B"/>
              </a:buClr>
              <a:buSzPts val="3000"/>
              <a:buChar char="●"/>
            </a:pPr>
            <a:r>
              <a:rPr lang="en-US" sz="3000">
                <a:solidFill>
                  <a:srgbClr val="833C0B"/>
                </a:solidFill>
              </a:rPr>
              <a:t>March 12</a:t>
            </a:r>
            <a:endParaRPr sz="3000">
              <a:solidFill>
                <a:srgbClr val="833C0B"/>
              </a:solidFill>
            </a:endParaRPr>
          </a:p>
          <a:p>
            <a:pPr indent="-3937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33C0B"/>
              </a:buClr>
              <a:buSzPts val="2600"/>
              <a:buChar char="○"/>
            </a:pPr>
            <a:r>
              <a:rPr i="1" lang="en-US" sz="2600">
                <a:solidFill>
                  <a:srgbClr val="833C0B"/>
                </a:solidFill>
              </a:rPr>
              <a:t>Chattahoochee ES</a:t>
            </a:r>
            <a:endParaRPr sz="2200"/>
          </a:p>
          <a:p>
            <a:pPr indent="-4191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33C0B"/>
              </a:buClr>
              <a:buSzPts val="3000"/>
              <a:buChar char="●"/>
            </a:pPr>
            <a:r>
              <a:rPr lang="en-US" sz="3000">
                <a:solidFill>
                  <a:srgbClr val="833C0B"/>
                </a:solidFill>
              </a:rPr>
              <a:t>March 26</a:t>
            </a:r>
            <a:endParaRPr sz="2600"/>
          </a:p>
          <a:p>
            <a:pPr indent="-3937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33C0B"/>
              </a:buClr>
              <a:buSzPts val="2600"/>
              <a:buChar char="○"/>
            </a:pPr>
            <a:r>
              <a:rPr i="1" lang="en-US" sz="2600">
                <a:solidFill>
                  <a:srgbClr val="833C0B"/>
                </a:solidFill>
              </a:rPr>
              <a:t>Chestatee ES</a:t>
            </a:r>
            <a:endParaRPr i="1" sz="2200">
              <a:solidFill>
                <a:srgbClr val="833C0B"/>
              </a:solidFill>
            </a:endParaRPr>
          </a:p>
        </p:txBody>
      </p:sp>
    </p:spTree>
  </p:cSld>
  <p:clrMapOvr>
    <a:masterClrMapping/>
  </p:clrMapOvr>
  <p:transition spd="slow">
    <p:push dir="r"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6"/>
          <p:cNvSpPr txBox="1"/>
          <p:nvPr>
            <p:ph type="title"/>
          </p:nvPr>
        </p:nvSpPr>
        <p:spPr>
          <a:xfrm>
            <a:off x="838200" y="365126"/>
            <a:ext cx="10515600" cy="6715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833C0B"/>
                </a:solidFill>
              </a:rPr>
              <a:t>On Science Nights</a:t>
            </a:r>
            <a:endParaRPr/>
          </a:p>
        </p:txBody>
      </p:sp>
      <p:sp>
        <p:nvSpPr>
          <p:cNvPr id="199" name="Google Shape;199;p16"/>
          <p:cNvSpPr txBox="1"/>
          <p:nvPr>
            <p:ph idx="1" type="body"/>
          </p:nvPr>
        </p:nvSpPr>
        <p:spPr>
          <a:xfrm>
            <a:off x="838200" y="1036638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3600">
                <a:solidFill>
                  <a:srgbClr val="1E4E79"/>
                </a:solidFill>
              </a:rPr>
              <a:t>Wear Science Ambassador t-shirt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3600">
                <a:solidFill>
                  <a:srgbClr val="1E4E79"/>
                </a:solidFill>
              </a:rPr>
              <a:t>Meet in Room 1724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3600">
                <a:solidFill>
                  <a:srgbClr val="1E4E79"/>
                </a:solidFill>
              </a:rPr>
              <a:t>Get organized– ensure you have your door sign and all supplies needed for your station, put all items into bin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3600">
                <a:solidFill>
                  <a:srgbClr val="1E4E79"/>
                </a:solidFill>
              </a:rPr>
              <a:t>Eat dinner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3600">
                <a:solidFill>
                  <a:srgbClr val="1E4E79"/>
                </a:solidFill>
              </a:rPr>
              <a:t>Load bus and travel to elementary school– be sure to have your bin with you!!!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3600">
                <a:solidFill>
                  <a:srgbClr val="1E4E79"/>
                </a:solidFill>
              </a:rPr>
              <a:t>Ensure you have a ride home/pick up is 7pm!</a:t>
            </a:r>
            <a:endParaRPr/>
          </a:p>
        </p:txBody>
      </p:sp>
    </p:spTree>
  </p:cSld>
  <p:clrMapOvr>
    <a:masterClrMapping/>
  </p:clrMapOvr>
  <p:transition spd="slow">
    <p:push dir="r"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9"/>
          <p:cNvSpPr/>
          <p:nvPr/>
        </p:nvSpPr>
        <p:spPr>
          <a:xfrm>
            <a:off x="-3050" y="-240950"/>
            <a:ext cx="12189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19"/>
          <p:cNvSpPr/>
          <p:nvPr/>
        </p:nvSpPr>
        <p:spPr>
          <a:xfrm>
            <a:off x="-3048" y="227"/>
            <a:ext cx="12189000" cy="4551900"/>
          </a:xfrm>
          <a:prstGeom prst="rect">
            <a:avLst/>
          </a:prstGeom>
          <a:solidFill>
            <a:srgbClr val="1E4E7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19"/>
          <p:cNvSpPr txBox="1"/>
          <p:nvPr>
            <p:ph type="title"/>
          </p:nvPr>
        </p:nvSpPr>
        <p:spPr>
          <a:xfrm>
            <a:off x="444779" y="361049"/>
            <a:ext cx="8272500" cy="136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55000"/>
              <a:buNone/>
            </a:pPr>
            <a:r>
              <a:rPr lang="en-US"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Example Activities</a:t>
            </a:r>
            <a:endParaRPr/>
          </a:p>
        </p:txBody>
      </p:sp>
      <p:sp>
        <p:nvSpPr>
          <p:cNvPr id="207" name="Google Shape;207;p19"/>
          <p:cNvSpPr/>
          <p:nvPr/>
        </p:nvSpPr>
        <p:spPr>
          <a:xfrm>
            <a:off x="8727747" y="4208147"/>
            <a:ext cx="339126" cy="1938526"/>
          </a:xfrm>
          <a:custGeom>
            <a:rect b="b" l="l" r="r" t="t"/>
            <a:pathLst>
              <a:path extrusionOk="0" h="2447" w="414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rgbClr val="2E75B5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19"/>
          <p:cNvSpPr/>
          <p:nvPr/>
        </p:nvSpPr>
        <p:spPr>
          <a:xfrm>
            <a:off x="8728739" y="4098333"/>
            <a:ext cx="201857" cy="1874522"/>
          </a:xfrm>
          <a:custGeom>
            <a:rect b="b" l="l" r="r" t="t"/>
            <a:pathLst>
              <a:path extrusionOk="0" h="2358" w="209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rgbClr val="1E4E7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19"/>
          <p:cNvSpPr/>
          <p:nvPr/>
        </p:nvSpPr>
        <p:spPr>
          <a:xfrm>
            <a:off x="-3048" y="4098334"/>
            <a:ext cx="8933100" cy="177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9"/>
          <p:cNvSpPr/>
          <p:nvPr/>
        </p:nvSpPr>
        <p:spPr>
          <a:xfrm>
            <a:off x="9143073" y="4377267"/>
            <a:ext cx="3122100" cy="177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9"/>
          <p:cNvSpPr/>
          <p:nvPr/>
        </p:nvSpPr>
        <p:spPr>
          <a:xfrm>
            <a:off x="-132200" y="5800100"/>
            <a:ext cx="12189000" cy="5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-US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will make their own wind sock to find out the direction the wind is blowing. Need USB fan…Informational Poster with pictures of real life windsocks &amp; explanation</a:t>
            </a:r>
            <a:endParaRPr b="0" i="0" sz="3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2" name="Google Shape;21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4938" y="1725950"/>
            <a:ext cx="5305425" cy="398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51813" y="361038"/>
            <a:ext cx="3495675" cy="526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g176dbc912bb_2_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398" y="164225"/>
            <a:ext cx="4120550" cy="309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g176dbc912bb_2_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28099" y="164225"/>
            <a:ext cx="4120550" cy="3090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g176dbc912bb_2_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20076" y="3357950"/>
            <a:ext cx="4460073" cy="3345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g176dbc912bb_2_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32924" y="3438699"/>
            <a:ext cx="4559073" cy="3419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20"/>
          <p:cNvSpPr/>
          <p:nvPr/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rgbClr val="1E4E79"/>
              </a:gs>
              <a:gs pos="100000">
                <a:srgbClr val="2E75B5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20"/>
          <p:cNvSpPr/>
          <p:nvPr/>
        </p:nvSpPr>
        <p:spPr>
          <a:xfrm flipH="1" rot="10800000">
            <a:off x="8128857" y="35"/>
            <a:ext cx="4063143" cy="1576412"/>
          </a:xfrm>
          <a:prstGeom prst="rect">
            <a:avLst/>
          </a:prstGeom>
          <a:gradFill>
            <a:gsLst>
              <a:gs pos="0">
                <a:srgbClr val="1E4E79">
                  <a:alpha val="67450"/>
                </a:srgbClr>
              </a:gs>
              <a:gs pos="19000">
                <a:srgbClr val="1E4E79">
                  <a:alpha val="67450"/>
                </a:srgbClr>
              </a:gs>
              <a:gs pos="100000">
                <a:srgbClr val="5B9BD5">
                  <a:alpha val="78431"/>
                </a:srgbClr>
              </a:gs>
            </a:gsLst>
            <a:lin ang="19199999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20"/>
          <p:cNvSpPr/>
          <p:nvPr/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6000">
                <a:srgbClr val="000000">
                  <a:alpha val="0"/>
                </a:srgbClr>
              </a:gs>
              <a:gs pos="99000">
                <a:srgbClr val="000000">
                  <a:alpha val="86274"/>
                </a:srgbClr>
              </a:gs>
              <a:gs pos="100000">
                <a:srgbClr val="000000">
                  <a:alpha val="86274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20"/>
          <p:cNvSpPr/>
          <p:nvPr/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rgbClr val="5B9BD5">
                  <a:alpha val="16470"/>
                </a:srgbClr>
              </a:gs>
              <a:gs pos="74000">
                <a:srgbClr val="1E4E79">
                  <a:alpha val="0"/>
                </a:srgbClr>
              </a:gs>
              <a:gs pos="100000">
                <a:srgbClr val="1E4E79">
                  <a:alpha val="0"/>
                </a:srgbClr>
              </a:gs>
            </a:gsLst>
            <a:lin ang="14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20"/>
          <p:cNvSpPr txBox="1"/>
          <p:nvPr>
            <p:ph type="title"/>
          </p:nvPr>
        </p:nvSpPr>
        <p:spPr>
          <a:xfrm>
            <a:off x="699714" y="495235"/>
            <a:ext cx="7091400" cy="89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Temperature</a:t>
            </a:r>
            <a:endParaRPr/>
          </a:p>
        </p:txBody>
      </p:sp>
      <p:pic>
        <p:nvPicPr>
          <p:cNvPr id="232" name="Google Shape;23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25450" y="2007925"/>
            <a:ext cx="4514850" cy="451485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0"/>
          <p:cNvSpPr txBox="1"/>
          <p:nvPr/>
        </p:nvSpPr>
        <p:spPr>
          <a:xfrm>
            <a:off x="243300" y="1493075"/>
            <a:ext cx="6842700" cy="54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HS students will have table where students can observe how the thermometer changes when it is in different temperatures of water.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kids will make and take their own temperature flower.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*HS might want to do sticky tabs for kids and have kids stick on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*Heat lamp at end, also have cups of ice water to demonstrate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 poster on freezing/boiling and line on thermometer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 dir="r"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3"/>
          <p:cNvSpPr/>
          <p:nvPr/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9" name="Google Shape;239;p23"/>
          <p:cNvGrpSpPr/>
          <p:nvPr/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240" name="Google Shape;240;p23"/>
            <p:cNvSpPr/>
            <p:nvPr/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23"/>
            <p:cNvSpPr/>
            <p:nvPr/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29411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2" name="Google Shape;242;p23"/>
          <p:cNvSpPr/>
          <p:nvPr/>
        </p:nvSpPr>
        <p:spPr>
          <a:xfrm>
            <a:off x="652804" y="598259"/>
            <a:ext cx="10889442" cy="5680742"/>
          </a:xfrm>
          <a:prstGeom prst="rect">
            <a:avLst/>
          </a:prstGeom>
          <a:solidFill>
            <a:srgbClr val="609CE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3" name="Google Shape;243;p23"/>
          <p:cNvGrpSpPr/>
          <p:nvPr/>
        </p:nvGrpSpPr>
        <p:grpSpPr>
          <a:xfrm>
            <a:off x="0" y="0"/>
            <a:ext cx="12188952" cy="6858000"/>
            <a:chOff x="0" y="0"/>
            <a:chExt cx="12188952" cy="6858000"/>
          </a:xfrm>
        </p:grpSpPr>
        <p:sp>
          <p:nvSpPr>
            <p:cNvPr id="244" name="Google Shape;244;p23"/>
            <p:cNvSpPr/>
            <p:nvPr/>
          </p:nvSpPr>
          <p:spPr>
            <a:xfrm>
              <a:off x="26122" y="6015669"/>
              <a:ext cx="2605762" cy="842331"/>
            </a:xfrm>
            <a:custGeom>
              <a:rect b="b" l="l" r="r" t="t"/>
              <a:pathLst>
                <a:path extrusionOk="0" h="1033951" w="3180577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lt1">
                <a:alpha val="9411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3"/>
            <p:cNvSpPr/>
            <p:nvPr/>
          </p:nvSpPr>
          <p:spPr>
            <a:xfrm>
              <a:off x="655184" y="5798001"/>
              <a:ext cx="2485581" cy="1059999"/>
            </a:xfrm>
            <a:custGeom>
              <a:rect b="b" l="l" r="r" t="t"/>
              <a:pathLst>
                <a:path extrusionOk="0" h="1050628" w="244976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lt1">
                <a:alpha val="6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3"/>
            <p:cNvSpPr/>
            <p:nvPr/>
          </p:nvSpPr>
          <p:spPr>
            <a:xfrm>
              <a:off x="3474720" y="0"/>
              <a:ext cx="6177282" cy="1778750"/>
            </a:xfrm>
            <a:custGeom>
              <a:rect b="b" l="l" r="r" t="t"/>
              <a:pathLst>
                <a:path extrusionOk="0" h="1849426" w="6386648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23"/>
            <p:cNvSpPr/>
            <p:nvPr/>
          </p:nvSpPr>
          <p:spPr>
            <a:xfrm>
              <a:off x="0" y="2390523"/>
              <a:ext cx="611491" cy="1421482"/>
            </a:xfrm>
            <a:custGeom>
              <a:rect b="b" l="l" r="r" t="t"/>
              <a:pathLst>
                <a:path extrusionOk="0" h="1429512" w="611491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23"/>
            <p:cNvSpPr/>
            <p:nvPr/>
          </p:nvSpPr>
          <p:spPr>
            <a:xfrm>
              <a:off x="3792772" y="0"/>
              <a:ext cx="2423863" cy="1343767"/>
            </a:xfrm>
            <a:custGeom>
              <a:rect b="b" l="l" r="r" t="t"/>
              <a:pathLst>
                <a:path extrusionOk="0" h="1681468" w="3015964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lt1">
                <a:alpha val="9411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3"/>
            <p:cNvSpPr/>
            <p:nvPr/>
          </p:nvSpPr>
          <p:spPr>
            <a:xfrm>
              <a:off x="10946850" y="0"/>
              <a:ext cx="1242102" cy="2620884"/>
            </a:xfrm>
            <a:custGeom>
              <a:rect b="b" l="l" r="r" t="t"/>
              <a:pathLst>
                <a:path extrusionOk="0" h="2635689" w="1242102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lt1">
                <a:alpha val="9411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3"/>
            <p:cNvSpPr/>
            <p:nvPr/>
          </p:nvSpPr>
          <p:spPr>
            <a:xfrm>
              <a:off x="0" y="0"/>
              <a:ext cx="1577788" cy="980141"/>
            </a:xfrm>
            <a:custGeom>
              <a:rect b="b" l="l" r="r" t="t"/>
              <a:pathLst>
                <a:path extrusionOk="0" h="795676" w="1471018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lt1">
                <a:alpha val="6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1" name="Google Shape;251;p23"/>
          <p:cNvSpPr txBox="1"/>
          <p:nvPr>
            <p:ph type="title"/>
          </p:nvPr>
        </p:nvSpPr>
        <p:spPr>
          <a:xfrm>
            <a:off x="652801" y="0"/>
            <a:ext cx="5002800" cy="1708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b="1" lang="en-US" sz="4800">
                <a:latin typeface="Arial"/>
                <a:ea typeface="Arial"/>
                <a:cs typeface="Arial"/>
                <a:sym typeface="Arial"/>
              </a:rPr>
              <a:t>Mix a Rainbow</a:t>
            </a:r>
            <a:endParaRPr b="1"/>
          </a:p>
        </p:txBody>
      </p:sp>
      <p:pic>
        <p:nvPicPr>
          <p:cNvPr id="252" name="Google Shape;25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2800" y="1916938"/>
            <a:ext cx="8210550" cy="341947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3"/>
          <p:cNvSpPr txBox="1"/>
          <p:nvPr/>
        </p:nvSpPr>
        <p:spPr>
          <a:xfrm>
            <a:off x="8704875" y="1368550"/>
            <a:ext cx="2578200" cy="54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Kids will mix different colors to discover new colors.</a:t>
            </a:r>
            <a:endParaRPr b="0" i="0" sz="2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*Need info poster on why rainbow is ROYGBIV  </a:t>
            </a:r>
            <a:endParaRPr b="0" i="0" sz="2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 dir="r"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b="1" lang="en-US" sz="6000">
                <a:solidFill>
                  <a:srgbClr val="C55A11"/>
                </a:solidFill>
              </a:rPr>
              <a:t>Meet the Sponsors</a:t>
            </a:r>
            <a:endParaRPr/>
          </a:p>
        </p:txBody>
      </p:sp>
      <p:sp>
        <p:nvSpPr>
          <p:cNvPr id="98" name="Google Shape;98;p3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3200">
                <a:solidFill>
                  <a:srgbClr val="1E4E79"/>
                </a:solidFill>
              </a:rPr>
              <a:t>Mrs. Nizialek, Room 1724</a:t>
            </a:r>
            <a:endParaRPr sz="3200">
              <a:solidFill>
                <a:srgbClr val="1E4E79"/>
              </a:solidFill>
            </a:endParaRPr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3200">
                <a:solidFill>
                  <a:srgbClr val="1E4E79"/>
                </a:solidFill>
              </a:rPr>
              <a:t>snizialek@forsyth.k12.ga.us</a:t>
            </a:r>
            <a:endParaRPr sz="3200">
              <a:solidFill>
                <a:srgbClr val="1E4E79"/>
              </a:solidFill>
            </a:endParaRPr>
          </a:p>
        </p:txBody>
      </p:sp>
      <p:sp>
        <p:nvSpPr>
          <p:cNvPr id="99" name="Google Shape;99;p3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3200">
                <a:solidFill>
                  <a:srgbClr val="1E4E79"/>
                </a:solidFill>
              </a:rPr>
              <a:t>Mrs. Wright, Room 1267</a:t>
            </a:r>
            <a:endParaRPr sz="3200">
              <a:solidFill>
                <a:srgbClr val="1E4E79"/>
              </a:solidFill>
            </a:endParaRPr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3200">
                <a:solidFill>
                  <a:srgbClr val="1E4E79"/>
                </a:solidFill>
              </a:rPr>
              <a:t>f43984@forsyth.k12.ga.us</a:t>
            </a:r>
            <a:endParaRPr sz="3200">
              <a:solidFill>
                <a:srgbClr val="1E4E79"/>
              </a:solidFill>
            </a:endParaRPr>
          </a:p>
        </p:txBody>
      </p:sp>
      <p:pic>
        <p:nvPicPr>
          <p:cNvPr id="100" name="Google Shape;100;p3"/>
          <p:cNvPicPr preferRelativeResize="0"/>
          <p:nvPr/>
        </p:nvPicPr>
        <p:blipFill rotWithShape="1">
          <a:blip r:embed="rId3">
            <a:alphaModFix/>
          </a:blip>
          <a:srcRect b="11565" l="0" r="0" t="3721"/>
          <a:stretch/>
        </p:blipFill>
        <p:spPr>
          <a:xfrm>
            <a:off x="1911581" y="2640956"/>
            <a:ext cx="2792818" cy="3548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Make a poster explaining the Fujita Scale and pictures of different kinds of tornadoes. 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26"/>
          <p:cNvSpPr/>
          <p:nvPr/>
        </p:nvSpPr>
        <p:spPr>
          <a:xfrm flipH="1" rot="10800000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100000">
                <a:srgbClr val="2E75B5"/>
              </a:gs>
            </a:gsLst>
            <a:lin ang="6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26"/>
          <p:cNvSpPr/>
          <p:nvPr/>
        </p:nvSpPr>
        <p:spPr>
          <a:xfrm rot="-5400000">
            <a:off x="5305994" y="-5310547"/>
            <a:ext cx="1580014" cy="12192002"/>
          </a:xfrm>
          <a:prstGeom prst="rect">
            <a:avLst/>
          </a:prstGeom>
          <a:gradFill>
            <a:gsLst>
              <a:gs pos="0">
                <a:srgbClr val="5B9BD5">
                  <a:alpha val="0"/>
                </a:srgbClr>
              </a:gs>
              <a:gs pos="19000">
                <a:srgbClr val="5B9BD5">
                  <a:alpha val="0"/>
                </a:srgbClr>
              </a:gs>
              <a:gs pos="99000">
                <a:srgbClr val="000000">
                  <a:alpha val="73333"/>
                </a:srgbClr>
              </a:gs>
              <a:gs pos="100000">
                <a:srgbClr val="000000">
                  <a:alpha val="73333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26"/>
          <p:cNvSpPr/>
          <p:nvPr/>
        </p:nvSpPr>
        <p:spPr>
          <a:xfrm>
            <a:off x="3825434" y="0"/>
            <a:ext cx="4303422" cy="1575461"/>
          </a:xfrm>
          <a:prstGeom prst="rect">
            <a:avLst/>
          </a:prstGeom>
          <a:gradFill>
            <a:gsLst>
              <a:gs pos="0">
                <a:srgbClr val="5B9BD5">
                  <a:alpha val="71372"/>
                </a:srgbClr>
              </a:gs>
              <a:gs pos="74000">
                <a:srgbClr val="1E4E79">
                  <a:alpha val="0"/>
                </a:srgbClr>
              </a:gs>
              <a:gs pos="100000">
                <a:srgbClr val="1E4E79">
                  <a:alpha val="0"/>
                </a:srgbClr>
              </a:gs>
            </a:gsLst>
            <a:lin ang="14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26"/>
          <p:cNvSpPr txBox="1"/>
          <p:nvPr>
            <p:ph type="title"/>
          </p:nvPr>
        </p:nvSpPr>
        <p:spPr>
          <a:xfrm>
            <a:off x="699715" y="288404"/>
            <a:ext cx="7170656" cy="9774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Life of a Raindrop</a:t>
            </a:r>
            <a:endParaRPr/>
          </a:p>
        </p:txBody>
      </p:sp>
      <p:sp>
        <p:nvSpPr>
          <p:cNvPr id="263" name="Google Shape;263;p26"/>
          <p:cNvSpPr txBox="1"/>
          <p:nvPr/>
        </p:nvSpPr>
        <p:spPr>
          <a:xfrm>
            <a:off x="185000" y="1782075"/>
            <a:ext cx="5832000" cy="582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*Keep Forsyth County Beautiful will be teaching/students will assist </a:t>
            </a:r>
            <a:endParaRPr b="0" i="0" sz="3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*kids will move to next center after 10 beads</a:t>
            </a:r>
            <a:endParaRPr b="0" i="0" sz="3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*Need a “give away “ info sheet explaining how every journey is different for a raindrop</a:t>
            </a:r>
            <a:endParaRPr b="0" i="0" sz="3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0" i="0" sz="3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4" name="Google Shape;264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09196" y="3550109"/>
            <a:ext cx="5740724" cy="322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76dbc912bb_0_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Freezing Flurries</a:t>
            </a:r>
            <a:endParaRPr/>
          </a:p>
        </p:txBody>
      </p:sp>
      <p:sp>
        <p:nvSpPr>
          <p:cNvPr id="270" name="Google Shape;270;g176dbc912bb_0_1"/>
          <p:cNvSpPr txBox="1"/>
          <p:nvPr/>
        </p:nvSpPr>
        <p:spPr>
          <a:xfrm>
            <a:off x="503700" y="1690825"/>
            <a:ext cx="4287900" cy="4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*Scratch Art Snowflake</a:t>
            </a:r>
            <a:endParaRPr b="0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*Cut coffee filters to make Snowflakes</a:t>
            </a:r>
            <a:endParaRPr b="0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*Watch videos on how to make these</a:t>
            </a:r>
            <a:endParaRPr b="0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*Make a infographic on how no two snowflakes are alike</a:t>
            </a:r>
            <a:endParaRPr b="0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1" name="Google Shape;271;g176dbc912bb_0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44000" y="1843225"/>
            <a:ext cx="7095600" cy="4727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76dbc912bb_0_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Fishy Forecast</a:t>
            </a:r>
            <a:endParaRPr/>
          </a:p>
        </p:txBody>
      </p:sp>
      <p:sp>
        <p:nvSpPr>
          <p:cNvPr id="277" name="Google Shape;277;g176dbc912bb_0_5"/>
          <p:cNvSpPr txBox="1"/>
          <p:nvPr/>
        </p:nvSpPr>
        <p:spPr>
          <a:xfrm>
            <a:off x="762000" y="2014775"/>
            <a:ext cx="457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8" name="Google Shape;278;g176dbc912bb_0_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29941" y="919225"/>
            <a:ext cx="4387535" cy="652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g176dbc912bb_0_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400000">
            <a:off x="1746331" y="753308"/>
            <a:ext cx="4432150" cy="6589024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g176dbc912bb_0_5"/>
          <p:cNvSpPr txBox="1"/>
          <p:nvPr/>
        </p:nvSpPr>
        <p:spPr>
          <a:xfrm>
            <a:off x="135350" y="1985200"/>
            <a:ext cx="1139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Need a door sign and explanation?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30"/>
          <p:cNvSpPr/>
          <p:nvPr/>
        </p:nvSpPr>
        <p:spPr>
          <a:xfrm flipH="1" rot="5400000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E75B5"/>
              </a:gs>
            </a:gsLst>
            <a:lin ang="18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30"/>
          <p:cNvSpPr/>
          <p:nvPr/>
        </p:nvSpPr>
        <p:spPr>
          <a:xfrm rot="-54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rgbClr val="5B9BD5">
                  <a:alpha val="49411"/>
                </a:srgbClr>
              </a:gs>
              <a:gs pos="100000">
                <a:srgbClr val="1E4E79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30"/>
          <p:cNvSpPr/>
          <p:nvPr/>
        </p:nvSpPr>
        <p:spPr>
          <a:xfrm flipH="1" rot="-5400000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8431"/>
                </a:srgbClr>
              </a:gs>
              <a:gs pos="69000">
                <a:srgbClr val="5B9BD5">
                  <a:alpha val="0"/>
                </a:srgbClr>
              </a:gs>
              <a:gs pos="100000">
                <a:srgbClr val="5B9BD5">
                  <a:alpha val="0"/>
                </a:srgbClr>
              </a:gs>
            </a:gsLst>
            <a:lin ang="13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30"/>
          <p:cNvSpPr/>
          <p:nvPr/>
        </p:nvSpPr>
        <p:spPr>
          <a:xfrm rot="6100492">
            <a:off x="-776564" y="1160599"/>
            <a:ext cx="4811682" cy="4091540"/>
          </a:xfrm>
          <a:custGeom>
            <a:rect b="b" l="l" r="r" t="t"/>
            <a:pathLst>
              <a:path extrusionOk="0" h="4088666" w="4808302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0">
                <a:srgbClr val="9CC2E5">
                  <a:alpha val="0"/>
                </a:srgbClr>
              </a:gs>
              <a:gs pos="39000">
                <a:srgbClr val="9CC2E5">
                  <a:alpha val="0"/>
                </a:srgbClr>
              </a:gs>
              <a:gs pos="100000">
                <a:srgbClr val="2E75B5">
                  <a:alpha val="25490"/>
                </a:srgbClr>
              </a:gs>
            </a:gsLst>
            <a:lin ang="18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30"/>
          <p:cNvSpPr txBox="1"/>
          <p:nvPr>
            <p:ph type="title"/>
          </p:nvPr>
        </p:nvSpPr>
        <p:spPr>
          <a:xfrm>
            <a:off x="660041" y="2767106"/>
            <a:ext cx="2880828" cy="30719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Power of Air</a:t>
            </a:r>
            <a:endParaRPr/>
          </a:p>
        </p:txBody>
      </p:sp>
      <p:pic>
        <p:nvPicPr>
          <p:cNvPr id="291" name="Google Shape;291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19563" y="1452563"/>
            <a:ext cx="3952875" cy="395287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0"/>
          <p:cNvSpPr txBox="1"/>
          <p:nvPr/>
        </p:nvSpPr>
        <p:spPr>
          <a:xfrm>
            <a:off x="7809800" y="201400"/>
            <a:ext cx="4304700" cy="69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rgbClr val="11111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Use this air-mazing experience to demonstrate the properties of air molecules and how they move. Teach students about the Bernoulli Effect, a scientific principle that explains why you can blow up the amazing Windbag with only one breath.</a:t>
            </a:r>
            <a:endParaRPr b="0" i="0" sz="2000" u="none" cap="none" strike="noStrike">
              <a:solidFill>
                <a:srgbClr val="11111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rgbClr val="11111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Expand your lesson and use this opportunity to discuss how air pressure creates weather systems that move across the continents and how airplanes fly.</a:t>
            </a:r>
            <a:endParaRPr b="0" i="0" sz="2000" u="none" cap="none" strike="noStrike">
              <a:solidFill>
                <a:srgbClr val="11111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rgbClr val="11111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*Watch video explanation for how to do</a:t>
            </a:r>
            <a:endParaRPr b="0" i="0" sz="2000" u="none" cap="none" strike="noStrike">
              <a:solidFill>
                <a:srgbClr val="11111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rgbClr val="11111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*This one is EXPENSIVE so don’t waste bags</a:t>
            </a:r>
            <a:endParaRPr b="0" i="0" sz="2000" u="none" cap="none" strike="noStrike">
              <a:solidFill>
                <a:srgbClr val="11111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30"/>
          <p:cNvSpPr txBox="1"/>
          <p:nvPr/>
        </p:nvSpPr>
        <p:spPr>
          <a:xfrm>
            <a:off x="1304450" y="710350"/>
            <a:ext cx="2479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30"/>
          <p:cNvSpPr txBox="1"/>
          <p:nvPr/>
        </p:nvSpPr>
        <p:spPr>
          <a:xfrm>
            <a:off x="4119575" y="5573600"/>
            <a:ext cx="34302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Watch how to do this experiment here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 dir="r"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a72449b870_0_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6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Wind Spinner</a:t>
            </a:r>
            <a:endParaRPr b="1" sz="46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4400"/>
              <a:buNone/>
            </a:pPr>
            <a:r>
              <a:t/>
            </a:r>
            <a:endParaRPr sz="5400"/>
          </a:p>
        </p:txBody>
      </p:sp>
      <p:sp>
        <p:nvSpPr>
          <p:cNvPr id="300" name="Google Shape;300;g1a72449b870_0_7"/>
          <p:cNvSpPr txBox="1"/>
          <p:nvPr/>
        </p:nvSpPr>
        <p:spPr>
          <a:xfrm>
            <a:off x="510325" y="3287900"/>
            <a:ext cx="114306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FF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1" name="Google Shape;301;g1a72449b870_0_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91063" y="954138"/>
            <a:ext cx="3490650" cy="449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4"/>
          <p:cNvSpPr txBox="1"/>
          <p:nvPr>
            <p:ph type="title"/>
          </p:nvPr>
        </p:nvSpPr>
        <p:spPr>
          <a:xfrm>
            <a:off x="1400301" y="265089"/>
            <a:ext cx="5322731" cy="7984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b="0" i="0" lang="en-US" sz="4000" u="none" cap="none" strike="noStrike">
                <a:solidFill>
                  <a:srgbClr val="C55A11"/>
                </a:solidFill>
                <a:latin typeface="Arial"/>
                <a:ea typeface="Arial"/>
                <a:cs typeface="Arial"/>
                <a:sym typeface="Arial"/>
              </a:rPr>
              <a:t>Science Ambassadors</a:t>
            </a:r>
            <a:endParaRPr/>
          </a:p>
        </p:txBody>
      </p:sp>
      <p:sp>
        <p:nvSpPr>
          <p:cNvPr id="107" name="Google Shape;107;p4"/>
          <p:cNvSpPr txBox="1"/>
          <p:nvPr>
            <p:ph idx="1" type="body"/>
          </p:nvPr>
        </p:nvSpPr>
        <p:spPr>
          <a:xfrm>
            <a:off x="457200" y="1328637"/>
            <a:ext cx="7341368" cy="50717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7780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Please turn in completed applications </a:t>
            </a: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Mrs.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Nizialek/room 1724.</a:t>
            </a:r>
            <a:endParaRPr/>
          </a:p>
        </p:txBody>
      </p:sp>
      <p:sp>
        <p:nvSpPr>
          <p:cNvPr id="108" name="Google Shape;108;p4"/>
          <p:cNvSpPr/>
          <p:nvPr/>
        </p:nvSpPr>
        <p:spPr>
          <a:xfrm flipH="1" rot="10800000">
            <a:off x="8123333" y="-5"/>
            <a:ext cx="4092521" cy="6858000"/>
          </a:xfrm>
          <a:prstGeom prst="rect">
            <a:avLst/>
          </a:prstGeom>
          <a:gradFill>
            <a:gsLst>
              <a:gs pos="0">
                <a:srgbClr val="000000">
                  <a:alpha val="93333"/>
                </a:srgbClr>
              </a:gs>
              <a:gs pos="8000">
                <a:srgbClr val="000000">
                  <a:alpha val="93333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"/>
          <p:cNvSpPr/>
          <p:nvPr/>
        </p:nvSpPr>
        <p:spPr>
          <a:xfrm flipH="1" rot="10800000">
            <a:off x="8123333" y="-2"/>
            <a:ext cx="4092521" cy="6400369"/>
          </a:xfrm>
          <a:prstGeom prst="rect">
            <a:avLst/>
          </a:prstGeom>
          <a:gradFill>
            <a:gsLst>
              <a:gs pos="0">
                <a:srgbClr val="1E4E79">
                  <a:alpha val="0"/>
                </a:srgbClr>
              </a:gs>
              <a:gs pos="31000">
                <a:srgbClr val="1E4E79">
                  <a:alpha val="0"/>
                </a:srgbClr>
              </a:gs>
              <a:gs pos="100000">
                <a:srgbClr val="1E4E79">
                  <a:alpha val="25490"/>
                </a:srgbClr>
              </a:gs>
            </a:gsLst>
            <a:lin ang="18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4"/>
          <p:cNvSpPr/>
          <p:nvPr/>
        </p:nvSpPr>
        <p:spPr>
          <a:xfrm flipH="1" rot="10800000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rgbClr val="5B9BD5">
                  <a:alpha val="0"/>
                </a:srgbClr>
              </a:gs>
              <a:gs pos="72000">
                <a:srgbClr val="000000">
                  <a:alpha val="20392"/>
                </a:srgbClr>
              </a:gs>
              <a:gs pos="100000">
                <a:srgbClr val="000000">
                  <a:alpha val="20392"/>
                </a:srgbClr>
              </a:gs>
            </a:gsLst>
            <a:lin ang="3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4"/>
          <p:cNvSpPr/>
          <p:nvPr/>
        </p:nvSpPr>
        <p:spPr>
          <a:xfrm flipH="1" rot="10800000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rgbClr val="5B9BD5">
                  <a:alpha val="0"/>
                </a:srgbClr>
              </a:gs>
              <a:gs pos="93000">
                <a:srgbClr val="000000">
                  <a:alpha val="28235"/>
                </a:srgbClr>
              </a:gs>
              <a:gs pos="100000">
                <a:srgbClr val="000000">
                  <a:alpha val="28235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&#10;&#10;Description automatically generated" id="112" name="Google Shape;11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55767" y="708210"/>
            <a:ext cx="3803798" cy="507173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4"/>
          <p:cNvSpPr txBox="1"/>
          <p:nvPr/>
        </p:nvSpPr>
        <p:spPr>
          <a:xfrm>
            <a:off x="2587266" y="5772944"/>
            <a:ext cx="227937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Mrs. Nizialek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" name="Google Shape;114;p4"/>
          <p:cNvPicPr preferRelativeResize="0"/>
          <p:nvPr/>
        </p:nvPicPr>
        <p:blipFill rotWithShape="1">
          <a:blip r:embed="rId4">
            <a:alphaModFix/>
          </a:blip>
          <a:srcRect b="11563" l="0" r="0" t="3719"/>
          <a:stretch/>
        </p:blipFill>
        <p:spPr>
          <a:xfrm>
            <a:off x="2343100" y="2640950"/>
            <a:ext cx="2361302" cy="3000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574c76b278_0_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g1574c76b278_0_3"/>
          <p:cNvSpPr txBox="1"/>
          <p:nvPr>
            <p:ph type="title"/>
          </p:nvPr>
        </p:nvSpPr>
        <p:spPr>
          <a:xfrm>
            <a:off x="1400301" y="265089"/>
            <a:ext cx="5322600" cy="7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b="0" i="0" lang="en-US" sz="4000" u="none" cap="none" strike="noStrike">
                <a:solidFill>
                  <a:srgbClr val="C55A11"/>
                </a:solidFill>
                <a:latin typeface="Arial"/>
                <a:ea typeface="Arial"/>
                <a:cs typeface="Arial"/>
                <a:sym typeface="Arial"/>
              </a:rPr>
              <a:t>Science Ambassadors</a:t>
            </a:r>
            <a:endParaRPr/>
          </a:p>
        </p:txBody>
      </p:sp>
      <p:sp>
        <p:nvSpPr>
          <p:cNvPr id="121" name="Google Shape;121;g1574c76b278_0_3"/>
          <p:cNvSpPr txBox="1"/>
          <p:nvPr>
            <p:ph idx="1" type="body"/>
          </p:nvPr>
        </p:nvSpPr>
        <p:spPr>
          <a:xfrm>
            <a:off x="457200" y="1328637"/>
            <a:ext cx="7341300" cy="50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7780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Dues are $40 and can be paid on SchoolPay (see QR code)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17780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They cover meals before the Science Nights and a tshirt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g1574c76b278_0_3"/>
          <p:cNvSpPr/>
          <p:nvPr/>
        </p:nvSpPr>
        <p:spPr>
          <a:xfrm flipH="1" rot="10800000">
            <a:off x="8123333" y="-5"/>
            <a:ext cx="4092600" cy="6858000"/>
          </a:xfrm>
          <a:prstGeom prst="rect">
            <a:avLst/>
          </a:prstGeom>
          <a:gradFill>
            <a:gsLst>
              <a:gs pos="0">
                <a:srgbClr val="000000">
                  <a:alpha val="93333"/>
                </a:srgbClr>
              </a:gs>
              <a:gs pos="8000">
                <a:srgbClr val="000000">
                  <a:alpha val="93333"/>
                </a:srgbClr>
              </a:gs>
              <a:gs pos="100000">
                <a:schemeClr val="accent1"/>
              </a:gs>
            </a:gsLst>
            <a:lin ang="2399891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g1574c76b278_0_3"/>
          <p:cNvSpPr/>
          <p:nvPr/>
        </p:nvSpPr>
        <p:spPr>
          <a:xfrm flipH="1" rot="10800000">
            <a:off x="8123333" y="-133"/>
            <a:ext cx="4092600" cy="6400500"/>
          </a:xfrm>
          <a:prstGeom prst="rect">
            <a:avLst/>
          </a:prstGeom>
          <a:gradFill>
            <a:gsLst>
              <a:gs pos="0">
                <a:srgbClr val="1E4E79">
                  <a:alpha val="0"/>
                </a:srgbClr>
              </a:gs>
              <a:gs pos="31000">
                <a:srgbClr val="1E4E79">
                  <a:alpha val="0"/>
                </a:srgbClr>
              </a:gs>
              <a:gs pos="100000">
                <a:srgbClr val="1E4E79">
                  <a:alpha val="25490"/>
                </a:srgbClr>
              </a:gs>
            </a:gsLst>
            <a:lin ang="1800004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g1574c76b278_0_3"/>
          <p:cNvSpPr/>
          <p:nvPr/>
        </p:nvSpPr>
        <p:spPr>
          <a:xfrm flipH="1" rot="10800000">
            <a:off x="8123333" y="-133"/>
            <a:ext cx="4068600" cy="6400500"/>
          </a:xfrm>
          <a:prstGeom prst="rect">
            <a:avLst/>
          </a:prstGeom>
          <a:gradFill>
            <a:gsLst>
              <a:gs pos="0">
                <a:srgbClr val="5B9BD5">
                  <a:alpha val="0"/>
                </a:srgbClr>
              </a:gs>
              <a:gs pos="72000">
                <a:srgbClr val="000000">
                  <a:alpha val="20392"/>
                </a:srgbClr>
              </a:gs>
              <a:gs pos="100000">
                <a:srgbClr val="000000">
                  <a:alpha val="20392"/>
                </a:srgbClr>
              </a:gs>
            </a:gsLst>
            <a:lin ang="300012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g1574c76b278_0_3"/>
          <p:cNvSpPr/>
          <p:nvPr/>
        </p:nvSpPr>
        <p:spPr>
          <a:xfrm flipH="1" rot="10800000">
            <a:off x="8123333" y="-13"/>
            <a:ext cx="3611400" cy="6858000"/>
          </a:xfrm>
          <a:prstGeom prst="rect">
            <a:avLst/>
          </a:prstGeom>
          <a:gradFill>
            <a:gsLst>
              <a:gs pos="0">
                <a:srgbClr val="5B9BD5">
                  <a:alpha val="0"/>
                </a:srgbClr>
              </a:gs>
              <a:gs pos="93000">
                <a:srgbClr val="000000">
                  <a:alpha val="28235"/>
                </a:srgbClr>
              </a:gs>
              <a:gs pos="100000">
                <a:srgbClr val="000000">
                  <a:alpha val="28235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&#10;&#10;Description automatically generated" id="126" name="Google Shape;126;g1574c76b278_0_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55767" y="708210"/>
            <a:ext cx="3803797" cy="5071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g1574c76b278_0_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3" y="3289181"/>
            <a:ext cx="6346900" cy="35688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"/>
          <p:cNvSpPr/>
          <p:nvPr/>
        </p:nvSpPr>
        <p:spPr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411"/>
            </a:srgbClr>
          </a:solidFill>
          <a:ln cap="sq" cmpd="thinThick" w="127000">
            <a:solidFill>
              <a:srgbClr val="595959">
                <a:alpha val="8000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5"/>
          <p:cNvSpPr txBox="1"/>
          <p:nvPr>
            <p:ph type="title"/>
          </p:nvPr>
        </p:nvSpPr>
        <p:spPr>
          <a:xfrm>
            <a:off x="674237" y="914400"/>
            <a:ext cx="3657600" cy="288757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b="1" lang="en-US" sz="4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Club Overview</a:t>
            </a:r>
            <a:endParaRPr/>
          </a:p>
        </p:txBody>
      </p:sp>
      <p:cxnSp>
        <p:nvCxnSpPr>
          <p:cNvPr id="134" name="Google Shape;134;p5"/>
          <p:cNvCxnSpPr/>
          <p:nvPr/>
        </p:nvCxnSpPr>
        <p:spPr>
          <a:xfrm>
            <a:off x="1191126" y="3910267"/>
            <a:ext cx="2586790" cy="0"/>
          </a:xfrm>
          <a:prstGeom prst="straightConnector1">
            <a:avLst/>
          </a:prstGeom>
          <a:noFill/>
          <a:ln cap="flat" cmpd="sng" w="222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Diagram&#10;&#10;Description automatically generated" id="135" name="Google Shape;135;p5"/>
          <p:cNvPicPr preferRelativeResize="0"/>
          <p:nvPr/>
        </p:nvPicPr>
        <p:blipFill rotWithShape="1">
          <a:blip r:embed="rId3">
            <a:alphaModFix/>
          </a:blip>
          <a:srcRect b="2815" l="1819" r="33863" t="8445"/>
          <a:stretch/>
        </p:blipFill>
        <p:spPr>
          <a:xfrm>
            <a:off x="5671790" y="492573"/>
            <a:ext cx="5517609" cy="58807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"/>
          <p:cNvSpPr txBox="1"/>
          <p:nvPr>
            <p:ph type="title"/>
          </p:nvPr>
        </p:nvSpPr>
        <p:spPr>
          <a:xfrm>
            <a:off x="6568440" y="303371"/>
            <a:ext cx="5181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ntata One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ntata One"/>
                <a:ea typeface="Cantata One"/>
                <a:cs typeface="Cantata One"/>
                <a:sym typeface="Cantata One"/>
              </a:rPr>
              <a:t>Science Ambassadors</a:t>
            </a:r>
            <a:endParaRPr b="0" i="0" sz="4400" u="none" cap="none" strike="noStrike">
              <a:solidFill>
                <a:schemeClr val="dk1"/>
              </a:solidFill>
              <a:latin typeface="Cantata One"/>
              <a:ea typeface="Cantata One"/>
              <a:cs typeface="Cantata One"/>
              <a:sym typeface="Cantata One"/>
            </a:endParaRPr>
          </a:p>
        </p:txBody>
      </p:sp>
      <p:sp>
        <p:nvSpPr>
          <p:cNvPr id="141" name="Google Shape;141;p6"/>
          <p:cNvSpPr txBox="1"/>
          <p:nvPr>
            <p:ph idx="1" type="body"/>
          </p:nvPr>
        </p:nvSpPr>
        <p:spPr>
          <a:xfrm>
            <a:off x="441960" y="203200"/>
            <a:ext cx="5654039" cy="6024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Science Ambassadors is a club that provides </a:t>
            </a:r>
            <a:r>
              <a:rPr b="0" i="0" lang="en-US" sz="4000" u="none" cap="none" strike="noStrike">
                <a:solidFill>
                  <a:srgbClr val="EB701D"/>
                </a:solidFill>
                <a:latin typeface="Ribeye"/>
                <a:ea typeface="Ribeye"/>
                <a:cs typeface="Ribeye"/>
                <a:sym typeface="Ribeye"/>
              </a:rPr>
              <a:t>Science Nights </a:t>
            </a:r>
            <a:r>
              <a:rPr b="0" i="0" lang="en-US" sz="40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at local elementary schools.  Students work in groups to teach a science concept to children and their families</a:t>
            </a:r>
            <a:r>
              <a:rPr b="0" i="0" lang="en-US" sz="4000" u="none" cap="none" strike="noStrike">
                <a:solidFill>
                  <a:schemeClr val="dk1"/>
                </a:solidFill>
                <a:latin typeface="Rokkitt"/>
                <a:ea typeface="Rokkitt"/>
                <a:cs typeface="Rokkitt"/>
                <a:sym typeface="Rokkitt"/>
              </a:rPr>
              <a:t>.</a:t>
            </a:r>
            <a:endParaRPr b="0" i="0" sz="112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&#10;&#10;Description automatically generated" id="142" name="Google Shape;14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77488" y="1628934"/>
            <a:ext cx="3563503" cy="4744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"/>
          <p:cNvSpPr txBox="1"/>
          <p:nvPr/>
        </p:nvSpPr>
        <p:spPr>
          <a:xfrm>
            <a:off x="650240" y="516760"/>
            <a:ext cx="442976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Students work in groups to teach a science concept to children and their families</a:t>
            </a:r>
            <a:r>
              <a:rPr b="0" i="0" lang="en-US" sz="4800" u="none" cap="none" strike="noStrike">
                <a:solidFill>
                  <a:schemeClr val="dk1"/>
                </a:solidFill>
                <a:latin typeface="Rokkitt"/>
                <a:ea typeface="Rokkitt"/>
                <a:cs typeface="Rokkitt"/>
                <a:sym typeface="Rokkitt"/>
              </a:rPr>
              <a:t>. 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" name="Google Shape;14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58675" y="152400"/>
            <a:ext cx="4914900" cy="655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8"/>
          <p:cNvSpPr txBox="1"/>
          <p:nvPr/>
        </p:nvSpPr>
        <p:spPr>
          <a:xfrm>
            <a:off x="497840" y="1137530"/>
            <a:ext cx="399288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chemeClr val="dk1"/>
                </a:solidFill>
                <a:latin typeface="Rokkitt"/>
                <a:ea typeface="Rokkitt"/>
                <a:cs typeface="Rokkitt"/>
                <a:sym typeface="Rokkitt"/>
              </a:rPr>
              <a:t>Students can pick their own groups and work with their  friends</a:t>
            </a:r>
            <a:r>
              <a:rPr b="1" i="0" lang="en-US" sz="54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b="0" i="0" sz="5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00200" y="348375"/>
            <a:ext cx="7650324" cy="5737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9"/>
          <p:cNvSpPr txBox="1"/>
          <p:nvPr/>
        </p:nvSpPr>
        <p:spPr>
          <a:xfrm>
            <a:off x="751840" y="749840"/>
            <a:ext cx="3799840" cy="29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rgbClr val="000000"/>
                </a:solidFill>
                <a:latin typeface="Rokkitt"/>
                <a:ea typeface="Rokkitt"/>
                <a:cs typeface="Rokkitt"/>
                <a:sym typeface="Rokkitt"/>
              </a:rPr>
              <a:t>Materials and instruction are provided to ensure Science Night success.</a:t>
            </a:r>
            <a:endParaRPr b="1" i="0" sz="4400" u="none" cap="none" strike="noStrike">
              <a:solidFill>
                <a:srgbClr val="000000"/>
              </a:solidFill>
              <a:latin typeface="Rokkitt"/>
              <a:ea typeface="Rokkitt"/>
              <a:cs typeface="Rokkitt"/>
              <a:sym typeface="Rokkitt"/>
            </a:endParaRPr>
          </a:p>
        </p:txBody>
      </p:sp>
      <p:pic>
        <p:nvPicPr>
          <p:cNvPr id="160" name="Google Shape;16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5251613" y="889940"/>
            <a:ext cx="6770852" cy="5078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2021-09-17T16:31:32Z</dcterms:created>
  <dc:creator>Grogan, Kelley</dc:creator>
</cp:coreProperties>
</file>