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58" r:id="rId2"/>
    <p:sldId id="452" r:id="rId3"/>
    <p:sldId id="271" r:id="rId4"/>
    <p:sldId id="266" r:id="rId5"/>
    <p:sldId id="453" r:id="rId6"/>
    <p:sldId id="259" r:id="rId7"/>
    <p:sldId id="261" r:id="rId8"/>
    <p:sldId id="262" r:id="rId9"/>
    <p:sldId id="454" r:id="rId10"/>
    <p:sldId id="263" r:id="rId11"/>
    <p:sldId id="281" r:id="rId12"/>
    <p:sldId id="451" r:id="rId13"/>
    <p:sldId id="282" r:id="rId14"/>
    <p:sldId id="265" r:id="rId15"/>
    <p:sldId id="275" r:id="rId16"/>
    <p:sldId id="455" r:id="rId17"/>
    <p:sldId id="456" r:id="rId18"/>
    <p:sldId id="283" r:id="rId19"/>
    <p:sldId id="273" r:id="rId20"/>
    <p:sldId id="276" r:id="rId21"/>
    <p:sldId id="280" r:id="rId22"/>
    <p:sldId id="277" r:id="rId23"/>
    <p:sldId id="274" r:id="rId24"/>
    <p:sldId id="457" r:id="rId25"/>
  </p:sldIdLst>
  <p:sldSz cx="12192000" cy="6858000"/>
  <p:notesSz cx="6954838" cy="92408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a:srgbClr val="A5002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6" d="100"/>
          <a:sy n="106" d="100"/>
        </p:scale>
        <p:origin x="756"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shley N. Stockelman" userId="c281c6c4-3306-464b-a91a-0c92b9aa0b72" providerId="ADAL" clId="{B4E932F9-1099-4B5C-A76E-AC04273B2ABC}"/>
    <pc:docChg chg="undo custSel modSld">
      <pc:chgData name="Ashley N. Stockelman" userId="c281c6c4-3306-464b-a91a-0c92b9aa0b72" providerId="ADAL" clId="{B4E932F9-1099-4B5C-A76E-AC04273B2ABC}" dt="2023-01-30T19:34:02.023" v="409" actId="5793"/>
      <pc:docMkLst>
        <pc:docMk/>
      </pc:docMkLst>
      <pc:sldChg chg="modSp mod">
        <pc:chgData name="Ashley N. Stockelman" userId="c281c6c4-3306-464b-a91a-0c92b9aa0b72" providerId="ADAL" clId="{B4E932F9-1099-4B5C-A76E-AC04273B2ABC}" dt="2023-01-30T19:34:02.023" v="409" actId="5793"/>
        <pc:sldMkLst>
          <pc:docMk/>
          <pc:sldMk cId="161025028" sldId="273"/>
        </pc:sldMkLst>
        <pc:spChg chg="mod">
          <ac:chgData name="Ashley N. Stockelman" userId="c281c6c4-3306-464b-a91a-0c92b9aa0b72" providerId="ADAL" clId="{B4E932F9-1099-4B5C-A76E-AC04273B2ABC}" dt="2023-01-30T19:34:02.023" v="409" actId="5793"/>
          <ac:spMkLst>
            <pc:docMk/>
            <pc:sldMk cId="161025028" sldId="273"/>
            <ac:spMk id="2" creationId="{00000000-0000-0000-0000-000000000000}"/>
          </ac:spMkLst>
        </pc:spChg>
      </pc:sldChg>
      <pc:sldChg chg="modSp mod">
        <pc:chgData name="Ashley N. Stockelman" userId="c281c6c4-3306-464b-a91a-0c92b9aa0b72" providerId="ADAL" clId="{B4E932F9-1099-4B5C-A76E-AC04273B2ABC}" dt="2023-01-30T17:29:53.821" v="4" actId="20577"/>
        <pc:sldMkLst>
          <pc:docMk/>
          <pc:sldMk cId="3336305669" sldId="275"/>
        </pc:sldMkLst>
        <pc:spChg chg="mod">
          <ac:chgData name="Ashley N. Stockelman" userId="c281c6c4-3306-464b-a91a-0c92b9aa0b72" providerId="ADAL" clId="{B4E932F9-1099-4B5C-A76E-AC04273B2ABC}" dt="2023-01-30T17:29:53.821" v="4" actId="20577"/>
          <ac:spMkLst>
            <pc:docMk/>
            <pc:sldMk cId="3336305669" sldId="275"/>
            <ac:spMk id="2" creationId="{B16BE1C7-8496-4628-B8FE-9C0166989D6A}"/>
          </ac:spMkLst>
        </pc:spChg>
      </pc:sldChg>
      <pc:sldChg chg="modSp mod">
        <pc:chgData name="Ashley N. Stockelman" userId="c281c6c4-3306-464b-a91a-0c92b9aa0b72" providerId="ADAL" clId="{B4E932F9-1099-4B5C-A76E-AC04273B2ABC}" dt="2023-01-30T19:18:24.616" v="63" actId="20577"/>
        <pc:sldMkLst>
          <pc:docMk/>
          <pc:sldMk cId="780341241" sldId="276"/>
        </pc:sldMkLst>
        <pc:spChg chg="mod">
          <ac:chgData name="Ashley N. Stockelman" userId="c281c6c4-3306-464b-a91a-0c92b9aa0b72" providerId="ADAL" clId="{B4E932F9-1099-4B5C-A76E-AC04273B2ABC}" dt="2023-01-30T19:18:24.616" v="63" actId="20577"/>
          <ac:spMkLst>
            <pc:docMk/>
            <pc:sldMk cId="780341241" sldId="276"/>
            <ac:spMk id="2" creationId="{915972A8-932F-4142-B93E-0AF31A60E439}"/>
          </ac:spMkLst>
        </pc:spChg>
      </pc:sldChg>
      <pc:sldChg chg="modSp mod">
        <pc:chgData name="Ashley N. Stockelman" userId="c281c6c4-3306-464b-a91a-0c92b9aa0b72" providerId="ADAL" clId="{B4E932F9-1099-4B5C-A76E-AC04273B2ABC}" dt="2023-01-30T19:17:57.703" v="62" actId="115"/>
        <pc:sldMkLst>
          <pc:docMk/>
          <pc:sldMk cId="2771050753" sldId="277"/>
        </pc:sldMkLst>
        <pc:spChg chg="mod">
          <ac:chgData name="Ashley N. Stockelman" userId="c281c6c4-3306-464b-a91a-0c92b9aa0b72" providerId="ADAL" clId="{B4E932F9-1099-4B5C-A76E-AC04273B2ABC}" dt="2023-01-30T19:17:57.703" v="62" actId="115"/>
          <ac:spMkLst>
            <pc:docMk/>
            <pc:sldMk cId="2771050753" sldId="277"/>
            <ac:spMk id="3" creationId="{07F397AF-F99F-4F65-A704-845689BF49EE}"/>
          </ac:spMkLst>
        </pc:spChg>
      </pc:sldChg>
      <pc:sldChg chg="modSp mod">
        <pc:chgData name="Ashley N. Stockelman" userId="c281c6c4-3306-464b-a91a-0c92b9aa0b72" providerId="ADAL" clId="{B4E932F9-1099-4B5C-A76E-AC04273B2ABC}" dt="2023-01-30T17:31:56.437" v="10" actId="20577"/>
        <pc:sldMkLst>
          <pc:docMk/>
          <pc:sldMk cId="1100028315" sldId="283"/>
        </pc:sldMkLst>
        <pc:spChg chg="mod">
          <ac:chgData name="Ashley N. Stockelman" userId="c281c6c4-3306-464b-a91a-0c92b9aa0b72" providerId="ADAL" clId="{B4E932F9-1099-4B5C-A76E-AC04273B2ABC}" dt="2023-01-30T17:31:56.437" v="10" actId="20577"/>
          <ac:spMkLst>
            <pc:docMk/>
            <pc:sldMk cId="1100028315" sldId="283"/>
            <ac:spMk id="2" creationId="{00000000-0000-0000-0000-000000000000}"/>
          </ac:spMkLst>
        </pc:spChg>
      </pc:sldChg>
      <pc:sldChg chg="modSp mod">
        <pc:chgData name="Ashley N. Stockelman" userId="c281c6c4-3306-464b-a91a-0c92b9aa0b72" providerId="ADAL" clId="{B4E932F9-1099-4B5C-A76E-AC04273B2ABC}" dt="2023-01-30T17:30:55.560" v="8" actId="207"/>
        <pc:sldMkLst>
          <pc:docMk/>
          <pc:sldMk cId="1284561644" sldId="455"/>
        </pc:sldMkLst>
        <pc:spChg chg="mod">
          <ac:chgData name="Ashley N. Stockelman" userId="c281c6c4-3306-464b-a91a-0c92b9aa0b72" providerId="ADAL" clId="{B4E932F9-1099-4B5C-A76E-AC04273B2ABC}" dt="2023-01-30T17:30:46.269" v="7" actId="207"/>
          <ac:spMkLst>
            <pc:docMk/>
            <pc:sldMk cId="1284561644" sldId="455"/>
            <ac:spMk id="4" creationId="{8271AD42-9604-4B21-9654-0A5999D5A9F3}"/>
          </ac:spMkLst>
        </pc:spChg>
        <pc:spChg chg="mod">
          <ac:chgData name="Ashley N. Stockelman" userId="c281c6c4-3306-464b-a91a-0c92b9aa0b72" providerId="ADAL" clId="{B4E932F9-1099-4B5C-A76E-AC04273B2ABC}" dt="2023-01-30T17:30:55.560" v="8" actId="207"/>
          <ac:spMkLst>
            <pc:docMk/>
            <pc:sldMk cId="1284561644" sldId="455"/>
            <ac:spMk id="6" creationId="{43D6E07A-81BA-41D9-A480-CD4C1A887090}"/>
          </ac:spMkLst>
        </pc:spChg>
      </pc:sldChg>
    </pc:docChg>
  </pc:docChgLst>
  <pc:docChgLst>
    <pc:chgData name="Ashley N. Stockelman" userId="c281c6c4-3306-464b-a91a-0c92b9aa0b72" providerId="ADAL" clId="{114356BA-D70E-4459-BE91-A993A8DCFB73}"/>
    <pc:docChg chg="modSld">
      <pc:chgData name="Ashley N. Stockelman" userId="c281c6c4-3306-464b-a91a-0c92b9aa0b72" providerId="ADAL" clId="{114356BA-D70E-4459-BE91-A993A8DCFB73}" dt="2023-03-27T13:36:07.440" v="49" actId="20577"/>
      <pc:docMkLst>
        <pc:docMk/>
      </pc:docMkLst>
      <pc:sldChg chg="modSp mod">
        <pc:chgData name="Ashley N. Stockelman" userId="c281c6c4-3306-464b-a91a-0c92b9aa0b72" providerId="ADAL" clId="{114356BA-D70E-4459-BE91-A993A8DCFB73}" dt="2023-03-27T13:29:04.927" v="4" actId="403"/>
        <pc:sldMkLst>
          <pc:docMk/>
          <pc:sldMk cId="2417456046" sldId="258"/>
        </pc:sldMkLst>
        <pc:spChg chg="mod">
          <ac:chgData name="Ashley N. Stockelman" userId="c281c6c4-3306-464b-a91a-0c92b9aa0b72" providerId="ADAL" clId="{114356BA-D70E-4459-BE91-A993A8DCFB73}" dt="2023-03-27T13:29:04.927" v="4" actId="403"/>
          <ac:spMkLst>
            <pc:docMk/>
            <pc:sldMk cId="2417456046" sldId="258"/>
            <ac:spMk id="7" creationId="{10FCB30E-5B2E-47A1-BA7A-CF2DD8B2436F}"/>
          </ac:spMkLst>
        </pc:spChg>
      </pc:sldChg>
      <pc:sldChg chg="modSp mod">
        <pc:chgData name="Ashley N. Stockelman" userId="c281c6c4-3306-464b-a91a-0c92b9aa0b72" providerId="ADAL" clId="{114356BA-D70E-4459-BE91-A993A8DCFB73}" dt="2023-03-27T13:31:13.536" v="21" actId="20577"/>
        <pc:sldMkLst>
          <pc:docMk/>
          <pc:sldMk cId="973507553" sldId="261"/>
        </pc:sldMkLst>
        <pc:spChg chg="mod">
          <ac:chgData name="Ashley N. Stockelman" userId="c281c6c4-3306-464b-a91a-0c92b9aa0b72" providerId="ADAL" clId="{114356BA-D70E-4459-BE91-A993A8DCFB73}" dt="2023-03-27T13:31:13.536" v="21" actId="20577"/>
          <ac:spMkLst>
            <pc:docMk/>
            <pc:sldMk cId="973507553" sldId="261"/>
            <ac:spMk id="15363" creationId="{00000000-0000-0000-0000-000000000000}"/>
          </ac:spMkLst>
        </pc:spChg>
      </pc:sldChg>
      <pc:sldChg chg="modSp mod">
        <pc:chgData name="Ashley N. Stockelman" userId="c281c6c4-3306-464b-a91a-0c92b9aa0b72" providerId="ADAL" clId="{114356BA-D70E-4459-BE91-A993A8DCFB73}" dt="2023-03-27T13:35:21.850" v="43" actId="20577"/>
        <pc:sldMkLst>
          <pc:docMk/>
          <pc:sldMk cId="89529711" sldId="262"/>
        </pc:sldMkLst>
        <pc:spChg chg="mod">
          <ac:chgData name="Ashley N. Stockelman" userId="c281c6c4-3306-464b-a91a-0c92b9aa0b72" providerId="ADAL" clId="{114356BA-D70E-4459-BE91-A993A8DCFB73}" dt="2023-03-27T13:35:21.850" v="43" actId="20577"/>
          <ac:spMkLst>
            <pc:docMk/>
            <pc:sldMk cId="89529711" sldId="262"/>
            <ac:spMk id="7" creationId="{F579C4CA-3F47-4199-8536-75C7C31EC78C}"/>
          </ac:spMkLst>
        </pc:spChg>
      </pc:sldChg>
      <pc:sldChg chg="modSp mod">
        <pc:chgData name="Ashley N. Stockelman" userId="c281c6c4-3306-464b-a91a-0c92b9aa0b72" providerId="ADAL" clId="{114356BA-D70E-4459-BE91-A993A8DCFB73}" dt="2023-03-27T13:29:37.074" v="5" actId="20577"/>
        <pc:sldMkLst>
          <pc:docMk/>
          <pc:sldMk cId="476157565" sldId="266"/>
        </pc:sldMkLst>
        <pc:spChg chg="mod">
          <ac:chgData name="Ashley N. Stockelman" userId="c281c6c4-3306-464b-a91a-0c92b9aa0b72" providerId="ADAL" clId="{114356BA-D70E-4459-BE91-A993A8DCFB73}" dt="2023-03-27T13:29:37.074" v="5" actId="20577"/>
          <ac:spMkLst>
            <pc:docMk/>
            <pc:sldMk cId="476157565" sldId="266"/>
            <ac:spMk id="16" creationId="{C2DAEEA9-3AC7-41C2-B0E1-512E9E394DAC}"/>
          </ac:spMkLst>
        </pc:spChg>
      </pc:sldChg>
      <pc:sldChg chg="modSp mod">
        <pc:chgData name="Ashley N. Stockelman" userId="c281c6c4-3306-464b-a91a-0c92b9aa0b72" providerId="ADAL" clId="{114356BA-D70E-4459-BE91-A993A8DCFB73}" dt="2023-03-27T13:36:07.440" v="49" actId="20577"/>
        <pc:sldMkLst>
          <pc:docMk/>
          <pc:sldMk cId="1277635352" sldId="454"/>
        </pc:sldMkLst>
        <pc:spChg chg="mod">
          <ac:chgData name="Ashley N. Stockelman" userId="c281c6c4-3306-464b-a91a-0c92b9aa0b72" providerId="ADAL" clId="{114356BA-D70E-4459-BE91-A993A8DCFB73}" dt="2023-03-27T13:36:07.440" v="49" actId="20577"/>
          <ac:spMkLst>
            <pc:docMk/>
            <pc:sldMk cId="1277635352" sldId="454"/>
            <ac:spMk id="3" creationId="{25B6829C-2CD8-464D-8BAE-1FBA1407835B}"/>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58193B3-6053-42EC-AD2D-A26B3A831DDA}" type="doc">
      <dgm:prSet loTypeId="urn:microsoft.com/office/officeart/2008/layout/LinedList" loCatId="list" qsTypeId="urn:microsoft.com/office/officeart/2005/8/quickstyle/simple1" qsCatId="simple" csTypeId="urn:microsoft.com/office/officeart/2005/8/colors/colorful5" csCatId="colorful" phldr="1"/>
      <dgm:spPr/>
      <dgm:t>
        <a:bodyPr/>
        <a:lstStyle/>
        <a:p>
          <a:endParaRPr lang="en-US"/>
        </a:p>
      </dgm:t>
    </dgm:pt>
    <dgm:pt modelId="{5AE9DA43-F8EE-411D-B527-C3566912BDCF}">
      <dgm:prSet/>
      <dgm:spPr/>
      <dgm:t>
        <a:bodyPr/>
        <a:lstStyle/>
        <a:p>
          <a:r>
            <a:rPr lang="en-US" dirty="0">
              <a:latin typeface="Bernard MT Condensed" panose="02050806060905020404" pitchFamily="18" charset="0"/>
            </a:rPr>
            <a:t>Getting LOST!</a:t>
          </a:r>
        </a:p>
      </dgm:t>
    </dgm:pt>
    <dgm:pt modelId="{1DDE39FD-2491-4550-BA49-E46C38962CD5}" type="parTrans" cxnId="{EE6CDB00-824B-49B8-AFE2-365B3C86B41C}">
      <dgm:prSet/>
      <dgm:spPr/>
      <dgm:t>
        <a:bodyPr/>
        <a:lstStyle/>
        <a:p>
          <a:endParaRPr lang="en-US">
            <a:latin typeface="Bernard MT Condensed" panose="02050806060905020404" pitchFamily="18" charset="0"/>
          </a:endParaRPr>
        </a:p>
      </dgm:t>
    </dgm:pt>
    <dgm:pt modelId="{9CFB4C99-C5A9-4309-9B56-582051BC75D8}" type="sibTrans" cxnId="{EE6CDB00-824B-49B8-AFE2-365B3C86B41C}">
      <dgm:prSet/>
      <dgm:spPr/>
      <dgm:t>
        <a:bodyPr/>
        <a:lstStyle/>
        <a:p>
          <a:endParaRPr lang="en-US">
            <a:latin typeface="Bernard MT Condensed" panose="02050806060905020404" pitchFamily="18" charset="0"/>
          </a:endParaRPr>
        </a:p>
      </dgm:t>
    </dgm:pt>
    <dgm:pt modelId="{6180363F-FAFD-458E-98AB-1A60CAE118F6}">
      <dgm:prSet/>
      <dgm:spPr/>
      <dgm:t>
        <a:bodyPr/>
        <a:lstStyle/>
        <a:p>
          <a:r>
            <a:rPr lang="en-US" dirty="0">
              <a:latin typeface="Bernard MT Condensed" panose="02050806060905020404" pitchFamily="18" charset="0"/>
            </a:rPr>
            <a:t>Homework! </a:t>
          </a:r>
        </a:p>
      </dgm:t>
    </dgm:pt>
    <dgm:pt modelId="{0E6DD3BE-2F67-4D6C-9CC0-FF03AAD4A551}" type="parTrans" cxnId="{182D8FF8-87A2-4983-A33E-72225E15B26D}">
      <dgm:prSet/>
      <dgm:spPr/>
      <dgm:t>
        <a:bodyPr/>
        <a:lstStyle/>
        <a:p>
          <a:endParaRPr lang="en-US">
            <a:latin typeface="Bernard MT Condensed" panose="02050806060905020404" pitchFamily="18" charset="0"/>
          </a:endParaRPr>
        </a:p>
      </dgm:t>
    </dgm:pt>
    <dgm:pt modelId="{0685288C-BC94-4ECF-97AA-65C03D126051}" type="sibTrans" cxnId="{182D8FF8-87A2-4983-A33E-72225E15B26D}">
      <dgm:prSet/>
      <dgm:spPr/>
      <dgm:t>
        <a:bodyPr/>
        <a:lstStyle/>
        <a:p>
          <a:endParaRPr lang="en-US">
            <a:latin typeface="Bernard MT Condensed" panose="02050806060905020404" pitchFamily="18" charset="0"/>
          </a:endParaRPr>
        </a:p>
      </dgm:t>
    </dgm:pt>
    <dgm:pt modelId="{3D24B1F9-4B7B-4D7E-9EDD-5969765E704C}">
      <dgm:prSet/>
      <dgm:spPr/>
      <dgm:t>
        <a:bodyPr/>
        <a:lstStyle/>
        <a:p>
          <a:r>
            <a:rPr lang="en-US" dirty="0">
              <a:latin typeface="Bernard MT Condensed" panose="02050806060905020404" pitchFamily="18" charset="0"/>
            </a:rPr>
            <a:t>Making Good Grades!</a:t>
          </a:r>
        </a:p>
      </dgm:t>
    </dgm:pt>
    <dgm:pt modelId="{96732562-CB44-42A0-94C8-73D49CDB8125}" type="parTrans" cxnId="{33443D61-D5D3-4F40-9D80-7F5626CD999E}">
      <dgm:prSet/>
      <dgm:spPr/>
      <dgm:t>
        <a:bodyPr/>
        <a:lstStyle/>
        <a:p>
          <a:endParaRPr lang="en-US">
            <a:latin typeface="Bernard MT Condensed" panose="02050806060905020404" pitchFamily="18" charset="0"/>
          </a:endParaRPr>
        </a:p>
      </dgm:t>
    </dgm:pt>
    <dgm:pt modelId="{45C40B67-C813-492D-B451-C7DEF906D203}" type="sibTrans" cxnId="{33443D61-D5D3-4F40-9D80-7F5626CD999E}">
      <dgm:prSet/>
      <dgm:spPr/>
      <dgm:t>
        <a:bodyPr/>
        <a:lstStyle/>
        <a:p>
          <a:endParaRPr lang="en-US">
            <a:latin typeface="Bernard MT Condensed" panose="02050806060905020404" pitchFamily="18" charset="0"/>
          </a:endParaRPr>
        </a:p>
      </dgm:t>
    </dgm:pt>
    <dgm:pt modelId="{3526A68C-B8C7-4684-803C-67B9E0E0E0F8}">
      <dgm:prSet/>
      <dgm:spPr/>
      <dgm:t>
        <a:bodyPr/>
        <a:lstStyle/>
        <a:p>
          <a:r>
            <a:rPr lang="en-US" dirty="0">
              <a:latin typeface="Bernard MT Condensed" panose="02050806060905020404" pitchFamily="18" charset="0"/>
            </a:rPr>
            <a:t>Will I know someone at LUNCH?</a:t>
          </a:r>
        </a:p>
      </dgm:t>
    </dgm:pt>
    <dgm:pt modelId="{BCD0713E-5318-49FB-96E3-2D9A665D4EE7}" type="parTrans" cxnId="{1CE3AC17-6191-4246-A448-D30015A5EFEB}">
      <dgm:prSet/>
      <dgm:spPr/>
      <dgm:t>
        <a:bodyPr/>
        <a:lstStyle/>
        <a:p>
          <a:endParaRPr lang="en-US">
            <a:latin typeface="Bernard MT Condensed" panose="02050806060905020404" pitchFamily="18" charset="0"/>
          </a:endParaRPr>
        </a:p>
      </dgm:t>
    </dgm:pt>
    <dgm:pt modelId="{A5E651D9-8D15-4CAD-B8E7-9AFE1F1AAA1E}" type="sibTrans" cxnId="{1CE3AC17-6191-4246-A448-D30015A5EFEB}">
      <dgm:prSet/>
      <dgm:spPr/>
      <dgm:t>
        <a:bodyPr/>
        <a:lstStyle/>
        <a:p>
          <a:endParaRPr lang="en-US">
            <a:latin typeface="Bernard MT Condensed" panose="02050806060905020404" pitchFamily="18" charset="0"/>
          </a:endParaRPr>
        </a:p>
      </dgm:t>
    </dgm:pt>
    <dgm:pt modelId="{DA12DAFC-8C69-49ED-AC19-30A8521EA9ED}">
      <dgm:prSet/>
      <dgm:spPr/>
      <dgm:t>
        <a:bodyPr/>
        <a:lstStyle/>
        <a:p>
          <a:r>
            <a:rPr lang="en-US" dirty="0">
              <a:latin typeface="Bernard MT Condensed" panose="02050806060905020404" pitchFamily="18" charset="0"/>
            </a:rPr>
            <a:t>Lockers!?</a:t>
          </a:r>
        </a:p>
      </dgm:t>
    </dgm:pt>
    <dgm:pt modelId="{0215A1B8-E171-425E-9ED3-746FEFA84394}" type="parTrans" cxnId="{7101694F-2C15-483F-8687-85D1965D771D}">
      <dgm:prSet/>
      <dgm:spPr/>
      <dgm:t>
        <a:bodyPr/>
        <a:lstStyle/>
        <a:p>
          <a:endParaRPr lang="en-US"/>
        </a:p>
      </dgm:t>
    </dgm:pt>
    <dgm:pt modelId="{B148EFBC-78EE-4D0C-BFA5-C216F147769C}" type="sibTrans" cxnId="{7101694F-2C15-483F-8687-85D1965D771D}">
      <dgm:prSet/>
      <dgm:spPr/>
      <dgm:t>
        <a:bodyPr/>
        <a:lstStyle/>
        <a:p>
          <a:endParaRPr lang="en-US"/>
        </a:p>
      </dgm:t>
    </dgm:pt>
    <dgm:pt modelId="{35C05798-0B16-4FA0-8DED-5C8B08C7CC07}">
      <dgm:prSet/>
      <dgm:spPr/>
      <dgm:t>
        <a:bodyPr/>
        <a:lstStyle/>
        <a:p>
          <a:r>
            <a:rPr lang="en-US" dirty="0">
              <a:latin typeface="Bernard MT Condensed" panose="02050806060905020404" pitchFamily="18" charset="0"/>
            </a:rPr>
            <a:t>Bullying!</a:t>
          </a:r>
        </a:p>
      </dgm:t>
    </dgm:pt>
    <dgm:pt modelId="{AA2217A6-9F85-4E57-A800-8A87945D695A}" type="parTrans" cxnId="{B0087693-F78F-4060-BA34-1FBE9F214096}">
      <dgm:prSet/>
      <dgm:spPr/>
      <dgm:t>
        <a:bodyPr/>
        <a:lstStyle/>
        <a:p>
          <a:endParaRPr lang="en-US"/>
        </a:p>
      </dgm:t>
    </dgm:pt>
    <dgm:pt modelId="{3EED71A3-A45A-43FD-8A51-0302B584B6FD}" type="sibTrans" cxnId="{B0087693-F78F-4060-BA34-1FBE9F214096}">
      <dgm:prSet/>
      <dgm:spPr/>
      <dgm:t>
        <a:bodyPr/>
        <a:lstStyle/>
        <a:p>
          <a:endParaRPr lang="en-US"/>
        </a:p>
      </dgm:t>
    </dgm:pt>
    <dgm:pt modelId="{2A3A4835-07CB-4505-887F-7CFEA238FE64}">
      <dgm:prSet/>
      <dgm:spPr/>
      <dgm:t>
        <a:bodyPr/>
        <a:lstStyle/>
        <a:p>
          <a:r>
            <a:rPr lang="en-US" dirty="0">
              <a:latin typeface="Bernard MT Condensed" panose="02050806060905020404" pitchFamily="18" charset="0"/>
            </a:rPr>
            <a:t>Will I get in trouble?</a:t>
          </a:r>
        </a:p>
      </dgm:t>
    </dgm:pt>
    <dgm:pt modelId="{FAD8AB82-E85D-46CE-8A5A-C8DB38707D57}" type="parTrans" cxnId="{B8F4F7F9-6486-49FD-AC51-C6B8DE9860FC}">
      <dgm:prSet/>
      <dgm:spPr/>
      <dgm:t>
        <a:bodyPr/>
        <a:lstStyle/>
        <a:p>
          <a:endParaRPr lang="en-US"/>
        </a:p>
      </dgm:t>
    </dgm:pt>
    <dgm:pt modelId="{031F2949-476B-4AC1-B6ED-0044A281EAD6}" type="sibTrans" cxnId="{B8F4F7F9-6486-49FD-AC51-C6B8DE9860FC}">
      <dgm:prSet/>
      <dgm:spPr/>
      <dgm:t>
        <a:bodyPr/>
        <a:lstStyle/>
        <a:p>
          <a:endParaRPr lang="en-US"/>
        </a:p>
      </dgm:t>
    </dgm:pt>
    <dgm:pt modelId="{8F065AAA-5D78-4D06-B719-4AF253C36DC1}" type="pres">
      <dgm:prSet presAssocID="{A58193B3-6053-42EC-AD2D-A26B3A831DDA}" presName="vert0" presStyleCnt="0">
        <dgm:presLayoutVars>
          <dgm:dir/>
          <dgm:animOne val="branch"/>
          <dgm:animLvl val="lvl"/>
        </dgm:presLayoutVars>
      </dgm:prSet>
      <dgm:spPr/>
    </dgm:pt>
    <dgm:pt modelId="{9CFC01AF-6AB5-4CE9-88F0-7B00E559CD46}" type="pres">
      <dgm:prSet presAssocID="{5AE9DA43-F8EE-411D-B527-C3566912BDCF}" presName="thickLine" presStyleLbl="alignNode1" presStyleIdx="0" presStyleCnt="7"/>
      <dgm:spPr/>
    </dgm:pt>
    <dgm:pt modelId="{44368692-A86D-4E5E-8931-7168DC60AD2B}" type="pres">
      <dgm:prSet presAssocID="{5AE9DA43-F8EE-411D-B527-C3566912BDCF}" presName="horz1" presStyleCnt="0"/>
      <dgm:spPr/>
    </dgm:pt>
    <dgm:pt modelId="{B50135F6-9B3F-4B18-8E5F-76D3452DECFB}" type="pres">
      <dgm:prSet presAssocID="{5AE9DA43-F8EE-411D-B527-C3566912BDCF}" presName="tx1" presStyleLbl="revTx" presStyleIdx="0" presStyleCnt="7"/>
      <dgm:spPr/>
    </dgm:pt>
    <dgm:pt modelId="{64FBECDD-A6C1-4996-BF0B-3EEFB4DBC831}" type="pres">
      <dgm:prSet presAssocID="{5AE9DA43-F8EE-411D-B527-C3566912BDCF}" presName="vert1" presStyleCnt="0"/>
      <dgm:spPr/>
    </dgm:pt>
    <dgm:pt modelId="{E161A3A6-6466-4653-A8CA-B8194B5FB335}" type="pres">
      <dgm:prSet presAssocID="{6180363F-FAFD-458E-98AB-1A60CAE118F6}" presName="thickLine" presStyleLbl="alignNode1" presStyleIdx="1" presStyleCnt="7"/>
      <dgm:spPr/>
    </dgm:pt>
    <dgm:pt modelId="{E1287298-109C-4714-8014-B993B435FCE8}" type="pres">
      <dgm:prSet presAssocID="{6180363F-FAFD-458E-98AB-1A60CAE118F6}" presName="horz1" presStyleCnt="0"/>
      <dgm:spPr/>
    </dgm:pt>
    <dgm:pt modelId="{F5D34A95-54E6-42BC-9BB2-171430F4C97D}" type="pres">
      <dgm:prSet presAssocID="{6180363F-FAFD-458E-98AB-1A60CAE118F6}" presName="tx1" presStyleLbl="revTx" presStyleIdx="1" presStyleCnt="7"/>
      <dgm:spPr/>
    </dgm:pt>
    <dgm:pt modelId="{F48851D2-7360-464B-BD8C-183FACB9BBE8}" type="pres">
      <dgm:prSet presAssocID="{6180363F-FAFD-458E-98AB-1A60CAE118F6}" presName="vert1" presStyleCnt="0"/>
      <dgm:spPr/>
    </dgm:pt>
    <dgm:pt modelId="{5BB50419-E628-45C2-8907-9F2F3C099055}" type="pres">
      <dgm:prSet presAssocID="{3526A68C-B8C7-4684-803C-67B9E0E0E0F8}" presName="thickLine" presStyleLbl="alignNode1" presStyleIdx="2" presStyleCnt="7"/>
      <dgm:spPr/>
    </dgm:pt>
    <dgm:pt modelId="{72B69672-2A61-4E3A-8C3C-D83BDC04839F}" type="pres">
      <dgm:prSet presAssocID="{3526A68C-B8C7-4684-803C-67B9E0E0E0F8}" presName="horz1" presStyleCnt="0"/>
      <dgm:spPr/>
    </dgm:pt>
    <dgm:pt modelId="{4269E6C9-6B5B-405D-A31A-4A8CF6D9550B}" type="pres">
      <dgm:prSet presAssocID="{3526A68C-B8C7-4684-803C-67B9E0E0E0F8}" presName="tx1" presStyleLbl="revTx" presStyleIdx="2" presStyleCnt="7"/>
      <dgm:spPr/>
    </dgm:pt>
    <dgm:pt modelId="{3E9394CD-1B6F-47B6-B167-AC4D7716294D}" type="pres">
      <dgm:prSet presAssocID="{3526A68C-B8C7-4684-803C-67B9E0E0E0F8}" presName="vert1" presStyleCnt="0"/>
      <dgm:spPr/>
    </dgm:pt>
    <dgm:pt modelId="{5D754F26-AF2F-49BC-B239-D58C4F67EF70}" type="pres">
      <dgm:prSet presAssocID="{3D24B1F9-4B7B-4D7E-9EDD-5969765E704C}" presName="thickLine" presStyleLbl="alignNode1" presStyleIdx="3" presStyleCnt="7"/>
      <dgm:spPr/>
    </dgm:pt>
    <dgm:pt modelId="{EFAE0A54-5B79-423E-9633-9525BE07F7C1}" type="pres">
      <dgm:prSet presAssocID="{3D24B1F9-4B7B-4D7E-9EDD-5969765E704C}" presName="horz1" presStyleCnt="0"/>
      <dgm:spPr/>
    </dgm:pt>
    <dgm:pt modelId="{DAE9A98C-BDA2-4A18-A3C4-4436517DE388}" type="pres">
      <dgm:prSet presAssocID="{3D24B1F9-4B7B-4D7E-9EDD-5969765E704C}" presName="tx1" presStyleLbl="revTx" presStyleIdx="3" presStyleCnt="7"/>
      <dgm:spPr/>
    </dgm:pt>
    <dgm:pt modelId="{540BB7C6-CC41-4DC6-BDA1-331EB8A025F7}" type="pres">
      <dgm:prSet presAssocID="{3D24B1F9-4B7B-4D7E-9EDD-5969765E704C}" presName="vert1" presStyleCnt="0"/>
      <dgm:spPr/>
    </dgm:pt>
    <dgm:pt modelId="{B4C70B92-0838-40F3-8A3B-97893EC05D62}" type="pres">
      <dgm:prSet presAssocID="{DA12DAFC-8C69-49ED-AC19-30A8521EA9ED}" presName="thickLine" presStyleLbl="alignNode1" presStyleIdx="4" presStyleCnt="7"/>
      <dgm:spPr/>
    </dgm:pt>
    <dgm:pt modelId="{A80165AA-04B3-41F2-825A-0479A185610A}" type="pres">
      <dgm:prSet presAssocID="{DA12DAFC-8C69-49ED-AC19-30A8521EA9ED}" presName="horz1" presStyleCnt="0"/>
      <dgm:spPr/>
    </dgm:pt>
    <dgm:pt modelId="{14900A70-9193-42EA-8E26-3BE3EB3E3689}" type="pres">
      <dgm:prSet presAssocID="{DA12DAFC-8C69-49ED-AC19-30A8521EA9ED}" presName="tx1" presStyleLbl="revTx" presStyleIdx="4" presStyleCnt="7"/>
      <dgm:spPr/>
    </dgm:pt>
    <dgm:pt modelId="{D59DD7BB-D612-4680-95C3-8A35EE03FED4}" type="pres">
      <dgm:prSet presAssocID="{DA12DAFC-8C69-49ED-AC19-30A8521EA9ED}" presName="vert1" presStyleCnt="0"/>
      <dgm:spPr/>
    </dgm:pt>
    <dgm:pt modelId="{262A7DF7-406D-4C4F-AA55-434BD71A691F}" type="pres">
      <dgm:prSet presAssocID="{35C05798-0B16-4FA0-8DED-5C8B08C7CC07}" presName="thickLine" presStyleLbl="alignNode1" presStyleIdx="5" presStyleCnt="7"/>
      <dgm:spPr/>
    </dgm:pt>
    <dgm:pt modelId="{3BC3E7E4-BFF9-41B9-96B8-0DEF1A7A2211}" type="pres">
      <dgm:prSet presAssocID="{35C05798-0B16-4FA0-8DED-5C8B08C7CC07}" presName="horz1" presStyleCnt="0"/>
      <dgm:spPr/>
    </dgm:pt>
    <dgm:pt modelId="{27586AC4-1EBD-4F2C-B4A3-8513F636B206}" type="pres">
      <dgm:prSet presAssocID="{35C05798-0B16-4FA0-8DED-5C8B08C7CC07}" presName="tx1" presStyleLbl="revTx" presStyleIdx="5" presStyleCnt="7"/>
      <dgm:spPr/>
    </dgm:pt>
    <dgm:pt modelId="{353CC022-FD90-4A9C-A004-7B153D5C21C5}" type="pres">
      <dgm:prSet presAssocID="{35C05798-0B16-4FA0-8DED-5C8B08C7CC07}" presName="vert1" presStyleCnt="0"/>
      <dgm:spPr/>
    </dgm:pt>
    <dgm:pt modelId="{5345A976-1E65-4D5A-AD0F-E4788EEC2202}" type="pres">
      <dgm:prSet presAssocID="{2A3A4835-07CB-4505-887F-7CFEA238FE64}" presName="thickLine" presStyleLbl="alignNode1" presStyleIdx="6" presStyleCnt="7"/>
      <dgm:spPr/>
    </dgm:pt>
    <dgm:pt modelId="{1ACF29A1-682A-449B-A138-654816978A91}" type="pres">
      <dgm:prSet presAssocID="{2A3A4835-07CB-4505-887F-7CFEA238FE64}" presName="horz1" presStyleCnt="0"/>
      <dgm:spPr/>
    </dgm:pt>
    <dgm:pt modelId="{1A000E12-E850-49D1-9B95-D890FF699F26}" type="pres">
      <dgm:prSet presAssocID="{2A3A4835-07CB-4505-887F-7CFEA238FE64}" presName="tx1" presStyleLbl="revTx" presStyleIdx="6" presStyleCnt="7"/>
      <dgm:spPr/>
    </dgm:pt>
    <dgm:pt modelId="{92F314F8-B109-4C4D-96FD-EB56D8FD3AA4}" type="pres">
      <dgm:prSet presAssocID="{2A3A4835-07CB-4505-887F-7CFEA238FE64}" presName="vert1" presStyleCnt="0"/>
      <dgm:spPr/>
    </dgm:pt>
  </dgm:ptLst>
  <dgm:cxnLst>
    <dgm:cxn modelId="{EE6CDB00-824B-49B8-AFE2-365B3C86B41C}" srcId="{A58193B3-6053-42EC-AD2D-A26B3A831DDA}" destId="{5AE9DA43-F8EE-411D-B527-C3566912BDCF}" srcOrd="0" destOrd="0" parTransId="{1DDE39FD-2491-4550-BA49-E46C38962CD5}" sibTransId="{9CFB4C99-C5A9-4309-9B56-582051BC75D8}"/>
    <dgm:cxn modelId="{95A47A0A-70CB-4E76-89A1-C5F21303612C}" type="presOf" srcId="{3526A68C-B8C7-4684-803C-67B9E0E0E0F8}" destId="{4269E6C9-6B5B-405D-A31A-4A8CF6D9550B}" srcOrd="0" destOrd="0" presId="urn:microsoft.com/office/officeart/2008/layout/LinedList"/>
    <dgm:cxn modelId="{1CE3AC17-6191-4246-A448-D30015A5EFEB}" srcId="{A58193B3-6053-42EC-AD2D-A26B3A831DDA}" destId="{3526A68C-B8C7-4684-803C-67B9E0E0E0F8}" srcOrd="2" destOrd="0" parTransId="{BCD0713E-5318-49FB-96E3-2D9A665D4EE7}" sibTransId="{A5E651D9-8D15-4CAD-B8E7-9AFE1F1AAA1E}"/>
    <dgm:cxn modelId="{F23E6D3D-08E6-4EA8-9F4B-9008DD7947AA}" type="presOf" srcId="{2A3A4835-07CB-4505-887F-7CFEA238FE64}" destId="{1A000E12-E850-49D1-9B95-D890FF699F26}" srcOrd="0" destOrd="0" presId="urn:microsoft.com/office/officeart/2008/layout/LinedList"/>
    <dgm:cxn modelId="{33443D61-D5D3-4F40-9D80-7F5626CD999E}" srcId="{A58193B3-6053-42EC-AD2D-A26B3A831DDA}" destId="{3D24B1F9-4B7B-4D7E-9EDD-5969765E704C}" srcOrd="3" destOrd="0" parTransId="{96732562-CB44-42A0-94C8-73D49CDB8125}" sibTransId="{45C40B67-C813-492D-B451-C7DEF906D203}"/>
    <dgm:cxn modelId="{7101694F-2C15-483F-8687-85D1965D771D}" srcId="{A58193B3-6053-42EC-AD2D-A26B3A831DDA}" destId="{DA12DAFC-8C69-49ED-AC19-30A8521EA9ED}" srcOrd="4" destOrd="0" parTransId="{0215A1B8-E171-425E-9ED3-746FEFA84394}" sibTransId="{B148EFBC-78EE-4D0C-BFA5-C216F147769C}"/>
    <dgm:cxn modelId="{EAF4C581-A9D1-4638-A00E-AE0964F4DB4A}" type="presOf" srcId="{6180363F-FAFD-458E-98AB-1A60CAE118F6}" destId="{F5D34A95-54E6-42BC-9BB2-171430F4C97D}" srcOrd="0" destOrd="0" presId="urn:microsoft.com/office/officeart/2008/layout/LinedList"/>
    <dgm:cxn modelId="{4EDB2987-2A8E-4822-A0AB-F42CAD7EC2F3}" type="presOf" srcId="{5AE9DA43-F8EE-411D-B527-C3566912BDCF}" destId="{B50135F6-9B3F-4B18-8E5F-76D3452DECFB}" srcOrd="0" destOrd="0" presId="urn:microsoft.com/office/officeart/2008/layout/LinedList"/>
    <dgm:cxn modelId="{B0087693-F78F-4060-BA34-1FBE9F214096}" srcId="{A58193B3-6053-42EC-AD2D-A26B3A831DDA}" destId="{35C05798-0B16-4FA0-8DED-5C8B08C7CC07}" srcOrd="5" destOrd="0" parTransId="{AA2217A6-9F85-4E57-A800-8A87945D695A}" sibTransId="{3EED71A3-A45A-43FD-8A51-0302B584B6FD}"/>
    <dgm:cxn modelId="{AA950199-693D-41E7-B601-F00DC172FB3C}" type="presOf" srcId="{A58193B3-6053-42EC-AD2D-A26B3A831DDA}" destId="{8F065AAA-5D78-4D06-B719-4AF253C36DC1}" srcOrd="0" destOrd="0" presId="urn:microsoft.com/office/officeart/2008/layout/LinedList"/>
    <dgm:cxn modelId="{E78B93D1-47AA-4184-AA84-56578709677A}" type="presOf" srcId="{DA12DAFC-8C69-49ED-AC19-30A8521EA9ED}" destId="{14900A70-9193-42EA-8E26-3BE3EB3E3689}" srcOrd="0" destOrd="0" presId="urn:microsoft.com/office/officeart/2008/layout/LinedList"/>
    <dgm:cxn modelId="{CC6888D6-2444-4D8C-8D2D-7B0185A36AD1}" type="presOf" srcId="{3D24B1F9-4B7B-4D7E-9EDD-5969765E704C}" destId="{DAE9A98C-BDA2-4A18-A3C4-4436517DE388}" srcOrd="0" destOrd="0" presId="urn:microsoft.com/office/officeart/2008/layout/LinedList"/>
    <dgm:cxn modelId="{87CD17E2-3AD9-4C25-8AE3-013A5AE54851}" type="presOf" srcId="{35C05798-0B16-4FA0-8DED-5C8B08C7CC07}" destId="{27586AC4-1EBD-4F2C-B4A3-8513F636B206}" srcOrd="0" destOrd="0" presId="urn:microsoft.com/office/officeart/2008/layout/LinedList"/>
    <dgm:cxn modelId="{182D8FF8-87A2-4983-A33E-72225E15B26D}" srcId="{A58193B3-6053-42EC-AD2D-A26B3A831DDA}" destId="{6180363F-FAFD-458E-98AB-1A60CAE118F6}" srcOrd="1" destOrd="0" parTransId="{0E6DD3BE-2F67-4D6C-9CC0-FF03AAD4A551}" sibTransId="{0685288C-BC94-4ECF-97AA-65C03D126051}"/>
    <dgm:cxn modelId="{B8F4F7F9-6486-49FD-AC51-C6B8DE9860FC}" srcId="{A58193B3-6053-42EC-AD2D-A26B3A831DDA}" destId="{2A3A4835-07CB-4505-887F-7CFEA238FE64}" srcOrd="6" destOrd="0" parTransId="{FAD8AB82-E85D-46CE-8A5A-C8DB38707D57}" sibTransId="{031F2949-476B-4AC1-B6ED-0044A281EAD6}"/>
    <dgm:cxn modelId="{7129BF83-C41B-454D-9818-D2C5429FD067}" type="presParOf" srcId="{8F065AAA-5D78-4D06-B719-4AF253C36DC1}" destId="{9CFC01AF-6AB5-4CE9-88F0-7B00E559CD46}" srcOrd="0" destOrd="0" presId="urn:microsoft.com/office/officeart/2008/layout/LinedList"/>
    <dgm:cxn modelId="{6FAF5AF1-9174-4DB8-B551-3AD9BC10EFEA}" type="presParOf" srcId="{8F065AAA-5D78-4D06-B719-4AF253C36DC1}" destId="{44368692-A86D-4E5E-8931-7168DC60AD2B}" srcOrd="1" destOrd="0" presId="urn:microsoft.com/office/officeart/2008/layout/LinedList"/>
    <dgm:cxn modelId="{B51007E2-D661-4AFF-A0F9-E034C7CD6E8B}" type="presParOf" srcId="{44368692-A86D-4E5E-8931-7168DC60AD2B}" destId="{B50135F6-9B3F-4B18-8E5F-76D3452DECFB}" srcOrd="0" destOrd="0" presId="urn:microsoft.com/office/officeart/2008/layout/LinedList"/>
    <dgm:cxn modelId="{642AE33B-37EF-47E2-B877-D8CE0536A2E2}" type="presParOf" srcId="{44368692-A86D-4E5E-8931-7168DC60AD2B}" destId="{64FBECDD-A6C1-4996-BF0B-3EEFB4DBC831}" srcOrd="1" destOrd="0" presId="urn:microsoft.com/office/officeart/2008/layout/LinedList"/>
    <dgm:cxn modelId="{B680FF81-5ABC-4391-93E6-2C4D83846942}" type="presParOf" srcId="{8F065AAA-5D78-4D06-B719-4AF253C36DC1}" destId="{E161A3A6-6466-4653-A8CA-B8194B5FB335}" srcOrd="2" destOrd="0" presId="urn:microsoft.com/office/officeart/2008/layout/LinedList"/>
    <dgm:cxn modelId="{C0FB01C6-7A36-4490-8113-D21AC32879A0}" type="presParOf" srcId="{8F065AAA-5D78-4D06-B719-4AF253C36DC1}" destId="{E1287298-109C-4714-8014-B993B435FCE8}" srcOrd="3" destOrd="0" presId="urn:microsoft.com/office/officeart/2008/layout/LinedList"/>
    <dgm:cxn modelId="{AADD7286-E533-4762-8B9D-2ADD543DBEBC}" type="presParOf" srcId="{E1287298-109C-4714-8014-B993B435FCE8}" destId="{F5D34A95-54E6-42BC-9BB2-171430F4C97D}" srcOrd="0" destOrd="0" presId="urn:microsoft.com/office/officeart/2008/layout/LinedList"/>
    <dgm:cxn modelId="{A297B19F-DEFA-4ED4-BF26-421340F2C1DA}" type="presParOf" srcId="{E1287298-109C-4714-8014-B993B435FCE8}" destId="{F48851D2-7360-464B-BD8C-183FACB9BBE8}" srcOrd="1" destOrd="0" presId="urn:microsoft.com/office/officeart/2008/layout/LinedList"/>
    <dgm:cxn modelId="{3DC9103A-54C9-436F-8563-F142CC8BE599}" type="presParOf" srcId="{8F065AAA-5D78-4D06-B719-4AF253C36DC1}" destId="{5BB50419-E628-45C2-8907-9F2F3C099055}" srcOrd="4" destOrd="0" presId="urn:microsoft.com/office/officeart/2008/layout/LinedList"/>
    <dgm:cxn modelId="{D54A5567-21C3-40DF-B181-B035650688FC}" type="presParOf" srcId="{8F065AAA-5D78-4D06-B719-4AF253C36DC1}" destId="{72B69672-2A61-4E3A-8C3C-D83BDC04839F}" srcOrd="5" destOrd="0" presId="urn:microsoft.com/office/officeart/2008/layout/LinedList"/>
    <dgm:cxn modelId="{28FEE686-D002-423D-8449-180F37746ABE}" type="presParOf" srcId="{72B69672-2A61-4E3A-8C3C-D83BDC04839F}" destId="{4269E6C9-6B5B-405D-A31A-4A8CF6D9550B}" srcOrd="0" destOrd="0" presId="urn:microsoft.com/office/officeart/2008/layout/LinedList"/>
    <dgm:cxn modelId="{7C62EB01-3B35-4EFA-B522-064B2FFA2CD1}" type="presParOf" srcId="{72B69672-2A61-4E3A-8C3C-D83BDC04839F}" destId="{3E9394CD-1B6F-47B6-B167-AC4D7716294D}" srcOrd="1" destOrd="0" presId="urn:microsoft.com/office/officeart/2008/layout/LinedList"/>
    <dgm:cxn modelId="{A9DBD10F-6AB3-41B3-AE20-74D28F742CF9}" type="presParOf" srcId="{8F065AAA-5D78-4D06-B719-4AF253C36DC1}" destId="{5D754F26-AF2F-49BC-B239-D58C4F67EF70}" srcOrd="6" destOrd="0" presId="urn:microsoft.com/office/officeart/2008/layout/LinedList"/>
    <dgm:cxn modelId="{E0C48207-8012-4D8C-8CEB-70A8CD119FEA}" type="presParOf" srcId="{8F065AAA-5D78-4D06-B719-4AF253C36DC1}" destId="{EFAE0A54-5B79-423E-9633-9525BE07F7C1}" srcOrd="7" destOrd="0" presId="urn:microsoft.com/office/officeart/2008/layout/LinedList"/>
    <dgm:cxn modelId="{BAA688E8-6D6B-4AAF-998A-4F683BE89250}" type="presParOf" srcId="{EFAE0A54-5B79-423E-9633-9525BE07F7C1}" destId="{DAE9A98C-BDA2-4A18-A3C4-4436517DE388}" srcOrd="0" destOrd="0" presId="urn:microsoft.com/office/officeart/2008/layout/LinedList"/>
    <dgm:cxn modelId="{DBA79F8F-6340-44AE-82BF-CAC3CDD95394}" type="presParOf" srcId="{EFAE0A54-5B79-423E-9633-9525BE07F7C1}" destId="{540BB7C6-CC41-4DC6-BDA1-331EB8A025F7}" srcOrd="1" destOrd="0" presId="urn:microsoft.com/office/officeart/2008/layout/LinedList"/>
    <dgm:cxn modelId="{46C98EB1-E677-4B94-9510-BB4457A99873}" type="presParOf" srcId="{8F065AAA-5D78-4D06-B719-4AF253C36DC1}" destId="{B4C70B92-0838-40F3-8A3B-97893EC05D62}" srcOrd="8" destOrd="0" presId="urn:microsoft.com/office/officeart/2008/layout/LinedList"/>
    <dgm:cxn modelId="{0700C512-6850-4E5B-9F5B-6BB2ECF373FD}" type="presParOf" srcId="{8F065AAA-5D78-4D06-B719-4AF253C36DC1}" destId="{A80165AA-04B3-41F2-825A-0479A185610A}" srcOrd="9" destOrd="0" presId="urn:microsoft.com/office/officeart/2008/layout/LinedList"/>
    <dgm:cxn modelId="{D220386A-7A36-4BD7-A949-C12BAB7C0857}" type="presParOf" srcId="{A80165AA-04B3-41F2-825A-0479A185610A}" destId="{14900A70-9193-42EA-8E26-3BE3EB3E3689}" srcOrd="0" destOrd="0" presId="urn:microsoft.com/office/officeart/2008/layout/LinedList"/>
    <dgm:cxn modelId="{C3C6E8BD-AEF7-4669-87C5-0CF1B7664666}" type="presParOf" srcId="{A80165AA-04B3-41F2-825A-0479A185610A}" destId="{D59DD7BB-D612-4680-95C3-8A35EE03FED4}" srcOrd="1" destOrd="0" presId="urn:microsoft.com/office/officeart/2008/layout/LinedList"/>
    <dgm:cxn modelId="{8207418F-8947-403D-BA29-91683E5B2B3C}" type="presParOf" srcId="{8F065AAA-5D78-4D06-B719-4AF253C36DC1}" destId="{262A7DF7-406D-4C4F-AA55-434BD71A691F}" srcOrd="10" destOrd="0" presId="urn:microsoft.com/office/officeart/2008/layout/LinedList"/>
    <dgm:cxn modelId="{FFDEFB4F-1D78-4123-8DE6-50139339CBC3}" type="presParOf" srcId="{8F065AAA-5D78-4D06-B719-4AF253C36DC1}" destId="{3BC3E7E4-BFF9-41B9-96B8-0DEF1A7A2211}" srcOrd="11" destOrd="0" presId="urn:microsoft.com/office/officeart/2008/layout/LinedList"/>
    <dgm:cxn modelId="{F698D241-2C71-4949-9065-535F08435DC1}" type="presParOf" srcId="{3BC3E7E4-BFF9-41B9-96B8-0DEF1A7A2211}" destId="{27586AC4-1EBD-4F2C-B4A3-8513F636B206}" srcOrd="0" destOrd="0" presId="urn:microsoft.com/office/officeart/2008/layout/LinedList"/>
    <dgm:cxn modelId="{2FD46333-A81A-43D1-A8FC-9F63D56986D7}" type="presParOf" srcId="{3BC3E7E4-BFF9-41B9-96B8-0DEF1A7A2211}" destId="{353CC022-FD90-4A9C-A004-7B153D5C21C5}" srcOrd="1" destOrd="0" presId="urn:microsoft.com/office/officeart/2008/layout/LinedList"/>
    <dgm:cxn modelId="{5E01B267-9457-4E63-83F9-3A44A1E72952}" type="presParOf" srcId="{8F065AAA-5D78-4D06-B719-4AF253C36DC1}" destId="{5345A976-1E65-4D5A-AD0F-E4788EEC2202}" srcOrd="12" destOrd="0" presId="urn:microsoft.com/office/officeart/2008/layout/LinedList"/>
    <dgm:cxn modelId="{C90B0EF3-51BC-47B4-A8DC-C9BAEA83E977}" type="presParOf" srcId="{8F065AAA-5D78-4D06-B719-4AF253C36DC1}" destId="{1ACF29A1-682A-449B-A138-654816978A91}" srcOrd="13" destOrd="0" presId="urn:microsoft.com/office/officeart/2008/layout/LinedList"/>
    <dgm:cxn modelId="{7E26A0F1-E5DD-4665-AD9B-0AADE45E998A}" type="presParOf" srcId="{1ACF29A1-682A-449B-A138-654816978A91}" destId="{1A000E12-E850-49D1-9B95-D890FF699F26}" srcOrd="0" destOrd="0" presId="urn:microsoft.com/office/officeart/2008/layout/LinedList"/>
    <dgm:cxn modelId="{80735DEF-16FC-4BD3-91BA-0C9114C3F398}" type="presParOf" srcId="{1ACF29A1-682A-449B-A138-654816978A91}" destId="{92F314F8-B109-4C4D-96FD-EB56D8FD3AA4}"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FC01AF-6AB5-4CE9-88F0-7B00E559CD46}">
      <dsp:nvSpPr>
        <dsp:cNvPr id="0" name=""/>
        <dsp:cNvSpPr/>
      </dsp:nvSpPr>
      <dsp:spPr>
        <a:xfrm>
          <a:off x="0" y="671"/>
          <a:ext cx="6263640"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50135F6-9B3F-4B18-8E5F-76D3452DECFB}">
      <dsp:nvSpPr>
        <dsp:cNvPr id="0" name=""/>
        <dsp:cNvSpPr/>
      </dsp:nvSpPr>
      <dsp:spPr>
        <a:xfrm>
          <a:off x="0" y="671"/>
          <a:ext cx="6263640" cy="7861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0970" tIns="140970" rIns="140970" bIns="140970" numCol="1" spcCol="1270" anchor="t" anchorCtr="0">
          <a:noAutofit/>
        </a:bodyPr>
        <a:lstStyle/>
        <a:p>
          <a:pPr marL="0" lvl="0" indent="0" algn="l" defTabSz="1644650">
            <a:lnSpc>
              <a:spcPct val="90000"/>
            </a:lnSpc>
            <a:spcBef>
              <a:spcPct val="0"/>
            </a:spcBef>
            <a:spcAft>
              <a:spcPct val="35000"/>
            </a:spcAft>
            <a:buNone/>
          </a:pPr>
          <a:r>
            <a:rPr lang="en-US" sz="3700" kern="1200" dirty="0">
              <a:latin typeface="Bernard MT Condensed" panose="02050806060905020404" pitchFamily="18" charset="0"/>
            </a:rPr>
            <a:t>Getting LOST!</a:t>
          </a:r>
        </a:p>
      </dsp:txBody>
      <dsp:txXfrm>
        <a:off x="0" y="671"/>
        <a:ext cx="6263640" cy="786192"/>
      </dsp:txXfrm>
    </dsp:sp>
    <dsp:sp modelId="{E161A3A6-6466-4653-A8CA-B8194B5FB335}">
      <dsp:nvSpPr>
        <dsp:cNvPr id="0" name=""/>
        <dsp:cNvSpPr/>
      </dsp:nvSpPr>
      <dsp:spPr>
        <a:xfrm>
          <a:off x="0" y="786863"/>
          <a:ext cx="6263640" cy="0"/>
        </a:xfrm>
        <a:prstGeom prst="line">
          <a:avLst/>
        </a:prstGeom>
        <a:solidFill>
          <a:schemeClr val="accent5">
            <a:hueOff val="-1126424"/>
            <a:satOff val="-2903"/>
            <a:lumOff val="-1961"/>
            <a:alphaOff val="0"/>
          </a:schemeClr>
        </a:solidFill>
        <a:ln w="12700" cap="flat" cmpd="sng" algn="ctr">
          <a:solidFill>
            <a:schemeClr val="accent5">
              <a:hueOff val="-1126424"/>
              <a:satOff val="-2903"/>
              <a:lumOff val="-196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5D34A95-54E6-42BC-9BB2-171430F4C97D}">
      <dsp:nvSpPr>
        <dsp:cNvPr id="0" name=""/>
        <dsp:cNvSpPr/>
      </dsp:nvSpPr>
      <dsp:spPr>
        <a:xfrm>
          <a:off x="0" y="786863"/>
          <a:ext cx="6263640" cy="7861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0970" tIns="140970" rIns="140970" bIns="140970" numCol="1" spcCol="1270" anchor="t" anchorCtr="0">
          <a:noAutofit/>
        </a:bodyPr>
        <a:lstStyle/>
        <a:p>
          <a:pPr marL="0" lvl="0" indent="0" algn="l" defTabSz="1644650">
            <a:lnSpc>
              <a:spcPct val="90000"/>
            </a:lnSpc>
            <a:spcBef>
              <a:spcPct val="0"/>
            </a:spcBef>
            <a:spcAft>
              <a:spcPct val="35000"/>
            </a:spcAft>
            <a:buNone/>
          </a:pPr>
          <a:r>
            <a:rPr lang="en-US" sz="3700" kern="1200" dirty="0">
              <a:latin typeface="Bernard MT Condensed" panose="02050806060905020404" pitchFamily="18" charset="0"/>
            </a:rPr>
            <a:t>Homework! </a:t>
          </a:r>
        </a:p>
      </dsp:txBody>
      <dsp:txXfrm>
        <a:off x="0" y="786863"/>
        <a:ext cx="6263640" cy="786192"/>
      </dsp:txXfrm>
    </dsp:sp>
    <dsp:sp modelId="{5BB50419-E628-45C2-8907-9F2F3C099055}">
      <dsp:nvSpPr>
        <dsp:cNvPr id="0" name=""/>
        <dsp:cNvSpPr/>
      </dsp:nvSpPr>
      <dsp:spPr>
        <a:xfrm>
          <a:off x="0" y="1573055"/>
          <a:ext cx="6263640" cy="0"/>
        </a:xfrm>
        <a:prstGeom prst="line">
          <a:avLst/>
        </a:prstGeom>
        <a:solidFill>
          <a:schemeClr val="accent5">
            <a:hueOff val="-2252848"/>
            <a:satOff val="-5806"/>
            <a:lumOff val="-3922"/>
            <a:alphaOff val="0"/>
          </a:schemeClr>
        </a:solidFill>
        <a:ln w="12700" cap="flat" cmpd="sng" algn="ctr">
          <a:solidFill>
            <a:schemeClr val="accent5">
              <a:hueOff val="-2252848"/>
              <a:satOff val="-5806"/>
              <a:lumOff val="-392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269E6C9-6B5B-405D-A31A-4A8CF6D9550B}">
      <dsp:nvSpPr>
        <dsp:cNvPr id="0" name=""/>
        <dsp:cNvSpPr/>
      </dsp:nvSpPr>
      <dsp:spPr>
        <a:xfrm>
          <a:off x="0" y="1573055"/>
          <a:ext cx="6263640" cy="7861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0970" tIns="140970" rIns="140970" bIns="140970" numCol="1" spcCol="1270" anchor="t" anchorCtr="0">
          <a:noAutofit/>
        </a:bodyPr>
        <a:lstStyle/>
        <a:p>
          <a:pPr marL="0" lvl="0" indent="0" algn="l" defTabSz="1644650">
            <a:lnSpc>
              <a:spcPct val="90000"/>
            </a:lnSpc>
            <a:spcBef>
              <a:spcPct val="0"/>
            </a:spcBef>
            <a:spcAft>
              <a:spcPct val="35000"/>
            </a:spcAft>
            <a:buNone/>
          </a:pPr>
          <a:r>
            <a:rPr lang="en-US" sz="3700" kern="1200" dirty="0">
              <a:latin typeface="Bernard MT Condensed" panose="02050806060905020404" pitchFamily="18" charset="0"/>
            </a:rPr>
            <a:t>Will I know someone at LUNCH?</a:t>
          </a:r>
        </a:p>
      </dsp:txBody>
      <dsp:txXfrm>
        <a:off x="0" y="1573055"/>
        <a:ext cx="6263640" cy="786192"/>
      </dsp:txXfrm>
    </dsp:sp>
    <dsp:sp modelId="{5D754F26-AF2F-49BC-B239-D58C4F67EF70}">
      <dsp:nvSpPr>
        <dsp:cNvPr id="0" name=""/>
        <dsp:cNvSpPr/>
      </dsp:nvSpPr>
      <dsp:spPr>
        <a:xfrm>
          <a:off x="0" y="2359247"/>
          <a:ext cx="6263640" cy="0"/>
        </a:xfrm>
        <a:prstGeom prst="line">
          <a:avLst/>
        </a:prstGeom>
        <a:solidFill>
          <a:schemeClr val="accent5">
            <a:hueOff val="-3379271"/>
            <a:satOff val="-8710"/>
            <a:lumOff val="-5883"/>
            <a:alphaOff val="0"/>
          </a:schemeClr>
        </a:solidFill>
        <a:ln w="12700" cap="flat" cmpd="sng" algn="ctr">
          <a:solidFill>
            <a:schemeClr val="accent5">
              <a:hueOff val="-3379271"/>
              <a:satOff val="-8710"/>
              <a:lumOff val="-588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AE9A98C-BDA2-4A18-A3C4-4436517DE388}">
      <dsp:nvSpPr>
        <dsp:cNvPr id="0" name=""/>
        <dsp:cNvSpPr/>
      </dsp:nvSpPr>
      <dsp:spPr>
        <a:xfrm>
          <a:off x="0" y="2359247"/>
          <a:ext cx="6263640" cy="7861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0970" tIns="140970" rIns="140970" bIns="140970" numCol="1" spcCol="1270" anchor="t" anchorCtr="0">
          <a:noAutofit/>
        </a:bodyPr>
        <a:lstStyle/>
        <a:p>
          <a:pPr marL="0" lvl="0" indent="0" algn="l" defTabSz="1644650">
            <a:lnSpc>
              <a:spcPct val="90000"/>
            </a:lnSpc>
            <a:spcBef>
              <a:spcPct val="0"/>
            </a:spcBef>
            <a:spcAft>
              <a:spcPct val="35000"/>
            </a:spcAft>
            <a:buNone/>
          </a:pPr>
          <a:r>
            <a:rPr lang="en-US" sz="3700" kern="1200" dirty="0">
              <a:latin typeface="Bernard MT Condensed" panose="02050806060905020404" pitchFamily="18" charset="0"/>
            </a:rPr>
            <a:t>Making Good Grades!</a:t>
          </a:r>
        </a:p>
      </dsp:txBody>
      <dsp:txXfrm>
        <a:off x="0" y="2359247"/>
        <a:ext cx="6263640" cy="786192"/>
      </dsp:txXfrm>
    </dsp:sp>
    <dsp:sp modelId="{B4C70B92-0838-40F3-8A3B-97893EC05D62}">
      <dsp:nvSpPr>
        <dsp:cNvPr id="0" name=""/>
        <dsp:cNvSpPr/>
      </dsp:nvSpPr>
      <dsp:spPr>
        <a:xfrm>
          <a:off x="0" y="3145440"/>
          <a:ext cx="6263640" cy="0"/>
        </a:xfrm>
        <a:prstGeom prst="line">
          <a:avLst/>
        </a:prstGeom>
        <a:solidFill>
          <a:schemeClr val="accent5">
            <a:hueOff val="-4505695"/>
            <a:satOff val="-11613"/>
            <a:lumOff val="-7843"/>
            <a:alphaOff val="0"/>
          </a:schemeClr>
        </a:solidFill>
        <a:ln w="12700" cap="flat" cmpd="sng" algn="ctr">
          <a:solidFill>
            <a:schemeClr val="accent5">
              <a:hueOff val="-4505695"/>
              <a:satOff val="-11613"/>
              <a:lumOff val="-784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4900A70-9193-42EA-8E26-3BE3EB3E3689}">
      <dsp:nvSpPr>
        <dsp:cNvPr id="0" name=""/>
        <dsp:cNvSpPr/>
      </dsp:nvSpPr>
      <dsp:spPr>
        <a:xfrm>
          <a:off x="0" y="3145440"/>
          <a:ext cx="6263640" cy="7861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0970" tIns="140970" rIns="140970" bIns="140970" numCol="1" spcCol="1270" anchor="t" anchorCtr="0">
          <a:noAutofit/>
        </a:bodyPr>
        <a:lstStyle/>
        <a:p>
          <a:pPr marL="0" lvl="0" indent="0" algn="l" defTabSz="1644650">
            <a:lnSpc>
              <a:spcPct val="90000"/>
            </a:lnSpc>
            <a:spcBef>
              <a:spcPct val="0"/>
            </a:spcBef>
            <a:spcAft>
              <a:spcPct val="35000"/>
            </a:spcAft>
            <a:buNone/>
          </a:pPr>
          <a:r>
            <a:rPr lang="en-US" sz="3700" kern="1200" dirty="0">
              <a:latin typeface="Bernard MT Condensed" panose="02050806060905020404" pitchFamily="18" charset="0"/>
            </a:rPr>
            <a:t>Lockers!?</a:t>
          </a:r>
        </a:p>
      </dsp:txBody>
      <dsp:txXfrm>
        <a:off x="0" y="3145440"/>
        <a:ext cx="6263640" cy="786192"/>
      </dsp:txXfrm>
    </dsp:sp>
    <dsp:sp modelId="{262A7DF7-406D-4C4F-AA55-434BD71A691F}">
      <dsp:nvSpPr>
        <dsp:cNvPr id="0" name=""/>
        <dsp:cNvSpPr/>
      </dsp:nvSpPr>
      <dsp:spPr>
        <a:xfrm>
          <a:off x="0" y="3931632"/>
          <a:ext cx="6263640" cy="0"/>
        </a:xfrm>
        <a:prstGeom prst="line">
          <a:avLst/>
        </a:prstGeom>
        <a:solidFill>
          <a:schemeClr val="accent5">
            <a:hueOff val="-5632119"/>
            <a:satOff val="-14516"/>
            <a:lumOff val="-9804"/>
            <a:alphaOff val="0"/>
          </a:schemeClr>
        </a:solidFill>
        <a:ln w="12700" cap="flat" cmpd="sng" algn="ctr">
          <a:solidFill>
            <a:schemeClr val="accent5">
              <a:hueOff val="-5632119"/>
              <a:satOff val="-14516"/>
              <a:lumOff val="-980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7586AC4-1EBD-4F2C-B4A3-8513F636B206}">
      <dsp:nvSpPr>
        <dsp:cNvPr id="0" name=""/>
        <dsp:cNvSpPr/>
      </dsp:nvSpPr>
      <dsp:spPr>
        <a:xfrm>
          <a:off x="0" y="3931632"/>
          <a:ext cx="6263640" cy="7861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0970" tIns="140970" rIns="140970" bIns="140970" numCol="1" spcCol="1270" anchor="t" anchorCtr="0">
          <a:noAutofit/>
        </a:bodyPr>
        <a:lstStyle/>
        <a:p>
          <a:pPr marL="0" lvl="0" indent="0" algn="l" defTabSz="1644650">
            <a:lnSpc>
              <a:spcPct val="90000"/>
            </a:lnSpc>
            <a:spcBef>
              <a:spcPct val="0"/>
            </a:spcBef>
            <a:spcAft>
              <a:spcPct val="35000"/>
            </a:spcAft>
            <a:buNone/>
          </a:pPr>
          <a:r>
            <a:rPr lang="en-US" sz="3700" kern="1200" dirty="0">
              <a:latin typeface="Bernard MT Condensed" panose="02050806060905020404" pitchFamily="18" charset="0"/>
            </a:rPr>
            <a:t>Bullying!</a:t>
          </a:r>
        </a:p>
      </dsp:txBody>
      <dsp:txXfrm>
        <a:off x="0" y="3931632"/>
        <a:ext cx="6263640" cy="786192"/>
      </dsp:txXfrm>
    </dsp:sp>
    <dsp:sp modelId="{5345A976-1E65-4D5A-AD0F-E4788EEC2202}">
      <dsp:nvSpPr>
        <dsp:cNvPr id="0" name=""/>
        <dsp:cNvSpPr/>
      </dsp:nvSpPr>
      <dsp:spPr>
        <a:xfrm>
          <a:off x="0" y="4717824"/>
          <a:ext cx="6263640" cy="0"/>
        </a:xfrm>
        <a:prstGeom prst="line">
          <a:avLst/>
        </a:prstGeom>
        <a:solidFill>
          <a:schemeClr val="accent5">
            <a:hueOff val="-6758543"/>
            <a:satOff val="-17419"/>
            <a:lumOff val="-11765"/>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A000E12-E850-49D1-9B95-D890FF699F26}">
      <dsp:nvSpPr>
        <dsp:cNvPr id="0" name=""/>
        <dsp:cNvSpPr/>
      </dsp:nvSpPr>
      <dsp:spPr>
        <a:xfrm>
          <a:off x="0" y="4717824"/>
          <a:ext cx="6263640" cy="7861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0970" tIns="140970" rIns="140970" bIns="140970" numCol="1" spcCol="1270" anchor="t" anchorCtr="0">
          <a:noAutofit/>
        </a:bodyPr>
        <a:lstStyle/>
        <a:p>
          <a:pPr marL="0" lvl="0" indent="0" algn="l" defTabSz="1644650">
            <a:lnSpc>
              <a:spcPct val="90000"/>
            </a:lnSpc>
            <a:spcBef>
              <a:spcPct val="0"/>
            </a:spcBef>
            <a:spcAft>
              <a:spcPct val="35000"/>
            </a:spcAft>
            <a:buNone/>
          </a:pPr>
          <a:r>
            <a:rPr lang="en-US" sz="3700" kern="1200" dirty="0">
              <a:latin typeface="Bernard MT Condensed" panose="02050806060905020404" pitchFamily="18" charset="0"/>
            </a:rPr>
            <a:t>Will I get in trouble?</a:t>
          </a:r>
        </a:p>
      </dsp:txBody>
      <dsp:txXfrm>
        <a:off x="0" y="4717824"/>
        <a:ext cx="6263640" cy="786192"/>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3763" cy="463647"/>
          </a:xfrm>
          <a:prstGeom prst="rect">
            <a:avLst/>
          </a:prstGeom>
        </p:spPr>
        <p:txBody>
          <a:bodyPr vert="horz" lIns="92546" tIns="46273" rIns="92546" bIns="46273" rtlCol="0"/>
          <a:lstStyle>
            <a:lvl1pPr algn="l">
              <a:defRPr sz="1200"/>
            </a:lvl1pPr>
          </a:lstStyle>
          <a:p>
            <a:endParaRPr lang="en-US"/>
          </a:p>
        </p:txBody>
      </p:sp>
      <p:sp>
        <p:nvSpPr>
          <p:cNvPr id="3" name="Date Placeholder 2"/>
          <p:cNvSpPr>
            <a:spLocks noGrp="1"/>
          </p:cNvSpPr>
          <p:nvPr>
            <p:ph type="dt" idx="1"/>
          </p:nvPr>
        </p:nvSpPr>
        <p:spPr>
          <a:xfrm>
            <a:off x="3939466" y="0"/>
            <a:ext cx="3013763" cy="463647"/>
          </a:xfrm>
          <a:prstGeom prst="rect">
            <a:avLst/>
          </a:prstGeom>
        </p:spPr>
        <p:txBody>
          <a:bodyPr vert="horz" lIns="92546" tIns="46273" rIns="92546" bIns="46273" rtlCol="0"/>
          <a:lstStyle>
            <a:lvl1pPr algn="r">
              <a:defRPr sz="1200"/>
            </a:lvl1pPr>
          </a:lstStyle>
          <a:p>
            <a:fld id="{F6BD0B3F-9D81-47F3-AD89-47F63BF77FF1}" type="datetimeFigureOut">
              <a:rPr lang="en-US" smtClean="0"/>
              <a:t>3/27/2023</a:t>
            </a:fld>
            <a:endParaRPr lang="en-US"/>
          </a:p>
        </p:txBody>
      </p:sp>
      <p:sp>
        <p:nvSpPr>
          <p:cNvPr id="4" name="Slide Image Placeholder 3"/>
          <p:cNvSpPr>
            <a:spLocks noGrp="1" noRot="1" noChangeAspect="1"/>
          </p:cNvSpPr>
          <p:nvPr>
            <p:ph type="sldImg" idx="2"/>
          </p:nvPr>
        </p:nvSpPr>
        <p:spPr>
          <a:xfrm>
            <a:off x="706438" y="1155700"/>
            <a:ext cx="5541962" cy="3117850"/>
          </a:xfrm>
          <a:prstGeom prst="rect">
            <a:avLst/>
          </a:prstGeom>
          <a:noFill/>
          <a:ln w="12700">
            <a:solidFill>
              <a:prstClr val="black"/>
            </a:solidFill>
          </a:ln>
        </p:spPr>
        <p:txBody>
          <a:bodyPr vert="horz" lIns="92546" tIns="46273" rIns="92546" bIns="46273" rtlCol="0" anchor="ctr"/>
          <a:lstStyle/>
          <a:p>
            <a:endParaRPr lang="en-US"/>
          </a:p>
        </p:txBody>
      </p:sp>
      <p:sp>
        <p:nvSpPr>
          <p:cNvPr id="5" name="Notes Placeholder 4"/>
          <p:cNvSpPr>
            <a:spLocks noGrp="1"/>
          </p:cNvSpPr>
          <p:nvPr>
            <p:ph type="body" sz="quarter" idx="3"/>
          </p:nvPr>
        </p:nvSpPr>
        <p:spPr>
          <a:xfrm>
            <a:off x="695484" y="4447153"/>
            <a:ext cx="5563870" cy="3638580"/>
          </a:xfrm>
          <a:prstGeom prst="rect">
            <a:avLst/>
          </a:prstGeom>
        </p:spPr>
        <p:txBody>
          <a:bodyPr vert="horz" lIns="92546" tIns="46273" rIns="92546" bIns="46273"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7193"/>
            <a:ext cx="3013763" cy="463646"/>
          </a:xfrm>
          <a:prstGeom prst="rect">
            <a:avLst/>
          </a:prstGeom>
        </p:spPr>
        <p:txBody>
          <a:bodyPr vert="horz" lIns="92546" tIns="46273" rIns="92546" bIns="46273" rtlCol="0" anchor="b"/>
          <a:lstStyle>
            <a:lvl1pPr algn="l">
              <a:defRPr sz="1200"/>
            </a:lvl1pPr>
          </a:lstStyle>
          <a:p>
            <a:endParaRPr lang="en-US"/>
          </a:p>
        </p:txBody>
      </p:sp>
      <p:sp>
        <p:nvSpPr>
          <p:cNvPr id="7" name="Slide Number Placeholder 6"/>
          <p:cNvSpPr>
            <a:spLocks noGrp="1"/>
          </p:cNvSpPr>
          <p:nvPr>
            <p:ph type="sldNum" sz="quarter" idx="5"/>
          </p:nvPr>
        </p:nvSpPr>
        <p:spPr>
          <a:xfrm>
            <a:off x="3939466" y="8777193"/>
            <a:ext cx="3013763" cy="463646"/>
          </a:xfrm>
          <a:prstGeom prst="rect">
            <a:avLst/>
          </a:prstGeom>
        </p:spPr>
        <p:txBody>
          <a:bodyPr vert="horz" lIns="92546" tIns="46273" rIns="92546" bIns="46273" rtlCol="0" anchor="b"/>
          <a:lstStyle>
            <a:lvl1pPr algn="r">
              <a:defRPr sz="1200"/>
            </a:lvl1pPr>
          </a:lstStyle>
          <a:p>
            <a:fld id="{49742602-AACE-43BE-ACC6-E84328BCD93A}" type="slidenum">
              <a:rPr lang="en-US" smtClean="0"/>
              <a:t>‹#›</a:t>
            </a:fld>
            <a:endParaRPr lang="en-US"/>
          </a:p>
        </p:txBody>
      </p:sp>
    </p:spTree>
    <p:extLst>
      <p:ext uri="{BB962C8B-B14F-4D97-AF65-F5344CB8AC3E}">
        <p14:creationId xmlns:p14="http://schemas.microsoft.com/office/powerpoint/2010/main" val="4375780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742602-AACE-43BE-ACC6-E84328BCD93A}" type="slidenum">
              <a:rPr lang="en-US" smtClean="0"/>
              <a:t>14</a:t>
            </a:fld>
            <a:endParaRPr lang="en-US"/>
          </a:p>
        </p:txBody>
      </p:sp>
    </p:spTree>
    <p:extLst>
      <p:ext uri="{BB962C8B-B14F-4D97-AF65-F5344CB8AC3E}">
        <p14:creationId xmlns:p14="http://schemas.microsoft.com/office/powerpoint/2010/main" val="33484151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6ABA33F-B6F8-4F35-B1E2-186D21F472E9}" type="datetimeFigureOut">
              <a:rPr lang="en-US" smtClean="0"/>
              <a:t>3/27/2023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90D293-9BE0-4E12-B357-4ACFC2AA71D3}" type="slidenum">
              <a:rPr lang="en-US" smtClean="0"/>
              <a:t>‹#›</a:t>
            </a:fld>
            <a:endParaRPr lang="en-US"/>
          </a:p>
        </p:txBody>
      </p:sp>
    </p:spTree>
    <p:extLst>
      <p:ext uri="{BB962C8B-B14F-4D97-AF65-F5344CB8AC3E}">
        <p14:creationId xmlns:p14="http://schemas.microsoft.com/office/powerpoint/2010/main" val="17766012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6ABA33F-B6F8-4F35-B1E2-186D21F472E9}" type="datetimeFigureOut">
              <a:rPr lang="en-US" smtClean="0"/>
              <a:t>3/27/2023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90D293-9BE0-4E12-B357-4ACFC2AA71D3}" type="slidenum">
              <a:rPr lang="en-US" smtClean="0"/>
              <a:t>‹#›</a:t>
            </a:fld>
            <a:endParaRPr lang="en-US"/>
          </a:p>
        </p:txBody>
      </p:sp>
    </p:spTree>
    <p:extLst>
      <p:ext uri="{BB962C8B-B14F-4D97-AF65-F5344CB8AC3E}">
        <p14:creationId xmlns:p14="http://schemas.microsoft.com/office/powerpoint/2010/main" val="19541336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6ABA33F-B6F8-4F35-B1E2-186D21F472E9}" type="datetimeFigureOut">
              <a:rPr lang="en-US" smtClean="0"/>
              <a:t>3/27/2023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90D293-9BE0-4E12-B357-4ACFC2AA71D3}" type="slidenum">
              <a:rPr lang="en-US" smtClean="0"/>
              <a:t>‹#›</a:t>
            </a:fld>
            <a:endParaRPr lang="en-US"/>
          </a:p>
        </p:txBody>
      </p:sp>
    </p:spTree>
    <p:extLst>
      <p:ext uri="{BB962C8B-B14F-4D97-AF65-F5344CB8AC3E}">
        <p14:creationId xmlns:p14="http://schemas.microsoft.com/office/powerpoint/2010/main" val="9415467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6ABA33F-B6F8-4F35-B1E2-186D21F472E9}" type="datetimeFigureOut">
              <a:rPr lang="en-US" smtClean="0"/>
              <a:t>3/27/2023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90D293-9BE0-4E12-B357-4ACFC2AA71D3}" type="slidenum">
              <a:rPr lang="en-US" smtClean="0"/>
              <a:t>‹#›</a:t>
            </a:fld>
            <a:endParaRPr lang="en-US"/>
          </a:p>
        </p:txBody>
      </p:sp>
    </p:spTree>
    <p:extLst>
      <p:ext uri="{BB962C8B-B14F-4D97-AF65-F5344CB8AC3E}">
        <p14:creationId xmlns:p14="http://schemas.microsoft.com/office/powerpoint/2010/main" val="27462377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6ABA33F-B6F8-4F35-B1E2-186D21F472E9}" type="datetimeFigureOut">
              <a:rPr lang="en-US" smtClean="0"/>
              <a:t>3/27/2023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90D293-9BE0-4E12-B357-4ACFC2AA71D3}" type="slidenum">
              <a:rPr lang="en-US" smtClean="0"/>
              <a:t>‹#›</a:t>
            </a:fld>
            <a:endParaRPr lang="en-US"/>
          </a:p>
        </p:txBody>
      </p:sp>
    </p:spTree>
    <p:extLst>
      <p:ext uri="{BB962C8B-B14F-4D97-AF65-F5344CB8AC3E}">
        <p14:creationId xmlns:p14="http://schemas.microsoft.com/office/powerpoint/2010/main" val="22465289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6ABA33F-B6F8-4F35-B1E2-186D21F472E9}" type="datetimeFigureOut">
              <a:rPr lang="en-US" smtClean="0"/>
              <a:t>3/27/2023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F90D293-9BE0-4E12-B357-4ACFC2AA71D3}" type="slidenum">
              <a:rPr lang="en-US" smtClean="0"/>
              <a:t>‹#›</a:t>
            </a:fld>
            <a:endParaRPr lang="en-US"/>
          </a:p>
        </p:txBody>
      </p:sp>
    </p:spTree>
    <p:extLst>
      <p:ext uri="{BB962C8B-B14F-4D97-AF65-F5344CB8AC3E}">
        <p14:creationId xmlns:p14="http://schemas.microsoft.com/office/powerpoint/2010/main" val="25922854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6ABA33F-B6F8-4F35-B1E2-186D21F472E9}" type="datetimeFigureOut">
              <a:rPr lang="en-US" smtClean="0"/>
              <a:t>3/27/2023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F90D293-9BE0-4E12-B357-4ACFC2AA71D3}" type="slidenum">
              <a:rPr lang="en-US" smtClean="0"/>
              <a:t>‹#›</a:t>
            </a:fld>
            <a:endParaRPr lang="en-US"/>
          </a:p>
        </p:txBody>
      </p:sp>
    </p:spTree>
    <p:extLst>
      <p:ext uri="{BB962C8B-B14F-4D97-AF65-F5344CB8AC3E}">
        <p14:creationId xmlns:p14="http://schemas.microsoft.com/office/powerpoint/2010/main" val="22438148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6ABA33F-B6F8-4F35-B1E2-186D21F472E9}" type="datetimeFigureOut">
              <a:rPr lang="en-US" smtClean="0"/>
              <a:t>3/27/2023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F90D293-9BE0-4E12-B357-4ACFC2AA71D3}" type="slidenum">
              <a:rPr lang="en-US" smtClean="0"/>
              <a:t>‹#›</a:t>
            </a:fld>
            <a:endParaRPr lang="en-US"/>
          </a:p>
        </p:txBody>
      </p:sp>
    </p:spTree>
    <p:extLst>
      <p:ext uri="{BB962C8B-B14F-4D97-AF65-F5344CB8AC3E}">
        <p14:creationId xmlns:p14="http://schemas.microsoft.com/office/powerpoint/2010/main" val="38272334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ABA33F-B6F8-4F35-B1E2-186D21F472E9}" type="datetimeFigureOut">
              <a:rPr lang="en-US" smtClean="0"/>
              <a:t>3/27/2023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F90D293-9BE0-4E12-B357-4ACFC2AA71D3}" type="slidenum">
              <a:rPr lang="en-US" smtClean="0"/>
              <a:t>‹#›</a:t>
            </a:fld>
            <a:endParaRPr lang="en-US"/>
          </a:p>
        </p:txBody>
      </p:sp>
    </p:spTree>
    <p:extLst>
      <p:ext uri="{BB962C8B-B14F-4D97-AF65-F5344CB8AC3E}">
        <p14:creationId xmlns:p14="http://schemas.microsoft.com/office/powerpoint/2010/main" val="11584036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ABA33F-B6F8-4F35-B1E2-186D21F472E9}" type="datetimeFigureOut">
              <a:rPr lang="en-US" smtClean="0"/>
              <a:t>3/27/2023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F90D293-9BE0-4E12-B357-4ACFC2AA71D3}" type="slidenum">
              <a:rPr lang="en-US" smtClean="0"/>
              <a:t>‹#›</a:t>
            </a:fld>
            <a:endParaRPr lang="en-US"/>
          </a:p>
        </p:txBody>
      </p:sp>
    </p:spTree>
    <p:extLst>
      <p:ext uri="{BB962C8B-B14F-4D97-AF65-F5344CB8AC3E}">
        <p14:creationId xmlns:p14="http://schemas.microsoft.com/office/powerpoint/2010/main" val="12788744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ABA33F-B6F8-4F35-B1E2-186D21F472E9}" type="datetimeFigureOut">
              <a:rPr lang="en-US" smtClean="0"/>
              <a:t>3/27/2023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F90D293-9BE0-4E12-B357-4ACFC2AA71D3}" type="slidenum">
              <a:rPr lang="en-US" smtClean="0"/>
              <a:t>‹#›</a:t>
            </a:fld>
            <a:endParaRPr lang="en-US"/>
          </a:p>
        </p:txBody>
      </p:sp>
    </p:spTree>
    <p:extLst>
      <p:ext uri="{BB962C8B-B14F-4D97-AF65-F5344CB8AC3E}">
        <p14:creationId xmlns:p14="http://schemas.microsoft.com/office/powerpoint/2010/main" val="16603316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ABA33F-B6F8-4F35-B1E2-186D21F472E9}" type="datetimeFigureOut">
              <a:rPr lang="en-US" smtClean="0"/>
              <a:t>3/27/2023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90D293-9BE0-4E12-B357-4ACFC2AA71D3}" type="slidenum">
              <a:rPr lang="en-US" smtClean="0"/>
              <a:t>‹#›</a:t>
            </a:fld>
            <a:endParaRPr lang="en-US"/>
          </a:p>
        </p:txBody>
      </p:sp>
    </p:spTree>
    <p:extLst>
      <p:ext uri="{BB962C8B-B14F-4D97-AF65-F5344CB8AC3E}">
        <p14:creationId xmlns:p14="http://schemas.microsoft.com/office/powerpoint/2010/main" val="14904968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 Id="rId4" Type="http://schemas.openxmlformats.org/officeDocument/2006/relationships/image" Target="../media/image16.jpg"/></Relationships>
</file>

<file path=ppt/slides/_rels/slide1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hyperlink" Target="http://sabas-craftland.blogspot.com/2014/02/ripped-jeans-male-themed-creation.html" TargetMode="External"/><Relationship Id="rId7" Type="http://schemas.openxmlformats.org/officeDocument/2006/relationships/hyperlink" Target="https://www.redbubble.com/people/spidermccoy/works/20585133-i-hate-you?p=t-shirt" TargetMode="External"/><Relationship Id="rId2" Type="http://schemas.openxmlformats.org/officeDocument/2006/relationships/image" Target="../media/image20.jpeg"/><Relationship Id="rId1" Type="http://schemas.openxmlformats.org/officeDocument/2006/relationships/slideLayout" Target="../slideLayouts/slideLayout1.xml"/><Relationship Id="rId6" Type="http://schemas.openxmlformats.org/officeDocument/2006/relationships/image" Target="../media/image22.jpg"/><Relationship Id="rId5" Type="http://schemas.openxmlformats.org/officeDocument/2006/relationships/hyperlink" Target="https://www.dresslily.com/spaghetti-strap-solid-color-short-sleeve-t-shirt-for-women-product829508.html" TargetMode="External"/><Relationship Id="rId4" Type="http://schemas.openxmlformats.org/officeDocument/2006/relationships/image" Target="../media/image21.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xml"/><Relationship Id="rId5" Type="http://schemas.openxmlformats.org/officeDocument/2006/relationships/image" Target="../media/image25.jpg"/><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hyperlink" Target="http://www.schoolnutritionandfitness.com/index.php?sid=0305131813425871" TargetMode="External"/><Relationship Id="rId2" Type="http://schemas.openxmlformats.org/officeDocument/2006/relationships/image" Target="../media/image27.png"/><Relationship Id="rId1" Type="http://schemas.openxmlformats.org/officeDocument/2006/relationships/slideLayout" Target="../slideLayouts/slideLayout1.xml"/><Relationship Id="rId5" Type="http://schemas.openxmlformats.org/officeDocument/2006/relationships/hyperlink" Target="http://dietolog.org/diabetes/glycemic-index/" TargetMode="External"/><Relationship Id="rId4" Type="http://schemas.openxmlformats.org/officeDocument/2006/relationships/image" Target="../media/image28.jpeg"/></Relationships>
</file>

<file path=ppt/slides/_rels/slide2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hyperlink" Target="mailto:Sglosson@paulding.k12.ga.us" TargetMode="External"/><Relationship Id="rId2" Type="http://schemas.openxmlformats.org/officeDocument/2006/relationships/image" Target="../media/image30.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image" Target="../media/image6.JP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mailto:Glowe@Paulding.k12.ga.us" TargetMode="External"/><Relationship Id="rId1" Type="http://schemas.openxmlformats.org/officeDocument/2006/relationships/slideLayout" Target="../slideLayouts/slideLayout1.xml"/><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hyperlink" Target="mailto:glowe@Paulding.k12.ga.us"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3" name="Rectangle 37">
            <a:extLst>
              <a:ext uri="{FF2B5EF4-FFF2-40B4-BE49-F238E27FC236}">
                <a16:creationId xmlns:a16="http://schemas.microsoft.com/office/drawing/2014/main" id="{16F9E488-0718-4E1E-9D12-26779F6062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5" name="Group 39">
            <a:extLst>
              <a:ext uri="{FF2B5EF4-FFF2-40B4-BE49-F238E27FC236}">
                <a16:creationId xmlns:a16="http://schemas.microsoft.com/office/drawing/2014/main" id="{5CA4BCD1-F813-4A68-8727-7A3DE67AC57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31480" y="1075612"/>
            <a:ext cx="1128382" cy="847206"/>
            <a:chOff x="7393391" y="1075612"/>
            <a:chExt cx="1128382" cy="847206"/>
          </a:xfrm>
        </p:grpSpPr>
        <p:sp>
          <p:nvSpPr>
            <p:cNvPr id="41" name="Freeform 5">
              <a:extLst>
                <a:ext uri="{FF2B5EF4-FFF2-40B4-BE49-F238E27FC236}">
                  <a16:creationId xmlns:a16="http://schemas.microsoft.com/office/drawing/2014/main" id="{A152F29E-C625-4313-96BF-5675B357C03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7393391" y="1327438"/>
              <a:ext cx="675351" cy="595380"/>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sp>
          <p:nvSpPr>
            <p:cNvPr id="42" name="Freeform 5">
              <a:extLst>
                <a:ext uri="{FF2B5EF4-FFF2-40B4-BE49-F238E27FC236}">
                  <a16:creationId xmlns:a16="http://schemas.microsoft.com/office/drawing/2014/main" id="{C2A5CB78-6497-4151-83B6-568BD27EC57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7971281" y="1075612"/>
              <a:ext cx="550492" cy="485306"/>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grpSp>
      <p:sp>
        <p:nvSpPr>
          <p:cNvPr id="44" name="Freeform: Shape 43">
            <a:extLst>
              <a:ext uri="{FF2B5EF4-FFF2-40B4-BE49-F238E27FC236}">
                <a16:creationId xmlns:a16="http://schemas.microsoft.com/office/drawing/2014/main" id="{FA6F8ABB-6C5D-4349-9E1B-198D1ABFA8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06304" y="2134209"/>
            <a:ext cx="4840399" cy="4290450"/>
          </a:xfrm>
          <a:custGeom>
            <a:avLst/>
            <a:gdLst>
              <a:gd name="connsiteX0" fmla="*/ 853538 w 2991693"/>
              <a:gd name="connsiteY0" fmla="*/ 0 h 2651787"/>
              <a:gd name="connsiteX1" fmla="*/ 2141030 w 2991693"/>
              <a:gd name="connsiteY1" fmla="*/ 0 h 2651787"/>
              <a:gd name="connsiteX2" fmla="*/ 2324957 w 2991693"/>
              <a:gd name="connsiteY2" fmla="*/ 103466 h 2651787"/>
              <a:gd name="connsiteX3" fmla="*/ 2968702 w 2991693"/>
              <a:gd name="connsiteY3" fmla="*/ 1218596 h 2651787"/>
              <a:gd name="connsiteX4" fmla="*/ 2968702 w 2991693"/>
              <a:gd name="connsiteY4" fmla="*/ 1433192 h 2651787"/>
              <a:gd name="connsiteX5" fmla="*/ 2324957 w 2991693"/>
              <a:gd name="connsiteY5" fmla="*/ 2548321 h 2651787"/>
              <a:gd name="connsiteX6" fmla="*/ 2141030 w 2991693"/>
              <a:gd name="connsiteY6" fmla="*/ 2651787 h 2651787"/>
              <a:gd name="connsiteX7" fmla="*/ 853538 w 2991693"/>
              <a:gd name="connsiteY7" fmla="*/ 2651787 h 2651787"/>
              <a:gd name="connsiteX8" fmla="*/ 669612 w 2991693"/>
              <a:gd name="connsiteY8" fmla="*/ 2548321 h 2651787"/>
              <a:gd name="connsiteX9" fmla="*/ 25866 w 2991693"/>
              <a:gd name="connsiteY9" fmla="*/ 1433192 h 2651787"/>
              <a:gd name="connsiteX10" fmla="*/ 25866 w 2991693"/>
              <a:gd name="connsiteY10" fmla="*/ 1218596 h 2651787"/>
              <a:gd name="connsiteX11" fmla="*/ 669612 w 2991693"/>
              <a:gd name="connsiteY11" fmla="*/ 103466 h 2651787"/>
              <a:gd name="connsiteX12" fmla="*/ 853538 w 2991693"/>
              <a:gd name="connsiteY12" fmla="*/ 0 h 2651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91693" h="2651787">
                <a:moveTo>
                  <a:pt x="853538" y="0"/>
                </a:moveTo>
                <a:cubicBezTo>
                  <a:pt x="2141030" y="0"/>
                  <a:pt x="2141030" y="0"/>
                  <a:pt x="2141030" y="0"/>
                </a:cubicBezTo>
                <a:cubicBezTo>
                  <a:pt x="2206170" y="0"/>
                  <a:pt x="2290471" y="45985"/>
                  <a:pt x="2324957" y="103466"/>
                </a:cubicBezTo>
                <a:cubicBezTo>
                  <a:pt x="2968702" y="1218596"/>
                  <a:pt x="2968702" y="1218596"/>
                  <a:pt x="2968702" y="1218596"/>
                </a:cubicBezTo>
                <a:cubicBezTo>
                  <a:pt x="2999357" y="1279909"/>
                  <a:pt x="2999357" y="1371878"/>
                  <a:pt x="2968702" y="1433192"/>
                </a:cubicBezTo>
                <a:cubicBezTo>
                  <a:pt x="2324957" y="2548321"/>
                  <a:pt x="2324957" y="2548321"/>
                  <a:pt x="2324957" y="2548321"/>
                </a:cubicBezTo>
                <a:cubicBezTo>
                  <a:pt x="2290471" y="2605803"/>
                  <a:pt x="2206170" y="2651787"/>
                  <a:pt x="2141030" y="2651787"/>
                </a:cubicBezTo>
                <a:lnTo>
                  <a:pt x="853538" y="2651787"/>
                </a:lnTo>
                <a:cubicBezTo>
                  <a:pt x="784566" y="2651787"/>
                  <a:pt x="700266" y="2605803"/>
                  <a:pt x="669612" y="2548321"/>
                </a:cubicBezTo>
                <a:cubicBezTo>
                  <a:pt x="25866" y="1433192"/>
                  <a:pt x="25866" y="1433192"/>
                  <a:pt x="25866" y="1433192"/>
                </a:cubicBezTo>
                <a:cubicBezTo>
                  <a:pt x="-8621" y="1371878"/>
                  <a:pt x="-8621" y="1279909"/>
                  <a:pt x="25866" y="1218596"/>
                </a:cubicBezTo>
                <a:cubicBezTo>
                  <a:pt x="669612" y="103466"/>
                  <a:pt x="669612" y="103466"/>
                  <a:pt x="669612" y="103466"/>
                </a:cubicBezTo>
                <a:cubicBezTo>
                  <a:pt x="700266" y="45985"/>
                  <a:pt x="784566" y="0"/>
                  <a:pt x="853538" y="0"/>
                </a:cubicBezTo>
                <a:close/>
              </a:path>
            </a:pathLst>
          </a:custGeom>
          <a:noFill/>
          <a:ln w="50800" cmpd="sng">
            <a:solidFill>
              <a:schemeClr val="tx1"/>
            </a:solidFill>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useBgFill="1">
        <p:nvSpPr>
          <p:cNvPr id="46" name="Freeform: Shape 45">
            <a:extLst>
              <a:ext uri="{FF2B5EF4-FFF2-40B4-BE49-F238E27FC236}">
                <a16:creationId xmlns:a16="http://schemas.microsoft.com/office/drawing/2014/main" id="{E4B9AB89-BA23-4985-97B3-EB677E4963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07271" y="421767"/>
            <a:ext cx="2847251" cy="2523756"/>
          </a:xfrm>
          <a:custGeom>
            <a:avLst/>
            <a:gdLst>
              <a:gd name="connsiteX0" fmla="*/ 853538 w 2991693"/>
              <a:gd name="connsiteY0" fmla="*/ 0 h 2651787"/>
              <a:gd name="connsiteX1" fmla="*/ 2141030 w 2991693"/>
              <a:gd name="connsiteY1" fmla="*/ 0 h 2651787"/>
              <a:gd name="connsiteX2" fmla="*/ 2324957 w 2991693"/>
              <a:gd name="connsiteY2" fmla="*/ 103466 h 2651787"/>
              <a:gd name="connsiteX3" fmla="*/ 2968702 w 2991693"/>
              <a:gd name="connsiteY3" fmla="*/ 1218596 h 2651787"/>
              <a:gd name="connsiteX4" fmla="*/ 2968702 w 2991693"/>
              <a:gd name="connsiteY4" fmla="*/ 1433192 h 2651787"/>
              <a:gd name="connsiteX5" fmla="*/ 2324957 w 2991693"/>
              <a:gd name="connsiteY5" fmla="*/ 2548321 h 2651787"/>
              <a:gd name="connsiteX6" fmla="*/ 2141030 w 2991693"/>
              <a:gd name="connsiteY6" fmla="*/ 2651787 h 2651787"/>
              <a:gd name="connsiteX7" fmla="*/ 853538 w 2991693"/>
              <a:gd name="connsiteY7" fmla="*/ 2651787 h 2651787"/>
              <a:gd name="connsiteX8" fmla="*/ 669612 w 2991693"/>
              <a:gd name="connsiteY8" fmla="*/ 2548321 h 2651787"/>
              <a:gd name="connsiteX9" fmla="*/ 25866 w 2991693"/>
              <a:gd name="connsiteY9" fmla="*/ 1433192 h 2651787"/>
              <a:gd name="connsiteX10" fmla="*/ 25866 w 2991693"/>
              <a:gd name="connsiteY10" fmla="*/ 1218596 h 2651787"/>
              <a:gd name="connsiteX11" fmla="*/ 669612 w 2991693"/>
              <a:gd name="connsiteY11" fmla="*/ 103466 h 2651787"/>
              <a:gd name="connsiteX12" fmla="*/ 853538 w 2991693"/>
              <a:gd name="connsiteY12" fmla="*/ 0 h 2651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91693" h="2651787">
                <a:moveTo>
                  <a:pt x="853538" y="0"/>
                </a:moveTo>
                <a:cubicBezTo>
                  <a:pt x="2141030" y="0"/>
                  <a:pt x="2141030" y="0"/>
                  <a:pt x="2141030" y="0"/>
                </a:cubicBezTo>
                <a:cubicBezTo>
                  <a:pt x="2206170" y="0"/>
                  <a:pt x="2290471" y="45985"/>
                  <a:pt x="2324957" y="103466"/>
                </a:cubicBezTo>
                <a:cubicBezTo>
                  <a:pt x="2968702" y="1218596"/>
                  <a:pt x="2968702" y="1218596"/>
                  <a:pt x="2968702" y="1218596"/>
                </a:cubicBezTo>
                <a:cubicBezTo>
                  <a:pt x="2999357" y="1279909"/>
                  <a:pt x="2999357" y="1371878"/>
                  <a:pt x="2968702" y="1433192"/>
                </a:cubicBezTo>
                <a:cubicBezTo>
                  <a:pt x="2324957" y="2548321"/>
                  <a:pt x="2324957" y="2548321"/>
                  <a:pt x="2324957" y="2548321"/>
                </a:cubicBezTo>
                <a:cubicBezTo>
                  <a:pt x="2290471" y="2605803"/>
                  <a:pt x="2206170" y="2651787"/>
                  <a:pt x="2141030" y="2651787"/>
                </a:cubicBezTo>
                <a:lnTo>
                  <a:pt x="853538" y="2651787"/>
                </a:lnTo>
                <a:cubicBezTo>
                  <a:pt x="784566" y="2651787"/>
                  <a:pt x="700266" y="2605803"/>
                  <a:pt x="669612" y="2548321"/>
                </a:cubicBezTo>
                <a:cubicBezTo>
                  <a:pt x="25866" y="1433192"/>
                  <a:pt x="25866" y="1433192"/>
                  <a:pt x="25866" y="1433192"/>
                </a:cubicBezTo>
                <a:cubicBezTo>
                  <a:pt x="-8621" y="1371878"/>
                  <a:pt x="-8621" y="1279909"/>
                  <a:pt x="25866" y="1218596"/>
                </a:cubicBezTo>
                <a:cubicBezTo>
                  <a:pt x="669612" y="103466"/>
                  <a:pt x="669612" y="103466"/>
                  <a:pt x="669612" y="103466"/>
                </a:cubicBezTo>
                <a:cubicBezTo>
                  <a:pt x="700266" y="45985"/>
                  <a:pt x="784566" y="0"/>
                  <a:pt x="853538" y="0"/>
                </a:cubicBezTo>
                <a:close/>
              </a:path>
            </a:pathLst>
          </a:custGeom>
          <a:ln w="50800" cmpd="sng">
            <a:solidFill>
              <a:schemeClr val="tx1"/>
            </a:solidFill>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2" name="Title 1"/>
          <p:cNvSpPr>
            <a:spLocks noGrp="1"/>
          </p:cNvSpPr>
          <p:nvPr>
            <p:ph type="ctrTitle"/>
          </p:nvPr>
        </p:nvSpPr>
        <p:spPr>
          <a:xfrm>
            <a:off x="92365" y="2945523"/>
            <a:ext cx="6446980" cy="3787786"/>
          </a:xfrm>
        </p:spPr>
        <p:txBody>
          <a:bodyPr vert="horz" lIns="91440" tIns="45720" rIns="91440" bIns="45720" rtlCol="0" anchor="t">
            <a:normAutofit/>
          </a:bodyPr>
          <a:lstStyle/>
          <a:p>
            <a:r>
              <a:rPr lang="en-US" sz="7200" dirty="0">
                <a:solidFill>
                  <a:srgbClr val="002060"/>
                </a:solidFill>
                <a:latin typeface="Franklin Gothic Heavy"/>
              </a:rPr>
              <a:t>WELCOME </a:t>
            </a:r>
            <a:br>
              <a:rPr lang="en-US" sz="7200" dirty="0">
                <a:solidFill>
                  <a:srgbClr val="002060"/>
                </a:solidFill>
                <a:latin typeface="Franklin Gothic Heavy" panose="020B0903020102020204" pitchFamily="34" charset="0"/>
              </a:rPr>
            </a:br>
            <a:r>
              <a:rPr lang="en-US" sz="7200" dirty="0">
                <a:solidFill>
                  <a:srgbClr val="002060"/>
                </a:solidFill>
                <a:latin typeface="Franklin Gothic Heavy"/>
              </a:rPr>
              <a:t>TO THE WOLFPACK</a:t>
            </a:r>
          </a:p>
        </p:txBody>
      </p:sp>
      <p:sp>
        <p:nvSpPr>
          <p:cNvPr id="3" name="Subtitle 2"/>
          <p:cNvSpPr>
            <a:spLocks noGrp="1"/>
          </p:cNvSpPr>
          <p:nvPr>
            <p:ph type="subTitle" idx="1"/>
          </p:nvPr>
        </p:nvSpPr>
        <p:spPr>
          <a:xfrm>
            <a:off x="1442268" y="2212258"/>
            <a:ext cx="4291397" cy="888751"/>
          </a:xfrm>
        </p:spPr>
        <p:txBody>
          <a:bodyPr vert="horz" lIns="91440" tIns="45720" rIns="91440" bIns="45720" rtlCol="0" anchor="ctr">
            <a:normAutofit/>
          </a:bodyPr>
          <a:lstStyle/>
          <a:p>
            <a:pPr algn="l">
              <a:defRPr/>
            </a:pPr>
            <a:r>
              <a:rPr lang="en-US" sz="2000" b="1" dirty="0">
                <a:effectLst>
                  <a:outerShdw blurRad="38100" dist="38100" dir="2700000" algn="tl">
                    <a:srgbClr val="C0C0C0"/>
                  </a:outerShdw>
                </a:effectLst>
              </a:rPr>
              <a:t>Transitioning from 5</a:t>
            </a:r>
            <a:r>
              <a:rPr lang="en-US" sz="2000" b="1" baseline="30000" dirty="0">
                <a:effectLst>
                  <a:outerShdw blurRad="38100" dist="38100" dir="2700000" algn="tl">
                    <a:srgbClr val="C0C0C0"/>
                  </a:outerShdw>
                </a:effectLst>
              </a:rPr>
              <a:t>th</a:t>
            </a:r>
            <a:r>
              <a:rPr lang="en-US" sz="2000" b="1" dirty="0">
                <a:effectLst>
                  <a:outerShdw blurRad="38100" dist="38100" dir="2700000" algn="tl">
                    <a:srgbClr val="C0C0C0"/>
                  </a:outerShdw>
                </a:effectLst>
              </a:rPr>
              <a:t> to 6</a:t>
            </a:r>
            <a:r>
              <a:rPr lang="en-US" sz="2000" b="1" baseline="30000" dirty="0">
                <a:effectLst>
                  <a:outerShdw blurRad="38100" dist="38100" dir="2700000" algn="tl">
                    <a:srgbClr val="C0C0C0"/>
                  </a:outerShdw>
                </a:effectLst>
              </a:rPr>
              <a:t>th</a:t>
            </a:r>
            <a:r>
              <a:rPr lang="en-US" sz="2000" b="1" dirty="0">
                <a:effectLst>
                  <a:outerShdw blurRad="38100" dist="38100" dir="2700000" algn="tl">
                    <a:srgbClr val="C0C0C0"/>
                  </a:outerShdw>
                </a:effectLst>
              </a:rPr>
              <a:t> Grade</a:t>
            </a:r>
          </a:p>
          <a:p>
            <a:pPr algn="l">
              <a:defRPr/>
            </a:pPr>
            <a:r>
              <a:rPr lang="en-US" sz="2000" b="1" dirty="0">
                <a:effectLst>
                  <a:outerShdw blurRad="38100" dist="38100" dir="2700000" algn="tl">
                    <a:srgbClr val="C0C0C0"/>
                  </a:outerShdw>
                </a:effectLst>
              </a:rPr>
              <a:t>SAMMY MCCLURE MIDDLE SCHOOL</a:t>
            </a:r>
            <a:endParaRPr lang="en-US" sz="2000" b="1" i="1" dirty="0">
              <a:effectLst>
                <a:outerShdw blurRad="38100" dist="38100" dir="2700000" algn="tl">
                  <a:srgbClr val="C0C0C0"/>
                </a:outerShdw>
              </a:effectLst>
            </a:endParaRPr>
          </a:p>
          <a:p>
            <a:pPr algn="l"/>
            <a:endParaRPr lang="en-US" sz="2000"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17828" y="931240"/>
            <a:ext cx="2026136" cy="1499341"/>
          </a:xfrm>
          <a:prstGeom prst="rect">
            <a:avLst/>
          </a:prstGeom>
        </p:spPr>
      </p:pic>
      <p:pic>
        <p:nvPicPr>
          <p:cNvPr id="8" name="Graphic 7">
            <a:extLst>
              <a:ext uri="{FF2B5EF4-FFF2-40B4-BE49-F238E27FC236}">
                <a16:creationId xmlns:a16="http://schemas.microsoft.com/office/drawing/2014/main" id="{C205A255-1C7D-4CAB-9970-56DE34DDD81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49808" y="2603666"/>
            <a:ext cx="2553389" cy="3351536"/>
          </a:xfrm>
          <a:prstGeom prst="rect">
            <a:avLst/>
          </a:prstGeom>
        </p:spPr>
      </p:pic>
      <p:sp>
        <p:nvSpPr>
          <p:cNvPr id="7" name="Rectangle 6">
            <a:extLst>
              <a:ext uri="{FF2B5EF4-FFF2-40B4-BE49-F238E27FC236}">
                <a16:creationId xmlns:a16="http://schemas.microsoft.com/office/drawing/2014/main" id="{10FCB30E-5B2E-47A1-BA7A-CF2DD8B2436F}"/>
              </a:ext>
            </a:extLst>
          </p:cNvPr>
          <p:cNvSpPr/>
          <p:nvPr/>
        </p:nvSpPr>
        <p:spPr>
          <a:xfrm>
            <a:off x="7085168" y="3217605"/>
            <a:ext cx="4022862" cy="2585323"/>
          </a:xfrm>
          <a:prstGeom prst="rect">
            <a:avLst/>
          </a:prstGeom>
          <a:noFill/>
        </p:spPr>
        <p:txBody>
          <a:bodyPr wrap="square" lIns="91440" tIns="45720" rIns="91440" bIns="45720">
            <a:spAutoFit/>
          </a:bodyPr>
          <a:lstStyle/>
          <a:p>
            <a:pPr algn="ctr">
              <a:spcAft>
                <a:spcPts val="600"/>
              </a:spcAft>
            </a:pPr>
            <a:r>
              <a:rPr lang="en-US" sz="6600" b="1" cap="none" spc="0" dirty="0">
                <a:ln w="0"/>
                <a:solidFill>
                  <a:schemeClr val="tx1">
                    <a:lumMod val="85000"/>
                    <a:lumOff val="15000"/>
                  </a:schemeClr>
                </a:solidFill>
                <a:effectLst>
                  <a:outerShdw blurRad="38100" dist="25400" dir="5400000" algn="ctr" rotWithShape="0">
                    <a:srgbClr val="6E747A">
                      <a:alpha val="43000"/>
                    </a:srgbClr>
                  </a:outerShdw>
                </a:effectLst>
                <a:latin typeface="Bodoni MT Black" panose="02070A03080606020203" pitchFamily="18" charset="0"/>
              </a:rPr>
              <a:t>Class of </a:t>
            </a:r>
            <a:r>
              <a:rPr lang="en-US" sz="9600" b="1" cap="none" spc="0" dirty="0">
                <a:ln w="0"/>
                <a:solidFill>
                  <a:schemeClr val="tx1">
                    <a:lumMod val="85000"/>
                    <a:lumOff val="15000"/>
                  </a:schemeClr>
                </a:solidFill>
                <a:effectLst>
                  <a:outerShdw blurRad="38100" dist="25400" dir="5400000" algn="ctr" rotWithShape="0">
                    <a:srgbClr val="6E747A">
                      <a:alpha val="43000"/>
                    </a:srgbClr>
                  </a:outerShdw>
                </a:effectLst>
                <a:latin typeface="Berlin Sans FB" panose="020E0602020502020306" pitchFamily="34" charset="0"/>
              </a:rPr>
              <a:t>2030</a:t>
            </a:r>
            <a:endParaRPr lang="en-US" sz="6600" b="1" cap="none" spc="0" dirty="0">
              <a:ln w="0"/>
              <a:solidFill>
                <a:schemeClr val="tx1">
                  <a:lumMod val="85000"/>
                  <a:lumOff val="15000"/>
                </a:schemeClr>
              </a:solidFill>
              <a:effectLst>
                <a:outerShdw blurRad="38100" dist="25400" dir="5400000" algn="ctr" rotWithShape="0">
                  <a:srgbClr val="6E747A">
                    <a:alpha val="43000"/>
                  </a:srgbClr>
                </a:outerShdw>
              </a:effectLst>
              <a:latin typeface="Berlin Sans FB" panose="020E0602020502020306" pitchFamily="34" charset="0"/>
            </a:endParaRPr>
          </a:p>
        </p:txBody>
      </p:sp>
    </p:spTree>
    <p:extLst>
      <p:ext uri="{BB962C8B-B14F-4D97-AF65-F5344CB8AC3E}">
        <p14:creationId xmlns:p14="http://schemas.microsoft.com/office/powerpoint/2010/main" val="24174560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20073" y="4298470"/>
            <a:ext cx="12071927" cy="2546920"/>
          </a:xfrm>
        </p:spPr>
        <p:txBody>
          <a:bodyPr vert="horz" lIns="91440" tIns="45720" rIns="91440" bIns="45720" rtlCol="0" anchor="t">
            <a:normAutofit fontScale="90000"/>
          </a:bodyPr>
          <a:lstStyle/>
          <a:p>
            <a:pPr marL="0" marR="0">
              <a:spcAft>
                <a:spcPts val="0"/>
              </a:spcAft>
            </a:pPr>
            <a:r>
              <a:rPr lang="en-US" sz="3600" b="1" kern="1200" dirty="0">
                <a:solidFill>
                  <a:schemeClr val="bg1"/>
                </a:solidFill>
                <a:effectLst/>
                <a:latin typeface="Georgia" panose="02040502050405020303" pitchFamily="18" charset="0"/>
              </a:rPr>
              <a:t>Contacting Staff Via Email</a:t>
            </a:r>
            <a:br>
              <a:rPr lang="en-US" sz="2700" b="1" kern="1200" dirty="0">
                <a:solidFill>
                  <a:schemeClr val="bg1"/>
                </a:solidFill>
                <a:effectLst/>
                <a:latin typeface="Georgia" panose="02040502050405020303" pitchFamily="18" charset="0"/>
              </a:rPr>
            </a:br>
            <a:br>
              <a:rPr lang="en-US" sz="1800" b="1" kern="1200" dirty="0">
                <a:solidFill>
                  <a:schemeClr val="bg1"/>
                </a:solidFill>
                <a:effectLst/>
                <a:latin typeface="Georgia" panose="02040502050405020303" pitchFamily="18" charset="0"/>
              </a:rPr>
            </a:br>
            <a:r>
              <a:rPr lang="en-US" sz="2200" kern="1200" cap="all" dirty="0">
                <a:solidFill>
                  <a:schemeClr val="bg1"/>
                </a:solidFill>
                <a:effectLst/>
                <a:latin typeface="Georgia" panose="02040502050405020303" pitchFamily="18" charset="0"/>
              </a:rPr>
              <a:t>most </a:t>
            </a:r>
            <a:r>
              <a:rPr lang="en-US" sz="2200" kern="1200" cap="all" dirty="0" err="1">
                <a:solidFill>
                  <a:schemeClr val="bg1"/>
                </a:solidFill>
                <a:effectLst/>
                <a:latin typeface="Georgia" panose="02040502050405020303" pitchFamily="18" charset="0"/>
              </a:rPr>
              <a:t>mCclure</a:t>
            </a:r>
            <a:r>
              <a:rPr lang="en-US" sz="2200" kern="1200" cap="all" dirty="0">
                <a:solidFill>
                  <a:schemeClr val="bg1"/>
                </a:solidFill>
                <a:effectLst/>
                <a:latin typeface="Georgia" panose="02040502050405020303" pitchFamily="18" charset="0"/>
              </a:rPr>
              <a:t> staff can be emailed using this example</a:t>
            </a:r>
            <a:br>
              <a:rPr lang="en-US" sz="2700" kern="1200" cap="all" dirty="0">
                <a:solidFill>
                  <a:schemeClr val="bg1"/>
                </a:solidFill>
                <a:effectLst/>
                <a:latin typeface="Georgia" panose="02040502050405020303" pitchFamily="18" charset="0"/>
              </a:rPr>
            </a:br>
            <a:r>
              <a:rPr lang="en-US" sz="2700" kern="1200" dirty="0">
                <a:effectLst/>
                <a:latin typeface="Georgia" panose="02040502050405020303" pitchFamily="18" charset="0"/>
              </a:rPr>
              <a:t>First initial + last name @paulding.k12.ga.us</a:t>
            </a:r>
            <a:br>
              <a:rPr lang="en-US" sz="2700" kern="1200" dirty="0">
                <a:solidFill>
                  <a:schemeClr val="bg1"/>
                </a:solidFill>
                <a:latin typeface="Georgia" panose="02040502050405020303" pitchFamily="18" charset="0"/>
              </a:rPr>
            </a:br>
            <a:br>
              <a:rPr lang="en-US" sz="1300" kern="1200" dirty="0">
                <a:solidFill>
                  <a:schemeClr val="bg1"/>
                </a:solidFill>
                <a:latin typeface="Georgia" panose="02040502050405020303" pitchFamily="18" charset="0"/>
              </a:rPr>
            </a:br>
            <a:r>
              <a:rPr lang="en-US" sz="2700" kern="1200" dirty="0">
                <a:solidFill>
                  <a:schemeClr val="bg1"/>
                </a:solidFill>
                <a:latin typeface="Georgia" panose="02040502050405020303" pitchFamily="18" charset="0"/>
              </a:rPr>
              <a:t>Infinite Campus-Parent Portal is how parents access attendance and grades.</a:t>
            </a:r>
            <a:br>
              <a:rPr lang="en-US" sz="2700" kern="1200" dirty="0">
                <a:solidFill>
                  <a:schemeClr val="bg1"/>
                </a:solidFill>
                <a:latin typeface="Georgia" panose="02040502050405020303" pitchFamily="18" charset="0"/>
              </a:rPr>
            </a:br>
            <a:br>
              <a:rPr lang="en-US" sz="2700" kern="1200" dirty="0">
                <a:solidFill>
                  <a:schemeClr val="bg1"/>
                </a:solidFill>
                <a:latin typeface="Georgia" panose="02040502050405020303" pitchFamily="18" charset="0"/>
              </a:rPr>
            </a:br>
            <a:r>
              <a:rPr lang="en-US" sz="2700" dirty="0">
                <a:solidFill>
                  <a:schemeClr val="bg1"/>
                </a:solidFill>
                <a:latin typeface="Georgia" panose="02040502050405020303" pitchFamily="18" charset="0"/>
              </a:rPr>
              <a:t>CANVAS is our Learning Management System and houses content and communication.</a:t>
            </a:r>
            <a:br>
              <a:rPr lang="en-US" sz="2700" kern="1200" dirty="0">
                <a:solidFill>
                  <a:schemeClr val="bg1"/>
                </a:solidFill>
                <a:latin typeface="Georgia" panose="02040502050405020303" pitchFamily="18" charset="0"/>
              </a:rPr>
            </a:br>
            <a:br>
              <a:rPr lang="en-US" sz="1200" kern="1200" dirty="0">
                <a:solidFill>
                  <a:schemeClr val="bg1"/>
                </a:solidFill>
                <a:latin typeface="+mj-lt"/>
                <a:ea typeface="+mj-ea"/>
                <a:cs typeface="+mj-cs"/>
              </a:rPr>
            </a:br>
            <a:br>
              <a:rPr lang="en-US" sz="1200" kern="1200" dirty="0">
                <a:solidFill>
                  <a:schemeClr val="tx1"/>
                </a:solidFill>
                <a:effectLst/>
                <a:latin typeface="+mj-lt"/>
                <a:ea typeface="+mj-ea"/>
                <a:cs typeface="+mj-cs"/>
              </a:rPr>
            </a:br>
            <a:br>
              <a:rPr lang="en-US" sz="1200" kern="1200" dirty="0">
                <a:solidFill>
                  <a:schemeClr val="tx1"/>
                </a:solidFill>
                <a:latin typeface="+mj-lt"/>
                <a:ea typeface="+mj-ea"/>
                <a:cs typeface="+mj-cs"/>
              </a:rPr>
            </a:br>
            <a:endParaRPr lang="en-US" sz="1200" kern="1200" dirty="0">
              <a:solidFill>
                <a:schemeClr val="tx1"/>
              </a:solidFill>
              <a:latin typeface="+mj-lt"/>
              <a:ea typeface="+mj-ea"/>
              <a:cs typeface="+mj-cs"/>
            </a:endParaRPr>
          </a:p>
        </p:txBody>
      </p:sp>
      <p:sp>
        <p:nvSpPr>
          <p:cNvPr id="45" name="Oval 47">
            <a:extLst>
              <a:ext uri="{FF2B5EF4-FFF2-40B4-BE49-F238E27FC236}">
                <a16:creationId xmlns:a16="http://schemas.microsoft.com/office/drawing/2014/main" id="{0C45045A-6083-4B3E-956A-6758233752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0744" y="832894"/>
            <a:ext cx="3300984" cy="330098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3" name="Picture 2" descr="Canvas - eLearning | UAB">
            <a:extLst>
              <a:ext uri="{FF2B5EF4-FFF2-40B4-BE49-F238E27FC236}">
                <a16:creationId xmlns:a16="http://schemas.microsoft.com/office/drawing/2014/main" id="{FABA62AF-CC3D-4142-AC49-2958E9B9E8D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895336" y="997486"/>
            <a:ext cx="2971800" cy="2971800"/>
          </a:xfrm>
          <a:custGeom>
            <a:avLst/>
            <a:gdLst/>
            <a:ahLst/>
            <a:cxnLst/>
            <a:rect l="l" t="t" r="r" b="b"/>
            <a:pathLst>
              <a:path w="2971800" h="2971800">
                <a:moveTo>
                  <a:pt x="1485900" y="0"/>
                </a:moveTo>
                <a:cubicBezTo>
                  <a:pt x="2306540" y="0"/>
                  <a:pt x="2971800" y="665260"/>
                  <a:pt x="2971800" y="1485900"/>
                </a:cubicBezTo>
                <a:cubicBezTo>
                  <a:pt x="2971800" y="2306540"/>
                  <a:pt x="2306540" y="2971800"/>
                  <a:pt x="1485900" y="2971800"/>
                </a:cubicBezTo>
                <a:cubicBezTo>
                  <a:pt x="665260" y="2971800"/>
                  <a:pt x="0" y="2306540"/>
                  <a:pt x="0" y="1485900"/>
                </a:cubicBezTo>
                <a:cubicBezTo>
                  <a:pt x="0" y="665260"/>
                  <a:pt x="665260" y="0"/>
                  <a:pt x="1485900" y="0"/>
                </a:cubicBezTo>
                <a:close/>
              </a:path>
            </a:pathLst>
          </a:custGeom>
          <a:noFill/>
          <a:extLst>
            <a:ext uri="{909E8E84-426E-40DD-AFC4-6F175D3DCCD1}">
              <a14:hiddenFill xmlns:a14="http://schemas.microsoft.com/office/drawing/2010/main">
                <a:solidFill>
                  <a:srgbClr val="FFFFFF"/>
                </a:solidFill>
              </a14:hiddenFill>
            </a:ext>
          </a:extLst>
        </p:spPr>
      </p:pic>
      <p:sp>
        <p:nvSpPr>
          <p:cNvPr id="50" name="Oval 49">
            <a:extLst>
              <a:ext uri="{FF2B5EF4-FFF2-40B4-BE49-F238E27FC236}">
                <a16:creationId xmlns:a16="http://schemas.microsoft.com/office/drawing/2014/main" id="{42875DDC-0225-45F8-B745-78688F2D1A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45509" y="832894"/>
            <a:ext cx="3300984" cy="330098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t="11508" r="-3" b="-3"/>
          <a:stretch/>
        </p:blipFill>
        <p:spPr>
          <a:xfrm>
            <a:off x="4610101" y="997486"/>
            <a:ext cx="2971800" cy="2971800"/>
          </a:xfrm>
          <a:custGeom>
            <a:avLst/>
            <a:gdLst/>
            <a:ahLst/>
            <a:cxnLst/>
            <a:rect l="l" t="t" r="r" b="b"/>
            <a:pathLst>
              <a:path w="2971800" h="2971800">
                <a:moveTo>
                  <a:pt x="1485900" y="0"/>
                </a:moveTo>
                <a:cubicBezTo>
                  <a:pt x="2306540" y="0"/>
                  <a:pt x="2971800" y="665260"/>
                  <a:pt x="2971800" y="1485900"/>
                </a:cubicBezTo>
                <a:cubicBezTo>
                  <a:pt x="2971800" y="2306540"/>
                  <a:pt x="2306540" y="2971800"/>
                  <a:pt x="1485900" y="2971800"/>
                </a:cubicBezTo>
                <a:cubicBezTo>
                  <a:pt x="665260" y="2971800"/>
                  <a:pt x="0" y="2306540"/>
                  <a:pt x="0" y="1485900"/>
                </a:cubicBezTo>
                <a:cubicBezTo>
                  <a:pt x="0" y="665260"/>
                  <a:pt x="665260" y="0"/>
                  <a:pt x="1485900" y="0"/>
                </a:cubicBezTo>
                <a:close/>
              </a:path>
            </a:pathLst>
          </a:custGeom>
        </p:spPr>
      </p:pic>
      <p:sp>
        <p:nvSpPr>
          <p:cNvPr id="52" name="Oval 51">
            <a:extLst>
              <a:ext uri="{FF2B5EF4-FFF2-40B4-BE49-F238E27FC236}">
                <a16:creationId xmlns:a16="http://schemas.microsoft.com/office/drawing/2014/main" id="{12617755-D451-4BAF-9B55-518297BFF4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60273" y="832894"/>
            <a:ext cx="3300984" cy="330098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Hands of person wearing gray sweater typing on laptop with a tablet, digital pen, and cup of coffee">
            <a:extLst>
              <a:ext uri="{FF2B5EF4-FFF2-40B4-BE49-F238E27FC236}">
                <a16:creationId xmlns:a16="http://schemas.microsoft.com/office/drawing/2014/main" id="{5E0AF532-1A5E-4175-84F1-5350A2304CCD}"/>
              </a:ext>
            </a:extLst>
          </p:cNvPr>
          <p:cNvPicPr>
            <a:picLocks noChangeAspect="1"/>
          </p:cNvPicPr>
          <p:nvPr/>
        </p:nvPicPr>
        <p:blipFill rotWithShape="1">
          <a:blip r:embed="rId4">
            <a:extLst>
              <a:ext uri="{28A0092B-C50C-407E-A947-70E740481C1C}">
                <a14:useLocalDpi xmlns:a14="http://schemas.microsoft.com/office/drawing/2010/main" val="0"/>
              </a:ext>
            </a:extLst>
          </a:blip>
          <a:srcRect l="12531" r="20717" b="-3"/>
          <a:stretch/>
        </p:blipFill>
        <p:spPr>
          <a:xfrm>
            <a:off x="8324865" y="997486"/>
            <a:ext cx="2971800" cy="2971800"/>
          </a:xfrm>
          <a:custGeom>
            <a:avLst/>
            <a:gdLst/>
            <a:ahLst/>
            <a:cxnLst/>
            <a:rect l="l" t="t" r="r" b="b"/>
            <a:pathLst>
              <a:path w="2971800" h="2971800">
                <a:moveTo>
                  <a:pt x="1485900" y="0"/>
                </a:moveTo>
                <a:cubicBezTo>
                  <a:pt x="2306540" y="0"/>
                  <a:pt x="2971800" y="665260"/>
                  <a:pt x="2971800" y="1485900"/>
                </a:cubicBezTo>
                <a:cubicBezTo>
                  <a:pt x="2971800" y="2306540"/>
                  <a:pt x="2306540" y="2971800"/>
                  <a:pt x="1485900" y="2971800"/>
                </a:cubicBezTo>
                <a:cubicBezTo>
                  <a:pt x="665260" y="2971800"/>
                  <a:pt x="0" y="2306540"/>
                  <a:pt x="0" y="1485900"/>
                </a:cubicBezTo>
                <a:cubicBezTo>
                  <a:pt x="0" y="665260"/>
                  <a:pt x="665260" y="0"/>
                  <a:pt x="1485900" y="0"/>
                </a:cubicBezTo>
                <a:close/>
              </a:path>
            </a:pathLst>
          </a:custGeom>
        </p:spPr>
      </p:pic>
      <p:sp>
        <p:nvSpPr>
          <p:cNvPr id="3" name="Rectangle 2">
            <a:extLst>
              <a:ext uri="{FF2B5EF4-FFF2-40B4-BE49-F238E27FC236}">
                <a16:creationId xmlns:a16="http://schemas.microsoft.com/office/drawing/2014/main" id="{C0A55663-595C-46B8-992C-1499AD7BEF25}"/>
              </a:ext>
            </a:extLst>
          </p:cNvPr>
          <p:cNvSpPr/>
          <p:nvPr/>
        </p:nvSpPr>
        <p:spPr>
          <a:xfrm>
            <a:off x="0" y="12610"/>
            <a:ext cx="12192000" cy="923330"/>
          </a:xfrm>
          <a:prstGeom prst="rect">
            <a:avLst/>
          </a:prstGeom>
          <a:noFill/>
        </p:spPr>
        <p:txBody>
          <a:bodyPr wrap="square" lIns="91440" tIns="45720" rIns="91440" bIns="45720">
            <a:spAutoFit/>
          </a:bodyPr>
          <a:lstStyle/>
          <a:p>
            <a:pPr algn="ctr">
              <a:spcAft>
                <a:spcPts val="600"/>
              </a:spcAft>
            </a:pPr>
            <a:r>
              <a:rPr lang="en-US" sz="5400" dirty="0">
                <a:ln w="0"/>
                <a:solidFill>
                  <a:schemeClr val="accent1"/>
                </a:solidFill>
                <a:effectLst>
                  <a:outerShdw blurRad="38100" dist="25400" dir="5400000" algn="ctr" rotWithShape="0">
                    <a:srgbClr val="6E747A">
                      <a:alpha val="43000"/>
                    </a:srgbClr>
                  </a:outerShdw>
                </a:effectLst>
                <a:latin typeface="Franklin Gothic Heavy" panose="020B0903020102020204" pitchFamily="34" charset="0"/>
              </a:rPr>
              <a:t>COMMUNICATING WITH STAFF</a:t>
            </a:r>
          </a:p>
        </p:txBody>
      </p:sp>
    </p:spTree>
    <p:extLst>
      <p:ext uri="{BB962C8B-B14F-4D97-AF65-F5344CB8AC3E}">
        <p14:creationId xmlns:p14="http://schemas.microsoft.com/office/powerpoint/2010/main" val="388791224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40080" y="325369"/>
            <a:ext cx="4368602" cy="1956841"/>
          </a:xfrm>
        </p:spPr>
        <p:txBody>
          <a:bodyPr anchor="b">
            <a:normAutofit/>
          </a:bodyPr>
          <a:lstStyle/>
          <a:p>
            <a:r>
              <a:rPr lang="en-US" sz="4200">
                <a:latin typeface="Franklin Gothic Heavy" panose="020B0903020102020204" pitchFamily="34" charset="0"/>
              </a:rPr>
              <a:t>Advanced Classes in 6</a:t>
            </a:r>
            <a:r>
              <a:rPr lang="en-US" sz="4200" baseline="30000">
                <a:latin typeface="Franklin Gothic Heavy" panose="020B0903020102020204" pitchFamily="34" charset="0"/>
              </a:rPr>
              <a:t>th</a:t>
            </a:r>
            <a:r>
              <a:rPr lang="en-US" sz="4200">
                <a:latin typeface="Franklin Gothic Heavy" panose="020B0903020102020204" pitchFamily="34" charset="0"/>
              </a:rPr>
              <a:t> Grade</a:t>
            </a:r>
          </a:p>
        </p:txBody>
      </p:sp>
      <p:sp>
        <p:nvSpPr>
          <p:cNvPr id="1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idx="1"/>
          </p:nvPr>
        </p:nvSpPr>
        <p:spPr>
          <a:xfrm>
            <a:off x="123826" y="2872899"/>
            <a:ext cx="5186352" cy="3844512"/>
          </a:xfrm>
        </p:spPr>
        <p:txBody>
          <a:bodyPr>
            <a:normAutofit/>
          </a:bodyPr>
          <a:lstStyle/>
          <a:p>
            <a:r>
              <a:rPr lang="en-US" altLang="en-US" sz="2400" dirty="0">
                <a:latin typeface="Georgia" panose="02040502050405020303" pitchFamily="18" charset="0"/>
              </a:rPr>
              <a:t>Elementary Schools provide Middle Schools with placement for Advanced Classes.</a:t>
            </a:r>
          </a:p>
          <a:p>
            <a:pPr marL="0" indent="0">
              <a:buNone/>
            </a:pPr>
            <a:endParaRPr lang="en-US" altLang="en-US" sz="1000" dirty="0">
              <a:latin typeface="Georgia" panose="02040502050405020303" pitchFamily="18" charset="0"/>
            </a:endParaRPr>
          </a:p>
          <a:p>
            <a:r>
              <a:rPr lang="en-US" altLang="en-US" sz="2400" dirty="0">
                <a:latin typeface="Georgia" panose="02040502050405020303" pitchFamily="18" charset="0"/>
              </a:rPr>
              <a:t>Advanced Classes are offered for Language Arts, Science, &amp; Social Studies.</a:t>
            </a:r>
          </a:p>
          <a:p>
            <a:endParaRPr lang="en-US" altLang="en-US" sz="1000" dirty="0">
              <a:latin typeface="Georgia" panose="02040502050405020303" pitchFamily="18" charset="0"/>
            </a:endParaRPr>
          </a:p>
          <a:p>
            <a:r>
              <a:rPr lang="en-US" altLang="en-US" sz="2400" dirty="0">
                <a:latin typeface="Georgia" panose="02040502050405020303" pitchFamily="18" charset="0"/>
              </a:rPr>
              <a:t>Advanced Math is an accelerated class.</a:t>
            </a:r>
          </a:p>
        </p:txBody>
      </p:sp>
      <p:pic>
        <p:nvPicPr>
          <p:cNvPr id="6" name="Picture 5" descr="Close-up of hands raised in classroom">
            <a:extLst>
              <a:ext uri="{FF2B5EF4-FFF2-40B4-BE49-F238E27FC236}">
                <a16:creationId xmlns:a16="http://schemas.microsoft.com/office/drawing/2014/main" id="{A2BB5C30-779E-47AA-A3F3-EEF926616964}"/>
              </a:ext>
            </a:extLst>
          </p:cNvPr>
          <p:cNvPicPr>
            <a:picLocks noChangeAspect="1"/>
          </p:cNvPicPr>
          <p:nvPr/>
        </p:nvPicPr>
        <p:blipFill rotWithShape="1">
          <a:blip r:embed="rId2">
            <a:extLst>
              <a:ext uri="{28A0092B-C50C-407E-A947-70E740481C1C}">
                <a14:useLocalDpi xmlns:a14="http://schemas.microsoft.com/office/drawing/2010/main" val="0"/>
              </a:ext>
            </a:extLst>
          </a:blip>
          <a:srcRect l="5004" r="28042"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8206058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2"/>
          <p:cNvSpPr txBox="1">
            <a:spLocks noChangeArrowheads="1"/>
          </p:cNvSpPr>
          <p:nvPr/>
        </p:nvSpPr>
        <p:spPr bwMode="auto">
          <a:xfrm>
            <a:off x="2362200" y="1066800"/>
            <a:ext cx="7391400" cy="118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ctr"/>
            <a:endParaRPr lang="en-US" altLang="en-US" sz="7200">
              <a:latin typeface="Times New Roman" panose="02020603050405020304" pitchFamily="18" charset="0"/>
            </a:endParaRPr>
          </a:p>
        </p:txBody>
      </p:sp>
      <p:sp>
        <p:nvSpPr>
          <p:cNvPr id="18436" name="Text Box 4">
            <a:extLst>
              <a:ext uri="{FF2B5EF4-FFF2-40B4-BE49-F238E27FC236}">
                <a16:creationId xmlns:a16="http://schemas.microsoft.com/office/drawing/2014/main" id="{74864259-116B-4CDC-9FFB-C6AA687576B5}"/>
              </a:ext>
            </a:extLst>
          </p:cNvPr>
          <p:cNvSpPr txBox="1">
            <a:spLocks noChangeArrowheads="1"/>
          </p:cNvSpPr>
          <p:nvPr/>
        </p:nvSpPr>
        <p:spPr bwMode="auto">
          <a:xfrm rot="5400000">
            <a:off x="-1672176" y="2632030"/>
            <a:ext cx="5131583"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ctr">
              <a:spcBef>
                <a:spcPct val="50000"/>
              </a:spcBef>
              <a:defRPr/>
            </a:pPr>
            <a:r>
              <a:rPr lang="en-US" altLang="en-US" sz="8000" b="1" dirty="0">
                <a:latin typeface="+mn-lt"/>
              </a:rPr>
              <a:t>Criteria for</a:t>
            </a:r>
          </a:p>
        </p:txBody>
      </p:sp>
      <p:graphicFrame>
        <p:nvGraphicFramePr>
          <p:cNvPr id="2" name="Table 1">
            <a:extLst>
              <a:ext uri="{FF2B5EF4-FFF2-40B4-BE49-F238E27FC236}">
                <a16:creationId xmlns:a16="http://schemas.microsoft.com/office/drawing/2014/main" id="{760B51EF-8A34-441E-849F-C79CF2D2CE19}"/>
              </a:ext>
            </a:extLst>
          </p:cNvPr>
          <p:cNvGraphicFramePr>
            <a:graphicFrameLocks noGrp="1"/>
          </p:cNvGraphicFramePr>
          <p:nvPr>
            <p:extLst>
              <p:ext uri="{D42A27DB-BD31-4B8C-83A1-F6EECF244321}">
                <p14:modId xmlns:p14="http://schemas.microsoft.com/office/powerpoint/2010/main" val="781278298"/>
              </p:ext>
            </p:extLst>
          </p:nvPr>
        </p:nvGraphicFramePr>
        <p:xfrm>
          <a:off x="2053864" y="110836"/>
          <a:ext cx="8152319" cy="6365826"/>
        </p:xfrm>
        <a:graphic>
          <a:graphicData uri="http://schemas.openxmlformats.org/drawingml/2006/table">
            <a:tbl>
              <a:tblPr firstRow="1" firstCol="1" bandRow="1">
                <a:tableStyleId>{5C22544A-7EE6-4342-B048-85BDC9FD1C3A}</a:tableStyleId>
              </a:tblPr>
              <a:tblGrid>
                <a:gridCol w="1674137">
                  <a:extLst>
                    <a:ext uri="{9D8B030D-6E8A-4147-A177-3AD203B41FA5}">
                      <a16:colId xmlns:a16="http://schemas.microsoft.com/office/drawing/2014/main" val="20000"/>
                    </a:ext>
                  </a:extLst>
                </a:gridCol>
                <a:gridCol w="3469589">
                  <a:extLst>
                    <a:ext uri="{9D8B030D-6E8A-4147-A177-3AD203B41FA5}">
                      <a16:colId xmlns:a16="http://schemas.microsoft.com/office/drawing/2014/main" val="20001"/>
                    </a:ext>
                  </a:extLst>
                </a:gridCol>
                <a:gridCol w="3008593">
                  <a:extLst>
                    <a:ext uri="{9D8B030D-6E8A-4147-A177-3AD203B41FA5}">
                      <a16:colId xmlns:a16="http://schemas.microsoft.com/office/drawing/2014/main" val="20002"/>
                    </a:ext>
                  </a:extLst>
                </a:gridCol>
              </a:tblGrid>
              <a:tr h="305636">
                <a:tc>
                  <a:txBody>
                    <a:bodyPr/>
                    <a:lstStyle/>
                    <a:p>
                      <a:pPr marL="0" marR="0" algn="ctr">
                        <a:lnSpc>
                          <a:spcPct val="150000"/>
                        </a:lnSpc>
                        <a:spcBef>
                          <a:spcPts val="0"/>
                        </a:spcBef>
                        <a:spcAft>
                          <a:spcPts val="0"/>
                        </a:spcAft>
                      </a:pPr>
                      <a:r>
                        <a:rPr lang="en-US" sz="1100">
                          <a:effectLst/>
                          <a:latin typeface="Georgia" panose="02040502050405020303" pitchFamily="18" charset="0"/>
                        </a:rPr>
                        <a:t>Grade/Course</a:t>
                      </a:r>
                      <a:endParaRPr lang="en-US" sz="1400">
                        <a:effectLst/>
                        <a:latin typeface="Georgia" panose="02040502050405020303" pitchFamily="18" charset="0"/>
                        <a:ea typeface="Times New Roman" panose="02020603050405020304" pitchFamily="18" charset="0"/>
                      </a:endParaRPr>
                    </a:p>
                  </a:txBody>
                  <a:tcPr marL="68580" marR="68580" marT="0" marB="0"/>
                </a:tc>
                <a:tc>
                  <a:txBody>
                    <a:bodyPr/>
                    <a:lstStyle/>
                    <a:p>
                      <a:pPr marL="0" marR="0" algn="ctr">
                        <a:lnSpc>
                          <a:spcPct val="150000"/>
                        </a:lnSpc>
                        <a:spcBef>
                          <a:spcPts val="0"/>
                        </a:spcBef>
                        <a:spcAft>
                          <a:spcPts val="0"/>
                        </a:spcAft>
                      </a:pPr>
                      <a:r>
                        <a:rPr lang="en-US" sz="1200" dirty="0">
                          <a:effectLst/>
                          <a:latin typeface="Georgia" panose="02040502050405020303" pitchFamily="18" charset="0"/>
                        </a:rPr>
                        <a:t>Grades</a:t>
                      </a:r>
                      <a:endParaRPr lang="en-US" sz="1600" dirty="0">
                        <a:effectLst/>
                        <a:latin typeface="Georgia" panose="02040502050405020303" pitchFamily="18" charset="0"/>
                        <a:ea typeface="Times New Roman" panose="02020603050405020304" pitchFamily="18" charset="0"/>
                      </a:endParaRPr>
                    </a:p>
                  </a:txBody>
                  <a:tcPr marL="68580" marR="68580" marT="0" marB="0"/>
                </a:tc>
                <a:tc>
                  <a:txBody>
                    <a:bodyPr/>
                    <a:lstStyle/>
                    <a:p>
                      <a:pPr marL="0" marR="0" algn="ctr">
                        <a:lnSpc>
                          <a:spcPct val="150000"/>
                        </a:lnSpc>
                        <a:spcBef>
                          <a:spcPts val="0"/>
                        </a:spcBef>
                        <a:spcAft>
                          <a:spcPts val="0"/>
                        </a:spcAft>
                      </a:pPr>
                      <a:r>
                        <a:rPr lang="en-US" sz="1100">
                          <a:effectLst/>
                          <a:latin typeface="Georgia" panose="02040502050405020303" pitchFamily="18" charset="0"/>
                        </a:rPr>
                        <a:t>Teacher Recommendation</a:t>
                      </a:r>
                      <a:endParaRPr lang="en-US" sz="1400">
                        <a:effectLst/>
                        <a:latin typeface="Georgia" panose="02040502050405020303"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2018029">
                <a:tc>
                  <a:txBody>
                    <a:bodyPr/>
                    <a:lstStyle/>
                    <a:p>
                      <a:pPr marL="0" marR="0" algn="just">
                        <a:lnSpc>
                          <a:spcPct val="150000"/>
                        </a:lnSpc>
                        <a:spcBef>
                          <a:spcPts val="0"/>
                        </a:spcBef>
                        <a:spcAft>
                          <a:spcPts val="0"/>
                        </a:spcAft>
                      </a:pPr>
                      <a:r>
                        <a:rPr lang="en-US" sz="1600" dirty="0">
                          <a:effectLst/>
                          <a:latin typeface="Georgia" panose="02040502050405020303" pitchFamily="18" charset="0"/>
                        </a:rPr>
                        <a:t>Advanced ELA</a:t>
                      </a:r>
                      <a:endParaRPr lang="en-US" sz="2000" dirty="0">
                        <a:effectLst/>
                        <a:latin typeface="Georgia" panose="02040502050405020303" pitchFamily="18" charset="0"/>
                        <a:ea typeface="Times New Roman" panose="02020603050405020304" pitchFamily="18" charset="0"/>
                      </a:endParaRPr>
                    </a:p>
                  </a:txBody>
                  <a:tcPr marL="68580" marR="68580" marT="0" marB="0"/>
                </a:tc>
                <a:tc>
                  <a:txBody>
                    <a:bodyPr/>
                    <a:lstStyle/>
                    <a:p>
                      <a:pPr marL="0" marR="0" indent="11430" algn="just">
                        <a:lnSpc>
                          <a:spcPct val="150000"/>
                        </a:lnSpc>
                        <a:spcBef>
                          <a:spcPts val="0"/>
                        </a:spcBef>
                        <a:spcAft>
                          <a:spcPts val="0"/>
                        </a:spcAft>
                      </a:pPr>
                      <a:r>
                        <a:rPr lang="en-US" sz="1400" dirty="0">
                          <a:effectLst/>
                          <a:latin typeface="Georgia" panose="02040502050405020303" pitchFamily="18" charset="0"/>
                        </a:rPr>
                        <a:t>• Demonstrates or exceeds mastery on 15 out of 18 assessed reading standards by the end of the 3rd term    </a:t>
                      </a:r>
                      <a:endParaRPr lang="en-US" sz="1800" dirty="0">
                        <a:effectLst/>
                        <a:latin typeface="Georgia" panose="02040502050405020303" pitchFamily="18" charset="0"/>
                      </a:endParaRPr>
                    </a:p>
                    <a:p>
                      <a:pPr marL="0" marR="0" algn="just">
                        <a:lnSpc>
                          <a:spcPct val="150000"/>
                        </a:lnSpc>
                        <a:spcBef>
                          <a:spcPts val="0"/>
                        </a:spcBef>
                        <a:spcAft>
                          <a:spcPts val="0"/>
                        </a:spcAft>
                      </a:pPr>
                      <a:r>
                        <a:rPr lang="en-US" sz="1400" dirty="0">
                          <a:effectLst/>
                          <a:latin typeface="Georgia" panose="02040502050405020303" pitchFamily="18" charset="0"/>
                        </a:rPr>
                        <a:t>• Demonstrates or exceeds mastery on 8 out of 10 assessed writing standards</a:t>
                      </a:r>
                      <a:endParaRPr lang="en-US" sz="1800" dirty="0">
                        <a:effectLst/>
                        <a:latin typeface="Georgia" panose="02040502050405020303" pitchFamily="18" charset="0"/>
                        <a:ea typeface="Times New Roman" panose="02020603050405020304" pitchFamily="18" charset="0"/>
                      </a:endParaRPr>
                    </a:p>
                  </a:txBody>
                  <a:tcPr marL="68580" marR="68580" marT="0" marB="0"/>
                </a:tc>
                <a:tc>
                  <a:txBody>
                    <a:bodyPr/>
                    <a:lstStyle/>
                    <a:p>
                      <a:pPr marL="0" marR="0" algn="l">
                        <a:lnSpc>
                          <a:spcPct val="150000"/>
                        </a:lnSpc>
                        <a:spcBef>
                          <a:spcPts val="0"/>
                        </a:spcBef>
                        <a:spcAft>
                          <a:spcPts val="0"/>
                        </a:spcAft>
                      </a:pPr>
                      <a:r>
                        <a:rPr lang="en-US" sz="1400" dirty="0">
                          <a:effectLst/>
                          <a:latin typeface="Georgia" panose="02040502050405020303" pitchFamily="18" charset="0"/>
                        </a:rPr>
                        <a:t>Considering attendance, homework completion, participation, and student work habits</a:t>
                      </a:r>
                      <a:endParaRPr lang="en-US" sz="1800" dirty="0">
                        <a:effectLst/>
                        <a:latin typeface="Georgia" panose="02040502050405020303"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0001"/>
                  </a:ext>
                </a:extLst>
              </a:tr>
              <a:tr h="1376017">
                <a:tc>
                  <a:txBody>
                    <a:bodyPr/>
                    <a:lstStyle/>
                    <a:p>
                      <a:pPr marL="0" marR="0" algn="just">
                        <a:lnSpc>
                          <a:spcPct val="150000"/>
                        </a:lnSpc>
                        <a:spcBef>
                          <a:spcPts val="0"/>
                        </a:spcBef>
                        <a:spcAft>
                          <a:spcPts val="0"/>
                        </a:spcAft>
                      </a:pPr>
                      <a:r>
                        <a:rPr lang="en-US" sz="1600" dirty="0">
                          <a:effectLst/>
                          <a:latin typeface="Georgia" panose="02040502050405020303" pitchFamily="18" charset="0"/>
                        </a:rPr>
                        <a:t>Accelerated Math</a:t>
                      </a:r>
                      <a:endParaRPr lang="en-US" sz="2000" dirty="0">
                        <a:effectLst/>
                        <a:latin typeface="Georgia" panose="02040502050405020303" pitchFamily="18" charset="0"/>
                        <a:ea typeface="Times New Roman" panose="02020603050405020304" pitchFamily="18" charset="0"/>
                      </a:endParaRPr>
                    </a:p>
                  </a:txBody>
                  <a:tcPr marL="68580" marR="68580" marT="0" marB="0"/>
                </a:tc>
                <a:tc>
                  <a:txBody>
                    <a:bodyPr/>
                    <a:lstStyle/>
                    <a:p>
                      <a:pPr marL="0" marR="0" algn="l">
                        <a:lnSpc>
                          <a:spcPct val="150000"/>
                        </a:lnSpc>
                        <a:spcBef>
                          <a:spcPts val="0"/>
                        </a:spcBef>
                        <a:spcAft>
                          <a:spcPts val="0"/>
                        </a:spcAft>
                      </a:pPr>
                      <a:r>
                        <a:rPr lang="en-US" sz="1400" dirty="0">
                          <a:effectLst/>
                          <a:latin typeface="Georgia" panose="02040502050405020303" pitchFamily="18" charset="0"/>
                        </a:rPr>
                        <a:t>• Demonstrates or exceeds mastery on 13 out of 17 assessed math standards by the end of the 3rd term.</a:t>
                      </a:r>
                      <a:endParaRPr lang="en-US" sz="1800" dirty="0">
                        <a:effectLst/>
                        <a:latin typeface="Georgia" panose="02040502050405020303" pitchFamily="18" charset="0"/>
                      </a:endParaRPr>
                    </a:p>
                  </a:txBody>
                  <a:tcPr marL="68580" marR="68580" marT="0" marB="0"/>
                </a:tc>
                <a:tc>
                  <a:txBody>
                    <a:bodyPr/>
                    <a:lstStyle/>
                    <a:p>
                      <a:pPr marL="0" marR="0" algn="l">
                        <a:lnSpc>
                          <a:spcPct val="150000"/>
                        </a:lnSpc>
                        <a:spcBef>
                          <a:spcPts val="0"/>
                        </a:spcBef>
                        <a:spcAft>
                          <a:spcPts val="0"/>
                        </a:spcAft>
                      </a:pPr>
                      <a:r>
                        <a:rPr lang="en-US" sz="1400" dirty="0">
                          <a:effectLst/>
                          <a:latin typeface="Georgia" panose="02040502050405020303" pitchFamily="18" charset="0"/>
                        </a:rPr>
                        <a:t>Considering attendance, homework completion, participation, and student work habits</a:t>
                      </a:r>
                      <a:endParaRPr lang="en-US" sz="1800" dirty="0">
                        <a:effectLst/>
                        <a:latin typeface="Georgia" panose="02040502050405020303"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0002"/>
                  </a:ext>
                </a:extLst>
              </a:tr>
              <a:tr h="1333072">
                <a:tc>
                  <a:txBody>
                    <a:bodyPr/>
                    <a:lstStyle/>
                    <a:p>
                      <a:pPr marL="0" marR="0" algn="just">
                        <a:lnSpc>
                          <a:spcPct val="150000"/>
                        </a:lnSpc>
                        <a:spcBef>
                          <a:spcPts val="0"/>
                        </a:spcBef>
                        <a:spcAft>
                          <a:spcPts val="0"/>
                        </a:spcAft>
                      </a:pPr>
                      <a:r>
                        <a:rPr lang="en-US" sz="1600" dirty="0">
                          <a:effectLst/>
                          <a:latin typeface="Georgia" panose="02040502050405020303" pitchFamily="18" charset="0"/>
                        </a:rPr>
                        <a:t>Advanced Science</a:t>
                      </a:r>
                      <a:endParaRPr lang="en-US" sz="2000" dirty="0">
                        <a:effectLst/>
                        <a:latin typeface="Georgia" panose="02040502050405020303" pitchFamily="18" charset="0"/>
                        <a:ea typeface="Times New Roman" panose="02020603050405020304" pitchFamily="18" charset="0"/>
                      </a:endParaRPr>
                    </a:p>
                  </a:txBody>
                  <a:tcPr marL="68580" marR="68580" marT="0" marB="0"/>
                </a:tc>
                <a:tc>
                  <a:txBody>
                    <a:bodyPr/>
                    <a:lstStyle/>
                    <a:p>
                      <a:pPr marL="0" marR="0" algn="just">
                        <a:lnSpc>
                          <a:spcPct val="150000"/>
                        </a:lnSpc>
                        <a:spcBef>
                          <a:spcPts val="0"/>
                        </a:spcBef>
                        <a:spcAft>
                          <a:spcPts val="0"/>
                        </a:spcAft>
                      </a:pPr>
                      <a:r>
                        <a:rPr lang="en-US" sz="1400">
                          <a:effectLst/>
                          <a:latin typeface="Georgia" panose="02040502050405020303" pitchFamily="18" charset="0"/>
                        </a:rPr>
                        <a:t>Demonstrates or exceeds mastery on 5 out of 7 assessed science standards by the end of the 3rd term</a:t>
                      </a:r>
                      <a:endParaRPr lang="en-US" sz="1800">
                        <a:effectLst/>
                        <a:latin typeface="Georgia" panose="02040502050405020303" pitchFamily="18" charset="0"/>
                        <a:ea typeface="Times New Roman" panose="02020603050405020304" pitchFamily="18" charset="0"/>
                      </a:endParaRPr>
                    </a:p>
                  </a:txBody>
                  <a:tcPr marL="68580" marR="68580" marT="0" marB="0"/>
                </a:tc>
                <a:tc>
                  <a:txBody>
                    <a:bodyPr/>
                    <a:lstStyle/>
                    <a:p>
                      <a:pPr marL="0" marR="0" algn="l">
                        <a:lnSpc>
                          <a:spcPct val="150000"/>
                        </a:lnSpc>
                        <a:spcBef>
                          <a:spcPts val="0"/>
                        </a:spcBef>
                        <a:spcAft>
                          <a:spcPts val="0"/>
                        </a:spcAft>
                      </a:pPr>
                      <a:r>
                        <a:rPr lang="en-US" sz="1400" dirty="0">
                          <a:effectLst/>
                          <a:latin typeface="Georgia" panose="02040502050405020303" pitchFamily="18" charset="0"/>
                        </a:rPr>
                        <a:t>Considering attendance, homework completion, participation, and student work habits</a:t>
                      </a:r>
                      <a:endParaRPr lang="en-US" sz="1800" dirty="0">
                        <a:effectLst/>
                        <a:latin typeface="Georgia" panose="02040502050405020303"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0003"/>
                  </a:ext>
                </a:extLst>
              </a:tr>
              <a:tr h="1333072">
                <a:tc>
                  <a:txBody>
                    <a:bodyPr/>
                    <a:lstStyle/>
                    <a:p>
                      <a:pPr marL="0" marR="0" algn="l">
                        <a:lnSpc>
                          <a:spcPct val="150000"/>
                        </a:lnSpc>
                        <a:spcBef>
                          <a:spcPts val="0"/>
                        </a:spcBef>
                        <a:spcAft>
                          <a:spcPts val="0"/>
                        </a:spcAft>
                      </a:pPr>
                      <a:r>
                        <a:rPr lang="en-US" sz="1600" dirty="0">
                          <a:effectLst/>
                          <a:latin typeface="Georgia" panose="02040502050405020303" pitchFamily="18" charset="0"/>
                        </a:rPr>
                        <a:t>Advanced Social Studies</a:t>
                      </a:r>
                      <a:endParaRPr lang="en-US" sz="2000" dirty="0">
                        <a:effectLst/>
                        <a:latin typeface="Georgia" panose="02040502050405020303" pitchFamily="18" charset="0"/>
                        <a:ea typeface="Times New Roman" panose="02020603050405020304" pitchFamily="18" charset="0"/>
                      </a:endParaRPr>
                    </a:p>
                  </a:txBody>
                  <a:tcPr marL="68580" marR="68580" marT="0" marB="0"/>
                </a:tc>
                <a:tc>
                  <a:txBody>
                    <a:bodyPr/>
                    <a:lstStyle/>
                    <a:p>
                      <a:pPr marL="0" marR="0" algn="just">
                        <a:lnSpc>
                          <a:spcPct val="150000"/>
                        </a:lnSpc>
                        <a:spcBef>
                          <a:spcPts val="0"/>
                        </a:spcBef>
                        <a:spcAft>
                          <a:spcPts val="0"/>
                        </a:spcAft>
                      </a:pPr>
                      <a:r>
                        <a:rPr lang="en-US" sz="1400">
                          <a:effectLst/>
                          <a:latin typeface="Georgia" panose="02040502050405020303" pitchFamily="18" charset="0"/>
                        </a:rPr>
                        <a:t>Demonstrates or exceeds mastery on 3 out of 4 assessed social studies standards by the end of the 3rd term</a:t>
                      </a:r>
                      <a:endParaRPr lang="en-US" sz="1800">
                        <a:effectLst/>
                        <a:latin typeface="Georgia" panose="02040502050405020303" pitchFamily="18" charset="0"/>
                        <a:ea typeface="Times New Roman" panose="02020603050405020304" pitchFamily="18" charset="0"/>
                      </a:endParaRPr>
                    </a:p>
                  </a:txBody>
                  <a:tcPr marL="68580" marR="68580" marT="0" marB="0"/>
                </a:tc>
                <a:tc>
                  <a:txBody>
                    <a:bodyPr/>
                    <a:lstStyle/>
                    <a:p>
                      <a:pPr marL="0" marR="0" algn="l">
                        <a:lnSpc>
                          <a:spcPct val="150000"/>
                        </a:lnSpc>
                        <a:spcBef>
                          <a:spcPts val="0"/>
                        </a:spcBef>
                        <a:spcAft>
                          <a:spcPts val="0"/>
                        </a:spcAft>
                      </a:pPr>
                      <a:r>
                        <a:rPr lang="en-US" sz="1400" dirty="0">
                          <a:effectLst/>
                          <a:latin typeface="Georgia" panose="02040502050405020303" pitchFamily="18" charset="0"/>
                        </a:rPr>
                        <a:t>Considering attendance, homework completion, participation, and student work habits</a:t>
                      </a:r>
                      <a:endParaRPr lang="en-US" sz="1800" dirty="0">
                        <a:effectLst/>
                        <a:latin typeface="Georgia" panose="02040502050405020303"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0004"/>
                  </a:ext>
                </a:extLst>
              </a:tr>
            </a:tbl>
          </a:graphicData>
        </a:graphic>
      </p:graphicFrame>
      <p:sp>
        <p:nvSpPr>
          <p:cNvPr id="5" name="TextBox 4">
            <a:extLst>
              <a:ext uri="{FF2B5EF4-FFF2-40B4-BE49-F238E27FC236}">
                <a16:creationId xmlns:a16="http://schemas.microsoft.com/office/drawing/2014/main" id="{A6E243A6-CE11-45DD-A73A-4501EC5C613B}"/>
              </a:ext>
            </a:extLst>
          </p:cNvPr>
          <p:cNvSpPr txBox="1"/>
          <p:nvPr/>
        </p:nvSpPr>
        <p:spPr>
          <a:xfrm rot="5400000">
            <a:off x="8341682" y="2991371"/>
            <a:ext cx="5862599" cy="1107996"/>
          </a:xfrm>
          <a:prstGeom prst="rect">
            <a:avLst/>
          </a:prstGeom>
          <a:noFill/>
        </p:spPr>
        <p:txBody>
          <a:bodyPr wrap="square" rtlCol="0">
            <a:spAutoFit/>
          </a:bodyPr>
          <a:lstStyle/>
          <a:p>
            <a:r>
              <a:rPr lang="en-US" sz="6600" dirty="0">
                <a:latin typeface="Franklin Gothic Heavy" panose="020B0903020102020204" pitchFamily="34" charset="0"/>
              </a:rPr>
              <a:t>Consideration</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297762" y="329184"/>
            <a:ext cx="6251110" cy="1783080"/>
          </a:xfrm>
        </p:spPr>
        <p:txBody>
          <a:bodyPr anchor="b">
            <a:normAutofit/>
          </a:bodyPr>
          <a:lstStyle/>
          <a:p>
            <a:r>
              <a:rPr lang="en-US" sz="5400">
                <a:latin typeface="Bernard MT Condensed" panose="02050806060905020404" pitchFamily="18" charset="0"/>
              </a:rPr>
              <a:t>High School Credit in Middle School</a:t>
            </a:r>
          </a:p>
        </p:txBody>
      </p:sp>
      <p:pic>
        <p:nvPicPr>
          <p:cNvPr id="5" name="Picture 4" descr="Complex maths formulae on a blackboard">
            <a:extLst>
              <a:ext uri="{FF2B5EF4-FFF2-40B4-BE49-F238E27FC236}">
                <a16:creationId xmlns:a16="http://schemas.microsoft.com/office/drawing/2014/main" id="{8BAB26DD-F581-DC6E-A327-FFC6BBDA9441}"/>
              </a:ext>
            </a:extLst>
          </p:cNvPr>
          <p:cNvPicPr>
            <a:picLocks noChangeAspect="1"/>
          </p:cNvPicPr>
          <p:nvPr/>
        </p:nvPicPr>
        <p:blipFill rotWithShape="1">
          <a:blip r:embed="rId2"/>
          <a:srcRect l="32174" r="18250" b="-1"/>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1"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idx="1"/>
          </p:nvPr>
        </p:nvSpPr>
        <p:spPr>
          <a:xfrm>
            <a:off x="4886325" y="2219325"/>
            <a:ext cx="7172325" cy="4459223"/>
          </a:xfrm>
        </p:spPr>
        <p:txBody>
          <a:bodyPr vert="horz" lIns="91440" tIns="45720" rIns="91440" bIns="45720" rtlCol="0">
            <a:normAutofit lnSpcReduction="10000"/>
          </a:bodyPr>
          <a:lstStyle/>
          <a:p>
            <a:endParaRPr lang="en-US" altLang="en-US" sz="1700" b="1" u="sng" dirty="0"/>
          </a:p>
          <a:p>
            <a:r>
              <a:rPr lang="en-US" altLang="en-US" sz="2000" b="1" u="sng" dirty="0">
                <a:latin typeface="Georgia" panose="02040502050405020303" pitchFamily="18" charset="0"/>
              </a:rPr>
              <a:t>Advanced Math </a:t>
            </a:r>
            <a:r>
              <a:rPr lang="en-US" altLang="en-US" sz="2000" dirty="0">
                <a:latin typeface="Georgia" panose="02040502050405020303" pitchFamily="18" charset="0"/>
              </a:rPr>
              <a:t>is an accelerated class. Eligible for </a:t>
            </a:r>
            <a:r>
              <a:rPr lang="en-US" altLang="en-US" sz="2000" u="sng" dirty="0">
                <a:latin typeface="Georgia" panose="02040502050405020303" pitchFamily="18" charset="0"/>
              </a:rPr>
              <a:t>Honors GSE Algebra</a:t>
            </a:r>
            <a:r>
              <a:rPr lang="en-US" altLang="en-US" sz="2000" dirty="0">
                <a:latin typeface="Georgia" panose="02040502050405020303" pitchFamily="18" charset="0"/>
              </a:rPr>
              <a:t> I (1 HS credit) in 8th grade if successfully completed Advanced Math in 7</a:t>
            </a:r>
            <a:r>
              <a:rPr lang="en-US" altLang="en-US" sz="2000" baseline="30000" dirty="0">
                <a:latin typeface="Georgia" panose="02040502050405020303" pitchFamily="18" charset="0"/>
              </a:rPr>
              <a:t>th</a:t>
            </a:r>
            <a:r>
              <a:rPr lang="en-US" altLang="en-US" sz="2000" dirty="0">
                <a:latin typeface="Georgia" panose="02040502050405020303" pitchFamily="18" charset="0"/>
              </a:rPr>
              <a:t> grade.</a:t>
            </a:r>
          </a:p>
          <a:p>
            <a:r>
              <a:rPr lang="en-US" altLang="en-US" sz="2000" b="1" u="sng" dirty="0">
                <a:latin typeface="Georgia" panose="02040502050405020303" pitchFamily="18" charset="0"/>
              </a:rPr>
              <a:t>Honors Language Arts</a:t>
            </a:r>
            <a:r>
              <a:rPr lang="en-US" altLang="en-US" sz="2000" dirty="0">
                <a:latin typeface="Georgia" panose="02040502050405020303" pitchFamily="18" charset="0"/>
              </a:rPr>
              <a:t>: (1 HS credit) eligible if successfully completed Advanced Language Arts in 7</a:t>
            </a:r>
            <a:r>
              <a:rPr lang="en-US" altLang="en-US" sz="2000" baseline="30000" dirty="0">
                <a:latin typeface="Georgia" panose="02040502050405020303" pitchFamily="18" charset="0"/>
              </a:rPr>
              <a:t>th</a:t>
            </a:r>
            <a:r>
              <a:rPr lang="en-US" altLang="en-US" sz="2000" dirty="0">
                <a:latin typeface="Georgia" panose="02040502050405020303" pitchFamily="18" charset="0"/>
              </a:rPr>
              <a:t> grade.</a:t>
            </a:r>
          </a:p>
          <a:p>
            <a:r>
              <a:rPr lang="en-US" altLang="en-US" sz="2000" b="1" u="sng" dirty="0">
                <a:latin typeface="Georgia" panose="02040502050405020303" pitchFamily="18" charset="0"/>
              </a:rPr>
              <a:t>Honors Physical Science </a:t>
            </a:r>
            <a:r>
              <a:rPr lang="en-US" altLang="en-US" sz="2000" dirty="0">
                <a:latin typeface="Georgia" panose="02040502050405020303" pitchFamily="18" charset="0"/>
              </a:rPr>
              <a:t>(1 HS credit) eligible if successfully completed Advanced Science in 7</a:t>
            </a:r>
            <a:r>
              <a:rPr lang="en-US" altLang="en-US" sz="2000" baseline="30000" dirty="0">
                <a:latin typeface="Georgia" panose="02040502050405020303" pitchFamily="18" charset="0"/>
              </a:rPr>
              <a:t>th</a:t>
            </a:r>
            <a:r>
              <a:rPr lang="en-US" altLang="en-US" sz="2000" dirty="0">
                <a:latin typeface="Georgia" panose="02040502050405020303" pitchFamily="18" charset="0"/>
              </a:rPr>
              <a:t> grade.</a:t>
            </a:r>
          </a:p>
          <a:p>
            <a:r>
              <a:rPr lang="en-US" altLang="en-US" sz="2000" b="1" u="sng" dirty="0">
                <a:latin typeface="Georgia" panose="02040502050405020303" pitchFamily="18" charset="0"/>
              </a:rPr>
              <a:t>Spanish I -7</a:t>
            </a:r>
            <a:r>
              <a:rPr lang="en-US" altLang="en-US" sz="2000" b="1" u="sng" baseline="30000" dirty="0">
                <a:latin typeface="Georgia" panose="02040502050405020303" pitchFamily="18" charset="0"/>
              </a:rPr>
              <a:t>th</a:t>
            </a:r>
            <a:r>
              <a:rPr lang="en-US" altLang="en-US" sz="2000" b="1" u="sng" dirty="0">
                <a:latin typeface="Georgia" panose="02040502050405020303" pitchFamily="18" charset="0"/>
              </a:rPr>
              <a:t> and 8</a:t>
            </a:r>
            <a:r>
              <a:rPr lang="en-US" altLang="en-US" sz="2000" b="1" u="sng" baseline="30000" dirty="0">
                <a:latin typeface="Georgia" panose="02040502050405020303" pitchFamily="18" charset="0"/>
              </a:rPr>
              <a:t>th</a:t>
            </a:r>
            <a:r>
              <a:rPr lang="en-US" altLang="en-US" sz="2000" b="1" u="sng" dirty="0">
                <a:latin typeface="Georgia" panose="02040502050405020303" pitchFamily="18" charset="0"/>
              </a:rPr>
              <a:t> Grade  </a:t>
            </a:r>
            <a:r>
              <a:rPr lang="en-US" altLang="en-US" sz="2000" dirty="0">
                <a:latin typeface="Georgia" panose="02040502050405020303" pitchFamily="18" charset="0"/>
              </a:rPr>
              <a:t>(equals 1 HS credit) eligible to take if student received an "A" in 6</a:t>
            </a:r>
            <a:r>
              <a:rPr lang="en-US" altLang="en-US" sz="2000" baseline="30000" dirty="0">
                <a:latin typeface="Georgia" panose="02040502050405020303" pitchFamily="18" charset="0"/>
              </a:rPr>
              <a:t>th</a:t>
            </a:r>
            <a:r>
              <a:rPr lang="en-US" altLang="en-US" sz="2000" dirty="0">
                <a:latin typeface="Georgia" panose="02040502050405020303" pitchFamily="18" charset="0"/>
              </a:rPr>
              <a:t> Grade Advanced Language Arts:</a:t>
            </a:r>
            <a:endParaRPr lang="en-US" altLang="en-US" sz="2000" u="sng" dirty="0">
              <a:latin typeface="Georgia" panose="02040502050405020303" pitchFamily="18" charset="0"/>
            </a:endParaRPr>
          </a:p>
          <a:p>
            <a:pPr lvl="1"/>
            <a:r>
              <a:rPr lang="en-US" altLang="en-US" sz="2000" dirty="0">
                <a:latin typeface="Georgia" panose="02040502050405020303" pitchFamily="18" charset="0"/>
              </a:rPr>
              <a:t>This is a two-year course; usually scheduled with year long PE</a:t>
            </a:r>
            <a:endParaRPr lang="en-US" altLang="en-US" sz="2000" dirty="0">
              <a:latin typeface="Georgia" panose="02040502050405020303" pitchFamily="18" charset="0"/>
              <a:cs typeface="Calibri"/>
            </a:endParaRPr>
          </a:p>
        </p:txBody>
      </p:sp>
    </p:spTree>
    <p:extLst>
      <p:ext uri="{BB962C8B-B14F-4D97-AF65-F5344CB8AC3E}">
        <p14:creationId xmlns:p14="http://schemas.microsoft.com/office/powerpoint/2010/main" val="17830575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13">
            <a:extLst>
              <a:ext uri="{FF2B5EF4-FFF2-40B4-BE49-F238E27FC236}">
                <a16:creationId xmlns:a16="http://schemas.microsoft.com/office/drawing/2014/main" id="{74426AB7-D619-4515-962A-BC83909EC0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948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15">
            <a:extLst>
              <a:ext uri="{FF2B5EF4-FFF2-40B4-BE49-F238E27FC236}">
                <a16:creationId xmlns:a16="http://schemas.microsoft.com/office/drawing/2014/main" id="{DE47DF98-723F-4AAC-ABCF-CACBC438F7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3840" y="256540"/>
            <a:ext cx="11704320" cy="6365239"/>
          </a:xfrm>
          <a:prstGeom prst="rect">
            <a:avLst/>
          </a:pr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sp>
      <p:cxnSp>
        <p:nvCxnSpPr>
          <p:cNvPr id="25" name="Straight Connector 17">
            <a:extLst>
              <a:ext uri="{FF2B5EF4-FFF2-40B4-BE49-F238E27FC236}">
                <a16:creationId xmlns:a16="http://schemas.microsoft.com/office/drawing/2014/main" id="{EA29FC7C-9308-4FDE-8DCA-405668055B0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895600" y="5768204"/>
            <a:ext cx="6400800" cy="0"/>
          </a:xfrm>
          <a:prstGeom prst="line">
            <a:avLst/>
          </a:prstGeom>
          <a:ln>
            <a:solidFill>
              <a:srgbClr val="94826A"/>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1109979" y="4362558"/>
            <a:ext cx="9966960" cy="1690549"/>
          </a:xfrm>
        </p:spPr>
        <p:txBody>
          <a:bodyPr vert="horz" lIns="91440" tIns="45720" rIns="91440" bIns="45720" rtlCol="0" anchor="t">
            <a:normAutofit/>
          </a:bodyPr>
          <a:lstStyle/>
          <a:p>
            <a:r>
              <a:rPr lang="en-US" sz="2400" dirty="0">
                <a:solidFill>
                  <a:srgbClr val="94826A"/>
                </a:solidFill>
              </a:rPr>
              <a:t>-All Students will be assigned a locker ($5.00 fee). </a:t>
            </a:r>
            <a:br>
              <a:rPr lang="en-US" sz="2400" dirty="0">
                <a:solidFill>
                  <a:srgbClr val="94826A"/>
                </a:solidFill>
              </a:rPr>
            </a:br>
            <a:r>
              <a:rPr lang="en-US" sz="2400" dirty="0">
                <a:solidFill>
                  <a:srgbClr val="94826A"/>
                </a:solidFill>
              </a:rPr>
              <a:t>-All bookbags and belongings will be kept in their lockers.</a:t>
            </a:r>
            <a:br>
              <a:rPr lang="en-US" sz="2400" dirty="0">
                <a:solidFill>
                  <a:srgbClr val="94826A"/>
                </a:solidFill>
              </a:rPr>
            </a:br>
            <a:r>
              <a:rPr lang="en-US" sz="2400" dirty="0">
                <a:solidFill>
                  <a:srgbClr val="94826A"/>
                </a:solidFill>
              </a:rPr>
              <a:t>-Teachers will give students breaks throughout the day to go to lockers.  </a:t>
            </a:r>
          </a:p>
        </p:txBody>
      </p:sp>
      <p:sp>
        <p:nvSpPr>
          <p:cNvPr id="3" name="Subtitle 2"/>
          <p:cNvSpPr>
            <a:spLocks noGrp="1"/>
          </p:cNvSpPr>
          <p:nvPr>
            <p:ph type="subTitle" idx="1"/>
          </p:nvPr>
        </p:nvSpPr>
        <p:spPr>
          <a:xfrm>
            <a:off x="1589457" y="5944097"/>
            <a:ext cx="8767860" cy="509500"/>
          </a:xfrm>
        </p:spPr>
        <p:txBody>
          <a:bodyPr vert="horz" lIns="91440" tIns="45720" rIns="91440" bIns="45720" rtlCol="0">
            <a:normAutofit/>
          </a:bodyPr>
          <a:lstStyle/>
          <a:p>
            <a:r>
              <a:rPr lang="en-US" u="sng" dirty="0">
                <a:solidFill>
                  <a:srgbClr val="94826A"/>
                </a:solidFill>
              </a:rPr>
              <a:t>“Combination Locker Practice</a:t>
            </a:r>
            <a:r>
              <a:rPr lang="en-US" dirty="0">
                <a:solidFill>
                  <a:srgbClr val="94826A"/>
                </a:solidFill>
              </a:rPr>
              <a:t>” (free app)</a:t>
            </a:r>
          </a:p>
          <a:p>
            <a:endParaRPr lang="en-US" sz="800" dirty="0">
              <a:solidFill>
                <a:srgbClr val="94826A"/>
              </a:solidFill>
            </a:endParaRPr>
          </a:p>
        </p:txBody>
      </p:sp>
      <p:pic>
        <p:nvPicPr>
          <p:cNvPr id="6" name="Picture 5" descr="School corridor with lockers">
            <a:extLst>
              <a:ext uri="{FF2B5EF4-FFF2-40B4-BE49-F238E27FC236}">
                <a16:creationId xmlns:a16="http://schemas.microsoft.com/office/drawing/2014/main" id="{77F7646F-48B1-46F4-923B-0A9F82CEBB47}"/>
              </a:ext>
            </a:extLst>
          </p:cNvPr>
          <p:cNvPicPr>
            <a:picLocks noChangeAspect="1"/>
          </p:cNvPicPr>
          <p:nvPr/>
        </p:nvPicPr>
        <p:blipFill rotWithShape="1">
          <a:blip r:embed="rId3">
            <a:extLst>
              <a:ext uri="{28A0092B-C50C-407E-A947-70E740481C1C}">
                <a14:useLocalDpi xmlns:a14="http://schemas.microsoft.com/office/drawing/2010/main" val="0"/>
              </a:ext>
            </a:extLst>
          </a:blip>
          <a:srcRect t="35210" r="1" b="15501"/>
          <a:stretch/>
        </p:blipFill>
        <p:spPr>
          <a:xfrm>
            <a:off x="243840" y="256540"/>
            <a:ext cx="11704320" cy="3764276"/>
          </a:xfrm>
          <a:prstGeom prst="rect">
            <a:avLst/>
          </a:prstGeom>
        </p:spPr>
      </p:pic>
      <p:sp>
        <p:nvSpPr>
          <p:cNvPr id="9" name="Rectangle 8">
            <a:extLst>
              <a:ext uri="{FF2B5EF4-FFF2-40B4-BE49-F238E27FC236}">
                <a16:creationId xmlns:a16="http://schemas.microsoft.com/office/drawing/2014/main" id="{6CB8C0DC-A788-4510-BAAD-2E70ACCC8D31}"/>
              </a:ext>
            </a:extLst>
          </p:cNvPr>
          <p:cNvSpPr/>
          <p:nvPr/>
        </p:nvSpPr>
        <p:spPr>
          <a:xfrm>
            <a:off x="4611289" y="2299218"/>
            <a:ext cx="2964341" cy="923330"/>
          </a:xfrm>
          <a:prstGeom prst="rect">
            <a:avLst/>
          </a:prstGeom>
          <a:noFill/>
        </p:spPr>
        <p:txBody>
          <a:bodyPr wrap="square" lIns="91440" tIns="45720" rIns="91440" bIns="45720">
            <a:spAutoFit/>
          </a:bodyPr>
          <a:lstStyle/>
          <a:p>
            <a:pPr algn="ctr">
              <a:spcAft>
                <a:spcPts val="600"/>
              </a:spcAft>
            </a:pPr>
            <a:r>
              <a:rPr lang="en-US" sz="5400" b="1" cap="none" spc="0" dirty="0">
                <a:ln w="6600">
                  <a:solidFill>
                    <a:schemeClr val="accent2"/>
                  </a:solidFill>
                  <a:prstDash val="solid"/>
                </a:ln>
                <a:solidFill>
                  <a:srgbClr val="FFFFFF"/>
                </a:solidFill>
                <a:effectLst>
                  <a:outerShdw dist="38100" dir="2700000" algn="tl" rotWithShape="0">
                    <a:schemeClr val="accent2"/>
                  </a:outerShdw>
                </a:effectLst>
              </a:rPr>
              <a:t>LOCKERS</a:t>
            </a:r>
          </a:p>
        </p:txBody>
      </p:sp>
    </p:spTree>
    <p:extLst>
      <p:ext uri="{BB962C8B-B14F-4D97-AF65-F5344CB8AC3E}">
        <p14:creationId xmlns:p14="http://schemas.microsoft.com/office/powerpoint/2010/main" val="8359450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6BE1C7-8496-4628-B8FE-9C0166989D6A}"/>
              </a:ext>
            </a:extLst>
          </p:cNvPr>
          <p:cNvSpPr>
            <a:spLocks noGrp="1"/>
          </p:cNvSpPr>
          <p:nvPr>
            <p:ph type="ctrTitle"/>
          </p:nvPr>
        </p:nvSpPr>
        <p:spPr>
          <a:xfrm>
            <a:off x="72428" y="961014"/>
            <a:ext cx="5893789" cy="5420736"/>
          </a:xfrm>
        </p:spPr>
        <p:txBody>
          <a:bodyPr anchor="t">
            <a:normAutofit fontScale="90000"/>
          </a:bodyPr>
          <a:lstStyle/>
          <a:p>
            <a:r>
              <a:rPr lang="en-US" sz="3100" dirty="0"/>
              <a:t>Dress code is enforced strictly. </a:t>
            </a:r>
            <a:br>
              <a:rPr lang="en-US" sz="3100" dirty="0"/>
            </a:br>
            <a:br>
              <a:rPr lang="en-US" sz="3100" dirty="0"/>
            </a:br>
            <a:r>
              <a:rPr lang="en-US" sz="3100" dirty="0"/>
              <a:t>What to Avoid:</a:t>
            </a:r>
            <a:br>
              <a:rPr lang="en-US" sz="3100" dirty="0"/>
            </a:br>
            <a:br>
              <a:rPr lang="en-US" sz="3100" dirty="0"/>
            </a:br>
            <a:r>
              <a:rPr lang="en-US" sz="3100" dirty="0"/>
              <a:t>-spaghetti straps</a:t>
            </a:r>
            <a:br>
              <a:rPr lang="en-US" sz="3100" dirty="0"/>
            </a:br>
            <a:r>
              <a:rPr lang="en-US" sz="3100" dirty="0"/>
              <a:t>-showing midriff </a:t>
            </a:r>
            <a:br>
              <a:rPr lang="en-US" sz="3100" dirty="0"/>
            </a:br>
            <a:r>
              <a:rPr lang="en-US" sz="3100" dirty="0"/>
              <a:t>-t-shirts with inappropriate </a:t>
            </a:r>
            <a:br>
              <a:rPr lang="en-US" sz="3100" dirty="0"/>
            </a:br>
            <a:r>
              <a:rPr lang="en-US" sz="3100" dirty="0"/>
              <a:t>-pictures/sayings </a:t>
            </a:r>
            <a:br>
              <a:rPr lang="en-US" sz="3100" dirty="0"/>
            </a:br>
            <a:r>
              <a:rPr lang="en-US" sz="3100" dirty="0"/>
              <a:t>-ripped jeans in thigh area </a:t>
            </a:r>
            <a:br>
              <a:rPr lang="en-US" sz="3100" dirty="0"/>
            </a:br>
            <a:r>
              <a:rPr lang="en-US" sz="3100" dirty="0"/>
              <a:t>-short shorts and dresses</a:t>
            </a:r>
            <a:br>
              <a:rPr lang="en-US" sz="3100" dirty="0"/>
            </a:br>
            <a:br>
              <a:rPr lang="en-US" sz="3100" dirty="0"/>
            </a:br>
            <a:br>
              <a:rPr lang="en-US" sz="3100" dirty="0"/>
            </a:br>
            <a:r>
              <a:rPr lang="en-US" sz="2700" dirty="0"/>
              <a:t>The parent handbook talks more specifically about what is allowed and expected.</a:t>
            </a:r>
            <a:endParaRPr lang="en-US" sz="3100" dirty="0"/>
          </a:p>
        </p:txBody>
      </p:sp>
      <p:pic>
        <p:nvPicPr>
          <p:cNvPr id="4" name="Picture 3" descr="A person standing posing for the camera&#10;&#10;Description automatically generated">
            <a:extLst>
              <a:ext uri="{FF2B5EF4-FFF2-40B4-BE49-F238E27FC236}">
                <a16:creationId xmlns:a16="http://schemas.microsoft.com/office/drawing/2014/main" id="{F0649EB1-6288-4496-8A67-AAFE94A05770}"/>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2189" r="8084" b="-2"/>
          <a:stretch/>
        </p:blipFill>
        <p:spPr>
          <a:xfrm>
            <a:off x="5966218" y="1734167"/>
            <a:ext cx="2688912" cy="3389665"/>
          </a:xfrm>
          <a:prstGeom prst="rect">
            <a:avLst/>
          </a:prstGeom>
        </p:spPr>
      </p:pic>
      <p:pic>
        <p:nvPicPr>
          <p:cNvPr id="7" name="Picture 6" descr="A person posing for a picture&#10;&#10;Description automatically generated">
            <a:extLst>
              <a:ext uri="{FF2B5EF4-FFF2-40B4-BE49-F238E27FC236}">
                <a16:creationId xmlns:a16="http://schemas.microsoft.com/office/drawing/2014/main" id="{7E369302-3735-4F9E-A204-1EA70D53B339}"/>
              </a:ext>
            </a:extLst>
          </p:cNvPr>
          <p:cNvPicPr>
            <a:picLocks noChangeAspect="1"/>
          </p:cNvPicPr>
          <p:nvPr/>
        </p:nvPicPr>
        <p:blipFill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t="5997" r="3" b="10505"/>
          <a:stretch/>
        </p:blipFill>
        <p:spPr>
          <a:xfrm>
            <a:off x="9000081" y="484633"/>
            <a:ext cx="2707288" cy="2608524"/>
          </a:xfrm>
          <a:prstGeom prst="rect">
            <a:avLst/>
          </a:prstGeom>
        </p:spPr>
      </p:pic>
      <p:cxnSp>
        <p:nvCxnSpPr>
          <p:cNvPr id="19" name="Straight Connector 18">
            <a:extLst>
              <a:ext uri="{FF2B5EF4-FFF2-40B4-BE49-F238E27FC236}">
                <a16:creationId xmlns:a16="http://schemas.microsoft.com/office/drawing/2014/main" id="{24D1126E-D7E6-406C-8374-958BA069B54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71470" y="4003046"/>
            <a:ext cx="4585259" cy="0"/>
          </a:xfrm>
          <a:prstGeom prst="line">
            <a:avLst/>
          </a:prstGeom>
          <a:ln w="19050">
            <a:solidFill>
              <a:srgbClr val="BE7461"/>
            </a:solidFill>
          </a:ln>
        </p:spPr>
        <p:style>
          <a:lnRef idx="1">
            <a:schemeClr val="accent1"/>
          </a:lnRef>
          <a:fillRef idx="0">
            <a:schemeClr val="accent1"/>
          </a:fillRef>
          <a:effectRef idx="0">
            <a:schemeClr val="accent1"/>
          </a:effectRef>
          <a:fontRef idx="minor">
            <a:schemeClr val="tx1"/>
          </a:fontRef>
        </p:style>
      </p:cxnSp>
      <p:pic>
        <p:nvPicPr>
          <p:cNvPr id="10" name="Picture 9" descr="A person wearing a white t-shirt with black text on it&#10;&#10;Description automatically generated with medium confidence">
            <a:extLst>
              <a:ext uri="{FF2B5EF4-FFF2-40B4-BE49-F238E27FC236}">
                <a16:creationId xmlns:a16="http://schemas.microsoft.com/office/drawing/2014/main" id="{6A3BB497-FD68-41E3-BF93-FB98170F75F9}"/>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9407244" y="3429000"/>
            <a:ext cx="2150311" cy="2591318"/>
          </a:xfrm>
          <a:prstGeom prst="rect">
            <a:avLst/>
          </a:prstGeom>
        </p:spPr>
      </p:pic>
      <p:sp>
        <p:nvSpPr>
          <p:cNvPr id="3" name="Rectangle 2">
            <a:extLst>
              <a:ext uri="{FF2B5EF4-FFF2-40B4-BE49-F238E27FC236}">
                <a16:creationId xmlns:a16="http://schemas.microsoft.com/office/drawing/2014/main" id="{D11CD92A-FB85-414B-BC0F-392F4D788424}"/>
              </a:ext>
            </a:extLst>
          </p:cNvPr>
          <p:cNvSpPr/>
          <p:nvPr/>
        </p:nvSpPr>
        <p:spPr>
          <a:xfrm>
            <a:off x="1398963" y="74133"/>
            <a:ext cx="3330271"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Dress Code</a:t>
            </a:r>
          </a:p>
        </p:txBody>
      </p:sp>
    </p:spTree>
    <p:extLst>
      <p:ext uri="{BB962C8B-B14F-4D97-AF65-F5344CB8AC3E}">
        <p14:creationId xmlns:p14="http://schemas.microsoft.com/office/powerpoint/2010/main" val="33363056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A6B319F-86FE-4754-878E-06F0804D88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32385" cy="6858000"/>
          </a:xfrm>
          <a:prstGeom prst="rect">
            <a:avLst/>
          </a:prstGeom>
          <a:solidFill>
            <a:schemeClr val="accent5">
              <a:alpha val="70000"/>
            </a:schemeClr>
          </a:solidFill>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13" name="Rectangle 12">
            <a:extLst>
              <a:ext uri="{FF2B5EF4-FFF2-40B4-BE49-F238E27FC236}">
                <a16:creationId xmlns:a16="http://schemas.microsoft.com/office/drawing/2014/main" id="{DCF7D1B5-3477-499F-ACC5-2C8B07F4ED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2385" y="0"/>
            <a:ext cx="3218914" cy="6858000"/>
          </a:xfrm>
          <a:prstGeom prst="rect">
            <a:avLst/>
          </a:prstGeom>
          <a:solidFill>
            <a:schemeClr val="accent5">
              <a:lumMod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8103E3A-9B9E-4575-9FA9-068D1D401057}"/>
              </a:ext>
            </a:extLst>
          </p:cNvPr>
          <p:cNvSpPr>
            <a:spLocks noGrp="1"/>
          </p:cNvSpPr>
          <p:nvPr>
            <p:ph type="title"/>
          </p:nvPr>
        </p:nvSpPr>
        <p:spPr>
          <a:xfrm>
            <a:off x="335986" y="634483"/>
            <a:ext cx="3479495" cy="5475312"/>
          </a:xfrm>
        </p:spPr>
        <p:txBody>
          <a:bodyPr anchor="t">
            <a:normAutofit fontScale="90000"/>
          </a:bodyPr>
          <a:lstStyle/>
          <a:p>
            <a:pPr algn="r"/>
            <a:r>
              <a:rPr lang="en-US" sz="8000" dirty="0">
                <a:solidFill>
                  <a:srgbClr val="FFFFFF"/>
                </a:solidFill>
                <a:latin typeface="Bernard MT Condensed" panose="02050806060905020404" pitchFamily="18" charset="0"/>
              </a:rPr>
              <a:t>Will I Get Bullied in Middle School?</a:t>
            </a:r>
          </a:p>
        </p:txBody>
      </p:sp>
      <p:sp>
        <p:nvSpPr>
          <p:cNvPr id="4" name="Content Placeholder 3">
            <a:extLst>
              <a:ext uri="{FF2B5EF4-FFF2-40B4-BE49-F238E27FC236}">
                <a16:creationId xmlns:a16="http://schemas.microsoft.com/office/drawing/2014/main" id="{8271AD42-9604-4B21-9654-0A5999D5A9F3}"/>
              </a:ext>
            </a:extLst>
          </p:cNvPr>
          <p:cNvSpPr>
            <a:spLocks noGrp="1"/>
          </p:cNvSpPr>
          <p:nvPr>
            <p:ph sz="half" idx="1"/>
          </p:nvPr>
        </p:nvSpPr>
        <p:spPr>
          <a:xfrm>
            <a:off x="4547698" y="270589"/>
            <a:ext cx="3421958" cy="3671096"/>
          </a:xfrm>
        </p:spPr>
        <p:txBody>
          <a:bodyPr>
            <a:normAutofit/>
          </a:bodyPr>
          <a:lstStyle/>
          <a:p>
            <a:pPr marL="0" indent="0">
              <a:buNone/>
            </a:pPr>
            <a:r>
              <a:rPr lang="en-US" b="1" u="sng" dirty="0"/>
              <a:t>What is Bullying?</a:t>
            </a:r>
          </a:p>
          <a:p>
            <a:r>
              <a:rPr lang="en-US" dirty="0"/>
              <a:t>Intentional physical, verbal, or social aggression.  </a:t>
            </a:r>
          </a:p>
          <a:p>
            <a:pPr lvl="1"/>
            <a:r>
              <a:rPr lang="en-US" sz="2800" dirty="0">
                <a:solidFill>
                  <a:srgbClr val="FFFF00"/>
                </a:solidFill>
              </a:rPr>
              <a:t>R</a:t>
            </a:r>
            <a:r>
              <a:rPr lang="en-US" sz="2800" dirty="0"/>
              <a:t>epeated</a:t>
            </a:r>
          </a:p>
          <a:p>
            <a:pPr lvl="1"/>
            <a:r>
              <a:rPr lang="en-US" sz="2800" dirty="0">
                <a:solidFill>
                  <a:srgbClr val="FFFF00"/>
                </a:solidFill>
              </a:rPr>
              <a:t>I</a:t>
            </a:r>
            <a:r>
              <a:rPr lang="en-US" sz="2800" dirty="0"/>
              <a:t>ntentional</a:t>
            </a:r>
          </a:p>
          <a:p>
            <a:pPr lvl="1"/>
            <a:r>
              <a:rPr lang="en-US" sz="2800" dirty="0">
                <a:solidFill>
                  <a:srgbClr val="FFFF00"/>
                </a:solidFill>
              </a:rPr>
              <a:t>P</a:t>
            </a:r>
            <a:r>
              <a:rPr lang="en-US" sz="2800" dirty="0"/>
              <a:t>ower Imbalance</a:t>
            </a:r>
          </a:p>
          <a:p>
            <a:endParaRPr lang="en-US" sz="2000" dirty="0"/>
          </a:p>
        </p:txBody>
      </p:sp>
      <p:sp>
        <p:nvSpPr>
          <p:cNvPr id="6" name="Content Placeholder 5">
            <a:extLst>
              <a:ext uri="{FF2B5EF4-FFF2-40B4-BE49-F238E27FC236}">
                <a16:creationId xmlns:a16="http://schemas.microsoft.com/office/drawing/2014/main" id="{43D6E07A-81BA-41D9-A480-CD4C1A887090}"/>
              </a:ext>
            </a:extLst>
          </p:cNvPr>
          <p:cNvSpPr>
            <a:spLocks noGrp="1"/>
          </p:cNvSpPr>
          <p:nvPr>
            <p:ph sz="half" idx="2"/>
          </p:nvPr>
        </p:nvSpPr>
        <p:spPr>
          <a:xfrm>
            <a:off x="8289696" y="270589"/>
            <a:ext cx="3712914" cy="5839206"/>
          </a:xfrm>
        </p:spPr>
        <p:txBody>
          <a:bodyPr>
            <a:normAutofit/>
          </a:bodyPr>
          <a:lstStyle/>
          <a:p>
            <a:pPr marL="0" indent="0">
              <a:buNone/>
            </a:pPr>
            <a:r>
              <a:rPr lang="en-US" sz="3200" b="1" u="sng" dirty="0"/>
              <a:t>What Should I Do?</a:t>
            </a:r>
          </a:p>
          <a:p>
            <a:r>
              <a:rPr lang="en-US" sz="3600" dirty="0"/>
              <a:t>Support</a:t>
            </a:r>
          </a:p>
          <a:p>
            <a:r>
              <a:rPr lang="en-US" sz="3600" dirty="0"/>
              <a:t>Speak Up</a:t>
            </a:r>
          </a:p>
          <a:p>
            <a:r>
              <a:rPr lang="en-US" sz="3600" dirty="0"/>
              <a:t>Get Help</a:t>
            </a:r>
          </a:p>
          <a:p>
            <a:endParaRPr lang="en-US" sz="3200" dirty="0"/>
          </a:p>
          <a:p>
            <a:pPr marL="0" indent="0">
              <a:buNone/>
            </a:pPr>
            <a:r>
              <a:rPr lang="en-US" sz="3200" dirty="0">
                <a:solidFill>
                  <a:srgbClr val="FFFF00"/>
                </a:solidFill>
              </a:rPr>
              <a:t>Teachers, Counselors, and Administrators are here to help you.</a:t>
            </a:r>
          </a:p>
        </p:txBody>
      </p:sp>
      <p:sp>
        <p:nvSpPr>
          <p:cNvPr id="7" name="TextBox 6">
            <a:extLst>
              <a:ext uri="{FF2B5EF4-FFF2-40B4-BE49-F238E27FC236}">
                <a16:creationId xmlns:a16="http://schemas.microsoft.com/office/drawing/2014/main" id="{0D428E83-36C2-4B42-9517-7DF40AEC10B7}"/>
              </a:ext>
            </a:extLst>
          </p:cNvPr>
          <p:cNvSpPr txBox="1"/>
          <p:nvPr/>
        </p:nvSpPr>
        <p:spPr>
          <a:xfrm>
            <a:off x="3902305" y="5257448"/>
            <a:ext cx="8289695" cy="1200329"/>
          </a:xfrm>
          <a:prstGeom prst="rect">
            <a:avLst/>
          </a:prstGeom>
          <a:noFill/>
        </p:spPr>
        <p:txBody>
          <a:bodyPr wrap="square" rtlCol="0">
            <a:spAutoFit/>
          </a:bodyPr>
          <a:lstStyle/>
          <a:p>
            <a:pPr algn="ctr"/>
            <a:r>
              <a:rPr lang="en-US" sz="2400" dirty="0">
                <a:solidFill>
                  <a:schemeClr val="accent1">
                    <a:lumMod val="40000"/>
                    <a:lumOff val="60000"/>
                  </a:schemeClr>
                </a:solidFill>
              </a:rPr>
              <a:t>A lot of students use the word “Bullying” to mean any unkindness. We will help you better determine when something is bullying or if it is some other type of poor behavior.</a:t>
            </a:r>
          </a:p>
        </p:txBody>
      </p:sp>
    </p:spTree>
    <p:extLst>
      <p:ext uri="{BB962C8B-B14F-4D97-AF65-F5344CB8AC3E}">
        <p14:creationId xmlns:p14="http://schemas.microsoft.com/office/powerpoint/2010/main" val="1284561644"/>
      </p:ext>
    </p:extLst>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6EFD3D9-44F0-4267-BCC1-1613E79D82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6">
            <a:extLst>
              <a:ext uri="{FF2B5EF4-FFF2-40B4-BE49-F238E27FC236}">
                <a16:creationId xmlns:a16="http://schemas.microsoft.com/office/drawing/2014/main" id="{A779A851-95D6-41AF-937A-B0E4B7F6FA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2164" y="900814"/>
            <a:ext cx="759618"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7">
            <a:extLst>
              <a:ext uri="{FF2B5EF4-FFF2-40B4-BE49-F238E27FC236}">
                <a16:creationId xmlns:a16="http://schemas.microsoft.com/office/drawing/2014/main" id="{953FB2E7-B6CB-429C-81EB-D9516D6D5C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4437" y="633165"/>
            <a:ext cx="482654"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Shape 15">
            <a:extLst>
              <a:ext uri="{FF2B5EF4-FFF2-40B4-BE49-F238E27FC236}">
                <a16:creationId xmlns:a16="http://schemas.microsoft.com/office/drawing/2014/main" id="{2EC40DB1-B719-4A13-9A4D-0966B4B278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4621" y="636723"/>
            <a:ext cx="4000062" cy="5257799"/>
          </a:xfrm>
          <a:custGeom>
            <a:avLst/>
            <a:gdLst>
              <a:gd name="connsiteX0" fmla="*/ 0 w 4634682"/>
              <a:gd name="connsiteY0" fmla="*/ 0 h 5257799"/>
              <a:gd name="connsiteX1" fmla="*/ 4634682 w 4634682"/>
              <a:gd name="connsiteY1" fmla="*/ 0 h 5257799"/>
              <a:gd name="connsiteX2" fmla="*/ 4634682 w 4634682"/>
              <a:gd name="connsiteY2" fmla="*/ 5257799 h 5257799"/>
              <a:gd name="connsiteX3" fmla="*/ 0 w 4634682"/>
              <a:gd name="connsiteY3" fmla="*/ 5257799 h 5257799"/>
            </a:gdLst>
            <a:ahLst/>
            <a:cxnLst>
              <a:cxn ang="0">
                <a:pos x="connsiteX0" y="connsiteY0"/>
              </a:cxn>
              <a:cxn ang="0">
                <a:pos x="connsiteX1" y="connsiteY1"/>
              </a:cxn>
              <a:cxn ang="0">
                <a:pos x="connsiteX2" y="connsiteY2"/>
              </a:cxn>
              <a:cxn ang="0">
                <a:pos x="connsiteX3" y="connsiteY3"/>
              </a:cxn>
            </a:cxnLst>
            <a:rect l="l" t="t" r="r" b="b"/>
            <a:pathLst>
              <a:path w="4634682" h="5257799">
                <a:moveTo>
                  <a:pt x="0" y="0"/>
                </a:moveTo>
                <a:lnTo>
                  <a:pt x="4634682" y="0"/>
                </a:lnTo>
                <a:lnTo>
                  <a:pt x="4634682" y="5257799"/>
                </a:lnTo>
                <a:lnTo>
                  <a:pt x="0" y="5257799"/>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B7CABE4E-2072-4EFA-840D-060E38290FEF}"/>
              </a:ext>
            </a:extLst>
          </p:cNvPr>
          <p:cNvSpPr>
            <a:spLocks noGrp="1"/>
          </p:cNvSpPr>
          <p:nvPr>
            <p:ph type="title"/>
          </p:nvPr>
        </p:nvSpPr>
        <p:spPr>
          <a:xfrm>
            <a:off x="934872" y="982272"/>
            <a:ext cx="3388419" cy="4560970"/>
          </a:xfrm>
        </p:spPr>
        <p:txBody>
          <a:bodyPr>
            <a:normAutofit fontScale="90000"/>
          </a:bodyPr>
          <a:lstStyle/>
          <a:p>
            <a:r>
              <a:rPr lang="en-US" sz="6000" dirty="0">
                <a:solidFill>
                  <a:srgbClr val="FFFFFF"/>
                </a:solidFill>
                <a:latin typeface="Bernard MT Condensed" panose="02050806060905020404" pitchFamily="18" charset="0"/>
              </a:rPr>
              <a:t>What happens if students do something wrong?</a:t>
            </a:r>
          </a:p>
        </p:txBody>
      </p:sp>
      <p:sp>
        <p:nvSpPr>
          <p:cNvPr id="18" name="Rectangle 8">
            <a:extLst>
              <a:ext uri="{FF2B5EF4-FFF2-40B4-BE49-F238E27FC236}">
                <a16:creationId xmlns:a16="http://schemas.microsoft.com/office/drawing/2014/main" id="{82211336-CFF3-412D-868A-6679C1004C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901782" y="1352302"/>
            <a:ext cx="6655597"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5" name="Content Placeholder 4">
            <a:extLst>
              <a:ext uri="{FF2B5EF4-FFF2-40B4-BE49-F238E27FC236}">
                <a16:creationId xmlns:a16="http://schemas.microsoft.com/office/drawing/2014/main" id="{D1975C6F-9145-4EDA-8BF7-1A5E389BD33F}"/>
              </a:ext>
            </a:extLst>
          </p:cNvPr>
          <p:cNvSpPr>
            <a:spLocks noGrp="1"/>
          </p:cNvSpPr>
          <p:nvPr>
            <p:ph idx="1"/>
          </p:nvPr>
        </p:nvSpPr>
        <p:spPr>
          <a:xfrm>
            <a:off x="5221862" y="1418253"/>
            <a:ext cx="5948831" cy="5057191"/>
          </a:xfrm>
        </p:spPr>
        <p:txBody>
          <a:bodyPr anchor="ctr">
            <a:normAutofit fontScale="92500" lnSpcReduction="20000"/>
          </a:bodyPr>
          <a:lstStyle/>
          <a:p>
            <a:r>
              <a:rPr lang="en-US" sz="3200" dirty="0">
                <a:solidFill>
                  <a:srgbClr val="FEFFFF"/>
                </a:solidFill>
                <a:latin typeface="Aharoni" panose="02010803020104030203" pitchFamily="2" charset="-79"/>
                <a:cs typeface="Aharoni" panose="02010803020104030203" pitchFamily="2" charset="-79"/>
              </a:rPr>
              <a:t>Everyone makes mistakes.</a:t>
            </a:r>
          </a:p>
          <a:p>
            <a:endParaRPr lang="en-US" sz="1400" dirty="0">
              <a:solidFill>
                <a:srgbClr val="FEFFFF"/>
              </a:solidFill>
              <a:latin typeface="Aharoni" panose="02010803020104030203" pitchFamily="2" charset="-79"/>
              <a:cs typeface="Aharoni" panose="02010803020104030203" pitchFamily="2" charset="-79"/>
            </a:endParaRPr>
          </a:p>
          <a:p>
            <a:r>
              <a:rPr lang="en-US" sz="3200" dirty="0">
                <a:solidFill>
                  <a:srgbClr val="FEFFFF"/>
                </a:solidFill>
                <a:latin typeface="Aharoni" panose="02010803020104030203" pitchFamily="2" charset="-79"/>
                <a:cs typeface="Aharoni" panose="02010803020104030203" pitchFamily="2" charset="-79"/>
              </a:rPr>
              <a:t>Teachers set clear expectations to help students do well.</a:t>
            </a:r>
          </a:p>
          <a:p>
            <a:pPr marL="0" indent="0">
              <a:buNone/>
            </a:pPr>
            <a:endParaRPr lang="en-US" sz="1300" dirty="0">
              <a:solidFill>
                <a:srgbClr val="FEFFFF"/>
              </a:solidFill>
              <a:latin typeface="Aharoni" panose="02010803020104030203" pitchFamily="2" charset="-79"/>
              <a:cs typeface="Aharoni" panose="02010803020104030203" pitchFamily="2" charset="-79"/>
            </a:endParaRPr>
          </a:p>
          <a:p>
            <a:r>
              <a:rPr lang="en-US" sz="3200" dirty="0">
                <a:solidFill>
                  <a:srgbClr val="FEFFFF"/>
                </a:solidFill>
                <a:latin typeface="Aharoni" panose="02010803020104030203" pitchFamily="2" charset="-79"/>
                <a:cs typeface="Aharoni" panose="02010803020104030203" pitchFamily="2" charset="-79"/>
              </a:rPr>
              <a:t>Counselors are here to help students understand and cope.</a:t>
            </a:r>
          </a:p>
          <a:p>
            <a:endParaRPr lang="en-US" sz="1200" dirty="0">
              <a:solidFill>
                <a:srgbClr val="FEFFFF"/>
              </a:solidFill>
              <a:latin typeface="Aharoni" panose="02010803020104030203" pitchFamily="2" charset="-79"/>
              <a:cs typeface="Aharoni" panose="02010803020104030203" pitchFamily="2" charset="-79"/>
            </a:endParaRPr>
          </a:p>
          <a:p>
            <a:r>
              <a:rPr lang="en-US" sz="3200" dirty="0">
                <a:solidFill>
                  <a:srgbClr val="FEFFFF"/>
                </a:solidFill>
                <a:latin typeface="Aharoni" panose="02010803020104030203" pitchFamily="2" charset="-79"/>
                <a:cs typeface="Aharoni" panose="02010803020104030203" pitchFamily="2" charset="-79"/>
              </a:rPr>
              <a:t>Administrators help students understand what has happened and do not punish them harshly unless they repeatedly do things wrong.</a:t>
            </a:r>
          </a:p>
        </p:txBody>
      </p:sp>
    </p:spTree>
    <p:extLst>
      <p:ext uri="{BB962C8B-B14F-4D97-AF65-F5344CB8AC3E}">
        <p14:creationId xmlns:p14="http://schemas.microsoft.com/office/powerpoint/2010/main" val="21093702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pic>
        <p:nvPicPr>
          <p:cNvPr id="4" name="Picture 3" descr="Police lineup chart in inches">
            <a:extLst>
              <a:ext uri="{FF2B5EF4-FFF2-40B4-BE49-F238E27FC236}">
                <a16:creationId xmlns:a16="http://schemas.microsoft.com/office/drawing/2014/main" id="{006E4B3C-7DB0-4D3C-B636-A56D99BB985C}"/>
              </a:ext>
            </a:extLst>
          </p:cNvPr>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1086595" y="0"/>
            <a:ext cx="10018810" cy="6858000"/>
          </a:xfrm>
          <a:prstGeom prst="rect">
            <a:avLst/>
          </a:prstGeom>
        </p:spPr>
      </p:pic>
      <p:sp>
        <p:nvSpPr>
          <p:cNvPr id="2" name="Title 1"/>
          <p:cNvSpPr>
            <a:spLocks noGrp="1"/>
          </p:cNvSpPr>
          <p:nvPr>
            <p:ph type="ctrTitle"/>
          </p:nvPr>
        </p:nvSpPr>
        <p:spPr>
          <a:xfrm>
            <a:off x="1809750" y="618115"/>
            <a:ext cx="8397162" cy="5621770"/>
          </a:xfrm>
        </p:spPr>
        <p:txBody>
          <a:bodyPr>
            <a:normAutofit/>
          </a:bodyPr>
          <a:lstStyle/>
          <a:p>
            <a:r>
              <a:rPr lang="en-US" altLang="en-US" sz="2800" b="1" dirty="0">
                <a:latin typeface="Georgia" panose="02040502050405020303" pitchFamily="18" charset="0"/>
              </a:rPr>
              <a:t>The School Resource Officer or SRO is a uniformed officer whose assignment is to help ensure that the students have an atmosphere that is conducive to a good education. </a:t>
            </a:r>
            <a:br>
              <a:rPr lang="en-US" altLang="en-US" sz="2800" dirty="0">
                <a:latin typeface="Georgia" panose="02040502050405020303" pitchFamily="18" charset="0"/>
              </a:rPr>
            </a:br>
            <a:endParaRPr lang="en-US" sz="2800" dirty="0">
              <a:latin typeface="Georgia" panose="02040502050405020303" pitchFamily="18" charset="0"/>
            </a:endParaRPr>
          </a:p>
        </p:txBody>
      </p:sp>
      <p:pic>
        <p:nvPicPr>
          <p:cNvPr id="13" name="Picture 12"/>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6881427" y="566140"/>
            <a:ext cx="2185117" cy="2095492"/>
          </a:xfrm>
          <a:prstGeom prst="rect">
            <a:avLst/>
          </a:prstGeom>
        </p:spPr>
      </p:pic>
      <p:pic>
        <p:nvPicPr>
          <p:cNvPr id="6" name="Picture 5" descr="Policewoman smiling in front of policecar">
            <a:extLst>
              <a:ext uri="{FF2B5EF4-FFF2-40B4-BE49-F238E27FC236}">
                <a16:creationId xmlns:a16="http://schemas.microsoft.com/office/drawing/2014/main" id="{1E280FD6-DAEC-4D7E-9D58-B04BC5832B9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88931" y="566140"/>
            <a:ext cx="3001854" cy="2001236"/>
          </a:xfrm>
          <a:prstGeom prst="rect">
            <a:avLst/>
          </a:prstGeom>
        </p:spPr>
      </p:pic>
    </p:spTree>
    <p:extLst>
      <p:ext uri="{BB962C8B-B14F-4D97-AF65-F5344CB8AC3E}">
        <p14:creationId xmlns:p14="http://schemas.microsoft.com/office/powerpoint/2010/main" val="11000283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06DA9DF9-31F7-4056-B42E-878CC9241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643467" y="295565"/>
            <a:ext cx="5840459" cy="6308436"/>
          </a:xfrm>
        </p:spPr>
        <p:txBody>
          <a:bodyPr anchor="t">
            <a:normAutofit fontScale="90000"/>
          </a:bodyPr>
          <a:lstStyle/>
          <a:p>
            <a:pPr algn="l">
              <a:defRPr/>
            </a:pPr>
            <a:br>
              <a:rPr lang="en-US" altLang="en-US" sz="2400" dirty="0">
                <a:latin typeface="Franklin Gothic Heavy" panose="020B0903020102020204" pitchFamily="34" charset="0"/>
              </a:rPr>
            </a:br>
            <a:r>
              <a:rPr lang="en-US" altLang="en-US" sz="3600" dirty="0">
                <a:latin typeface="Franklin Gothic Heavy" panose="020B0903020102020204" pitchFamily="34" charset="0"/>
              </a:rPr>
              <a:t>Bridge Law for Middle School</a:t>
            </a:r>
            <a:br>
              <a:rPr lang="en-US" altLang="en-US" sz="3600" dirty="0">
                <a:latin typeface="Georgia" panose="02040502050405020303" pitchFamily="18" charset="0"/>
              </a:rPr>
            </a:br>
            <a:br>
              <a:rPr lang="en-US" altLang="en-US" sz="3600" dirty="0">
                <a:latin typeface="Georgia" panose="02040502050405020303" pitchFamily="18" charset="0"/>
              </a:rPr>
            </a:br>
            <a:r>
              <a:rPr lang="en-US" altLang="en-US" sz="3300" dirty="0">
                <a:latin typeface="Georgia" panose="02040502050405020303" pitchFamily="18" charset="0"/>
              </a:rPr>
              <a:t>6</a:t>
            </a:r>
            <a:r>
              <a:rPr lang="en-US" altLang="en-US" sz="3300" baseline="30000" dirty="0">
                <a:latin typeface="Georgia" panose="02040502050405020303" pitchFamily="18" charset="0"/>
              </a:rPr>
              <a:t>th</a:t>
            </a:r>
            <a:r>
              <a:rPr lang="en-US" altLang="en-US" sz="3300" dirty="0">
                <a:latin typeface="Georgia" panose="02040502050405020303" pitchFamily="18" charset="0"/>
              </a:rPr>
              <a:t> Grade- </a:t>
            </a:r>
            <a:r>
              <a:rPr lang="en-US" altLang="en-US" sz="3300" dirty="0" err="1">
                <a:latin typeface="Georgia" panose="02040502050405020303" pitchFamily="18" charset="0"/>
              </a:rPr>
              <a:t>YouScience</a:t>
            </a:r>
            <a:r>
              <a:rPr lang="en-US" altLang="en-US" sz="3300" dirty="0">
                <a:latin typeface="Georgia" panose="02040502050405020303" pitchFamily="18" charset="0"/>
              </a:rPr>
              <a:t> Snippet a career interest survey </a:t>
            </a:r>
            <a:br>
              <a:rPr lang="en-US" altLang="en-US" sz="3300" dirty="0">
                <a:latin typeface="Georgia" panose="02040502050405020303" pitchFamily="18" charset="0"/>
              </a:rPr>
            </a:br>
            <a:br>
              <a:rPr lang="en-US" altLang="en-US" sz="3300" dirty="0">
                <a:latin typeface="Georgia" panose="02040502050405020303" pitchFamily="18" charset="0"/>
              </a:rPr>
            </a:br>
            <a:r>
              <a:rPr lang="en-US" altLang="en-US" sz="3300" dirty="0">
                <a:latin typeface="Georgia" panose="02040502050405020303" pitchFamily="18" charset="0"/>
              </a:rPr>
              <a:t>7</a:t>
            </a:r>
            <a:r>
              <a:rPr lang="en-US" altLang="en-US" sz="3300" baseline="30000" dirty="0">
                <a:latin typeface="Georgia" panose="02040502050405020303" pitchFamily="18" charset="0"/>
              </a:rPr>
              <a:t>th </a:t>
            </a:r>
            <a:r>
              <a:rPr lang="en-US" altLang="en-US" sz="3300" dirty="0">
                <a:latin typeface="Georgia" panose="02040502050405020303" pitchFamily="18" charset="0"/>
              </a:rPr>
              <a:t>Grade-</a:t>
            </a:r>
            <a:r>
              <a:rPr lang="en-US" altLang="en-US" sz="3300" dirty="0" err="1">
                <a:latin typeface="Georgia" panose="02040502050405020303" pitchFamily="18" charset="0"/>
              </a:rPr>
              <a:t>YouScience</a:t>
            </a:r>
            <a:r>
              <a:rPr lang="en-US" altLang="en-US" sz="3300" dirty="0">
                <a:latin typeface="Georgia" panose="02040502050405020303" pitchFamily="18" charset="0"/>
              </a:rPr>
              <a:t> Snapshot a career aptitude inventory and explore 3 career clusters</a:t>
            </a:r>
            <a:br>
              <a:rPr lang="en-US" altLang="en-US" sz="3300" dirty="0">
                <a:latin typeface="Georgia" panose="02040502050405020303" pitchFamily="18" charset="0"/>
              </a:rPr>
            </a:br>
            <a:br>
              <a:rPr lang="en-US" altLang="en-US" sz="3300" dirty="0">
                <a:latin typeface="Georgia" panose="02040502050405020303" pitchFamily="18" charset="0"/>
              </a:rPr>
            </a:br>
            <a:r>
              <a:rPr lang="en-US" altLang="en-US" sz="3300" dirty="0">
                <a:latin typeface="Georgia" panose="02040502050405020303" pitchFamily="18" charset="0"/>
              </a:rPr>
              <a:t>8</a:t>
            </a:r>
            <a:r>
              <a:rPr lang="en-US" altLang="en-US" sz="3300" baseline="30000" dirty="0">
                <a:latin typeface="Georgia" panose="02040502050405020303" pitchFamily="18" charset="0"/>
              </a:rPr>
              <a:t>th</a:t>
            </a:r>
            <a:r>
              <a:rPr lang="en-US" altLang="en-US" sz="3300" dirty="0">
                <a:latin typeface="Georgia" panose="02040502050405020303" pitchFamily="18" charset="0"/>
              </a:rPr>
              <a:t> Grade- Create an Individual Graduation Plan using results from </a:t>
            </a:r>
            <a:r>
              <a:rPr lang="en-US" altLang="en-US" sz="3300" dirty="0" err="1">
                <a:latin typeface="Georgia" panose="02040502050405020303" pitchFamily="18" charset="0"/>
              </a:rPr>
              <a:t>YouScience</a:t>
            </a:r>
            <a:br>
              <a:rPr lang="en-US" altLang="en-US" sz="3300" dirty="0"/>
            </a:br>
            <a:br>
              <a:rPr lang="en-US" altLang="en-US" sz="3300" dirty="0"/>
            </a:br>
            <a:endParaRPr lang="en-US" sz="3300" b="1" dirty="0">
              <a:latin typeface="Georgia" panose="02040502050405020303" pitchFamily="18" charset="0"/>
            </a:endParaRPr>
          </a:p>
        </p:txBody>
      </p:sp>
      <p:pic>
        <p:nvPicPr>
          <p:cNvPr id="6" name="Picture 5" descr="Close-up of four hands holding graduation caps with gold tassels against a blue sky">
            <a:extLst>
              <a:ext uri="{FF2B5EF4-FFF2-40B4-BE49-F238E27FC236}">
                <a16:creationId xmlns:a16="http://schemas.microsoft.com/office/drawing/2014/main" id="{7A1AAB0E-D956-4F36-A87C-028E6A8026AF}"/>
              </a:ext>
            </a:extLst>
          </p:cNvPr>
          <p:cNvPicPr>
            <a:picLocks noChangeAspect="1"/>
          </p:cNvPicPr>
          <p:nvPr/>
        </p:nvPicPr>
        <p:blipFill rotWithShape="1">
          <a:blip r:embed="rId2">
            <a:extLst>
              <a:ext uri="{28A0092B-C50C-407E-A947-70E740481C1C}">
                <a14:useLocalDpi xmlns:a14="http://schemas.microsoft.com/office/drawing/2010/main" val="0"/>
              </a:ext>
            </a:extLst>
          </a:blip>
          <a:srcRect l="27562" r="14619"/>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1610250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09320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34310FA-7320-4273-9FA6-B89F3FD22BD9}"/>
              </a:ext>
            </a:extLst>
          </p:cNvPr>
          <p:cNvSpPr>
            <a:spLocks noGrp="1"/>
          </p:cNvSpPr>
          <p:nvPr>
            <p:ph type="title"/>
          </p:nvPr>
        </p:nvSpPr>
        <p:spPr>
          <a:xfrm>
            <a:off x="139960" y="195943"/>
            <a:ext cx="4823926" cy="6512767"/>
          </a:xfrm>
        </p:spPr>
        <p:txBody>
          <a:bodyPr>
            <a:normAutofit/>
          </a:bodyPr>
          <a:lstStyle/>
          <a:p>
            <a:r>
              <a:rPr lang="en-US" sz="8000" dirty="0">
                <a:solidFill>
                  <a:schemeClr val="bg1"/>
                </a:solidFill>
                <a:latin typeface="Bernard MT Condensed" panose="02050806060905020404" pitchFamily="18" charset="0"/>
              </a:rPr>
              <a:t>Top Concerns of New 6</a:t>
            </a:r>
            <a:r>
              <a:rPr lang="en-US" sz="8000" baseline="30000" dirty="0">
                <a:solidFill>
                  <a:schemeClr val="bg1"/>
                </a:solidFill>
                <a:latin typeface="Bernard MT Condensed" panose="02050806060905020404" pitchFamily="18" charset="0"/>
              </a:rPr>
              <a:t>th</a:t>
            </a:r>
            <a:r>
              <a:rPr lang="en-US" sz="8000" dirty="0">
                <a:solidFill>
                  <a:schemeClr val="bg1"/>
                </a:solidFill>
                <a:latin typeface="Bernard MT Condensed" panose="02050806060905020404" pitchFamily="18" charset="0"/>
              </a:rPr>
              <a:t> Grade Students</a:t>
            </a:r>
          </a:p>
        </p:txBody>
      </p:sp>
      <p:graphicFrame>
        <p:nvGraphicFramePr>
          <p:cNvPr id="5" name="Content Placeholder 2">
            <a:extLst>
              <a:ext uri="{FF2B5EF4-FFF2-40B4-BE49-F238E27FC236}">
                <a16:creationId xmlns:a16="http://schemas.microsoft.com/office/drawing/2014/main" id="{83DAD0D9-A76F-C30C-B337-41DD47ED6378}"/>
              </a:ext>
            </a:extLst>
          </p:cNvPr>
          <p:cNvGraphicFramePr>
            <a:graphicFrameLocks noGrp="1"/>
          </p:cNvGraphicFramePr>
          <p:nvPr>
            <p:ph idx="1"/>
            <p:extLst>
              <p:ext uri="{D42A27DB-BD31-4B8C-83A1-F6EECF244321}">
                <p14:modId xmlns:p14="http://schemas.microsoft.com/office/powerpoint/2010/main" val="1230947540"/>
              </p:ext>
            </p:extLst>
          </p:nvPr>
        </p:nvGraphicFramePr>
        <p:xfrm>
          <a:off x="5468389" y="620392"/>
          <a:ext cx="6263640"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765460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BC9EFE1-D8CB-4668-9980-DB108327A7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6271569"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7CBAE1BD-B8E4-4029-8AA2-C77E4FED986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15972A8-932F-4142-B93E-0AF31A60E439}"/>
              </a:ext>
            </a:extLst>
          </p:cNvPr>
          <p:cNvSpPr>
            <a:spLocks noGrp="1"/>
          </p:cNvSpPr>
          <p:nvPr>
            <p:ph type="ctrTitle"/>
          </p:nvPr>
        </p:nvSpPr>
        <p:spPr>
          <a:xfrm>
            <a:off x="6097052" y="673493"/>
            <a:ext cx="6056826" cy="5829673"/>
          </a:xfrm>
        </p:spPr>
        <p:txBody>
          <a:bodyPr anchor="t">
            <a:normAutofit/>
          </a:bodyPr>
          <a:lstStyle/>
          <a:p>
            <a:pPr algn="l"/>
            <a:r>
              <a:rPr lang="en-US" sz="4400" dirty="0">
                <a:solidFill>
                  <a:srgbClr val="000000"/>
                </a:solidFill>
                <a:latin typeface="Franklin Gothic Heavy" panose="020B0903020102020204" pitchFamily="34" charset="0"/>
              </a:rPr>
              <a:t>Cafeteria Information</a:t>
            </a:r>
            <a:br>
              <a:rPr lang="en-US" sz="4400" dirty="0">
                <a:latin typeface="Franklin Gothic Heavy" panose="020B0903020102020204" pitchFamily="34" charset="0"/>
              </a:rPr>
            </a:br>
            <a:r>
              <a:rPr lang="en-US" sz="4400" dirty="0">
                <a:solidFill>
                  <a:srgbClr val="000000"/>
                </a:solidFill>
                <a:latin typeface="Franklin Gothic Heavy" panose="020B0903020102020204" pitchFamily="34" charset="0"/>
              </a:rPr>
              <a:t>Mrs. Harris</a:t>
            </a:r>
            <a:br>
              <a:rPr lang="en-US" sz="4400" dirty="0">
                <a:solidFill>
                  <a:srgbClr val="000000"/>
                </a:solidFill>
                <a:latin typeface="Franklin Gothic Heavy" panose="020B0903020102020204" pitchFamily="34" charset="0"/>
              </a:rPr>
            </a:br>
            <a:br>
              <a:rPr lang="en-US" sz="4400" dirty="0">
                <a:solidFill>
                  <a:srgbClr val="000000"/>
                </a:solidFill>
                <a:latin typeface="Franklin Gothic Heavy" panose="020B0903020102020204" pitchFamily="34" charset="0"/>
              </a:rPr>
            </a:br>
            <a:r>
              <a:rPr lang="en-US" sz="4400" dirty="0">
                <a:latin typeface="Franklin Gothic Heavy" panose="020B0903020102020204" pitchFamily="34" charset="0"/>
              </a:rPr>
              <a:t>County Link:</a:t>
            </a:r>
            <a:br>
              <a:rPr lang="en-US" sz="4400" dirty="0">
                <a:latin typeface="Bernard MT Condensed"/>
              </a:rPr>
            </a:br>
            <a:br>
              <a:rPr lang="en-US" sz="4400" dirty="0">
                <a:latin typeface="Bernard MT Condensed"/>
              </a:rPr>
            </a:br>
            <a:r>
              <a:rPr lang="en-US" sz="4400" dirty="0">
                <a:ea typeface="+mj-lt"/>
                <a:cs typeface="+mj-lt"/>
                <a:hlinkClick r:id="rId3"/>
              </a:rPr>
              <a:t>http://www.schoolnutritionandfitness.com/index.php?sid=0305131813425871</a:t>
            </a:r>
            <a:endParaRPr lang="en-US" sz="4400" dirty="0">
              <a:solidFill>
                <a:srgbClr val="000000"/>
              </a:solidFill>
              <a:latin typeface="Bernard MT Condensed" panose="02050806060905020404" pitchFamily="18" charset="0"/>
            </a:endParaRPr>
          </a:p>
        </p:txBody>
      </p:sp>
      <p:sp>
        <p:nvSpPr>
          <p:cNvPr id="14" name="Freeform 49">
            <a:extLst>
              <a:ext uri="{FF2B5EF4-FFF2-40B4-BE49-F238E27FC236}">
                <a16:creationId xmlns:a16="http://schemas.microsoft.com/office/drawing/2014/main" id="{77DA6D33-2D62-458C-BF5D-DBF612FD55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590635"/>
            <a:ext cx="5478085" cy="6276841"/>
          </a:xfrm>
          <a:custGeom>
            <a:avLst/>
            <a:gdLst>
              <a:gd name="connsiteX0" fmla="*/ 2178155 w 5478085"/>
              <a:gd name="connsiteY0" fmla="*/ 0 h 6276841"/>
              <a:gd name="connsiteX1" fmla="*/ 5478085 w 5478085"/>
              <a:gd name="connsiteY1" fmla="*/ 3299930 h 6276841"/>
              <a:gd name="connsiteX2" fmla="*/ 3751098 w 5478085"/>
              <a:gd name="connsiteY2" fmla="*/ 6201577 h 6276841"/>
              <a:gd name="connsiteX3" fmla="*/ 3594858 w 5478085"/>
              <a:gd name="connsiteY3" fmla="*/ 6276841 h 6276841"/>
              <a:gd name="connsiteX4" fmla="*/ 761453 w 5478085"/>
              <a:gd name="connsiteY4" fmla="*/ 6276841 h 6276841"/>
              <a:gd name="connsiteX5" fmla="*/ 605213 w 5478085"/>
              <a:gd name="connsiteY5" fmla="*/ 6201577 h 6276841"/>
              <a:gd name="connsiteX6" fmla="*/ 79093 w 5478085"/>
              <a:gd name="connsiteY6" fmla="*/ 5846317 h 6276841"/>
              <a:gd name="connsiteX7" fmla="*/ 0 w 5478085"/>
              <a:gd name="connsiteY7" fmla="*/ 5774432 h 6276841"/>
              <a:gd name="connsiteX8" fmla="*/ 0 w 5478085"/>
              <a:gd name="connsiteY8" fmla="*/ 825429 h 6276841"/>
              <a:gd name="connsiteX9" fmla="*/ 79093 w 5478085"/>
              <a:gd name="connsiteY9" fmla="*/ 753544 h 6276841"/>
              <a:gd name="connsiteX10" fmla="*/ 2178155 w 5478085"/>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78085" h="6276841">
                <a:moveTo>
                  <a:pt x="2178155" y="0"/>
                </a:moveTo>
                <a:cubicBezTo>
                  <a:pt x="4000656" y="0"/>
                  <a:pt x="5478085" y="1477429"/>
                  <a:pt x="5478085" y="3299930"/>
                </a:cubicBezTo>
                <a:cubicBezTo>
                  <a:pt x="5478085" y="4552900"/>
                  <a:pt x="4779769" y="5642769"/>
                  <a:pt x="3751098" y="6201577"/>
                </a:cubicBezTo>
                <a:lnTo>
                  <a:pt x="3594858" y="6276841"/>
                </a:lnTo>
                <a:lnTo>
                  <a:pt x="761453" y="6276841"/>
                </a:lnTo>
                <a:lnTo>
                  <a:pt x="605213" y="6201577"/>
                </a:lnTo>
                <a:cubicBezTo>
                  <a:pt x="418182" y="6099975"/>
                  <a:pt x="242071" y="5980818"/>
                  <a:pt x="79093" y="5846317"/>
                </a:cubicBezTo>
                <a:lnTo>
                  <a:pt x="0" y="5774432"/>
                </a:lnTo>
                <a:lnTo>
                  <a:pt x="0" y="825429"/>
                </a:lnTo>
                <a:lnTo>
                  <a:pt x="79093" y="753544"/>
                </a:lnTo>
                <a:cubicBezTo>
                  <a:pt x="649516" y="282789"/>
                  <a:pt x="1380811" y="0"/>
                  <a:pt x="2178155"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accent3"/>
                </a:gs>
                <a:gs pos="100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descr="Food on a table&#10;&#10;Description automatically generated">
            <a:extLst>
              <a:ext uri="{FF2B5EF4-FFF2-40B4-BE49-F238E27FC236}">
                <a16:creationId xmlns:a16="http://schemas.microsoft.com/office/drawing/2014/main" id="{78CA9265-D934-4104-AD80-02FC746E1593}"/>
              </a:ext>
            </a:extLst>
          </p:cNvPr>
          <p:cNvPicPr>
            <a:picLocks noChangeAspect="1"/>
          </p:cNvPicPr>
          <p:nvPr/>
        </p:nvPicPr>
        <p:blipFill rotWithShape="1">
          <a:blip r:embed="rId4">
            <a:alphaModFix/>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13099" r="3" b="3"/>
          <a:stretch/>
        </p:blipFill>
        <p:spPr>
          <a:xfrm>
            <a:off x="89701" y="380281"/>
            <a:ext cx="5298683" cy="6097438"/>
          </a:xfrm>
          <a:custGeom>
            <a:avLst/>
            <a:gdLst>
              <a:gd name="connsiteX0" fmla="*/ 2178155 w 5298683"/>
              <a:gd name="connsiteY0" fmla="*/ 0 h 6097438"/>
              <a:gd name="connsiteX1" fmla="*/ 5298683 w 5298683"/>
              <a:gd name="connsiteY1" fmla="*/ 3120527 h 6097438"/>
              <a:gd name="connsiteX2" fmla="*/ 3392805 w 5298683"/>
              <a:gd name="connsiteY2" fmla="*/ 5995828 h 6097438"/>
              <a:gd name="connsiteX3" fmla="*/ 3115184 w 5298683"/>
              <a:gd name="connsiteY3" fmla="*/ 6097438 h 6097438"/>
              <a:gd name="connsiteX4" fmla="*/ 1241127 w 5298683"/>
              <a:gd name="connsiteY4" fmla="*/ 6097438 h 6097438"/>
              <a:gd name="connsiteX5" fmla="*/ 963506 w 5298683"/>
              <a:gd name="connsiteY5" fmla="*/ 5995828 h 6097438"/>
              <a:gd name="connsiteX6" fmla="*/ 193210 w 5298683"/>
              <a:gd name="connsiteY6" fmla="*/ 5528477 h 6097438"/>
              <a:gd name="connsiteX7" fmla="*/ 0 w 5298683"/>
              <a:gd name="connsiteY7" fmla="*/ 5352876 h 6097438"/>
              <a:gd name="connsiteX8" fmla="*/ 0 w 5298683"/>
              <a:gd name="connsiteY8" fmla="*/ 888178 h 6097438"/>
              <a:gd name="connsiteX9" fmla="*/ 193210 w 5298683"/>
              <a:gd name="connsiteY9" fmla="*/ 712577 h 6097438"/>
              <a:gd name="connsiteX10" fmla="*/ 2178155 w 5298683"/>
              <a:gd name="connsiteY10" fmla="*/ 0 h 6097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98683" h="6097438">
                <a:moveTo>
                  <a:pt x="2178155" y="0"/>
                </a:moveTo>
                <a:cubicBezTo>
                  <a:pt x="3901575" y="0"/>
                  <a:pt x="5298683" y="1397108"/>
                  <a:pt x="5298683" y="3120527"/>
                </a:cubicBezTo>
                <a:cubicBezTo>
                  <a:pt x="5298683" y="4413092"/>
                  <a:pt x="4512810" y="5522106"/>
                  <a:pt x="3392805" y="5995828"/>
                </a:cubicBezTo>
                <a:lnTo>
                  <a:pt x="3115184" y="6097438"/>
                </a:lnTo>
                <a:lnTo>
                  <a:pt x="1241127" y="6097438"/>
                </a:lnTo>
                <a:lnTo>
                  <a:pt x="963506" y="5995828"/>
                </a:lnTo>
                <a:cubicBezTo>
                  <a:pt x="683504" y="5877397"/>
                  <a:pt x="424387" y="5719261"/>
                  <a:pt x="193210" y="5528477"/>
                </a:cubicBezTo>
                <a:lnTo>
                  <a:pt x="0" y="5352876"/>
                </a:lnTo>
                <a:lnTo>
                  <a:pt x="0" y="888178"/>
                </a:lnTo>
                <a:lnTo>
                  <a:pt x="193210" y="712577"/>
                </a:lnTo>
                <a:cubicBezTo>
                  <a:pt x="732621" y="267415"/>
                  <a:pt x="1424159" y="0"/>
                  <a:pt x="2178155" y="0"/>
                </a:cubicBezTo>
                <a:close/>
              </a:path>
            </a:pathLst>
          </a:custGeom>
          <a:effectLst>
            <a:softEdge rad="0"/>
          </a:effectLst>
        </p:spPr>
      </p:pic>
    </p:spTree>
    <p:extLst>
      <p:ext uri="{BB962C8B-B14F-4D97-AF65-F5344CB8AC3E}">
        <p14:creationId xmlns:p14="http://schemas.microsoft.com/office/powerpoint/2010/main" val="7803412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462125"/>
            <a:ext cx="9144000" cy="863664"/>
          </a:xfrm>
        </p:spPr>
        <p:txBody>
          <a:bodyPr vert="horz" lIns="91440" tIns="45720" rIns="91440" bIns="45720" rtlCol="0" anchor="b">
            <a:noAutofit/>
          </a:bodyPr>
          <a:lstStyle/>
          <a:p>
            <a:r>
              <a:rPr lang="en-US" err="1">
                <a:latin typeface="Bernard MT Condensed"/>
              </a:rPr>
              <a:t>RevTrak</a:t>
            </a:r>
            <a:r>
              <a:rPr lang="en-US" dirty="0">
                <a:latin typeface="Bernard MT Condensed"/>
              </a:rPr>
              <a:t> for Online Payments</a:t>
            </a:r>
          </a:p>
        </p:txBody>
      </p:sp>
      <p:sp>
        <p:nvSpPr>
          <p:cNvPr id="6" name="Subtitle 5">
            <a:extLst>
              <a:ext uri="{FF2B5EF4-FFF2-40B4-BE49-F238E27FC236}">
                <a16:creationId xmlns:a16="http://schemas.microsoft.com/office/drawing/2014/main" id="{4EC0A737-C2A2-4B9A-A120-C06608DD55DF}"/>
              </a:ext>
            </a:extLst>
          </p:cNvPr>
          <p:cNvSpPr>
            <a:spLocks noGrp="1"/>
          </p:cNvSpPr>
          <p:nvPr>
            <p:ph type="subTitle" idx="1"/>
          </p:nvPr>
        </p:nvSpPr>
        <p:spPr/>
        <p:txBody>
          <a:bodyPr/>
          <a:lstStyle/>
          <a:p>
            <a:endParaRPr lang="en-US"/>
          </a:p>
        </p:txBody>
      </p:sp>
      <p:pic>
        <p:nvPicPr>
          <p:cNvPr id="7" name="Picture 6">
            <a:extLst>
              <a:ext uri="{FF2B5EF4-FFF2-40B4-BE49-F238E27FC236}">
                <a16:creationId xmlns:a16="http://schemas.microsoft.com/office/drawing/2014/main" id="{87815135-6A8B-45CF-9A4B-8537ABE19C3C}"/>
              </a:ext>
            </a:extLst>
          </p:cNvPr>
          <p:cNvPicPr>
            <a:picLocks noChangeAspect="1"/>
          </p:cNvPicPr>
          <p:nvPr/>
        </p:nvPicPr>
        <p:blipFill>
          <a:blip r:embed="rId2"/>
          <a:stretch>
            <a:fillRect/>
          </a:stretch>
        </p:blipFill>
        <p:spPr>
          <a:xfrm>
            <a:off x="1524000" y="2854034"/>
            <a:ext cx="8634108" cy="3590039"/>
          </a:xfrm>
          <a:prstGeom prst="rect">
            <a:avLst/>
          </a:prstGeom>
        </p:spPr>
      </p:pic>
      <p:sp>
        <p:nvSpPr>
          <p:cNvPr id="10" name="TextBox 9">
            <a:extLst>
              <a:ext uri="{FF2B5EF4-FFF2-40B4-BE49-F238E27FC236}">
                <a16:creationId xmlns:a16="http://schemas.microsoft.com/office/drawing/2014/main" id="{8EF6F1AB-9AB1-4541-AE16-AD6329B7CED6}"/>
              </a:ext>
            </a:extLst>
          </p:cNvPr>
          <p:cNvSpPr txBox="1"/>
          <p:nvPr/>
        </p:nvSpPr>
        <p:spPr>
          <a:xfrm>
            <a:off x="1524000" y="1482743"/>
            <a:ext cx="8082081" cy="954107"/>
          </a:xfrm>
          <a:prstGeom prst="rect">
            <a:avLst/>
          </a:prstGeom>
          <a:noFill/>
        </p:spPr>
        <p:txBody>
          <a:bodyPr wrap="square" rtlCol="0">
            <a:spAutoFit/>
          </a:bodyPr>
          <a:lstStyle/>
          <a:p>
            <a:pPr marL="285750" indent="-285750">
              <a:buFont typeface="Arial" panose="020B0604020202020204" pitchFamily="34" charset="0"/>
              <a:buChar char="•"/>
            </a:pPr>
            <a:r>
              <a:rPr lang="en-US" sz="2800"/>
              <a:t>McClure Web Site: For Parents: Web Store</a:t>
            </a:r>
          </a:p>
          <a:p>
            <a:pPr marL="285750" indent="-285750">
              <a:buFont typeface="Arial" panose="020B0604020202020204" pitchFamily="34" charset="0"/>
              <a:buChar char="•"/>
            </a:pPr>
            <a:r>
              <a:rPr lang="en-US" sz="2800"/>
              <a:t>https://paulding.revtrak.net/</a:t>
            </a:r>
          </a:p>
        </p:txBody>
      </p:sp>
    </p:spTree>
    <p:extLst>
      <p:ext uri="{BB962C8B-B14F-4D97-AF65-F5344CB8AC3E}">
        <p14:creationId xmlns:p14="http://schemas.microsoft.com/office/powerpoint/2010/main" val="37934508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Hand holding piece of white puzzle on blue background">
            <a:extLst>
              <a:ext uri="{FF2B5EF4-FFF2-40B4-BE49-F238E27FC236}">
                <a16:creationId xmlns:a16="http://schemas.microsoft.com/office/drawing/2014/main" id="{5201F9EC-7964-43B6-8470-82AEB8AE483B}"/>
              </a:ext>
            </a:extLst>
          </p:cNvPr>
          <p:cNvPicPr>
            <a:picLocks noChangeAspect="1"/>
          </p:cNvPicPr>
          <p:nvPr/>
        </p:nvPicPr>
        <p:blipFill rotWithShape="1">
          <a:blip r:embed="rId2">
            <a:extLst>
              <a:ext uri="{28A0092B-C50C-407E-A947-70E740481C1C}">
                <a14:useLocalDpi xmlns:a14="http://schemas.microsoft.com/office/drawing/2010/main" val="0"/>
              </a:ext>
            </a:extLst>
          </a:blip>
          <a:srcRect t="7524" b="8207"/>
          <a:stretch/>
        </p:blipFill>
        <p:spPr>
          <a:xfrm>
            <a:off x="-3047" y="10"/>
            <a:ext cx="12191999" cy="6857990"/>
          </a:xfrm>
          <a:prstGeom prst="rect">
            <a:avLst/>
          </a:prstGeom>
        </p:spPr>
      </p:pic>
      <p:sp>
        <p:nvSpPr>
          <p:cNvPr id="17" name="Rectangle 16">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CF88934-B03D-45FA-8DDF-153108908149}"/>
              </a:ext>
            </a:extLst>
          </p:cNvPr>
          <p:cNvSpPr>
            <a:spLocks noGrp="1"/>
          </p:cNvSpPr>
          <p:nvPr>
            <p:ph type="ctrTitle"/>
          </p:nvPr>
        </p:nvSpPr>
        <p:spPr>
          <a:xfrm>
            <a:off x="1660698" y="2207602"/>
            <a:ext cx="10058400" cy="1604173"/>
          </a:xfrm>
          <a:prstGeom prst="ellipse">
            <a:avLst/>
          </a:prstGeom>
          <a:effectLst>
            <a:outerShdw blurRad="50800" dist="38100" dir="2700000" algn="tl" rotWithShape="0">
              <a:prstClr val="black">
                <a:alpha val="40000"/>
              </a:prstClr>
            </a:outerShdw>
          </a:effectLst>
        </p:spPr>
        <p:txBody>
          <a:bodyPr vert="horz" lIns="91440" tIns="45720" rIns="91440" bIns="45720" rtlCol="0">
            <a:normAutofit/>
          </a:bodyPr>
          <a:lstStyle/>
          <a:p>
            <a:r>
              <a:rPr lang="en-US" sz="6600" b="1" kern="1200" dirty="0">
                <a:solidFill>
                  <a:srgbClr val="002060"/>
                </a:solidFill>
                <a:latin typeface="+mj-lt"/>
                <a:ea typeface="+mj-ea"/>
                <a:cs typeface="+mj-cs"/>
              </a:rPr>
              <a:t>ESEP Questions?</a:t>
            </a:r>
          </a:p>
        </p:txBody>
      </p:sp>
      <p:sp>
        <p:nvSpPr>
          <p:cNvPr id="3" name="Subtitle 2">
            <a:extLst>
              <a:ext uri="{FF2B5EF4-FFF2-40B4-BE49-F238E27FC236}">
                <a16:creationId xmlns:a16="http://schemas.microsoft.com/office/drawing/2014/main" id="{07F397AF-F99F-4F65-A704-845689BF49EE}"/>
              </a:ext>
            </a:extLst>
          </p:cNvPr>
          <p:cNvSpPr>
            <a:spLocks noGrp="1"/>
          </p:cNvSpPr>
          <p:nvPr>
            <p:ph type="subTitle" idx="1"/>
          </p:nvPr>
        </p:nvSpPr>
        <p:spPr>
          <a:xfrm>
            <a:off x="1100051" y="4072043"/>
            <a:ext cx="10058400" cy="2652607"/>
          </a:xfrm>
          <a:effectLst>
            <a:outerShdw blurRad="50800" dist="38100" dir="2700000" algn="tl" rotWithShape="0">
              <a:prstClr val="black">
                <a:alpha val="40000"/>
              </a:prstClr>
            </a:outerShdw>
          </a:effectLst>
        </p:spPr>
        <p:txBody>
          <a:bodyPr vert="horz" lIns="91440" tIns="45720" rIns="91440" bIns="45720" rtlCol="0">
            <a:normAutofit/>
          </a:bodyPr>
          <a:lstStyle/>
          <a:p>
            <a:endParaRPr lang="en-US" sz="800" dirty="0">
              <a:solidFill>
                <a:srgbClr val="FFFFFF"/>
              </a:solidFill>
              <a:latin typeface="Bernard MT Condensed"/>
            </a:endParaRPr>
          </a:p>
          <a:p>
            <a:r>
              <a:rPr lang="en-US" sz="4800" b="1" dirty="0">
                <a:latin typeface="Bernard MT Condensed" panose="02050806060905020404" pitchFamily="18" charset="0"/>
              </a:rPr>
              <a:t>Mrs. Sarah Glosson</a:t>
            </a:r>
            <a:r>
              <a:rPr lang="en-US" sz="4800" dirty="0">
                <a:latin typeface="Bernard MT Condensed" panose="02050806060905020404" pitchFamily="18" charset="0"/>
              </a:rPr>
              <a:t>, Lead ESEP Teacher</a:t>
            </a:r>
          </a:p>
          <a:p>
            <a:r>
              <a:rPr lang="en-US" sz="4800" u="sng" dirty="0">
                <a:latin typeface="Bernard MT Condensed"/>
                <a:hlinkClick r:id="rId3">
                  <a:extLst>
                    <a:ext uri="{A12FA001-AC4F-418D-AE19-62706E023703}">
                      <ahyp:hlinkClr xmlns:ahyp="http://schemas.microsoft.com/office/drawing/2018/hyperlinkcolor" val="tx"/>
                    </a:ext>
                  </a:extLst>
                </a:hlinkClick>
              </a:rPr>
              <a:t>sglosson@paulding.k12.ga.us</a:t>
            </a:r>
          </a:p>
          <a:p>
            <a:r>
              <a:rPr lang="en-US" sz="2900" dirty="0">
                <a:latin typeface="Bernard MT Condensed"/>
              </a:rPr>
              <a:t>Please contact her with any specific questions regarding ESEP</a:t>
            </a:r>
          </a:p>
        </p:txBody>
      </p:sp>
    </p:spTree>
    <p:extLst>
      <p:ext uri="{BB962C8B-B14F-4D97-AF65-F5344CB8AC3E}">
        <p14:creationId xmlns:p14="http://schemas.microsoft.com/office/powerpoint/2010/main" val="27710507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3EB4D5-AAD7-4A39-A0F6-C1B1BCA00BFE}"/>
              </a:ext>
            </a:extLst>
          </p:cNvPr>
          <p:cNvSpPr>
            <a:spLocks noGrp="1" noChangeAspect="1"/>
          </p:cNvSpPr>
          <p:nvPr>
            <p:ph type="ctrTitle"/>
          </p:nvPr>
        </p:nvSpPr>
        <p:spPr>
          <a:xfrm>
            <a:off x="7464611" y="1065318"/>
            <a:ext cx="4332544" cy="4356427"/>
          </a:xfrm>
        </p:spPr>
        <p:txBody>
          <a:bodyPr anchor="t">
            <a:noAutofit/>
          </a:bodyPr>
          <a:lstStyle/>
          <a:p>
            <a:r>
              <a:rPr lang="en-US" sz="5400" dirty="0">
                <a:latin typeface="Bernard MT Condensed" panose="02050806060905020404" pitchFamily="18" charset="0"/>
              </a:rPr>
              <a:t>We Can’t Wait For You To Join Our Pack….</a:t>
            </a:r>
            <a:br>
              <a:rPr lang="en-US" sz="5400" dirty="0">
                <a:latin typeface="Bernard MT Condensed" panose="02050806060905020404" pitchFamily="18" charset="0"/>
              </a:rPr>
            </a:br>
            <a:br>
              <a:rPr lang="en-US" sz="5400" dirty="0">
                <a:latin typeface="Bernard MT Condensed" panose="02050806060905020404" pitchFamily="18" charset="0"/>
              </a:rPr>
            </a:br>
            <a:r>
              <a:rPr lang="en-US" sz="5400" dirty="0">
                <a:latin typeface="Bernard MT Condensed" panose="02050806060905020404" pitchFamily="18" charset="0"/>
              </a:rPr>
              <a:t>GO WOLVES!!!</a:t>
            </a:r>
          </a:p>
        </p:txBody>
      </p:sp>
      <p:sp>
        <p:nvSpPr>
          <p:cNvPr id="30" name="Freeform: Shape 29">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descr="Wolf standing on a frozen lake">
            <a:extLst>
              <a:ext uri="{FF2B5EF4-FFF2-40B4-BE49-F238E27FC236}">
                <a16:creationId xmlns:a16="http://schemas.microsoft.com/office/drawing/2014/main" id="{FAA4EA47-40FE-423E-BA61-559031B5ED8A}"/>
              </a:ext>
            </a:extLst>
          </p:cNvPr>
          <p:cNvPicPr>
            <a:picLocks noChangeAspect="1"/>
          </p:cNvPicPr>
          <p:nvPr/>
        </p:nvPicPr>
        <p:blipFill rotWithShape="1">
          <a:blip r:embed="rId2">
            <a:extLst>
              <a:ext uri="{28A0092B-C50C-407E-A947-70E740481C1C}">
                <a14:useLocalDpi xmlns:a14="http://schemas.microsoft.com/office/drawing/2010/main" val="0"/>
              </a:ext>
            </a:extLst>
          </a:blip>
          <a:srcRect r="31589" b="-1"/>
          <a:stretch/>
        </p:blipFill>
        <p:spPr>
          <a:xfrm>
            <a:off x="1" y="10"/>
            <a:ext cx="7006162" cy="6838256"/>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Tree>
    <p:extLst>
      <p:ext uri="{BB962C8B-B14F-4D97-AF65-F5344CB8AC3E}">
        <p14:creationId xmlns:p14="http://schemas.microsoft.com/office/powerpoint/2010/main" val="3157279756"/>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DDD486B-999E-4654-B5CF-721F2D16FF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6">
            <a:extLst>
              <a:ext uri="{FF2B5EF4-FFF2-40B4-BE49-F238E27FC236}">
                <a16:creationId xmlns:a16="http://schemas.microsoft.com/office/drawing/2014/main" id="{16D3929E-8C7D-4B3A-8CDE-9E1C5F3008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727747" y="4208147"/>
            <a:ext cx="339126" cy="212183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7">
            <a:extLst>
              <a:ext uri="{FF2B5EF4-FFF2-40B4-BE49-F238E27FC236}">
                <a16:creationId xmlns:a16="http://schemas.microsoft.com/office/drawing/2014/main" id="{1AFF3C33-7A96-4CAC-961B-13CA49842A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728739" y="4098333"/>
            <a:ext cx="201857" cy="2055805"/>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pic>
        <p:nvPicPr>
          <p:cNvPr id="5" name="Picture 4" descr="Sticky notes with question marks">
            <a:extLst>
              <a:ext uri="{FF2B5EF4-FFF2-40B4-BE49-F238E27FC236}">
                <a16:creationId xmlns:a16="http://schemas.microsoft.com/office/drawing/2014/main" id="{C965CB50-AD0E-F5D1-AE1E-152C17D65833}"/>
              </a:ext>
            </a:extLst>
          </p:cNvPr>
          <p:cNvPicPr>
            <a:picLocks noChangeAspect="1"/>
          </p:cNvPicPr>
          <p:nvPr/>
        </p:nvPicPr>
        <p:blipFill rotWithShape="1">
          <a:blip r:embed="rId2"/>
          <a:srcRect l="8206" r="5763" b="-1"/>
          <a:stretch/>
        </p:blipFill>
        <p:spPr>
          <a:xfrm>
            <a:off x="20" y="10"/>
            <a:ext cx="8839191" cy="6858217"/>
          </a:xfrm>
          <a:prstGeom prst="rect">
            <a:avLst/>
          </a:prstGeom>
        </p:spPr>
      </p:pic>
      <p:sp>
        <p:nvSpPr>
          <p:cNvPr id="15" name="Rectangle 8">
            <a:extLst>
              <a:ext uri="{FF2B5EF4-FFF2-40B4-BE49-F238E27FC236}">
                <a16:creationId xmlns:a16="http://schemas.microsoft.com/office/drawing/2014/main" id="{6077F32B-652D-4F65-90BC-9B72F3B43B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951447" y="4098334"/>
            <a:ext cx="7978524" cy="1960775"/>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193A9720-A2F4-43CA-BCC1-AE18BDB1A8F8}"/>
              </a:ext>
            </a:extLst>
          </p:cNvPr>
          <p:cNvSpPr>
            <a:spLocks noGrp="1"/>
          </p:cNvSpPr>
          <p:nvPr>
            <p:ph type="title"/>
          </p:nvPr>
        </p:nvSpPr>
        <p:spPr>
          <a:xfrm>
            <a:off x="1273479" y="4098107"/>
            <a:ext cx="7317991" cy="1468192"/>
          </a:xfrm>
        </p:spPr>
        <p:txBody>
          <a:bodyPr vert="horz" lIns="91440" tIns="45720" rIns="91440" bIns="45720" rtlCol="0" anchor="b">
            <a:normAutofit/>
          </a:bodyPr>
          <a:lstStyle/>
          <a:p>
            <a:pPr algn="ctr"/>
            <a:r>
              <a:rPr lang="en-US" sz="7200" dirty="0">
                <a:solidFill>
                  <a:srgbClr val="FFFFFF"/>
                </a:solidFill>
                <a:latin typeface="Bernard MT Condensed" panose="02050806060905020404" pitchFamily="18" charset="0"/>
              </a:rPr>
              <a:t>Questions?</a:t>
            </a:r>
          </a:p>
        </p:txBody>
      </p:sp>
      <p:sp>
        <p:nvSpPr>
          <p:cNvPr id="17" name="Rectangle 8">
            <a:extLst>
              <a:ext uri="{FF2B5EF4-FFF2-40B4-BE49-F238E27FC236}">
                <a16:creationId xmlns:a16="http://schemas.microsoft.com/office/drawing/2014/main" id="{B667E8D0-73C2-4D68-B9EB-86DBE04A90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9067800" y="4377267"/>
            <a:ext cx="3121152" cy="1952715"/>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4996172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53" name="Oval 52">
            <a:extLst>
              <a:ext uri="{FF2B5EF4-FFF2-40B4-BE49-F238E27FC236}">
                <a16:creationId xmlns:a16="http://schemas.microsoft.com/office/drawing/2014/main" id="{07977D39-626F-40D7-B00F-16E02602DD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9615" y="197110"/>
            <a:ext cx="2020824" cy="202082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Freeform: Shape 54">
            <a:extLst>
              <a:ext uri="{FF2B5EF4-FFF2-40B4-BE49-F238E27FC236}">
                <a16:creationId xmlns:a16="http://schemas.microsoft.com/office/drawing/2014/main" id="{B905CDE4-B751-4B3E-B625-6E59F89034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14932" y="1"/>
            <a:ext cx="4077068" cy="3445261"/>
          </a:xfrm>
          <a:custGeom>
            <a:avLst/>
            <a:gdLst>
              <a:gd name="connsiteX0" fmla="*/ 250035 w 4077068"/>
              <a:gd name="connsiteY0" fmla="*/ 0 h 3445261"/>
              <a:gd name="connsiteX1" fmla="*/ 4077068 w 4077068"/>
              <a:gd name="connsiteY1" fmla="*/ 0 h 3445261"/>
              <a:gd name="connsiteX2" fmla="*/ 4077068 w 4077068"/>
              <a:gd name="connsiteY2" fmla="*/ 2743040 h 3445261"/>
              <a:gd name="connsiteX3" fmla="*/ 4074154 w 4077068"/>
              <a:gd name="connsiteY3" fmla="*/ 2746247 h 3445261"/>
              <a:gd name="connsiteX4" fmla="*/ 2386584 w 4077068"/>
              <a:gd name="connsiteY4" fmla="*/ 3445261 h 3445261"/>
              <a:gd name="connsiteX5" fmla="*/ 0 w 4077068"/>
              <a:gd name="connsiteY5" fmla="*/ 1058677 h 3445261"/>
              <a:gd name="connsiteX6" fmla="*/ 187550 w 4077068"/>
              <a:gd name="connsiteY6" fmla="*/ 129711 h 3445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77068" h="3445261">
                <a:moveTo>
                  <a:pt x="250035" y="0"/>
                </a:moveTo>
                <a:lnTo>
                  <a:pt x="4077068" y="0"/>
                </a:lnTo>
                <a:lnTo>
                  <a:pt x="4077068" y="2743040"/>
                </a:lnTo>
                <a:lnTo>
                  <a:pt x="4074154" y="2746247"/>
                </a:lnTo>
                <a:cubicBezTo>
                  <a:pt x="3642267" y="3178134"/>
                  <a:pt x="3045621" y="3445261"/>
                  <a:pt x="2386584" y="3445261"/>
                </a:cubicBezTo>
                <a:cubicBezTo>
                  <a:pt x="1068510" y="3445261"/>
                  <a:pt x="0" y="2376751"/>
                  <a:pt x="0" y="1058677"/>
                </a:cubicBezTo>
                <a:cubicBezTo>
                  <a:pt x="0" y="729159"/>
                  <a:pt x="66782" y="415238"/>
                  <a:pt x="187550" y="129711"/>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7" name="Oval 56">
            <a:extLst>
              <a:ext uri="{FF2B5EF4-FFF2-40B4-BE49-F238E27FC236}">
                <a16:creationId xmlns:a16="http://schemas.microsoft.com/office/drawing/2014/main" id="{08108C16-F4C0-44AA-999D-17BD39219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1428" y="2550745"/>
            <a:ext cx="3072384" cy="307238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l="14500" r="10500"/>
          <a:stretch/>
        </p:blipFill>
        <p:spPr>
          <a:xfrm>
            <a:off x="5668914" y="281885"/>
            <a:ext cx="1782226" cy="1782226"/>
          </a:xfrm>
          <a:custGeom>
            <a:avLst/>
            <a:gdLst/>
            <a:ahLst/>
            <a:cxnLst/>
            <a:rect l="l" t="t" r="r" b="b"/>
            <a:pathLst>
              <a:path w="2834640" h="2834640">
                <a:moveTo>
                  <a:pt x="1417320" y="0"/>
                </a:moveTo>
                <a:cubicBezTo>
                  <a:pt x="2200084" y="0"/>
                  <a:pt x="2834640" y="634556"/>
                  <a:pt x="2834640" y="1417320"/>
                </a:cubicBezTo>
                <a:cubicBezTo>
                  <a:pt x="2834640" y="2200084"/>
                  <a:pt x="2200084" y="2834640"/>
                  <a:pt x="1417320" y="2834640"/>
                </a:cubicBezTo>
                <a:cubicBezTo>
                  <a:pt x="634556" y="2834640"/>
                  <a:pt x="0" y="2200084"/>
                  <a:pt x="0" y="1417320"/>
                </a:cubicBezTo>
                <a:cubicBezTo>
                  <a:pt x="0" y="634556"/>
                  <a:pt x="634556" y="0"/>
                  <a:pt x="1417320" y="0"/>
                </a:cubicBezTo>
                <a:close/>
              </a:path>
            </a:pathLst>
          </a:custGeom>
          <a:solidFill>
            <a:srgbClr val="FFFFFF">
              <a:shade val="85000"/>
            </a:srgbClr>
          </a:solidFill>
          <a:scene3d>
            <a:camera prst="orthographicFront"/>
            <a:lightRig rig="twoPt" dir="t">
              <a:rot lat="0" lon="0" rev="7200000"/>
            </a:lightRig>
          </a:scene3d>
          <a:sp3d>
            <a:bevelT w="25400" h="19050"/>
            <a:contourClr>
              <a:srgbClr val="FFFFFF"/>
            </a:contourClr>
          </a:sp3d>
        </p:spPr>
      </p:pic>
      <p:pic>
        <p:nvPicPr>
          <p:cNvPr id="6" name="Picture 5"/>
          <p:cNvPicPr>
            <a:picLocks noChangeAspect="1"/>
          </p:cNvPicPr>
          <p:nvPr/>
        </p:nvPicPr>
        <p:blipFill rotWithShape="1">
          <a:blip r:embed="rId3"/>
          <a:srcRect l="10560" r="4" b="4"/>
          <a:stretch/>
        </p:blipFill>
        <p:spPr>
          <a:xfrm>
            <a:off x="8278624" y="2"/>
            <a:ext cx="3913376" cy="3281569"/>
          </a:xfrm>
          <a:custGeom>
            <a:avLst/>
            <a:gdLst/>
            <a:ahLst/>
            <a:cxnLst/>
            <a:rect l="l" t="t" r="r" b="b"/>
            <a:pathLst>
              <a:path w="3913376" h="3281569">
                <a:moveTo>
                  <a:pt x="267865" y="0"/>
                </a:moveTo>
                <a:lnTo>
                  <a:pt x="3913376" y="0"/>
                </a:lnTo>
                <a:lnTo>
                  <a:pt x="3913376" y="2499938"/>
                </a:lnTo>
                <a:lnTo>
                  <a:pt x="3794714" y="2630499"/>
                </a:lnTo>
                <a:cubicBezTo>
                  <a:pt x="3392450" y="3032763"/>
                  <a:pt x="2836727" y="3281569"/>
                  <a:pt x="2222892" y="3281569"/>
                </a:cubicBezTo>
                <a:cubicBezTo>
                  <a:pt x="995223" y="3281569"/>
                  <a:pt x="0" y="2286346"/>
                  <a:pt x="0" y="1058677"/>
                </a:cubicBezTo>
                <a:cubicBezTo>
                  <a:pt x="0" y="751760"/>
                  <a:pt x="62202" y="459370"/>
                  <a:pt x="174686" y="193427"/>
                </a:cubicBezTo>
                <a:close/>
              </a:path>
            </a:pathLst>
          </a:custGeom>
          <a:solidFill>
            <a:srgbClr val="FFFFFF">
              <a:shade val="85000"/>
            </a:srgbClr>
          </a:solidFill>
          <a:scene3d>
            <a:camera prst="orthographicFront"/>
            <a:lightRig rig="twoPt" dir="t">
              <a:rot lat="0" lon="0" rev="7200000"/>
            </a:lightRig>
          </a:scene3d>
          <a:sp3d>
            <a:bevelT w="25400" h="19050"/>
            <a:contourClr>
              <a:srgbClr val="FFFFFF"/>
            </a:contourClr>
          </a:sp3d>
        </p:spPr>
      </p:pic>
      <p:sp>
        <p:nvSpPr>
          <p:cNvPr id="59" name="Freeform: Shape 58">
            <a:extLst>
              <a:ext uri="{FF2B5EF4-FFF2-40B4-BE49-F238E27FC236}">
                <a16:creationId xmlns:a16="http://schemas.microsoft.com/office/drawing/2014/main" id="{CDC29AC1-2821-4FCC-B597-88DAF39C36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53162" y="4604085"/>
            <a:ext cx="4281112" cy="2253913"/>
          </a:xfrm>
          <a:custGeom>
            <a:avLst/>
            <a:gdLst>
              <a:gd name="connsiteX0" fmla="*/ 2140556 w 4281112"/>
              <a:gd name="connsiteY0" fmla="*/ 0 h 2253913"/>
              <a:gd name="connsiteX1" fmla="*/ 4281112 w 4281112"/>
              <a:gd name="connsiteY1" fmla="*/ 2140556 h 2253913"/>
              <a:gd name="connsiteX2" fmla="*/ 4275388 w 4281112"/>
              <a:gd name="connsiteY2" fmla="*/ 2253913 h 2253913"/>
              <a:gd name="connsiteX3" fmla="*/ 5724 w 4281112"/>
              <a:gd name="connsiteY3" fmla="*/ 2253913 h 2253913"/>
              <a:gd name="connsiteX4" fmla="*/ 0 w 4281112"/>
              <a:gd name="connsiteY4" fmla="*/ 2140556 h 2253913"/>
              <a:gd name="connsiteX5" fmla="*/ 2140556 w 4281112"/>
              <a:gd name="connsiteY5" fmla="*/ 0 h 22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81112" h="2253913">
                <a:moveTo>
                  <a:pt x="2140556" y="0"/>
                </a:moveTo>
                <a:cubicBezTo>
                  <a:pt x="3322752" y="0"/>
                  <a:pt x="4281112" y="958360"/>
                  <a:pt x="4281112" y="2140556"/>
                </a:cubicBezTo>
                <a:lnTo>
                  <a:pt x="4275388" y="2253913"/>
                </a:lnTo>
                <a:lnTo>
                  <a:pt x="5724" y="2253913"/>
                </a:lnTo>
                <a:lnTo>
                  <a:pt x="0" y="2140556"/>
                </a:lnTo>
                <a:cubicBezTo>
                  <a:pt x="0" y="958360"/>
                  <a:pt x="958360" y="0"/>
                  <a:pt x="2140556"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Freeform: Shape 60">
            <a:extLst>
              <a:ext uri="{FF2B5EF4-FFF2-40B4-BE49-F238E27FC236}">
                <a16:creationId xmlns:a16="http://schemas.microsoft.com/office/drawing/2014/main" id="{C8F10CB3-3B5E-4C7A-98CF-B87454DDFA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48370" y="3966828"/>
            <a:ext cx="3339958" cy="2891173"/>
          </a:xfrm>
          <a:custGeom>
            <a:avLst/>
            <a:gdLst>
              <a:gd name="connsiteX0" fmla="*/ 2002536 w 3339958"/>
              <a:gd name="connsiteY0" fmla="*/ 0 h 2891173"/>
              <a:gd name="connsiteX1" fmla="*/ 3276335 w 3339958"/>
              <a:gd name="connsiteY1" fmla="*/ 457282 h 2891173"/>
              <a:gd name="connsiteX2" fmla="*/ 3339958 w 3339958"/>
              <a:gd name="connsiteY2" fmla="*/ 515107 h 2891173"/>
              <a:gd name="connsiteX3" fmla="*/ 3339958 w 3339958"/>
              <a:gd name="connsiteY3" fmla="*/ 2891173 h 2891173"/>
              <a:gd name="connsiteX4" fmla="*/ 209954 w 3339958"/>
              <a:gd name="connsiteY4" fmla="*/ 2891173 h 2891173"/>
              <a:gd name="connsiteX5" fmla="*/ 157369 w 3339958"/>
              <a:gd name="connsiteY5" fmla="*/ 2782014 h 2891173"/>
              <a:gd name="connsiteX6" fmla="*/ 0 w 3339958"/>
              <a:gd name="connsiteY6" fmla="*/ 2002536 h 2891173"/>
              <a:gd name="connsiteX7" fmla="*/ 2002536 w 3339958"/>
              <a:gd name="connsiteY7" fmla="*/ 0 h 289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9958" h="2891173">
                <a:moveTo>
                  <a:pt x="2002536" y="0"/>
                </a:moveTo>
                <a:cubicBezTo>
                  <a:pt x="2486398" y="0"/>
                  <a:pt x="2930179" y="171609"/>
                  <a:pt x="3276335" y="457282"/>
                </a:cubicBezTo>
                <a:lnTo>
                  <a:pt x="3339958" y="515107"/>
                </a:lnTo>
                <a:lnTo>
                  <a:pt x="3339958" y="2891173"/>
                </a:lnTo>
                <a:lnTo>
                  <a:pt x="209954" y="2891173"/>
                </a:lnTo>
                <a:lnTo>
                  <a:pt x="157369" y="2782014"/>
                </a:lnTo>
                <a:cubicBezTo>
                  <a:pt x="56036" y="2542434"/>
                  <a:pt x="0" y="2279029"/>
                  <a:pt x="0" y="2002536"/>
                </a:cubicBezTo>
                <a:cubicBezTo>
                  <a:pt x="0" y="896566"/>
                  <a:pt x="896566" y="0"/>
                  <a:pt x="2002536"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9" name="Picture 8" descr="A person smiling in front of a computer&#10;&#10;Description automatically generated with medium confidence">
            <a:extLst>
              <a:ext uri="{FF2B5EF4-FFF2-40B4-BE49-F238E27FC236}">
                <a16:creationId xmlns:a16="http://schemas.microsoft.com/office/drawing/2014/main" id="{50F6DE69-E900-4CAD-A1C3-A7E2061ECAF7}"/>
              </a:ext>
            </a:extLst>
          </p:cNvPr>
          <p:cNvPicPr>
            <a:picLocks noChangeAspect="1"/>
          </p:cNvPicPr>
          <p:nvPr/>
        </p:nvPicPr>
        <p:blipFill rotWithShape="1">
          <a:blip r:embed="rId4">
            <a:extLst>
              <a:ext uri="{28A0092B-C50C-407E-A947-70E740481C1C}">
                <a14:useLocalDpi xmlns:a14="http://schemas.microsoft.com/office/drawing/2010/main" val="0"/>
              </a:ext>
            </a:extLst>
          </a:blip>
          <a:srcRect l="11002" r="11757" b="5"/>
          <a:stretch/>
        </p:blipFill>
        <p:spPr>
          <a:xfrm>
            <a:off x="9009416" y="4131546"/>
            <a:ext cx="3178912" cy="2726454"/>
          </a:xfrm>
          <a:custGeom>
            <a:avLst/>
            <a:gdLst/>
            <a:ahLst/>
            <a:cxnLst/>
            <a:rect l="l" t="t" r="r" b="b"/>
            <a:pathLst>
              <a:path w="3178912" h="2726454">
                <a:moveTo>
                  <a:pt x="1837818" y="0"/>
                </a:moveTo>
                <a:cubicBezTo>
                  <a:pt x="2345318" y="0"/>
                  <a:pt x="2804772" y="205705"/>
                  <a:pt x="3137352" y="538285"/>
                </a:cubicBezTo>
                <a:lnTo>
                  <a:pt x="3178912" y="584013"/>
                </a:lnTo>
                <a:lnTo>
                  <a:pt x="3178912" y="2726454"/>
                </a:lnTo>
                <a:lnTo>
                  <a:pt x="229483" y="2726454"/>
                </a:lnTo>
                <a:lnTo>
                  <a:pt x="221815" y="2713832"/>
                </a:lnTo>
                <a:cubicBezTo>
                  <a:pt x="80353" y="2453425"/>
                  <a:pt x="0" y="2155005"/>
                  <a:pt x="0" y="1837818"/>
                </a:cubicBezTo>
                <a:cubicBezTo>
                  <a:pt x="0" y="822819"/>
                  <a:pt x="822819" y="0"/>
                  <a:pt x="1837818" y="0"/>
                </a:cubicBezTo>
                <a:close/>
              </a:path>
            </a:pathLst>
          </a:custGeom>
          <a:solidFill>
            <a:srgbClr val="FFFFFF">
              <a:shade val="85000"/>
            </a:srgbClr>
          </a:solidFill>
          <a:scene3d>
            <a:camera prst="orthographicFront"/>
            <a:lightRig rig="twoPt" dir="t">
              <a:rot lat="0" lon="0" rev="7200000"/>
            </a:lightRig>
          </a:scene3d>
          <a:sp3d>
            <a:bevelT w="25400" h="19050"/>
            <a:contourClr>
              <a:srgbClr val="FFFFFF"/>
            </a:contourClr>
          </a:sp3d>
        </p:spPr>
      </p:pic>
      <p:pic>
        <p:nvPicPr>
          <p:cNvPr id="5" name="Picture 4" descr="A picture containing person, wall, person, indoor&#10;&#10;Description automatically generated">
            <a:extLst>
              <a:ext uri="{FF2B5EF4-FFF2-40B4-BE49-F238E27FC236}">
                <a16:creationId xmlns:a16="http://schemas.microsoft.com/office/drawing/2014/main" id="{7B9865A2-FFB2-4470-8A68-6DF4307FA339}"/>
              </a:ext>
            </a:extLst>
          </p:cNvPr>
          <p:cNvPicPr>
            <a:picLocks noChangeAspect="1"/>
          </p:cNvPicPr>
          <p:nvPr/>
        </p:nvPicPr>
        <p:blipFill rotWithShape="1">
          <a:blip r:embed="rId5">
            <a:extLst>
              <a:ext uri="{28A0092B-C50C-407E-A947-70E740481C1C}">
                <a14:useLocalDpi xmlns:a14="http://schemas.microsoft.com/office/drawing/2010/main" val="0"/>
              </a:ext>
            </a:extLst>
          </a:blip>
          <a:srcRect l="2297" t="4148" r="391" b="15667"/>
          <a:stretch/>
        </p:blipFill>
        <p:spPr>
          <a:xfrm>
            <a:off x="1970169" y="4819203"/>
            <a:ext cx="3647098" cy="3570419"/>
          </a:xfrm>
          <a:prstGeom prst="flowChartConnector">
            <a:avLst/>
          </a:prstGeom>
          <a:ln w="190500" cap="rnd">
            <a:noFill/>
            <a:prstDash val="solid"/>
          </a:ln>
          <a:effectLst>
            <a:outerShdw blurRad="127000" algn="bl" rotWithShape="0">
              <a:srgbClr val="000000"/>
            </a:outerShdw>
          </a:effectLst>
        </p:spPr>
      </p:pic>
      <p:sp>
        <p:nvSpPr>
          <p:cNvPr id="14" name="TextBox 13">
            <a:extLst>
              <a:ext uri="{FF2B5EF4-FFF2-40B4-BE49-F238E27FC236}">
                <a16:creationId xmlns:a16="http://schemas.microsoft.com/office/drawing/2014/main" id="{F1B58FF2-5785-47BA-8B16-1B845103DBEE}"/>
              </a:ext>
            </a:extLst>
          </p:cNvPr>
          <p:cNvSpPr txBox="1"/>
          <p:nvPr/>
        </p:nvSpPr>
        <p:spPr>
          <a:xfrm>
            <a:off x="8957504" y="1996148"/>
            <a:ext cx="2780146" cy="923330"/>
          </a:xfrm>
          <a:prstGeom prst="rect">
            <a:avLst/>
          </a:prstGeom>
          <a:noFill/>
        </p:spPr>
        <p:txBody>
          <a:bodyPr wrap="square" rtlCol="0">
            <a:spAutoFit/>
          </a:bodyPr>
          <a:lstStyle/>
          <a:p>
            <a:pPr algn="ctr"/>
            <a:r>
              <a:rPr lang="en-US" dirty="0"/>
              <a:t>Ms. </a:t>
            </a:r>
            <a:r>
              <a:rPr lang="en-US" dirty="0" err="1"/>
              <a:t>Jaynath</a:t>
            </a:r>
            <a:r>
              <a:rPr lang="en-US" dirty="0"/>
              <a:t> Hayes</a:t>
            </a:r>
          </a:p>
          <a:p>
            <a:pPr algn="ctr"/>
            <a:r>
              <a:rPr lang="en-US" dirty="0"/>
              <a:t>Principal</a:t>
            </a:r>
          </a:p>
          <a:p>
            <a:pPr algn="ctr"/>
            <a:r>
              <a:rPr lang="en-US" dirty="0"/>
              <a:t>jhayes@paulding.k12.ga.us</a:t>
            </a:r>
          </a:p>
        </p:txBody>
      </p:sp>
      <p:sp>
        <p:nvSpPr>
          <p:cNvPr id="15" name="TextBox 14">
            <a:extLst>
              <a:ext uri="{FF2B5EF4-FFF2-40B4-BE49-F238E27FC236}">
                <a16:creationId xmlns:a16="http://schemas.microsoft.com/office/drawing/2014/main" id="{3D2D5BC1-B740-41CF-9566-E45FC16239C8}"/>
              </a:ext>
            </a:extLst>
          </p:cNvPr>
          <p:cNvSpPr txBox="1"/>
          <p:nvPr/>
        </p:nvSpPr>
        <p:spPr>
          <a:xfrm>
            <a:off x="-29551" y="3895873"/>
            <a:ext cx="3140364" cy="923330"/>
          </a:xfrm>
          <a:prstGeom prst="rect">
            <a:avLst/>
          </a:prstGeom>
          <a:noFill/>
        </p:spPr>
        <p:txBody>
          <a:bodyPr wrap="square" rtlCol="0">
            <a:spAutoFit/>
          </a:bodyPr>
          <a:lstStyle/>
          <a:p>
            <a:r>
              <a:rPr lang="en-US" dirty="0"/>
              <a:t>Mr. Sean </a:t>
            </a:r>
            <a:r>
              <a:rPr lang="en-US" dirty="0" err="1"/>
              <a:t>Schinella</a:t>
            </a:r>
            <a:endParaRPr lang="en-US" dirty="0"/>
          </a:p>
          <a:p>
            <a:r>
              <a:rPr lang="en-US" dirty="0"/>
              <a:t>6</a:t>
            </a:r>
            <a:r>
              <a:rPr lang="en-US" baseline="30000" dirty="0"/>
              <a:t>th</a:t>
            </a:r>
            <a:r>
              <a:rPr lang="en-US" dirty="0"/>
              <a:t> Grade Assistant Principal</a:t>
            </a:r>
          </a:p>
          <a:p>
            <a:r>
              <a:rPr lang="en-US" dirty="0"/>
              <a:t>sschinella@paulding.k12.ga.us</a:t>
            </a:r>
          </a:p>
        </p:txBody>
      </p:sp>
      <p:sp>
        <p:nvSpPr>
          <p:cNvPr id="16" name="TextBox 15">
            <a:extLst>
              <a:ext uri="{FF2B5EF4-FFF2-40B4-BE49-F238E27FC236}">
                <a16:creationId xmlns:a16="http://schemas.microsoft.com/office/drawing/2014/main" id="{F0925D0E-BE3C-4AF6-A567-9A1834F4F52E}"/>
              </a:ext>
            </a:extLst>
          </p:cNvPr>
          <p:cNvSpPr txBox="1"/>
          <p:nvPr/>
        </p:nvSpPr>
        <p:spPr>
          <a:xfrm>
            <a:off x="3065637" y="3060802"/>
            <a:ext cx="2798618" cy="923330"/>
          </a:xfrm>
          <a:prstGeom prst="rect">
            <a:avLst/>
          </a:prstGeom>
          <a:noFill/>
        </p:spPr>
        <p:txBody>
          <a:bodyPr wrap="square" rtlCol="0">
            <a:spAutoFit/>
          </a:bodyPr>
          <a:lstStyle/>
          <a:p>
            <a:r>
              <a:rPr lang="en-US" dirty="0"/>
              <a:t>Ms. Jenette R. Allen</a:t>
            </a:r>
          </a:p>
          <a:p>
            <a:r>
              <a:rPr lang="en-US" dirty="0"/>
              <a:t>7</a:t>
            </a:r>
            <a:r>
              <a:rPr lang="en-US" baseline="30000" dirty="0"/>
              <a:t>th</a:t>
            </a:r>
            <a:r>
              <a:rPr lang="en-US" dirty="0"/>
              <a:t> Grade Assistant Principal</a:t>
            </a:r>
          </a:p>
          <a:p>
            <a:r>
              <a:rPr lang="en-US" dirty="0"/>
              <a:t>jrallen@paulding.k12.ga.us</a:t>
            </a:r>
          </a:p>
        </p:txBody>
      </p:sp>
      <p:sp>
        <p:nvSpPr>
          <p:cNvPr id="18" name="TextBox 17">
            <a:extLst>
              <a:ext uri="{FF2B5EF4-FFF2-40B4-BE49-F238E27FC236}">
                <a16:creationId xmlns:a16="http://schemas.microsoft.com/office/drawing/2014/main" id="{8790B9CC-804C-4BA1-BE08-6A940803A017}"/>
              </a:ext>
            </a:extLst>
          </p:cNvPr>
          <p:cNvSpPr txBox="1"/>
          <p:nvPr/>
        </p:nvSpPr>
        <p:spPr>
          <a:xfrm>
            <a:off x="9119617" y="5772482"/>
            <a:ext cx="3072383" cy="923330"/>
          </a:xfrm>
          <a:prstGeom prst="rect">
            <a:avLst/>
          </a:prstGeom>
          <a:noFill/>
        </p:spPr>
        <p:txBody>
          <a:bodyPr wrap="square" rtlCol="0">
            <a:spAutoFit/>
          </a:bodyPr>
          <a:lstStyle/>
          <a:p>
            <a:r>
              <a:rPr lang="en-US" dirty="0"/>
              <a:t>Ms. Tammy R. Ponder</a:t>
            </a:r>
          </a:p>
          <a:p>
            <a:r>
              <a:rPr lang="en-US" dirty="0"/>
              <a:t>8</a:t>
            </a:r>
            <a:r>
              <a:rPr lang="en-US" baseline="30000" dirty="0"/>
              <a:t>th</a:t>
            </a:r>
            <a:r>
              <a:rPr lang="en-US" dirty="0"/>
              <a:t> Grade Assistant Principal</a:t>
            </a:r>
          </a:p>
          <a:p>
            <a:r>
              <a:rPr lang="en-US" dirty="0"/>
              <a:t>trponder@paulding.k12.ga.us</a:t>
            </a:r>
          </a:p>
        </p:txBody>
      </p:sp>
      <p:sp>
        <p:nvSpPr>
          <p:cNvPr id="19" name="TextBox 18">
            <a:extLst>
              <a:ext uri="{FF2B5EF4-FFF2-40B4-BE49-F238E27FC236}">
                <a16:creationId xmlns:a16="http://schemas.microsoft.com/office/drawing/2014/main" id="{7B1BD4BE-BD43-4120-84C3-1C08C4BBF504}"/>
              </a:ext>
            </a:extLst>
          </p:cNvPr>
          <p:cNvSpPr txBox="1"/>
          <p:nvPr/>
        </p:nvSpPr>
        <p:spPr>
          <a:xfrm>
            <a:off x="45695" y="1841044"/>
            <a:ext cx="6050305" cy="923330"/>
          </a:xfrm>
          <a:prstGeom prst="rect">
            <a:avLst/>
          </a:prstGeom>
          <a:noFill/>
        </p:spPr>
        <p:txBody>
          <a:bodyPr wrap="square" rtlCol="0">
            <a:spAutoFit/>
          </a:bodyPr>
          <a:lstStyle/>
          <a:p>
            <a:r>
              <a:rPr lang="en-US" sz="5400" dirty="0">
                <a:latin typeface="Franklin Gothic Heavy" panose="020B0903020102020204" pitchFamily="34" charset="0"/>
              </a:rPr>
              <a:t>ADMINISTRATORS</a:t>
            </a:r>
          </a:p>
        </p:txBody>
      </p:sp>
      <p:sp>
        <p:nvSpPr>
          <p:cNvPr id="20" name="TextBox 19">
            <a:extLst>
              <a:ext uri="{FF2B5EF4-FFF2-40B4-BE49-F238E27FC236}">
                <a16:creationId xmlns:a16="http://schemas.microsoft.com/office/drawing/2014/main" id="{A64F7C07-8DC5-4980-9AF5-5B737AACD672}"/>
              </a:ext>
            </a:extLst>
          </p:cNvPr>
          <p:cNvSpPr txBox="1"/>
          <p:nvPr/>
        </p:nvSpPr>
        <p:spPr>
          <a:xfrm>
            <a:off x="2734325" y="281885"/>
            <a:ext cx="3326041" cy="1200329"/>
          </a:xfrm>
          <a:prstGeom prst="rect">
            <a:avLst/>
          </a:prstGeom>
          <a:noFill/>
        </p:spPr>
        <p:txBody>
          <a:bodyPr wrap="square" rtlCol="0">
            <a:spAutoFit/>
          </a:bodyPr>
          <a:lstStyle/>
          <a:p>
            <a:r>
              <a:rPr lang="en-US" dirty="0"/>
              <a:t>Ms. Teresa Bowles</a:t>
            </a:r>
          </a:p>
          <a:p>
            <a:r>
              <a:rPr lang="en-US" dirty="0"/>
              <a:t>Evaluation &amp; Assessment Coordinator</a:t>
            </a:r>
          </a:p>
          <a:p>
            <a:r>
              <a:rPr lang="en-US" dirty="0"/>
              <a:t>tbowles@paulding.k12.ga.us</a:t>
            </a:r>
          </a:p>
        </p:txBody>
      </p:sp>
      <p:pic>
        <p:nvPicPr>
          <p:cNvPr id="3" name="Picture 2" descr="A picture containing text, person, posing&#10;&#10;Description automatically generated">
            <a:extLst>
              <a:ext uri="{FF2B5EF4-FFF2-40B4-BE49-F238E27FC236}">
                <a16:creationId xmlns:a16="http://schemas.microsoft.com/office/drawing/2014/main" id="{FF1182DA-300D-4121-85C6-C3A9C5A4987D}"/>
              </a:ext>
            </a:extLst>
          </p:cNvPr>
          <p:cNvPicPr>
            <a:picLocks noChangeAspect="1"/>
          </p:cNvPicPr>
          <p:nvPr/>
        </p:nvPicPr>
        <p:blipFill rotWithShape="1">
          <a:blip r:embed="rId6">
            <a:extLst>
              <a:ext uri="{28A0092B-C50C-407E-A947-70E740481C1C}">
                <a14:useLocalDpi xmlns:a14="http://schemas.microsoft.com/office/drawing/2010/main" val="0"/>
              </a:ext>
            </a:extLst>
          </a:blip>
          <a:srcRect l="4661" t="21153" r="-4661" b="6607"/>
          <a:stretch/>
        </p:blipFill>
        <p:spPr>
          <a:xfrm>
            <a:off x="5806769" y="2713583"/>
            <a:ext cx="2903624" cy="2796701"/>
          </a:xfrm>
          <a:prstGeom prst="ellipse">
            <a:avLst/>
          </a:prstGeom>
        </p:spPr>
      </p:pic>
    </p:spTree>
    <p:extLst>
      <p:ext uri="{BB962C8B-B14F-4D97-AF65-F5344CB8AC3E}">
        <p14:creationId xmlns:p14="http://schemas.microsoft.com/office/powerpoint/2010/main" val="1175766241"/>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53106" y="-6118"/>
            <a:ext cx="10481569" cy="1061154"/>
          </a:xfrm>
        </p:spPr>
        <p:txBody>
          <a:bodyPr>
            <a:normAutofit/>
          </a:bodyPr>
          <a:lstStyle/>
          <a:p>
            <a:r>
              <a:rPr lang="en-US" dirty="0"/>
              <a:t> </a:t>
            </a:r>
            <a:r>
              <a:rPr lang="en-US" sz="5400" dirty="0">
                <a:latin typeface="Bernard MT Condensed" panose="02050806060905020404" pitchFamily="18" charset="0"/>
              </a:rPr>
              <a:t>School Counselors for 2023-2024</a:t>
            </a:r>
          </a:p>
        </p:txBody>
      </p:sp>
      <p:sp>
        <p:nvSpPr>
          <p:cNvPr id="10" name="TextBox 9"/>
          <p:cNvSpPr txBox="1"/>
          <p:nvPr/>
        </p:nvSpPr>
        <p:spPr>
          <a:xfrm>
            <a:off x="7840645" y="3930420"/>
            <a:ext cx="3446292" cy="1231106"/>
          </a:xfrm>
          <a:prstGeom prst="rect">
            <a:avLst/>
          </a:prstGeom>
          <a:noFill/>
        </p:spPr>
        <p:txBody>
          <a:bodyPr wrap="square" rtlCol="0">
            <a:spAutoFit/>
          </a:bodyPr>
          <a:lstStyle/>
          <a:p>
            <a:pPr algn="ctr"/>
            <a:r>
              <a:rPr lang="en-US" b="1" dirty="0">
                <a:latin typeface="Georgia" panose="02040502050405020303" pitchFamily="18" charset="0"/>
              </a:rPr>
              <a:t>Dr. Phillip Greeson</a:t>
            </a:r>
          </a:p>
          <a:p>
            <a:pPr algn="ctr"/>
            <a:r>
              <a:rPr lang="en-US" b="1" dirty="0">
                <a:latin typeface="Georgia" panose="02040502050405020303" pitchFamily="18" charset="0"/>
                <a:cs typeface="Calibri" panose="020F0502020204030204" pitchFamily="34" charset="0"/>
              </a:rPr>
              <a:t>Lead Counselor-8</a:t>
            </a:r>
            <a:r>
              <a:rPr lang="en-US" b="1" baseline="30000" dirty="0">
                <a:latin typeface="Georgia" panose="02040502050405020303" pitchFamily="18" charset="0"/>
                <a:cs typeface="Calibri" panose="020F0502020204030204" pitchFamily="34" charset="0"/>
              </a:rPr>
              <a:t>th</a:t>
            </a:r>
            <a:r>
              <a:rPr lang="en-US" b="1" dirty="0">
                <a:latin typeface="Georgia" panose="02040502050405020303" pitchFamily="18" charset="0"/>
              </a:rPr>
              <a:t> Grade </a:t>
            </a:r>
            <a:r>
              <a:rPr lang="en-US" b="1" dirty="0">
                <a:hlinkClick r:id="rId2"/>
              </a:rPr>
              <a:t>pgreeson@paulding.k12.ga.us</a:t>
            </a:r>
            <a:endParaRPr lang="en-US" b="1" dirty="0"/>
          </a:p>
          <a:p>
            <a:pPr algn="ctr"/>
            <a:endParaRPr lang="en-US" sz="2000" b="1" dirty="0">
              <a:latin typeface="Arial Narrow" panose="020B0606020202030204" pitchFamily="34" charset="0"/>
            </a:endParaRPr>
          </a:p>
        </p:txBody>
      </p:sp>
      <p:sp>
        <p:nvSpPr>
          <p:cNvPr id="3" name="TextBox 2"/>
          <p:cNvSpPr txBox="1"/>
          <p:nvPr/>
        </p:nvSpPr>
        <p:spPr>
          <a:xfrm>
            <a:off x="0" y="5083728"/>
            <a:ext cx="12192000" cy="1631216"/>
          </a:xfrm>
          <a:prstGeom prst="rect">
            <a:avLst/>
          </a:prstGeom>
          <a:noFill/>
        </p:spPr>
        <p:txBody>
          <a:bodyPr wrap="square" rtlCol="0">
            <a:spAutoFit/>
          </a:bodyPr>
          <a:lstStyle/>
          <a:p>
            <a:pPr>
              <a:spcBef>
                <a:spcPct val="50000"/>
              </a:spcBef>
            </a:pPr>
            <a:r>
              <a:rPr lang="en-US" altLang="en-US" sz="2000" dirty="0">
                <a:latin typeface="Georgia" panose="02040502050405020303" pitchFamily="18" charset="0"/>
              </a:rPr>
              <a:t>School counselors support students in three life areas-academic, career, and personal/social. The focus of the counseling program facilitates student learning and academic success. </a:t>
            </a:r>
            <a:br>
              <a:rPr lang="en-US" altLang="en-US" sz="2000" dirty="0">
                <a:latin typeface="Georgia" panose="02040502050405020303" pitchFamily="18" charset="0"/>
              </a:rPr>
            </a:br>
            <a:br>
              <a:rPr lang="en-US" altLang="en-US" sz="2000" dirty="0">
                <a:latin typeface="Georgia" panose="02040502050405020303" pitchFamily="18" charset="0"/>
              </a:rPr>
            </a:br>
            <a:r>
              <a:rPr lang="en-US" altLang="en-US" sz="2000" dirty="0">
                <a:latin typeface="Georgia" panose="02040502050405020303" pitchFamily="18" charset="0"/>
              </a:rPr>
              <a:t>Middle school counselors are available to work with students, parents, and teachers through advisement, counseling, consultation services, and referral delivery systems.  </a:t>
            </a:r>
          </a:p>
        </p:txBody>
      </p:sp>
      <p:pic>
        <p:nvPicPr>
          <p:cNvPr id="5" name="Picture 4" descr="A picture containing person, outdoor&#10;&#10;Description automatically generated">
            <a:extLst>
              <a:ext uri="{FF2B5EF4-FFF2-40B4-BE49-F238E27FC236}">
                <a16:creationId xmlns:a16="http://schemas.microsoft.com/office/drawing/2014/main" id="{806291CD-5FC3-4BDE-AC10-5306E1AADF27}"/>
              </a:ext>
            </a:extLst>
          </p:cNvPr>
          <p:cNvPicPr>
            <a:picLocks noChangeAspect="1"/>
          </p:cNvPicPr>
          <p:nvPr/>
        </p:nvPicPr>
        <p:blipFill rotWithShape="1">
          <a:blip r:embed="rId3">
            <a:extLst>
              <a:ext uri="{28A0092B-C50C-407E-A947-70E740481C1C}">
                <a14:useLocalDpi xmlns:a14="http://schemas.microsoft.com/office/drawing/2010/main" val="0"/>
              </a:ext>
            </a:extLst>
          </a:blip>
          <a:srcRect t="13381"/>
          <a:stretch/>
        </p:blipFill>
        <p:spPr>
          <a:xfrm>
            <a:off x="1154031" y="1261160"/>
            <a:ext cx="1789633" cy="2508190"/>
          </a:xfrm>
          <a:prstGeom prst="rect">
            <a:avLst/>
          </a:prstGeom>
          <a:ln w="228600" cap="sq" cmpd="thickThin">
            <a:solidFill>
              <a:srgbClr val="000000"/>
            </a:solidFill>
            <a:prstDash val="solid"/>
            <a:miter lim="800000"/>
          </a:ln>
          <a:effectLst>
            <a:innerShdw blurRad="76200">
              <a:srgbClr val="000000"/>
            </a:innerShdw>
          </a:effectLst>
        </p:spPr>
      </p:pic>
      <p:sp>
        <p:nvSpPr>
          <p:cNvPr id="16" name="TextBox 15">
            <a:extLst>
              <a:ext uri="{FF2B5EF4-FFF2-40B4-BE49-F238E27FC236}">
                <a16:creationId xmlns:a16="http://schemas.microsoft.com/office/drawing/2014/main" id="{C2DAEEA9-3AC7-41C2-B0E1-512E9E394DAC}"/>
              </a:ext>
            </a:extLst>
          </p:cNvPr>
          <p:cNvSpPr txBox="1"/>
          <p:nvPr/>
        </p:nvSpPr>
        <p:spPr>
          <a:xfrm>
            <a:off x="3904561" y="3930420"/>
            <a:ext cx="3826276" cy="923330"/>
          </a:xfrm>
          <a:prstGeom prst="rect">
            <a:avLst/>
          </a:prstGeom>
          <a:noFill/>
        </p:spPr>
        <p:txBody>
          <a:bodyPr wrap="square" rtlCol="0">
            <a:spAutoFit/>
          </a:bodyPr>
          <a:lstStyle/>
          <a:p>
            <a:pPr algn="ctr"/>
            <a:r>
              <a:rPr lang="en-US" b="1" dirty="0">
                <a:latin typeface="Georgia" panose="02040502050405020303" pitchFamily="18" charset="0"/>
              </a:rPr>
              <a:t>Mrs. Ashley </a:t>
            </a:r>
            <a:r>
              <a:rPr lang="en-US" b="1" dirty="0" err="1">
                <a:latin typeface="Georgia" panose="02040502050405020303" pitchFamily="18" charset="0"/>
              </a:rPr>
              <a:t>Stockelman</a:t>
            </a:r>
            <a:endParaRPr lang="en-US" b="1" dirty="0">
              <a:latin typeface="Georgia" panose="02040502050405020303" pitchFamily="18" charset="0"/>
            </a:endParaRPr>
          </a:p>
          <a:p>
            <a:pPr algn="ctr"/>
            <a:r>
              <a:rPr lang="en-US" b="1" dirty="0">
                <a:latin typeface="Georgia" panose="02040502050405020303" pitchFamily="18" charset="0"/>
              </a:rPr>
              <a:t>Counselor- 7</a:t>
            </a:r>
            <a:r>
              <a:rPr lang="en-US" b="1" baseline="30000" dirty="0">
                <a:latin typeface="Georgia" panose="02040502050405020303" pitchFamily="18" charset="0"/>
              </a:rPr>
              <a:t>th</a:t>
            </a:r>
            <a:r>
              <a:rPr lang="en-US" b="1" dirty="0">
                <a:latin typeface="Georgia" panose="02040502050405020303" pitchFamily="18" charset="0"/>
              </a:rPr>
              <a:t> Grade</a:t>
            </a:r>
          </a:p>
          <a:p>
            <a:pPr algn="ctr"/>
            <a:r>
              <a:rPr lang="en-US" b="1" u="sng" dirty="0">
                <a:solidFill>
                  <a:srgbClr val="0070C0"/>
                </a:solidFill>
              </a:rPr>
              <a:t>astockelman@paulding.k12.ga.us</a:t>
            </a:r>
          </a:p>
        </p:txBody>
      </p:sp>
      <p:sp>
        <p:nvSpPr>
          <p:cNvPr id="7" name="TextBox 6">
            <a:extLst>
              <a:ext uri="{FF2B5EF4-FFF2-40B4-BE49-F238E27FC236}">
                <a16:creationId xmlns:a16="http://schemas.microsoft.com/office/drawing/2014/main" id="{1E446617-00CE-4647-A238-9D71B7DCE742}"/>
              </a:ext>
            </a:extLst>
          </p:cNvPr>
          <p:cNvSpPr txBox="1"/>
          <p:nvPr/>
        </p:nvSpPr>
        <p:spPr>
          <a:xfrm>
            <a:off x="202573" y="3930420"/>
            <a:ext cx="3701988" cy="923330"/>
          </a:xfrm>
          <a:prstGeom prst="rect">
            <a:avLst/>
          </a:prstGeom>
          <a:noFill/>
        </p:spPr>
        <p:txBody>
          <a:bodyPr wrap="square" rtlCol="0">
            <a:spAutoFit/>
          </a:bodyPr>
          <a:lstStyle/>
          <a:p>
            <a:pPr algn="ctr"/>
            <a:r>
              <a:rPr lang="en-US" sz="1800" b="1" dirty="0">
                <a:latin typeface="Georgia" panose="02040502050405020303" pitchFamily="18" charset="0"/>
              </a:rPr>
              <a:t>Mrs. Gina Lowe</a:t>
            </a:r>
          </a:p>
          <a:p>
            <a:pPr algn="ctr"/>
            <a:r>
              <a:rPr lang="en-US" sz="1800" b="1" dirty="0">
                <a:latin typeface="Georgia" panose="02040502050405020303" pitchFamily="18" charset="0"/>
              </a:rPr>
              <a:t>Counselor-6</a:t>
            </a:r>
            <a:r>
              <a:rPr lang="en-US" sz="1800" b="1" baseline="30000" dirty="0">
                <a:latin typeface="Georgia" panose="02040502050405020303" pitchFamily="18" charset="0"/>
              </a:rPr>
              <a:t>th</a:t>
            </a:r>
            <a:r>
              <a:rPr lang="en-US" sz="1800" b="1" dirty="0">
                <a:latin typeface="Georgia" panose="02040502050405020303" pitchFamily="18" charset="0"/>
              </a:rPr>
              <a:t> Grade </a:t>
            </a:r>
            <a:r>
              <a:rPr lang="en-US" sz="1800" b="1" dirty="0">
                <a:hlinkClick r:id="rId4"/>
              </a:rPr>
              <a:t>glowe@paulding.k12.ga.us</a:t>
            </a:r>
            <a:endParaRPr lang="en-US" sz="1800" b="1" dirty="0"/>
          </a:p>
        </p:txBody>
      </p:sp>
      <p:pic>
        <p:nvPicPr>
          <p:cNvPr id="9" name="Picture 8" descr="A person smiling for the camera&#10;&#10;Description automatically generated with low confidence">
            <a:extLst>
              <a:ext uri="{FF2B5EF4-FFF2-40B4-BE49-F238E27FC236}">
                <a16:creationId xmlns:a16="http://schemas.microsoft.com/office/drawing/2014/main" id="{46A78BFD-BD65-0B57-5D0B-63B54283D8C3}"/>
              </a:ext>
            </a:extLst>
          </p:cNvPr>
          <p:cNvPicPr>
            <a:picLocks noChangeAspect="1"/>
          </p:cNvPicPr>
          <p:nvPr/>
        </p:nvPicPr>
        <p:blipFill rotWithShape="1">
          <a:blip r:embed="rId5">
            <a:extLst>
              <a:ext uri="{28A0092B-C50C-407E-A947-70E740481C1C}">
                <a14:useLocalDpi xmlns:a14="http://schemas.microsoft.com/office/drawing/2010/main" val="0"/>
              </a:ext>
            </a:extLst>
          </a:blip>
          <a:srcRect t="9736" r="16501"/>
          <a:stretch/>
        </p:blipFill>
        <p:spPr>
          <a:xfrm rot="16200000">
            <a:off x="4439064" y="1578760"/>
            <a:ext cx="2533465" cy="1825830"/>
          </a:xfrm>
          <a:prstGeom prst="rect">
            <a:avLst/>
          </a:prstGeom>
          <a:ln w="228600" cap="sq" cmpd="thickThin">
            <a:solidFill>
              <a:srgbClr val="000000"/>
            </a:solidFill>
            <a:prstDash val="solid"/>
            <a:miter lim="800000"/>
          </a:ln>
          <a:effectLst>
            <a:innerShdw blurRad="76200">
              <a:srgbClr val="000000"/>
            </a:innerShdw>
          </a:effectLst>
        </p:spPr>
      </p:pic>
      <p:pic>
        <p:nvPicPr>
          <p:cNvPr id="12" name="Picture 11" descr="Graphical user interface&#10;&#10;Description automatically generated with medium confidence">
            <a:extLst>
              <a:ext uri="{FF2B5EF4-FFF2-40B4-BE49-F238E27FC236}">
                <a16:creationId xmlns:a16="http://schemas.microsoft.com/office/drawing/2014/main" id="{0F6F8969-CDCB-2405-8D08-F48498CEDA53}"/>
              </a:ext>
            </a:extLst>
          </p:cNvPr>
          <p:cNvPicPr>
            <a:picLocks noChangeAspect="1"/>
          </p:cNvPicPr>
          <p:nvPr/>
        </p:nvPicPr>
        <p:blipFill rotWithShape="1">
          <a:blip r:embed="rId6">
            <a:extLst>
              <a:ext uri="{28A0092B-C50C-407E-A947-70E740481C1C}">
                <a14:useLocalDpi xmlns:a14="http://schemas.microsoft.com/office/drawing/2010/main" val="0"/>
              </a:ext>
            </a:extLst>
          </a:blip>
          <a:srcRect r="15384"/>
          <a:stretch/>
        </p:blipFill>
        <p:spPr>
          <a:xfrm rot="16200000">
            <a:off x="8059702" y="1560546"/>
            <a:ext cx="2569889" cy="1825832"/>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4761575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Shape 28">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676FA38-8E00-4308-98EA-AB5CFE704D35}"/>
              </a:ext>
            </a:extLst>
          </p:cNvPr>
          <p:cNvSpPr>
            <a:spLocks noGrp="1"/>
          </p:cNvSpPr>
          <p:nvPr>
            <p:ph type="title"/>
          </p:nvPr>
        </p:nvSpPr>
        <p:spPr>
          <a:xfrm>
            <a:off x="0" y="195944"/>
            <a:ext cx="3887234" cy="6522098"/>
          </a:xfrm>
        </p:spPr>
        <p:txBody>
          <a:bodyPr>
            <a:normAutofit/>
          </a:bodyPr>
          <a:lstStyle/>
          <a:p>
            <a:r>
              <a:rPr lang="en-US" sz="6600" dirty="0">
                <a:solidFill>
                  <a:srgbClr val="FFFFFF"/>
                </a:solidFill>
                <a:latin typeface="Bernard MT Condensed" panose="02050806060905020404" pitchFamily="18" charset="0"/>
              </a:rPr>
              <a:t>What to Expect At the Beginning of the Year</a:t>
            </a:r>
          </a:p>
        </p:txBody>
      </p:sp>
      <p:sp>
        <p:nvSpPr>
          <p:cNvPr id="31" name="Arc 30">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2393844F-47B8-4D1C-8358-37B267DAC454}"/>
              </a:ext>
            </a:extLst>
          </p:cNvPr>
          <p:cNvSpPr>
            <a:spLocks noGrp="1"/>
          </p:cNvSpPr>
          <p:nvPr>
            <p:ph idx="1"/>
          </p:nvPr>
        </p:nvSpPr>
        <p:spPr>
          <a:xfrm>
            <a:off x="4270160" y="195944"/>
            <a:ext cx="7083640" cy="6409042"/>
          </a:xfrm>
        </p:spPr>
        <p:txBody>
          <a:bodyPr anchor="ctr">
            <a:normAutofit/>
          </a:bodyPr>
          <a:lstStyle/>
          <a:p>
            <a:r>
              <a:rPr lang="en-US" b="1" dirty="0">
                <a:latin typeface="+mj-lt"/>
              </a:rPr>
              <a:t>Students will receive a SCHEDULE on paper showing their classes, room numbers, and teacher names in the order they go to the classes.</a:t>
            </a:r>
          </a:p>
          <a:p>
            <a:pPr marL="0" indent="0">
              <a:buNone/>
            </a:pPr>
            <a:endParaRPr lang="en-US" b="1" dirty="0">
              <a:latin typeface="+mj-lt"/>
            </a:endParaRPr>
          </a:p>
          <a:p>
            <a:r>
              <a:rPr lang="en-US" b="1" dirty="0">
                <a:latin typeface="+mj-lt"/>
              </a:rPr>
              <a:t>Teachers and Staff will help students find their next class and be able to direct them in the hallways.</a:t>
            </a:r>
          </a:p>
          <a:p>
            <a:pPr marL="0" indent="0">
              <a:buNone/>
            </a:pPr>
            <a:endParaRPr lang="en-US" b="1" dirty="0">
              <a:latin typeface="+mj-lt"/>
            </a:endParaRPr>
          </a:p>
          <a:p>
            <a:r>
              <a:rPr lang="en-US" b="1" dirty="0">
                <a:latin typeface="+mj-lt"/>
              </a:rPr>
              <a:t>Lunch is with your 3</a:t>
            </a:r>
            <a:r>
              <a:rPr lang="en-US" b="1" baseline="30000" dirty="0">
                <a:latin typeface="+mj-lt"/>
              </a:rPr>
              <a:t>rd</a:t>
            </a:r>
            <a:r>
              <a:rPr lang="en-US" b="1" dirty="0">
                <a:latin typeface="+mj-lt"/>
              </a:rPr>
              <a:t> Period Class. </a:t>
            </a:r>
          </a:p>
          <a:p>
            <a:pPr marL="0" indent="0">
              <a:buNone/>
            </a:pPr>
            <a:endParaRPr lang="en-US" b="1" dirty="0">
              <a:latin typeface="+mj-lt"/>
            </a:endParaRPr>
          </a:p>
          <a:p>
            <a:r>
              <a:rPr lang="en-US" b="1" dirty="0">
                <a:latin typeface="+mj-lt"/>
              </a:rPr>
              <a:t>Remember, all the 6</a:t>
            </a:r>
            <a:r>
              <a:rPr lang="en-US" b="1" baseline="30000" dirty="0">
                <a:latin typeface="+mj-lt"/>
              </a:rPr>
              <a:t>th</a:t>
            </a:r>
            <a:r>
              <a:rPr lang="en-US" b="1" dirty="0">
                <a:latin typeface="+mj-lt"/>
              </a:rPr>
              <a:t> grade students are new!</a:t>
            </a:r>
          </a:p>
        </p:txBody>
      </p:sp>
    </p:spTree>
    <p:extLst>
      <p:ext uri="{BB962C8B-B14F-4D97-AF65-F5344CB8AC3E}">
        <p14:creationId xmlns:p14="http://schemas.microsoft.com/office/powerpoint/2010/main" val="28886005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5" name="Picture 4" descr="Books stacked on a table">
            <a:extLst>
              <a:ext uri="{FF2B5EF4-FFF2-40B4-BE49-F238E27FC236}">
                <a16:creationId xmlns:a16="http://schemas.microsoft.com/office/drawing/2014/main" id="{A1F01037-E659-4461-BB7C-2CD7B8F75C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8770" y="0"/>
            <a:ext cx="10274459" cy="6858000"/>
          </a:xfrm>
          <a:prstGeom prst="rect">
            <a:avLst/>
          </a:prstGeom>
        </p:spPr>
      </p:pic>
      <p:sp>
        <p:nvSpPr>
          <p:cNvPr id="2" name="Title 1"/>
          <p:cNvSpPr>
            <a:spLocks noGrp="1"/>
          </p:cNvSpPr>
          <p:nvPr>
            <p:ph type="ctrTitle"/>
          </p:nvPr>
        </p:nvSpPr>
        <p:spPr>
          <a:xfrm>
            <a:off x="1492650" y="316849"/>
            <a:ext cx="9835740" cy="3980873"/>
          </a:xfrm>
        </p:spPr>
        <p:txBody>
          <a:bodyPr anchor="t">
            <a:normAutofit fontScale="90000"/>
          </a:bodyPr>
          <a:lstStyle/>
          <a:p>
            <a:pPr marL="0" marR="0" algn="l">
              <a:lnSpc>
                <a:spcPct val="150000"/>
              </a:lnSpc>
              <a:spcBef>
                <a:spcPts val="100"/>
              </a:spcBef>
              <a:spcAft>
                <a:spcPts val="0"/>
              </a:spcAft>
            </a:pPr>
            <a:r>
              <a:rPr lang="en-US" sz="2000" cap="all" dirty="0">
                <a:solidFill>
                  <a:schemeClr val="accent1">
                    <a:lumMod val="75000"/>
                  </a:schemeClr>
                </a:solidFill>
                <a:effectLst/>
                <a:latin typeface="Franklin Gothic Heavy" panose="020B0903020102020204" pitchFamily="34" charset="0"/>
                <a:ea typeface="Arial" panose="020B0604020202020204" pitchFamily="34" charset="0"/>
                <a:cs typeface="Aharoni" panose="020B0604020202020204" pitchFamily="2" charset="-79"/>
              </a:rPr>
              <a:t>drop off begins at 8:10 am</a:t>
            </a:r>
            <a:br>
              <a:rPr lang="en-US" sz="2000" cap="all" dirty="0">
                <a:solidFill>
                  <a:schemeClr val="accent1">
                    <a:lumMod val="75000"/>
                  </a:schemeClr>
                </a:solidFill>
                <a:effectLst/>
                <a:latin typeface="Franklin Gothic Heavy" panose="020B0903020102020204" pitchFamily="34" charset="0"/>
                <a:ea typeface="Arial" panose="020B0604020202020204" pitchFamily="34" charset="0"/>
                <a:cs typeface="Aharoni" panose="020B0604020202020204" pitchFamily="2" charset="-79"/>
              </a:rPr>
            </a:br>
            <a:r>
              <a:rPr lang="en-US" sz="2000" dirty="0">
                <a:solidFill>
                  <a:schemeClr val="accent1">
                    <a:lumMod val="75000"/>
                  </a:schemeClr>
                </a:solidFill>
                <a:effectLst/>
                <a:latin typeface="Franklin Gothic Heavy" panose="020B0903020102020204" pitchFamily="34" charset="0"/>
                <a:ea typeface="Arial" panose="020B0604020202020204" pitchFamily="34" charset="0"/>
                <a:cs typeface="Aharoni" panose="020B0604020202020204" pitchFamily="2" charset="-79"/>
              </a:rPr>
              <a:t>8:10-8:45        Homeroom (Same as 4</a:t>
            </a:r>
            <a:r>
              <a:rPr lang="en-US" sz="2000" baseline="30000" dirty="0">
                <a:solidFill>
                  <a:schemeClr val="accent1">
                    <a:lumMod val="75000"/>
                  </a:schemeClr>
                </a:solidFill>
                <a:effectLst/>
                <a:latin typeface="Franklin Gothic Heavy" panose="020B0903020102020204" pitchFamily="34" charset="0"/>
                <a:ea typeface="Arial" panose="020B0604020202020204" pitchFamily="34" charset="0"/>
                <a:cs typeface="Aharoni" panose="020B0604020202020204" pitchFamily="2" charset="-79"/>
              </a:rPr>
              <a:t>th</a:t>
            </a:r>
            <a:r>
              <a:rPr lang="en-US" sz="2000" dirty="0">
                <a:solidFill>
                  <a:schemeClr val="accent1">
                    <a:lumMod val="75000"/>
                  </a:schemeClr>
                </a:solidFill>
                <a:effectLst/>
                <a:latin typeface="Franklin Gothic Heavy" panose="020B0903020102020204" pitchFamily="34" charset="0"/>
                <a:ea typeface="Arial" panose="020B0604020202020204" pitchFamily="34" charset="0"/>
                <a:cs typeface="Aharoni" panose="020B0604020202020204" pitchFamily="2" charset="-79"/>
              </a:rPr>
              <a:t> period)</a:t>
            </a:r>
            <a:br>
              <a:rPr lang="en-US" sz="2000" dirty="0">
                <a:solidFill>
                  <a:schemeClr val="accent1">
                    <a:lumMod val="75000"/>
                  </a:schemeClr>
                </a:solidFill>
                <a:effectLst/>
                <a:latin typeface="Franklin Gothic Heavy" panose="020B0903020102020204" pitchFamily="34" charset="0"/>
                <a:ea typeface="Arial" panose="020B0604020202020204" pitchFamily="34" charset="0"/>
                <a:cs typeface="Aharoni" panose="020B0604020202020204" pitchFamily="2" charset="-79"/>
              </a:rPr>
            </a:br>
            <a:r>
              <a:rPr lang="en-US" sz="2000" dirty="0">
                <a:solidFill>
                  <a:schemeClr val="accent1">
                    <a:lumMod val="75000"/>
                  </a:schemeClr>
                </a:solidFill>
                <a:effectLst/>
                <a:latin typeface="Franklin Gothic Heavy" panose="020B0903020102020204" pitchFamily="34" charset="0"/>
                <a:ea typeface="Arial" panose="020B0604020202020204" pitchFamily="34" charset="0"/>
                <a:cs typeface="Aharoni" panose="020B0604020202020204" pitchFamily="2" charset="-79"/>
              </a:rPr>
              <a:t>8:48-9:33        Pack Time</a:t>
            </a:r>
            <a:br>
              <a:rPr lang="en-US" sz="2000" dirty="0">
                <a:solidFill>
                  <a:schemeClr val="accent1">
                    <a:lumMod val="75000"/>
                  </a:schemeClr>
                </a:solidFill>
                <a:effectLst/>
                <a:latin typeface="Franklin Gothic Heavy" panose="020B0903020102020204" pitchFamily="34" charset="0"/>
                <a:ea typeface="Arial" panose="020B0604020202020204" pitchFamily="34" charset="0"/>
                <a:cs typeface="Aharoni" panose="020B0604020202020204" pitchFamily="2" charset="-79"/>
              </a:rPr>
            </a:br>
            <a:r>
              <a:rPr lang="en-US" sz="2000" dirty="0">
                <a:solidFill>
                  <a:schemeClr val="accent1">
                    <a:lumMod val="75000"/>
                  </a:schemeClr>
                </a:solidFill>
                <a:effectLst/>
                <a:latin typeface="Franklin Gothic Heavy" panose="020B0903020102020204" pitchFamily="34" charset="0"/>
                <a:ea typeface="Arial" panose="020B0604020202020204" pitchFamily="34" charset="0"/>
                <a:cs typeface="Aharoni" panose="020B0604020202020204" pitchFamily="2" charset="-79"/>
              </a:rPr>
              <a:t>9:36-10:34      1</a:t>
            </a:r>
            <a:r>
              <a:rPr lang="en-US" sz="2000" baseline="30000" dirty="0">
                <a:solidFill>
                  <a:schemeClr val="accent1">
                    <a:lumMod val="75000"/>
                  </a:schemeClr>
                </a:solidFill>
                <a:effectLst/>
                <a:latin typeface="Franklin Gothic Heavy" panose="020B0903020102020204" pitchFamily="34" charset="0"/>
                <a:ea typeface="Arial" panose="020B0604020202020204" pitchFamily="34" charset="0"/>
                <a:cs typeface="Aharoni" panose="020B0604020202020204" pitchFamily="2" charset="-79"/>
              </a:rPr>
              <a:t>st</a:t>
            </a:r>
            <a:r>
              <a:rPr lang="en-US" sz="2000" dirty="0">
                <a:solidFill>
                  <a:schemeClr val="accent1">
                    <a:lumMod val="75000"/>
                  </a:schemeClr>
                </a:solidFill>
                <a:effectLst/>
                <a:latin typeface="Franklin Gothic Heavy" panose="020B0903020102020204" pitchFamily="34" charset="0"/>
                <a:ea typeface="Arial" panose="020B0604020202020204" pitchFamily="34" charset="0"/>
                <a:cs typeface="Aharoni" panose="020B0604020202020204" pitchFamily="2" charset="-79"/>
              </a:rPr>
              <a:t> Period - Academic</a:t>
            </a:r>
            <a:br>
              <a:rPr lang="en-US" sz="2000" dirty="0">
                <a:solidFill>
                  <a:schemeClr val="accent1">
                    <a:lumMod val="75000"/>
                  </a:schemeClr>
                </a:solidFill>
                <a:effectLst/>
                <a:latin typeface="Franklin Gothic Heavy" panose="020B0903020102020204" pitchFamily="34" charset="0"/>
                <a:ea typeface="Arial" panose="020B0604020202020204" pitchFamily="34" charset="0"/>
                <a:cs typeface="Aharoni" panose="020B0604020202020204" pitchFamily="2" charset="-79"/>
              </a:rPr>
            </a:br>
            <a:r>
              <a:rPr lang="en-US" sz="2000" dirty="0">
                <a:solidFill>
                  <a:schemeClr val="accent1">
                    <a:lumMod val="75000"/>
                  </a:schemeClr>
                </a:solidFill>
                <a:effectLst/>
                <a:latin typeface="Franklin Gothic Heavy" panose="020B0903020102020204" pitchFamily="34" charset="0"/>
                <a:ea typeface="Arial" panose="020B0604020202020204" pitchFamily="34" charset="0"/>
                <a:cs typeface="Aharoni" panose="020B0604020202020204" pitchFamily="2" charset="-79"/>
              </a:rPr>
              <a:t>10:37-11:35    2</a:t>
            </a:r>
            <a:r>
              <a:rPr lang="en-US" sz="2000" baseline="30000" dirty="0">
                <a:solidFill>
                  <a:schemeClr val="accent1">
                    <a:lumMod val="75000"/>
                  </a:schemeClr>
                </a:solidFill>
                <a:effectLst/>
                <a:latin typeface="Franklin Gothic Heavy" panose="020B0903020102020204" pitchFamily="34" charset="0"/>
                <a:ea typeface="Arial" panose="020B0604020202020204" pitchFamily="34" charset="0"/>
                <a:cs typeface="Aharoni" panose="020B0604020202020204" pitchFamily="2" charset="-79"/>
              </a:rPr>
              <a:t>nd</a:t>
            </a:r>
            <a:r>
              <a:rPr lang="en-US" sz="2000" dirty="0">
                <a:solidFill>
                  <a:schemeClr val="accent1">
                    <a:lumMod val="75000"/>
                  </a:schemeClr>
                </a:solidFill>
                <a:effectLst/>
                <a:latin typeface="Franklin Gothic Heavy" panose="020B0903020102020204" pitchFamily="34" charset="0"/>
                <a:ea typeface="Arial" panose="020B0604020202020204" pitchFamily="34" charset="0"/>
                <a:cs typeface="Aharoni" panose="020B0604020202020204" pitchFamily="2" charset="-79"/>
              </a:rPr>
              <a:t> Period - Academic</a:t>
            </a:r>
            <a:br>
              <a:rPr lang="en-US" sz="2000" dirty="0">
                <a:solidFill>
                  <a:schemeClr val="accent1">
                    <a:lumMod val="75000"/>
                  </a:schemeClr>
                </a:solidFill>
                <a:effectLst/>
                <a:latin typeface="Franklin Gothic Heavy" panose="020B0903020102020204" pitchFamily="34" charset="0"/>
                <a:ea typeface="Arial" panose="020B0604020202020204" pitchFamily="34" charset="0"/>
                <a:cs typeface="Aharoni" panose="020B0604020202020204" pitchFamily="2" charset="-79"/>
              </a:rPr>
            </a:br>
            <a:r>
              <a:rPr lang="en-US" sz="2000" dirty="0">
                <a:solidFill>
                  <a:schemeClr val="accent1">
                    <a:lumMod val="75000"/>
                  </a:schemeClr>
                </a:solidFill>
                <a:effectLst/>
                <a:latin typeface="Franklin Gothic Heavy" panose="020B0903020102020204" pitchFamily="34" charset="0"/>
                <a:ea typeface="Arial" panose="020B0604020202020204" pitchFamily="34" charset="0"/>
                <a:cs typeface="Aharoni" panose="020B0604020202020204" pitchFamily="2" charset="-79"/>
              </a:rPr>
              <a:t>11:38-1:03      3</a:t>
            </a:r>
            <a:r>
              <a:rPr lang="en-US" sz="2000" baseline="30000" dirty="0">
                <a:solidFill>
                  <a:schemeClr val="accent1">
                    <a:lumMod val="75000"/>
                  </a:schemeClr>
                </a:solidFill>
                <a:effectLst/>
                <a:latin typeface="Franklin Gothic Heavy" panose="020B0903020102020204" pitchFamily="34" charset="0"/>
                <a:ea typeface="Arial" panose="020B0604020202020204" pitchFamily="34" charset="0"/>
                <a:cs typeface="Aharoni" panose="020B0604020202020204" pitchFamily="2" charset="-79"/>
              </a:rPr>
              <a:t>rd</a:t>
            </a:r>
            <a:r>
              <a:rPr lang="en-US" sz="2000" dirty="0">
                <a:solidFill>
                  <a:schemeClr val="accent1">
                    <a:lumMod val="75000"/>
                  </a:schemeClr>
                </a:solidFill>
                <a:effectLst/>
                <a:latin typeface="Franklin Gothic Heavy" panose="020B0903020102020204" pitchFamily="34" charset="0"/>
                <a:ea typeface="Arial" panose="020B0604020202020204" pitchFamily="34" charset="0"/>
                <a:cs typeface="Aharoni" panose="020B0604020202020204" pitchFamily="2" charset="-79"/>
              </a:rPr>
              <a:t> Period - Academic (and lunch)</a:t>
            </a:r>
            <a:br>
              <a:rPr lang="en-US" sz="2000" dirty="0">
                <a:solidFill>
                  <a:schemeClr val="accent1">
                    <a:lumMod val="75000"/>
                  </a:schemeClr>
                </a:solidFill>
                <a:effectLst/>
                <a:latin typeface="Franklin Gothic Heavy" panose="020B0903020102020204" pitchFamily="34" charset="0"/>
                <a:ea typeface="Arial" panose="020B0604020202020204" pitchFamily="34" charset="0"/>
                <a:cs typeface="Aharoni" panose="020B0604020202020204" pitchFamily="2" charset="-79"/>
              </a:rPr>
            </a:br>
            <a:r>
              <a:rPr lang="en-US" sz="2000" dirty="0">
                <a:solidFill>
                  <a:schemeClr val="accent1">
                    <a:lumMod val="75000"/>
                  </a:schemeClr>
                </a:solidFill>
                <a:effectLst/>
                <a:latin typeface="Franklin Gothic Heavy" panose="020B0903020102020204" pitchFamily="34" charset="0"/>
                <a:ea typeface="Arial" panose="020B0604020202020204" pitchFamily="34" charset="0"/>
                <a:cs typeface="Aharoni" panose="020B0604020202020204" pitchFamily="2" charset="-79"/>
              </a:rPr>
              <a:t>1:06-2:04        4</a:t>
            </a:r>
            <a:r>
              <a:rPr lang="en-US" sz="2000" baseline="30000" dirty="0">
                <a:solidFill>
                  <a:schemeClr val="accent1">
                    <a:lumMod val="75000"/>
                  </a:schemeClr>
                </a:solidFill>
                <a:effectLst/>
                <a:latin typeface="Franklin Gothic Heavy" panose="020B0903020102020204" pitchFamily="34" charset="0"/>
                <a:ea typeface="Arial" panose="020B0604020202020204" pitchFamily="34" charset="0"/>
                <a:cs typeface="Aharoni" panose="020B0604020202020204" pitchFamily="2" charset="-79"/>
              </a:rPr>
              <a:t>th</a:t>
            </a:r>
            <a:r>
              <a:rPr lang="en-US" sz="2000" dirty="0">
                <a:solidFill>
                  <a:schemeClr val="accent1">
                    <a:lumMod val="75000"/>
                  </a:schemeClr>
                </a:solidFill>
                <a:effectLst/>
                <a:latin typeface="Franklin Gothic Heavy" panose="020B0903020102020204" pitchFamily="34" charset="0"/>
                <a:ea typeface="Arial" panose="020B0604020202020204" pitchFamily="34" charset="0"/>
                <a:cs typeface="Aharoni" panose="020B0604020202020204" pitchFamily="2" charset="-79"/>
              </a:rPr>
              <a:t> Period - Academic</a:t>
            </a:r>
            <a:br>
              <a:rPr lang="en-US" sz="2000" dirty="0">
                <a:solidFill>
                  <a:schemeClr val="accent1">
                    <a:lumMod val="75000"/>
                  </a:schemeClr>
                </a:solidFill>
                <a:effectLst/>
                <a:latin typeface="Franklin Gothic Heavy" panose="020B0903020102020204" pitchFamily="34" charset="0"/>
                <a:ea typeface="Arial" panose="020B0604020202020204" pitchFamily="34" charset="0"/>
                <a:cs typeface="Aharoni" panose="020B0604020202020204" pitchFamily="2" charset="-79"/>
              </a:rPr>
            </a:br>
            <a:r>
              <a:rPr lang="en-US" sz="2000" dirty="0">
                <a:solidFill>
                  <a:schemeClr val="accent1">
                    <a:lumMod val="75000"/>
                  </a:schemeClr>
                </a:solidFill>
                <a:effectLst/>
                <a:latin typeface="Franklin Gothic Heavy" panose="020B0903020102020204" pitchFamily="34" charset="0"/>
                <a:ea typeface="Arial" panose="020B0604020202020204" pitchFamily="34" charset="0"/>
                <a:cs typeface="Aharoni" panose="020B0604020202020204" pitchFamily="2" charset="-79"/>
              </a:rPr>
              <a:t>2:08-2:50        5</a:t>
            </a:r>
            <a:r>
              <a:rPr lang="en-US" sz="2000" baseline="30000" dirty="0">
                <a:solidFill>
                  <a:schemeClr val="accent1">
                    <a:lumMod val="75000"/>
                  </a:schemeClr>
                </a:solidFill>
                <a:effectLst/>
                <a:latin typeface="Franklin Gothic Heavy" panose="020B0903020102020204" pitchFamily="34" charset="0"/>
                <a:ea typeface="Arial" panose="020B0604020202020204" pitchFamily="34" charset="0"/>
                <a:cs typeface="Aharoni" panose="020B0604020202020204" pitchFamily="2" charset="-79"/>
              </a:rPr>
              <a:t>th</a:t>
            </a:r>
            <a:r>
              <a:rPr lang="en-US" sz="2000" dirty="0">
                <a:solidFill>
                  <a:schemeClr val="accent1">
                    <a:lumMod val="75000"/>
                  </a:schemeClr>
                </a:solidFill>
                <a:effectLst/>
                <a:latin typeface="Franklin Gothic Heavy" panose="020B0903020102020204" pitchFamily="34" charset="0"/>
                <a:ea typeface="Arial" panose="020B0604020202020204" pitchFamily="34" charset="0"/>
                <a:cs typeface="Aharoni" panose="020B0604020202020204" pitchFamily="2" charset="-79"/>
              </a:rPr>
              <a:t> Period - Connections Class</a:t>
            </a:r>
            <a:br>
              <a:rPr lang="en-US" sz="2000" dirty="0">
                <a:solidFill>
                  <a:schemeClr val="accent1">
                    <a:lumMod val="75000"/>
                  </a:schemeClr>
                </a:solidFill>
                <a:effectLst/>
                <a:latin typeface="Franklin Gothic Heavy" panose="020B0903020102020204" pitchFamily="34" charset="0"/>
                <a:ea typeface="Arial" panose="020B0604020202020204" pitchFamily="34" charset="0"/>
                <a:cs typeface="Aharoni" panose="020B0604020202020204" pitchFamily="2" charset="-79"/>
              </a:rPr>
            </a:br>
            <a:r>
              <a:rPr lang="en-US" sz="2000" dirty="0">
                <a:solidFill>
                  <a:schemeClr val="accent1">
                    <a:lumMod val="75000"/>
                  </a:schemeClr>
                </a:solidFill>
                <a:effectLst/>
                <a:latin typeface="Franklin Gothic Heavy" panose="020B0903020102020204" pitchFamily="34" charset="0"/>
                <a:ea typeface="Arial" panose="020B0604020202020204" pitchFamily="34" charset="0"/>
                <a:cs typeface="Aharoni" panose="020B0604020202020204" pitchFamily="2" charset="-79"/>
              </a:rPr>
              <a:t>2:53-3:35        6</a:t>
            </a:r>
            <a:r>
              <a:rPr lang="en-US" sz="2000" baseline="30000" dirty="0">
                <a:solidFill>
                  <a:schemeClr val="accent1">
                    <a:lumMod val="75000"/>
                  </a:schemeClr>
                </a:solidFill>
                <a:effectLst/>
                <a:latin typeface="Franklin Gothic Heavy" panose="020B0903020102020204" pitchFamily="34" charset="0"/>
                <a:ea typeface="Arial" panose="020B0604020202020204" pitchFamily="34" charset="0"/>
                <a:cs typeface="Aharoni" panose="020B0604020202020204" pitchFamily="2" charset="-79"/>
              </a:rPr>
              <a:t>th</a:t>
            </a:r>
            <a:r>
              <a:rPr lang="en-US" sz="2000" dirty="0">
                <a:solidFill>
                  <a:schemeClr val="accent1">
                    <a:lumMod val="75000"/>
                  </a:schemeClr>
                </a:solidFill>
                <a:effectLst/>
                <a:latin typeface="Franklin Gothic Heavy" panose="020B0903020102020204" pitchFamily="34" charset="0"/>
                <a:ea typeface="Arial" panose="020B0604020202020204" pitchFamily="34" charset="0"/>
                <a:cs typeface="Aharoni" panose="020B0604020202020204" pitchFamily="2" charset="-79"/>
              </a:rPr>
              <a:t> Period - Connections Class</a:t>
            </a:r>
            <a:br>
              <a:rPr lang="en-US" sz="2000" dirty="0">
                <a:solidFill>
                  <a:schemeClr val="accent1">
                    <a:lumMod val="75000"/>
                  </a:schemeClr>
                </a:solidFill>
                <a:effectLst/>
                <a:latin typeface="Franklin Gothic Heavy" panose="020B0903020102020204" pitchFamily="34" charset="0"/>
                <a:ea typeface="Arial" panose="020B0604020202020204" pitchFamily="34" charset="0"/>
                <a:cs typeface="Aharoni" panose="020B0604020202020204" pitchFamily="2" charset="-79"/>
              </a:rPr>
            </a:br>
            <a:br>
              <a:rPr lang="en-US" sz="2000" dirty="0">
                <a:solidFill>
                  <a:schemeClr val="accent1">
                    <a:lumMod val="75000"/>
                  </a:schemeClr>
                </a:solidFill>
                <a:effectLst/>
                <a:latin typeface="Franklin Gothic Heavy" panose="020B0903020102020204" pitchFamily="34" charset="0"/>
                <a:ea typeface="Arial" panose="020B0604020202020204" pitchFamily="34" charset="0"/>
                <a:cs typeface="Aharoni" panose="020B0604020202020204" pitchFamily="2" charset="-79"/>
              </a:rPr>
            </a:br>
            <a:r>
              <a:rPr lang="en-US" altLang="en-US" sz="3200" dirty="0"/>
              <a:t>                         </a:t>
            </a:r>
            <a:endParaRPr lang="en-US" sz="4800" b="1" dirty="0"/>
          </a:p>
        </p:txBody>
      </p:sp>
      <p:sp>
        <p:nvSpPr>
          <p:cNvPr id="4" name="TextBox 3"/>
          <p:cNvSpPr txBox="1"/>
          <p:nvPr/>
        </p:nvSpPr>
        <p:spPr>
          <a:xfrm rot="5400000">
            <a:off x="-4053004" y="3253647"/>
            <a:ext cx="9125339" cy="707886"/>
          </a:xfrm>
          <a:prstGeom prst="rect">
            <a:avLst/>
          </a:prstGeom>
          <a:noFill/>
        </p:spPr>
        <p:txBody>
          <a:bodyPr wrap="square" rtlCol="0">
            <a:spAutoFit/>
          </a:bodyPr>
          <a:lstStyle/>
          <a:p>
            <a:pPr algn="ctr"/>
            <a:r>
              <a:rPr lang="en-US" sz="4000" dirty="0">
                <a:solidFill>
                  <a:schemeClr val="bg1"/>
                </a:solidFill>
                <a:latin typeface="Franklin Gothic Heavy" panose="020B0903020102020204" pitchFamily="34" charset="0"/>
              </a:rPr>
              <a:t>Typical 6</a:t>
            </a:r>
            <a:r>
              <a:rPr lang="en-US" sz="4000" baseline="30000" dirty="0">
                <a:solidFill>
                  <a:schemeClr val="bg1"/>
                </a:solidFill>
                <a:latin typeface="Franklin Gothic Heavy" panose="020B0903020102020204" pitchFamily="34" charset="0"/>
              </a:rPr>
              <a:t>th</a:t>
            </a:r>
            <a:r>
              <a:rPr lang="en-US" sz="4000" dirty="0">
                <a:solidFill>
                  <a:schemeClr val="bg1"/>
                </a:solidFill>
                <a:latin typeface="Franklin Gothic Heavy" panose="020B0903020102020204" pitchFamily="34" charset="0"/>
              </a:rPr>
              <a:t> Grade Schedule</a:t>
            </a:r>
          </a:p>
        </p:txBody>
      </p:sp>
      <p:sp>
        <p:nvSpPr>
          <p:cNvPr id="7" name="TextBox 6">
            <a:extLst>
              <a:ext uri="{FF2B5EF4-FFF2-40B4-BE49-F238E27FC236}">
                <a16:creationId xmlns:a16="http://schemas.microsoft.com/office/drawing/2014/main" id="{FBF71D74-D55C-4978-87C0-568CAD450F59}"/>
              </a:ext>
            </a:extLst>
          </p:cNvPr>
          <p:cNvSpPr txBox="1"/>
          <p:nvPr/>
        </p:nvSpPr>
        <p:spPr>
          <a:xfrm>
            <a:off x="7664119" y="730084"/>
            <a:ext cx="3149600" cy="4031873"/>
          </a:xfrm>
          <a:prstGeom prst="rect">
            <a:avLst/>
          </a:prstGeom>
          <a:noFill/>
        </p:spPr>
        <p:txBody>
          <a:bodyPr wrap="square" rtlCol="0">
            <a:spAutoFit/>
          </a:bodyPr>
          <a:lstStyle/>
          <a:p>
            <a:pPr algn="ctr"/>
            <a:r>
              <a:rPr lang="en-US" altLang="en-US" sz="2800" i="1" dirty="0">
                <a:solidFill>
                  <a:schemeClr val="tx2"/>
                </a:solidFill>
                <a:latin typeface="Franklin Gothic Heavy" panose="020B0903020102020204" pitchFamily="34" charset="0"/>
                <a:cs typeface="Aharoni" panose="020B0604020202020204" pitchFamily="2" charset="-79"/>
              </a:rPr>
              <a:t>Connections Class Choices on Next Slide.</a:t>
            </a:r>
            <a:br>
              <a:rPr lang="en-US" altLang="en-US" sz="2800" i="1" dirty="0">
                <a:solidFill>
                  <a:schemeClr val="tx2"/>
                </a:solidFill>
                <a:latin typeface="Franklin Gothic Heavy" panose="020B0903020102020204" pitchFamily="34" charset="0"/>
                <a:cs typeface="Aharoni" panose="020B0604020202020204" pitchFamily="2" charset="-79"/>
              </a:rPr>
            </a:br>
            <a:endParaRPr lang="en-US" altLang="en-US" sz="2800" i="1" dirty="0">
              <a:solidFill>
                <a:schemeClr val="tx2"/>
              </a:solidFill>
              <a:latin typeface="Franklin Gothic Heavy" panose="020B0903020102020204" pitchFamily="34" charset="0"/>
              <a:cs typeface="Aharoni" panose="020B0604020202020204" pitchFamily="2" charset="-79"/>
            </a:endParaRPr>
          </a:p>
          <a:p>
            <a:pPr algn="ctr"/>
            <a:r>
              <a:rPr lang="en-US" altLang="en-US" sz="2800" i="1" dirty="0">
                <a:solidFill>
                  <a:schemeClr val="tx2"/>
                </a:solidFill>
                <a:latin typeface="Franklin Gothic Heavy" panose="020B0903020102020204" pitchFamily="34" charset="0"/>
                <a:cs typeface="Aharoni" panose="020B0604020202020204" pitchFamily="2" charset="-79"/>
              </a:rPr>
              <a:t>All Students take Physical Education all year.</a:t>
            </a:r>
            <a:br>
              <a:rPr lang="en-US" altLang="en-US" sz="1600" i="1" dirty="0">
                <a:solidFill>
                  <a:schemeClr val="tx2"/>
                </a:solidFill>
                <a:latin typeface="Arial Black" panose="020B0A04020102020204" pitchFamily="34" charset="0"/>
              </a:rPr>
            </a:br>
            <a:br>
              <a:rPr lang="en-US" altLang="en-US" sz="1600" i="1" dirty="0">
                <a:solidFill>
                  <a:schemeClr val="tx2"/>
                </a:solidFill>
              </a:rPr>
            </a:br>
            <a:endParaRPr lang="en-US" sz="1600" i="1" dirty="0">
              <a:solidFill>
                <a:schemeClr val="tx2"/>
              </a:solidFill>
            </a:endParaRPr>
          </a:p>
        </p:txBody>
      </p:sp>
    </p:spTree>
    <p:extLst>
      <p:ext uri="{BB962C8B-B14F-4D97-AF65-F5344CB8AC3E}">
        <p14:creationId xmlns:p14="http://schemas.microsoft.com/office/powerpoint/2010/main" val="35057545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Title 1"/>
          <p:cNvSpPr>
            <a:spLocks noGrp="1" noChangeArrowheads="1"/>
          </p:cNvSpPr>
          <p:nvPr>
            <p:ph type="title"/>
          </p:nvPr>
        </p:nvSpPr>
        <p:spPr>
          <a:xfrm>
            <a:off x="5309534" y="447533"/>
            <a:ext cx="6586491" cy="1286160"/>
          </a:xfrm>
        </p:spPr>
        <p:txBody>
          <a:bodyPr anchor="b">
            <a:normAutofit/>
          </a:bodyPr>
          <a:lstStyle/>
          <a:p>
            <a:r>
              <a:rPr lang="en-US" altLang="en-US" sz="7200" dirty="0">
                <a:solidFill>
                  <a:srgbClr val="0070C0"/>
                </a:solidFill>
                <a:latin typeface="Franklin Gothic Heavy" panose="020B0903020102020204" pitchFamily="34" charset="0"/>
              </a:rPr>
              <a:t>Connections</a:t>
            </a:r>
          </a:p>
        </p:txBody>
      </p:sp>
      <p:sp>
        <p:nvSpPr>
          <p:cNvPr id="15363" name="Content Placeholder 2"/>
          <p:cNvSpPr>
            <a:spLocks noGrp="1" noChangeArrowheads="1"/>
          </p:cNvSpPr>
          <p:nvPr>
            <p:ph idx="1"/>
          </p:nvPr>
        </p:nvSpPr>
        <p:spPr>
          <a:xfrm>
            <a:off x="4942369" y="2123996"/>
            <a:ext cx="6586489" cy="3906747"/>
          </a:xfrm>
        </p:spPr>
        <p:txBody>
          <a:bodyPr vert="horz" lIns="91440" tIns="45720" rIns="91440" bIns="45720" rtlCol="0">
            <a:normAutofit/>
          </a:bodyPr>
          <a:lstStyle/>
          <a:p>
            <a:r>
              <a:rPr lang="en-US" altLang="en-US" sz="2000" b="1" dirty="0">
                <a:latin typeface="Georgia" panose="02040502050405020303" pitchFamily="18" charset="0"/>
              </a:rPr>
              <a:t>PE </a:t>
            </a:r>
          </a:p>
          <a:p>
            <a:r>
              <a:rPr lang="en-US" altLang="en-US" sz="2000" b="1" dirty="0">
                <a:latin typeface="Georgia" panose="02040502050405020303" pitchFamily="18" charset="0"/>
              </a:rPr>
              <a:t>Visual Arts</a:t>
            </a:r>
          </a:p>
          <a:p>
            <a:r>
              <a:rPr lang="en-US" altLang="en-US" sz="2000" b="1" dirty="0">
                <a:latin typeface="Georgia" panose="02040502050405020303" pitchFamily="18" charset="0"/>
              </a:rPr>
              <a:t>STEM</a:t>
            </a:r>
          </a:p>
          <a:p>
            <a:r>
              <a:rPr lang="en-US" altLang="en-US" sz="2000" b="1" dirty="0">
                <a:latin typeface="Georgia" panose="02040502050405020303" pitchFamily="18" charset="0"/>
              </a:rPr>
              <a:t>Spanish Connections </a:t>
            </a:r>
          </a:p>
          <a:p>
            <a:r>
              <a:rPr lang="en-US" altLang="en-US" sz="2000" b="1" dirty="0">
                <a:latin typeface="Georgia" panose="02040502050405020303" pitchFamily="18" charset="0"/>
              </a:rPr>
              <a:t>Computer Science </a:t>
            </a:r>
          </a:p>
          <a:p>
            <a:r>
              <a:rPr lang="en-US" altLang="en-US" sz="2000" b="1" dirty="0">
                <a:latin typeface="Georgia" panose="02040502050405020303" pitchFamily="18" charset="0"/>
              </a:rPr>
              <a:t>Reading or Math Connections</a:t>
            </a:r>
          </a:p>
          <a:p>
            <a:r>
              <a:rPr lang="en-US" altLang="en-US" sz="2000" b="1" dirty="0">
                <a:latin typeface="Georgia" panose="02040502050405020303" pitchFamily="18" charset="0"/>
              </a:rPr>
              <a:t>Music Appreciation</a:t>
            </a:r>
          </a:p>
          <a:p>
            <a:r>
              <a:rPr lang="en-US" altLang="en-US" sz="2000" b="1" dirty="0">
                <a:latin typeface="Georgia" panose="02040502050405020303" pitchFamily="18" charset="0"/>
              </a:rPr>
              <a:t>Chorus**</a:t>
            </a:r>
          </a:p>
          <a:p>
            <a:r>
              <a:rPr lang="en-US" altLang="en-US" sz="2000" b="1" dirty="0">
                <a:latin typeface="Georgia" panose="02040502050405020303" pitchFamily="18" charset="0"/>
              </a:rPr>
              <a:t>Band**</a:t>
            </a:r>
          </a:p>
          <a:p>
            <a:endParaRPr lang="en-US" altLang="en-US" sz="2000" b="1" dirty="0">
              <a:latin typeface="Georgia" panose="02040502050405020303" pitchFamily="18" charset="0"/>
            </a:endParaRPr>
          </a:p>
        </p:txBody>
      </p:sp>
      <p:pic>
        <p:nvPicPr>
          <p:cNvPr id="4" name="Picture 3" descr="Pins pinned on a white surface and connecting a black thread">
            <a:extLst>
              <a:ext uri="{FF2B5EF4-FFF2-40B4-BE49-F238E27FC236}">
                <a16:creationId xmlns:a16="http://schemas.microsoft.com/office/drawing/2014/main" id="{3027AA7A-802F-4A07-8346-0B41A4D89B27}"/>
              </a:ext>
            </a:extLst>
          </p:cNvPr>
          <p:cNvPicPr>
            <a:picLocks noChangeAspect="1"/>
          </p:cNvPicPr>
          <p:nvPr/>
        </p:nvPicPr>
        <p:blipFill rotWithShape="1">
          <a:blip r:embed="rId2">
            <a:extLst>
              <a:ext uri="{28A0092B-C50C-407E-A947-70E740481C1C}">
                <a14:useLocalDpi xmlns:a14="http://schemas.microsoft.com/office/drawing/2010/main" val="0"/>
              </a:ext>
            </a:extLst>
          </a:blip>
          <a:srcRect l="12561" r="42319" b="-1"/>
          <a:stretch/>
        </p:blipFill>
        <p:spPr>
          <a:xfrm rot="10800000">
            <a:off x="20" y="10"/>
            <a:ext cx="4635571" cy="6857990"/>
          </a:xfrm>
          <a:prstGeom prst="rect">
            <a:avLst/>
          </a:prstGeom>
          <a:effectLst/>
        </p:spPr>
      </p:pic>
      <p:cxnSp>
        <p:nvCxnSpPr>
          <p:cNvPr id="136" name="Straight Connector 135">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EADC69"/>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B9471EB4-669D-4226-B3D3-8B8048525434}"/>
              </a:ext>
            </a:extLst>
          </p:cNvPr>
          <p:cNvSpPr txBox="1"/>
          <p:nvPr/>
        </p:nvSpPr>
        <p:spPr>
          <a:xfrm>
            <a:off x="4635591" y="5910014"/>
            <a:ext cx="7556409" cy="1200329"/>
          </a:xfrm>
          <a:prstGeom prst="rect">
            <a:avLst/>
          </a:prstGeom>
          <a:noFill/>
        </p:spPr>
        <p:txBody>
          <a:bodyPr wrap="square" rtlCol="0">
            <a:spAutoFit/>
          </a:bodyPr>
          <a:lstStyle/>
          <a:p>
            <a:pPr marL="0" indent="0" algn="ctr">
              <a:buNone/>
            </a:pPr>
            <a:r>
              <a:rPr lang="en-US" altLang="en-US" i="1" dirty="0">
                <a:latin typeface="Arial Narrow" panose="020B0606020202030204" pitchFamily="34" charset="0"/>
              </a:rPr>
              <a:t>** If interested in Chorus or Band, please contact these teachers below for information.</a:t>
            </a:r>
          </a:p>
          <a:p>
            <a:pPr marL="0" indent="0" algn="ctr">
              <a:buNone/>
            </a:pPr>
            <a:r>
              <a:rPr lang="en-US" altLang="en-US" i="1" dirty="0">
                <a:latin typeface="Arial Narrow"/>
              </a:rPr>
              <a:t>Band: Mrs. Katherine Crozier-Price </a:t>
            </a:r>
            <a:r>
              <a:rPr lang="en-US" altLang="en-US" i="1" u="sng" dirty="0">
                <a:latin typeface="Arial Narrow"/>
              </a:rPr>
              <a:t>Kcrozierprice@paulding.k12.ga.us</a:t>
            </a:r>
          </a:p>
          <a:p>
            <a:pPr marL="0" indent="0" algn="ctr">
              <a:buNone/>
            </a:pPr>
            <a:r>
              <a:rPr lang="en-US" altLang="en-US" i="1" dirty="0">
                <a:latin typeface="Arial Narrow"/>
              </a:rPr>
              <a:t>Chorus: Mrs. Liz Dean- </a:t>
            </a:r>
            <a:r>
              <a:rPr lang="en-US" altLang="en-US" i="1" u="sng" dirty="0">
                <a:latin typeface="Arial Narrow"/>
              </a:rPr>
              <a:t>Ldean@Paulding.k12.ga.us</a:t>
            </a:r>
          </a:p>
          <a:p>
            <a:pPr algn="ctr"/>
            <a:endParaRPr lang="en-US" dirty="0"/>
          </a:p>
        </p:txBody>
      </p:sp>
    </p:spTree>
    <p:extLst>
      <p:ext uri="{BB962C8B-B14F-4D97-AF65-F5344CB8AC3E}">
        <p14:creationId xmlns:p14="http://schemas.microsoft.com/office/powerpoint/2010/main" val="9735075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Pins pinned on a white surface and connecting a black thread">
            <a:extLst>
              <a:ext uri="{FF2B5EF4-FFF2-40B4-BE49-F238E27FC236}">
                <a16:creationId xmlns:a16="http://schemas.microsoft.com/office/drawing/2014/main" id="{1B4382E8-0E53-441D-BEBD-836D539C2741}"/>
              </a:ext>
            </a:extLst>
          </p:cNvPr>
          <p:cNvPicPr>
            <a:picLocks noChangeAspect="1"/>
          </p:cNvPicPr>
          <p:nvPr/>
        </p:nvPicPr>
        <p:blipFill rotWithShape="1">
          <a:blip r:embed="rId2">
            <a:extLst>
              <a:ext uri="{28A0092B-C50C-407E-A947-70E740481C1C}">
                <a14:useLocalDpi xmlns:a14="http://schemas.microsoft.com/office/drawing/2010/main" val="0"/>
              </a:ext>
            </a:extLst>
          </a:blip>
          <a:srcRect t="12785" b="2946"/>
          <a:stretch/>
        </p:blipFill>
        <p:spPr>
          <a:xfrm rot="10800000">
            <a:off x="0" y="-11081"/>
            <a:ext cx="12192000" cy="6857990"/>
          </a:xfrm>
          <a:prstGeom prst="rect">
            <a:avLst/>
          </a:prstGeom>
        </p:spPr>
      </p:pic>
      <p:sp>
        <p:nvSpPr>
          <p:cNvPr id="12"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p:cNvSpPr>
            <a:spLocks noGrp="1"/>
          </p:cNvSpPr>
          <p:nvPr>
            <p:ph type="title"/>
          </p:nvPr>
        </p:nvSpPr>
        <p:spPr>
          <a:xfrm>
            <a:off x="105588" y="2104007"/>
            <a:ext cx="5805996" cy="1555812"/>
          </a:xfrm>
        </p:spPr>
        <p:txBody>
          <a:bodyPr>
            <a:normAutofit/>
          </a:bodyPr>
          <a:lstStyle/>
          <a:p>
            <a:pPr algn="ctr"/>
            <a:r>
              <a:rPr lang="en-US" sz="3600" dirty="0">
                <a:solidFill>
                  <a:schemeClr val="accent1"/>
                </a:solidFill>
                <a:latin typeface="Bernard MT Condensed" panose="02050806060905020404" pitchFamily="18" charset="0"/>
              </a:rPr>
              <a:t>About Connections Classes</a:t>
            </a:r>
          </a:p>
        </p:txBody>
      </p:sp>
      <p:cxnSp>
        <p:nvCxnSpPr>
          <p:cNvPr id="14" name="Straight Connector 13">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7" name="Content Placeholder 6">
            <a:extLst>
              <a:ext uri="{FF2B5EF4-FFF2-40B4-BE49-F238E27FC236}">
                <a16:creationId xmlns:a16="http://schemas.microsoft.com/office/drawing/2014/main" id="{F579C4CA-3F47-4199-8536-75C7C31EC78C}"/>
              </a:ext>
            </a:extLst>
          </p:cNvPr>
          <p:cNvSpPr>
            <a:spLocks noGrp="1"/>
          </p:cNvSpPr>
          <p:nvPr>
            <p:ph idx="1"/>
          </p:nvPr>
        </p:nvSpPr>
        <p:spPr>
          <a:xfrm>
            <a:off x="525516" y="3124940"/>
            <a:ext cx="7446632" cy="3733052"/>
          </a:xfrm>
        </p:spPr>
        <p:txBody>
          <a:bodyPr anchor="ctr">
            <a:normAutofit/>
          </a:bodyPr>
          <a:lstStyle/>
          <a:p>
            <a:pPr marL="0" indent="0">
              <a:buNone/>
            </a:pPr>
            <a:r>
              <a:rPr lang="en-US" altLang="en-US" sz="1600" b="1" dirty="0">
                <a:latin typeface="Georgia" panose="02040502050405020303" pitchFamily="18" charset="0"/>
              </a:rPr>
              <a:t>A Typical SMMS Connections Schedule:</a:t>
            </a:r>
          </a:p>
          <a:p>
            <a:pPr marL="457200" lvl="1" indent="0">
              <a:buNone/>
            </a:pPr>
            <a:r>
              <a:rPr lang="en-US" sz="1600" dirty="0">
                <a:latin typeface="Georgia" panose="02040502050405020303" pitchFamily="18" charset="0"/>
              </a:rPr>
              <a:t>5</a:t>
            </a:r>
            <a:r>
              <a:rPr lang="en-US" sz="1600" baseline="30000" dirty="0">
                <a:latin typeface="Georgia" panose="02040502050405020303" pitchFamily="18" charset="0"/>
              </a:rPr>
              <a:t>th</a:t>
            </a:r>
            <a:r>
              <a:rPr lang="en-US" sz="1600" dirty="0">
                <a:latin typeface="Georgia" panose="02040502050405020303" pitchFamily="18" charset="0"/>
              </a:rPr>
              <a:t> Period: Yearlong PE</a:t>
            </a:r>
          </a:p>
          <a:p>
            <a:pPr marL="457200" lvl="1" indent="0">
              <a:buNone/>
            </a:pPr>
            <a:r>
              <a:rPr lang="en-US" sz="1600" dirty="0">
                <a:latin typeface="Georgia" panose="02040502050405020303" pitchFamily="18" charset="0"/>
              </a:rPr>
              <a:t>6</a:t>
            </a:r>
            <a:r>
              <a:rPr lang="en-US" sz="1600" baseline="30000" dirty="0">
                <a:latin typeface="Georgia" panose="02040502050405020303" pitchFamily="18" charset="0"/>
              </a:rPr>
              <a:t>th</a:t>
            </a:r>
            <a:r>
              <a:rPr lang="en-US" sz="1600" dirty="0">
                <a:latin typeface="Georgia" panose="02040502050405020303" pitchFamily="18" charset="0"/>
              </a:rPr>
              <a:t> Period Fall: Spanish Connections | 6</a:t>
            </a:r>
            <a:r>
              <a:rPr lang="en-US" sz="1600" baseline="30000" dirty="0">
                <a:latin typeface="Georgia" panose="02040502050405020303" pitchFamily="18" charset="0"/>
              </a:rPr>
              <a:t>th</a:t>
            </a:r>
            <a:r>
              <a:rPr lang="en-US" sz="1600" dirty="0">
                <a:latin typeface="Georgia" panose="02040502050405020303" pitchFamily="18" charset="0"/>
              </a:rPr>
              <a:t> Period Spring: Art</a:t>
            </a:r>
          </a:p>
          <a:p>
            <a:pPr marL="0" indent="0">
              <a:buNone/>
            </a:pPr>
            <a:r>
              <a:rPr lang="en-US" sz="1600" b="1" dirty="0">
                <a:latin typeface="Georgia" panose="02040502050405020303" pitchFamily="18" charset="0"/>
              </a:rPr>
              <a:t>Students randomly rotate through:</a:t>
            </a:r>
          </a:p>
          <a:p>
            <a:pPr marL="457200" lvl="1" indent="0">
              <a:buNone/>
            </a:pPr>
            <a:r>
              <a:rPr lang="en-US" sz="1600" dirty="0">
                <a:latin typeface="Georgia" panose="02040502050405020303" pitchFamily="18" charset="0"/>
              </a:rPr>
              <a:t>Art, STEM, Business &amp; Computer Science, Music Appreciation, PE and Spanish Connections </a:t>
            </a:r>
          </a:p>
          <a:p>
            <a:pPr marL="0" indent="0">
              <a:buNone/>
            </a:pPr>
            <a:r>
              <a:rPr lang="en-US" sz="1600" b="1" dirty="0">
                <a:latin typeface="Georgia" panose="02040502050405020303" pitchFamily="18" charset="0"/>
              </a:rPr>
              <a:t>Students may elect to take Band or Chorus.</a:t>
            </a:r>
          </a:p>
          <a:p>
            <a:pPr marL="457200" lvl="1" indent="0">
              <a:buNone/>
            </a:pPr>
            <a:r>
              <a:rPr lang="en-US" sz="1600" dirty="0">
                <a:latin typeface="Georgia" panose="02040502050405020303" pitchFamily="18" charset="0"/>
              </a:rPr>
              <a:t>Signup link is on our website.</a:t>
            </a:r>
          </a:p>
          <a:p>
            <a:pPr marL="457200" lvl="1" indent="0">
              <a:buNone/>
            </a:pPr>
            <a:r>
              <a:rPr lang="en-US" sz="1600" dirty="0">
                <a:latin typeface="Georgia" panose="02040502050405020303" pitchFamily="18" charset="0"/>
              </a:rPr>
              <a:t>Usually scheduled with year long PE.</a:t>
            </a:r>
          </a:p>
          <a:p>
            <a:pPr marL="0" indent="0">
              <a:buNone/>
            </a:pPr>
            <a:r>
              <a:rPr lang="en-US" sz="1600" b="1" dirty="0">
                <a:latin typeface="Georgia" panose="02040502050405020303" pitchFamily="18" charset="0"/>
              </a:rPr>
              <a:t>Spanish Connections is different than Spanish 1 in 7</a:t>
            </a:r>
            <a:r>
              <a:rPr lang="en-US" sz="1600" b="1" baseline="30000" dirty="0">
                <a:latin typeface="Georgia" panose="02040502050405020303" pitchFamily="18" charset="0"/>
              </a:rPr>
              <a:t>th</a:t>
            </a:r>
            <a:r>
              <a:rPr lang="en-US" sz="1600" b="1" dirty="0">
                <a:latin typeface="Georgia" panose="02040502050405020303" pitchFamily="18" charset="0"/>
              </a:rPr>
              <a:t>/8</a:t>
            </a:r>
            <a:r>
              <a:rPr lang="en-US" sz="1600" b="1" baseline="30000" dirty="0">
                <a:latin typeface="Georgia" panose="02040502050405020303" pitchFamily="18" charset="0"/>
              </a:rPr>
              <a:t>th</a:t>
            </a:r>
            <a:r>
              <a:rPr lang="en-US" sz="1600" b="1" dirty="0">
                <a:latin typeface="Georgia" panose="02040502050405020303" pitchFamily="18" charset="0"/>
              </a:rPr>
              <a:t> Grade.</a:t>
            </a:r>
          </a:p>
        </p:txBody>
      </p:sp>
    </p:spTree>
    <p:extLst>
      <p:ext uri="{BB962C8B-B14F-4D97-AF65-F5344CB8AC3E}">
        <p14:creationId xmlns:p14="http://schemas.microsoft.com/office/powerpoint/2010/main" val="895297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709F1D5-B0F1-4714-A239-E5B61C1619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228FB460-D3FF-4440-A020-05982A09E5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0546" y="1011045"/>
            <a:ext cx="4369859" cy="4369859"/>
          </a:xfrm>
          <a:prstGeom prst="roundRect">
            <a:avLst>
              <a:gd name="adj" fmla="val 275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A4299B7-6CF2-4189-9433-C1F05C1FAC87}"/>
              </a:ext>
            </a:extLst>
          </p:cNvPr>
          <p:cNvSpPr>
            <a:spLocks noGrp="1"/>
          </p:cNvSpPr>
          <p:nvPr>
            <p:ph type="title"/>
          </p:nvPr>
        </p:nvSpPr>
        <p:spPr>
          <a:xfrm>
            <a:off x="838201" y="1112969"/>
            <a:ext cx="4200329" cy="4236410"/>
          </a:xfrm>
        </p:spPr>
        <p:txBody>
          <a:bodyPr>
            <a:normAutofit/>
          </a:bodyPr>
          <a:lstStyle/>
          <a:p>
            <a:r>
              <a:rPr lang="en-US" sz="7200" dirty="0">
                <a:solidFill>
                  <a:srgbClr val="FFFFFF"/>
                </a:solidFill>
                <a:latin typeface="Bernard MT Condensed" panose="02050806060905020404" pitchFamily="18" charset="0"/>
              </a:rPr>
              <a:t>What if I make a bad grade?</a:t>
            </a:r>
          </a:p>
        </p:txBody>
      </p:sp>
      <p:sp>
        <p:nvSpPr>
          <p:cNvPr id="12" name="Freeform: Shape 11">
            <a:extLst>
              <a:ext uri="{FF2B5EF4-FFF2-40B4-BE49-F238E27FC236}">
                <a16:creationId xmlns:a16="http://schemas.microsoft.com/office/drawing/2014/main" id="{14847E93-7DC1-4D4B-8829-B19AA7137C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30529" y="0"/>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5566D6E1-03A1-4D73-A4E0-35D74D568A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961511" y="-1"/>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9F835A99-04AC-494A-A572-AFE8413CC9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36831"/>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4"/>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25B6829C-2CD8-464D-8BAE-1FBA1407835B}"/>
              </a:ext>
            </a:extLst>
          </p:cNvPr>
          <p:cNvSpPr>
            <a:spLocks noGrp="1"/>
          </p:cNvSpPr>
          <p:nvPr>
            <p:ph idx="1"/>
          </p:nvPr>
        </p:nvSpPr>
        <p:spPr>
          <a:xfrm>
            <a:off x="6096000" y="591009"/>
            <a:ext cx="5257799" cy="5753807"/>
          </a:xfrm>
        </p:spPr>
        <p:txBody>
          <a:bodyPr anchor="t">
            <a:normAutofit/>
          </a:bodyPr>
          <a:lstStyle/>
          <a:p>
            <a:r>
              <a:rPr lang="en-US" dirty="0">
                <a:latin typeface="Aharoni" panose="02010803020104030203" pitchFamily="2" charset="-79"/>
                <a:cs typeface="Aharoni" panose="02010803020104030203" pitchFamily="2" charset="-79"/>
              </a:rPr>
              <a:t>Talk to your teacher. (Ask your parent to help if you need.)</a:t>
            </a:r>
          </a:p>
          <a:p>
            <a:pPr marL="0" indent="0">
              <a:buNone/>
            </a:pPr>
            <a:endParaRPr lang="en-US" dirty="0">
              <a:latin typeface="Aharoni" panose="02010803020104030203" pitchFamily="2" charset="-79"/>
              <a:cs typeface="Aharoni" panose="02010803020104030203" pitchFamily="2" charset="-79"/>
            </a:endParaRPr>
          </a:p>
          <a:p>
            <a:r>
              <a:rPr lang="en-US" dirty="0">
                <a:latin typeface="Aharoni" panose="02010803020104030203" pitchFamily="2" charset="-79"/>
                <a:cs typeface="Aharoni" panose="02010803020104030203" pitchFamily="2" charset="-79"/>
              </a:rPr>
              <a:t>Do NOT give up or say, “I can’t.”</a:t>
            </a:r>
          </a:p>
          <a:p>
            <a:endParaRPr lang="en-US" dirty="0">
              <a:latin typeface="Aharoni" panose="02010803020104030203" pitchFamily="2" charset="-79"/>
              <a:cs typeface="Aharoni" panose="02010803020104030203" pitchFamily="2" charset="-79"/>
            </a:endParaRPr>
          </a:p>
          <a:p>
            <a:r>
              <a:rPr lang="en-US" dirty="0">
                <a:latin typeface="Aharoni" panose="02010803020104030203" pitchFamily="2" charset="-79"/>
                <a:cs typeface="Aharoni" panose="02010803020104030203" pitchFamily="2" charset="-79"/>
              </a:rPr>
              <a:t>Improve your classroom habits. (Notebook, Listening, Completing Work)</a:t>
            </a:r>
          </a:p>
          <a:p>
            <a:endParaRPr lang="en-US" dirty="0">
              <a:latin typeface="Aharoni" panose="02010803020104030203" pitchFamily="2" charset="-79"/>
              <a:cs typeface="Aharoni" panose="02010803020104030203" pitchFamily="2" charset="-79"/>
            </a:endParaRPr>
          </a:p>
          <a:p>
            <a:r>
              <a:rPr lang="en-US" dirty="0">
                <a:latin typeface="Aharoni" panose="02010803020104030203" pitchFamily="2" charset="-79"/>
                <a:cs typeface="Aharoni" panose="02010803020104030203" pitchFamily="2" charset="-79"/>
              </a:rPr>
              <a:t>Go to Tutoring</a:t>
            </a:r>
          </a:p>
        </p:txBody>
      </p:sp>
      <p:sp>
        <p:nvSpPr>
          <p:cNvPr id="18" name="Freeform: Shape 17">
            <a:extLst>
              <a:ext uri="{FF2B5EF4-FFF2-40B4-BE49-F238E27FC236}">
                <a16:creationId xmlns:a16="http://schemas.microsoft.com/office/drawing/2014/main" id="{7B786209-1B0B-4CA9-9BDD-F7327066A8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35649"/>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2D2964BB-484D-45AE-AD66-D407D06296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418308" y="5717905"/>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6691AC69-A76E-4DAB-B565-468B6B87AC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132972" y="6258755"/>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127763535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1">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AB091AE8-85B6-4614-8A60-E7D12EC24407}">
  <we:reference id="e22f1a2d-2826-4e63-97f6-33b99c0ae228" version="2.0.0.0" store="EXCatalog" storeType="EXCatalog"/>
  <we:alternateReferences>
    <we:reference id="WA104379370" version="2.0.0.0" store="en-US"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otalTime>8073</TotalTime>
  <Words>1399</Words>
  <Application>Microsoft Office PowerPoint</Application>
  <PresentationFormat>Widescreen</PresentationFormat>
  <Paragraphs>153</Paragraphs>
  <Slides>24</Slides>
  <Notes>1</Notes>
  <HiddenSlides>2</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24</vt:i4>
      </vt:variant>
    </vt:vector>
  </HeadingPairs>
  <TitlesOfParts>
    <vt:vector size="37" baseType="lpstr">
      <vt:lpstr>Aharoni</vt:lpstr>
      <vt:lpstr>Arial</vt:lpstr>
      <vt:lpstr>Arial Black</vt:lpstr>
      <vt:lpstr>Arial Narrow</vt:lpstr>
      <vt:lpstr>Berlin Sans FB</vt:lpstr>
      <vt:lpstr>Bernard MT Condensed</vt:lpstr>
      <vt:lpstr>Bodoni MT Black</vt:lpstr>
      <vt:lpstr>Calibri</vt:lpstr>
      <vt:lpstr>Calibri Light</vt:lpstr>
      <vt:lpstr>Franklin Gothic Heavy</vt:lpstr>
      <vt:lpstr>Georgia</vt:lpstr>
      <vt:lpstr>Times New Roman</vt:lpstr>
      <vt:lpstr>Office Theme</vt:lpstr>
      <vt:lpstr>WELCOME  TO THE WOLFPACK</vt:lpstr>
      <vt:lpstr>Top Concerns of New 6th Grade Students</vt:lpstr>
      <vt:lpstr>PowerPoint Presentation</vt:lpstr>
      <vt:lpstr> School Counselors for 2023-2024</vt:lpstr>
      <vt:lpstr>What to Expect At the Beginning of the Year</vt:lpstr>
      <vt:lpstr>drop off begins at 8:10 am 8:10-8:45        Homeroom (Same as 4th period) 8:48-9:33        Pack Time 9:36-10:34      1st Period - Academic 10:37-11:35    2nd Period - Academic 11:38-1:03      3rd Period - Academic (and lunch) 1:06-2:04        4th Period - Academic 2:08-2:50        5th Period - Connections Class 2:53-3:35        6th Period - Connections Class                           </vt:lpstr>
      <vt:lpstr>Connections</vt:lpstr>
      <vt:lpstr>About Connections Classes</vt:lpstr>
      <vt:lpstr>What if I make a bad grade?</vt:lpstr>
      <vt:lpstr>Contacting Staff Via Email  most mCclure staff can be emailed using this example First initial + last name @paulding.k12.ga.us  Infinite Campus-Parent Portal is how parents access attendance and grades.  CANVAS is our Learning Management System and houses content and communication.    </vt:lpstr>
      <vt:lpstr>Advanced Classes in 6th Grade</vt:lpstr>
      <vt:lpstr>PowerPoint Presentation</vt:lpstr>
      <vt:lpstr>High School Credit in Middle School</vt:lpstr>
      <vt:lpstr>-All Students will be assigned a locker ($5.00 fee).  -All bookbags and belongings will be kept in their lockers. -Teachers will give students breaks throughout the day to go to lockers.  </vt:lpstr>
      <vt:lpstr>Dress code is enforced strictly.   What to Avoid:  -spaghetti straps -showing midriff  -t-shirts with inappropriate  -pictures/sayings  -ripped jeans in thigh area  -short shorts and dresses   The parent handbook talks more specifically about what is allowed and expected.</vt:lpstr>
      <vt:lpstr>Will I Get Bullied in Middle School?</vt:lpstr>
      <vt:lpstr>What happens if students do something wrong?</vt:lpstr>
      <vt:lpstr>The School Resource Officer or SRO is a uniformed officer whose assignment is to help ensure that the students have an atmosphere that is conducive to a good education.  </vt:lpstr>
      <vt:lpstr> Bridge Law for Middle School  6th Grade- YouScience Snippet a career interest survey   7th Grade-YouScience Snapshot a career aptitude inventory and explore 3 career clusters  8th Grade- Create an Individual Graduation Plan using results from YouScience  </vt:lpstr>
      <vt:lpstr>Cafeteria Information Mrs. Harris  County Link:  http://www.schoolnutritionandfitness.com/index.php?sid=0305131813425871</vt:lpstr>
      <vt:lpstr>RevTrak for Online Payments</vt:lpstr>
      <vt:lpstr>ESEP Questions?</vt:lpstr>
      <vt:lpstr>We Can’t Wait For You To Join Our Pack….  GO WOLVES!!!</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Sammy McClure Middle School</dc:title>
  <dc:creator>Gina O. Lowe</dc:creator>
  <cp:lastModifiedBy>Ashley N. Stockelman</cp:lastModifiedBy>
  <cp:revision>11</cp:revision>
  <cp:lastPrinted>2022-03-21T18:45:49Z</cp:lastPrinted>
  <dcterms:created xsi:type="dcterms:W3CDTF">2019-05-13T15:14:33Z</dcterms:created>
  <dcterms:modified xsi:type="dcterms:W3CDTF">2023-03-27T13:36:16Z</dcterms:modified>
</cp:coreProperties>
</file>