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62" r:id="rId4"/>
    <p:sldId id="260" r:id="rId5"/>
    <p:sldId id="263" r:id="rId6"/>
    <p:sldId id="264" r:id="rId7"/>
    <p:sldId id="261" r:id="rId8"/>
    <p:sldId id="281" r:id="rId9"/>
    <p:sldId id="278" r:id="rId10"/>
    <p:sldId id="258" r:id="rId11"/>
    <p:sldId id="259" r:id="rId12"/>
    <p:sldId id="282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84" r:id="rId23"/>
    <p:sldId id="285" r:id="rId24"/>
    <p:sldId id="276" r:id="rId25"/>
    <p:sldId id="283" r:id="rId26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6600"/>
    <a:srgbClr val="FFFF66"/>
    <a:srgbClr val="66FF66"/>
    <a:srgbClr val="00FFFF"/>
    <a:srgbClr val="33CCCC"/>
    <a:srgbClr val="399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366" autoAdjust="0"/>
  </p:normalViewPr>
  <p:slideViewPr>
    <p:cSldViewPr>
      <p:cViewPr varScale="1">
        <p:scale>
          <a:sx n="106" d="100"/>
          <a:sy n="106" d="100"/>
        </p:scale>
        <p:origin x="168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pPr>
              <a:defRPr/>
            </a:pPr>
            <a:fld id="{BDD24CBB-36E6-4C93-85F6-582F48CE192E}" type="datetimeFigureOut">
              <a:rPr lang="en-US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pPr>
              <a:defRPr/>
            </a:pPr>
            <a:fld id="{6A0880D8-26FD-4C19-8FFC-FDCAFD0ED7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38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E1BF16F-B09B-4EEF-835F-332AADB1E297}" type="datetimeFigureOut">
              <a:rPr lang="en-US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798F2E8-4BC8-4F12-AE90-753FB6246B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24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974CF6-5785-4E73-AE52-39BBC166FA29}" type="slidenum">
              <a:rPr lang="en-US" smtClean="0">
                <a:latin typeface="Calibri" pitchFamily="-111" charset="0"/>
              </a:rPr>
              <a:pPr/>
              <a:t>1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95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5B2EC4-D4C6-4478-8943-061B4F368741}" type="slidenum">
              <a:rPr lang="en-US" smtClean="0">
                <a:latin typeface="Calibri" pitchFamily="-111" charset="0"/>
              </a:rPr>
              <a:pPr/>
              <a:t>11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26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D194DF-49D0-4342-9A36-EF899C82C9B1}" type="slidenum">
              <a:rPr lang="en-US" smtClean="0">
                <a:latin typeface="Calibri" pitchFamily="-111" charset="0"/>
              </a:rPr>
              <a:pPr/>
              <a:t>13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571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A4E7CA-D463-4268-B07A-9B46654C04DD}" type="slidenum">
              <a:rPr lang="en-US" smtClean="0">
                <a:latin typeface="Calibri" pitchFamily="-111" charset="0"/>
              </a:rPr>
              <a:pPr/>
              <a:t>14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527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7C6598-CF7B-40A6-8553-51CDC71DCAF8}" type="slidenum">
              <a:rPr lang="en-US" smtClean="0">
                <a:latin typeface="Calibri" pitchFamily="-111" charset="0"/>
              </a:rPr>
              <a:pPr/>
              <a:t>15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029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8B3633-CF8C-4409-BE26-A51D06D3280D}" type="slidenum">
              <a:rPr lang="en-US" smtClean="0">
                <a:latin typeface="Calibri" pitchFamily="-111" charset="0"/>
              </a:rPr>
              <a:pPr/>
              <a:t>16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103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2999A2-D278-49DF-878B-99926B1DA992}" type="slidenum">
              <a:rPr lang="en-US" smtClean="0">
                <a:latin typeface="Calibri" pitchFamily="-111" charset="0"/>
              </a:rPr>
              <a:pPr/>
              <a:t>17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17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BA7416-384E-4364-A53F-83CD224BC042}" type="slidenum">
              <a:rPr lang="en-US" smtClean="0">
                <a:latin typeface="Calibri" pitchFamily="-111" charset="0"/>
              </a:rPr>
              <a:pPr/>
              <a:t>18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015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5D67F7-3D90-485F-A4E2-CB55E6B318A4}" type="slidenum">
              <a:rPr lang="en-US" smtClean="0">
                <a:latin typeface="Calibri" pitchFamily="-111" charset="0"/>
              </a:rPr>
              <a:pPr/>
              <a:t>19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79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CCBA33-200A-4682-8C92-15D44B679A5D}" type="slidenum">
              <a:rPr lang="en-US" smtClean="0">
                <a:latin typeface="Calibri" pitchFamily="-111" charset="0"/>
              </a:rPr>
              <a:pPr/>
              <a:t>20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651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19F6C-2F1E-424C-A1FD-D94EBA6008A7}" type="slidenum">
              <a:rPr lang="en-US" smtClean="0">
                <a:latin typeface="Calibri" pitchFamily="-111" charset="0"/>
              </a:rPr>
              <a:pPr/>
              <a:t>21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65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E9472B-F42E-415C-BE29-F18EC1CE7DF3}" type="slidenum">
              <a:rPr lang="en-US" smtClean="0">
                <a:latin typeface="Calibri" pitchFamily="-111" charset="0"/>
              </a:rPr>
              <a:pPr/>
              <a:t>2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8379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B93640-DAD6-425A-8275-2CDE5D408F3C}" type="slidenum">
              <a:rPr lang="en-US" smtClean="0">
                <a:latin typeface="Calibri" pitchFamily="-111" charset="0"/>
              </a:rPr>
              <a:pPr/>
              <a:t>24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025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24AD9A-B361-49C3-BF19-75B2232327A1}" type="slidenum">
              <a:rPr lang="en-US" smtClean="0">
                <a:latin typeface="Calibri" pitchFamily="-111" charset="0"/>
              </a:rPr>
              <a:pPr/>
              <a:t>3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122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2B0A6B-169D-4F42-BBC1-DAC13D02A5E0}" type="slidenum">
              <a:rPr lang="en-US" smtClean="0">
                <a:latin typeface="Calibri" pitchFamily="-111" charset="0"/>
              </a:rPr>
              <a:pPr/>
              <a:t>4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332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782D25-2524-47F3-B30D-CB2A294C45B2}" type="slidenum">
              <a:rPr lang="en-US" smtClean="0">
                <a:latin typeface="Calibri" pitchFamily="-111" charset="0"/>
              </a:rPr>
              <a:pPr/>
              <a:t>5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624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D33AF8-3ADA-402F-91A3-CB9EF3BB7C6F}" type="slidenum">
              <a:rPr lang="en-US" smtClean="0">
                <a:latin typeface="Calibri" pitchFamily="-111" charset="0"/>
              </a:rPr>
              <a:pPr/>
              <a:t>6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234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8FCD6A-002A-4089-A29C-58A741388F7F}" type="slidenum">
              <a:rPr lang="en-US" smtClean="0">
                <a:latin typeface="Calibri" pitchFamily="-111" charset="0"/>
              </a:rPr>
              <a:pPr/>
              <a:t>7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7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0878AE-4CCD-4FD3-ADB0-4418680C98B5}" type="slidenum">
              <a:rPr lang="en-US" smtClean="0">
                <a:latin typeface="Calibri" pitchFamily="-111" charset="0"/>
              </a:rPr>
              <a:pPr/>
              <a:t>9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13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A65632-1F91-47D2-8EC9-C715B97746FF}" type="slidenum">
              <a:rPr lang="en-US" smtClean="0">
                <a:latin typeface="Calibri" pitchFamily="-111" charset="0"/>
              </a:rPr>
              <a:pPr/>
              <a:t>10</a:t>
            </a:fld>
            <a:endParaRPr lang="en-US" smtClean="0">
              <a:latin typeface="Calibri" pitchFamily="-11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893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C42011-DE3A-4459-967B-98CA4154D1DE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243C53-B08E-49FF-882E-351200D14C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98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679AFA-B682-4BA7-8B67-A6FC8748E35B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D451A-296F-4C73-8A39-FCFB17F81A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0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4F81E8-AF78-4F68-935B-69FD2C232571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1E9794-A908-4119-A7CC-B232CB68BF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2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5E708F-BAFD-4E61-9C5D-C6ED32A24CFA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6571A7-5322-4CBE-AD81-7033D7028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7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50BD90-835B-4D9A-815B-27BCE239B7A8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56FA2-0C45-4C6D-A287-43EA4ACE53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8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9FECC9-6F89-4594-8273-64349EB19421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6C4F2D-5704-4CB1-987A-CD4A704428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6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7267EA-3B9F-4CAE-B3D6-0FB912232D45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5CB79-8C8D-403E-B4FD-31C730AFF2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51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1E72C0-DF97-409F-A1D2-6B488CE8A4A8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6CCFA2-ED0E-4624-8325-B1B6CE1A30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06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C6FC3-F17D-4B4C-9A2F-039CFB9BD92B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FE3A41-751B-4054-97C1-70C18A0586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4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7221EE-D270-4AC6-A204-27D35278B1DF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CF9252-857E-43C6-8ECE-C105F81E77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1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25AF85-23D1-4725-B4CD-3D906748E803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C9639-3A0C-4B3C-8C48-A2978B9829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6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6AD9A4D-64AC-4AE5-8B6A-0EFB93B34424}" type="datetimeFigureOut">
              <a:rPr lang="en-US" smtClean="0"/>
              <a:pPr>
                <a:defRPr/>
              </a:pPr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01221F-777B-420E-A677-9EBA9C3441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7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2590800"/>
            <a:ext cx="8229600" cy="18288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>
                <a:solidFill>
                  <a:srgbClr val="92D050"/>
                </a:solidFill>
              </a:rPr>
              <a:t>Living, Non-Living, Dead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447800" y="4724400"/>
            <a:ext cx="6400800" cy="1752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4400" smtClean="0"/>
              <a:t>How can you tell the difference?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rgbClr val="FFFF00"/>
                </a:solidFill>
              </a:rPr>
              <a:t>Organization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sz="4000" b="1" u="sng" smtClean="0">
                <a:solidFill>
                  <a:srgbClr val="FFFF00"/>
                </a:solidFill>
              </a:rPr>
              <a:t>Organization</a:t>
            </a:r>
            <a:r>
              <a:rPr lang="en-US" sz="4000" smtClean="0"/>
              <a:t> means that the living things are made up of cells </a:t>
            </a:r>
          </a:p>
          <a:p>
            <a:pPr>
              <a:buFont typeface="Wingdings 2" pitchFamily="18" charset="2"/>
              <a:buNone/>
            </a:pPr>
            <a:endParaRPr lang="en-US" sz="2400" smtClean="0"/>
          </a:p>
          <a:p>
            <a:r>
              <a:rPr lang="en-US" sz="4000" smtClean="0"/>
              <a:t>Cells are orderly and structured living units that are capable of carrying out specific processes</a:t>
            </a:r>
          </a:p>
          <a:p>
            <a:pPr>
              <a:buFont typeface="Arial" charset="0"/>
              <a:buNone/>
            </a:pPr>
            <a:endParaRPr lang="en-US" sz="4000" smtClean="0"/>
          </a:p>
          <a:p>
            <a:pPr>
              <a:buFont typeface="Arial" charset="0"/>
              <a:buNone/>
            </a:pPr>
            <a:endParaRPr lang="en-US" sz="4000" smtClean="0"/>
          </a:p>
          <a:p>
            <a:endParaRPr lang="en-US" sz="4000" smtClean="0"/>
          </a:p>
        </p:txBody>
      </p:sp>
      <p:pic>
        <p:nvPicPr>
          <p:cNvPr id="5124" name="Picture 5" descr="C:\Users\Tiffany\AppData\Local\Microsoft\Windows\Temporary Internet Files\Content.IE5\ND1FVW3S\MC90007129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7950" y="381000"/>
            <a:ext cx="14160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6" descr="C:\Users\Tiffany\AppData\Local\Microsoft\Windows\Temporary Internet Files\Content.IE5\ESV4TY9Y\MP900390235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5064125"/>
            <a:ext cx="2514600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00"/>
                </a:solidFill>
              </a:rPr>
              <a:t>Organization</a:t>
            </a:r>
            <a:endParaRPr lang="en-US" dirty="0" smtClean="0">
              <a:solidFill>
                <a:srgbClr val="FFFF00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en-US" sz="3500" dirty="0" smtClean="0">
                <a:solidFill>
                  <a:srgbClr val="00B0F0"/>
                </a:solidFill>
              </a:rPr>
              <a:t>Organism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sz="3500" dirty="0" smtClean="0">
              <a:solidFill>
                <a:srgbClr val="00B0F0"/>
              </a:solidFill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en-US" sz="3500" dirty="0" smtClean="0">
                <a:solidFill>
                  <a:srgbClr val="00B0F0"/>
                </a:solidFill>
              </a:rPr>
              <a:t>Organ System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sz="3500" dirty="0" smtClean="0">
              <a:solidFill>
                <a:srgbClr val="00B0F0"/>
              </a:solidFill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en-US" sz="3500" dirty="0" smtClean="0">
                <a:solidFill>
                  <a:srgbClr val="00B0F0"/>
                </a:solidFill>
              </a:rPr>
              <a:t>Organ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sz="3500" dirty="0" smtClean="0">
              <a:solidFill>
                <a:srgbClr val="00B0F0"/>
              </a:solidFill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en-US" sz="3500" dirty="0" smtClean="0">
                <a:solidFill>
                  <a:srgbClr val="00B0F0"/>
                </a:solidFill>
              </a:rPr>
              <a:t>Tissue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sz="3500" dirty="0" smtClean="0">
              <a:solidFill>
                <a:srgbClr val="00B0F0"/>
              </a:solidFill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en-US" sz="3500" dirty="0" smtClean="0">
                <a:solidFill>
                  <a:srgbClr val="00B0F0"/>
                </a:solidFill>
              </a:rPr>
              <a:t>Cell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4306094" y="2170906"/>
            <a:ext cx="685800" cy="1588"/>
          </a:xfrm>
          <a:prstGeom prst="straightConnector1">
            <a:avLst/>
          </a:prstGeom>
          <a:ln w="603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4306094" y="3390106"/>
            <a:ext cx="685800" cy="1588"/>
          </a:xfrm>
          <a:prstGeom prst="straightConnector1">
            <a:avLst/>
          </a:prstGeom>
          <a:ln w="603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 flipH="1" flipV="1">
            <a:off x="4306094" y="4533106"/>
            <a:ext cx="685800" cy="1588"/>
          </a:xfrm>
          <a:prstGeom prst="straightConnector1">
            <a:avLst/>
          </a:prstGeom>
          <a:ln w="603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4306094" y="5676106"/>
            <a:ext cx="685800" cy="1588"/>
          </a:xfrm>
          <a:prstGeom prst="straightConnector1">
            <a:avLst/>
          </a:prstGeom>
          <a:ln w="603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Living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To be considered a living thing, it must have all 6 characteristics of living things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08005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rgbClr val="00FFFF"/>
                </a:solidFill>
              </a:rPr>
              <a:t>Non-Living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 order to consider something non-living, </a:t>
            </a:r>
            <a:r>
              <a:rPr lang="en-US" sz="3200" b="1" dirty="0" smtClean="0">
                <a:solidFill>
                  <a:srgbClr val="33CCCC"/>
                </a:solidFill>
              </a:rPr>
              <a:t>it must not have any of the 6 characteristics of living things.</a:t>
            </a:r>
          </a:p>
          <a:p>
            <a:pPr lvl="1"/>
            <a:r>
              <a:rPr lang="en-US" sz="2800" dirty="0" smtClean="0"/>
              <a:t>Examples: chair, pen, desk, water</a:t>
            </a:r>
          </a:p>
          <a:p>
            <a:pPr algn="ctr">
              <a:buFont typeface="Arial" charset="0"/>
              <a:buNone/>
            </a:pPr>
            <a:r>
              <a:rPr lang="en-US" sz="3200" dirty="0" smtClean="0"/>
              <a:t>or</a:t>
            </a:r>
          </a:p>
          <a:p>
            <a:r>
              <a:rPr lang="en-US" sz="3200" b="1" dirty="0" smtClean="0">
                <a:solidFill>
                  <a:srgbClr val="33CCCC"/>
                </a:solidFill>
              </a:rPr>
              <a:t>It was living or dead and has been </a:t>
            </a:r>
            <a:r>
              <a:rPr lang="en-US" sz="3200" b="1" i="1" dirty="0" smtClean="0">
                <a:solidFill>
                  <a:srgbClr val="33CCCC"/>
                </a:solidFill>
              </a:rPr>
              <a:t>processed</a:t>
            </a:r>
            <a:r>
              <a:rPr lang="en-US" sz="3200" dirty="0" smtClean="0"/>
              <a:t> (chemically altered)</a:t>
            </a:r>
          </a:p>
          <a:p>
            <a:pPr lvl="1"/>
            <a:r>
              <a:rPr lang="en-US" sz="2800" dirty="0" smtClean="0"/>
              <a:t>Examples: paper, leather shoes, apple juice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8800" dirty="0" smtClean="0">
                <a:solidFill>
                  <a:srgbClr val="FF0000"/>
                </a:solidFill>
              </a:rPr>
              <a:t>Dead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75125"/>
          </a:xfrm>
        </p:spPr>
        <p:txBody>
          <a:bodyPr/>
          <a:lstStyle/>
          <a:p>
            <a:r>
              <a:rPr lang="en-US" sz="3600" dirty="0" smtClean="0"/>
              <a:t>In order to consider something dead, it must have been alive at one time and it no longer has any of the six characteristics of living things. </a:t>
            </a:r>
          </a:p>
        </p:txBody>
      </p:sp>
      <p:pic>
        <p:nvPicPr>
          <p:cNvPr id="15364" name="Picture 5" descr="C:\Users\Tiffany\AppData\Local\Microsoft\Windows\Temporary Internet Files\Content.IE5\AUU38PVI\MC90015765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495800"/>
            <a:ext cx="1827213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 descr="C:\Users\Tiffany\AppData\Local\Microsoft\Windows\Temporary Internet Files\Content.IE5\ESV4TY9Y\MC90036468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47625"/>
            <a:ext cx="17272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8229600" cy="4038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  <a:t>Living, </a:t>
            </a:r>
            <a:b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  <a:t>Non-Living </a:t>
            </a:r>
            <a:b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  <a:t>or Dead?</a:t>
            </a:r>
            <a:b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  <a:t>Let’s Discuss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/>
              <a:t>Tree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/>
              <a:t>Tree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47085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Living</a:t>
            </a:r>
          </a:p>
          <a:p>
            <a:pPr lvl="1"/>
            <a:r>
              <a:rPr lang="en-US" sz="3200" dirty="0"/>
              <a:t>I</a:t>
            </a:r>
            <a:r>
              <a:rPr lang="en-US" sz="3200" dirty="0" smtClean="0"/>
              <a:t>t is able to do all 6 functions necessary to all living things</a:t>
            </a:r>
          </a:p>
          <a:p>
            <a:pPr marL="1428750" lvl="2" indent="-514350">
              <a:buFont typeface="Arial" charset="0"/>
              <a:buAutoNum type="arabicPeriod"/>
            </a:pPr>
            <a:r>
              <a:rPr lang="en-US" sz="2800" dirty="0" smtClean="0"/>
              <a:t>It is made up of cells (organization)</a:t>
            </a:r>
          </a:p>
          <a:p>
            <a:pPr marL="1428750" lvl="2" indent="-514350">
              <a:buFont typeface="Arial" charset="0"/>
              <a:buAutoNum type="arabicPeriod"/>
            </a:pPr>
            <a:r>
              <a:rPr lang="en-US" sz="2800" dirty="0" smtClean="0"/>
              <a:t>It has similar chemicals </a:t>
            </a:r>
          </a:p>
          <a:p>
            <a:pPr marL="1428750" lvl="2" indent="-514350">
              <a:buFont typeface="Arial" charset="0"/>
              <a:buAutoNum type="arabicPeriod" startAt="3"/>
            </a:pPr>
            <a:r>
              <a:rPr lang="en-US" sz="2800" dirty="0" smtClean="0"/>
              <a:t>It uses the sun’s energy to make food</a:t>
            </a:r>
          </a:p>
          <a:p>
            <a:pPr marL="1428750" lvl="2" indent="-514350">
              <a:buFont typeface="Arial" charset="0"/>
              <a:buAutoNum type="arabicPeriod" startAt="3"/>
            </a:pPr>
            <a:r>
              <a:rPr lang="en-US" sz="2800" dirty="0" smtClean="0"/>
              <a:t>It can respond to stimuli in its surroundings</a:t>
            </a:r>
          </a:p>
          <a:p>
            <a:pPr marL="1371600" lvl="2" indent="-457200">
              <a:buFont typeface="Arial" charset="0"/>
              <a:buNone/>
            </a:pPr>
            <a:r>
              <a:rPr lang="en-US" sz="2800" dirty="0"/>
              <a:t>5</a:t>
            </a:r>
            <a:r>
              <a:rPr lang="en-US" sz="2800" dirty="0" smtClean="0"/>
              <a:t>.  It can grow</a:t>
            </a:r>
          </a:p>
          <a:p>
            <a:pPr marL="1371600" lvl="2" indent="-457200">
              <a:buFont typeface="Arial" charset="0"/>
              <a:buNone/>
            </a:pPr>
            <a:r>
              <a:rPr lang="en-US" sz="2800" dirty="0"/>
              <a:t>6</a:t>
            </a:r>
            <a:r>
              <a:rPr lang="en-US" sz="2800" dirty="0" smtClean="0"/>
              <a:t>.  It can make seeds that can grow into more trees.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/>
              <a:t>Wood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/>
              <a:t>Wood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Dead</a:t>
            </a:r>
          </a:p>
          <a:p>
            <a:pPr lvl="1"/>
            <a:r>
              <a:rPr lang="en-US" sz="2800" dirty="0" smtClean="0"/>
              <a:t>It is NOT able to do all 6 functions necessary to all living things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1. It is made up of cells (organization), but the cells are dead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2. It cannot grow in response to sunlight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3. It cannot uses the sun’s energy to make food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4. It cannot grow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5. It cannot make seeds that can grow into more trees.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6. It does not have similar chemicals of life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rgbClr val="66FF33"/>
                </a:solidFill>
              </a:rPr>
              <a:t>Living Things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610600" cy="4708525"/>
          </a:xfrm>
        </p:spPr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3600" dirty="0" smtClean="0"/>
              <a:t>Living things have at least 6 common characteristics</a:t>
            </a:r>
          </a:p>
          <a:p>
            <a:pPr marL="971550" lvl="1" indent="-51435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1. They have cellular ORGANIZATION</a:t>
            </a:r>
          </a:p>
          <a:p>
            <a:pPr marL="971550" lvl="1" indent="-51435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2. They have similar CHEMICALS of life</a:t>
            </a:r>
          </a:p>
          <a:p>
            <a:pPr marL="971550" lvl="1" indent="-51435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3. They use ENERGY</a:t>
            </a:r>
          </a:p>
          <a:p>
            <a:pPr marL="971550" lvl="1" indent="-51435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4. They respond to STIMULI</a:t>
            </a:r>
          </a:p>
          <a:p>
            <a:pPr marL="971550" lvl="1" indent="-51435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5. They GROW and DEVELOP</a:t>
            </a:r>
          </a:p>
          <a:p>
            <a:pPr marL="971550" lvl="1" indent="-51435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6. They can REPRODUCE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/>
              <a:t>Paper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dirty="0" smtClean="0"/>
              <a:t>Paper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7085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Non-Living</a:t>
            </a:r>
          </a:p>
          <a:p>
            <a:pPr lvl="1"/>
            <a:r>
              <a:rPr lang="en-US" sz="2800" dirty="0" smtClean="0"/>
              <a:t>Although as a tree it was once living, now it is NOT able to do all 6 functions necessary to all living things </a:t>
            </a:r>
            <a:r>
              <a:rPr lang="en-US" sz="2800" i="1" dirty="0" smtClean="0"/>
              <a:t>and</a:t>
            </a:r>
            <a:r>
              <a:rPr lang="en-US" sz="2800" dirty="0" smtClean="0"/>
              <a:t> it has been </a:t>
            </a:r>
            <a:r>
              <a:rPr lang="en-US" sz="2800" u="sng" dirty="0" smtClean="0"/>
              <a:t>processed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1. It </a:t>
            </a:r>
            <a:r>
              <a:rPr lang="en-US" sz="2400" i="1" dirty="0" smtClean="0"/>
              <a:t>was</a:t>
            </a:r>
            <a:r>
              <a:rPr lang="en-US" sz="2400" dirty="0" smtClean="0"/>
              <a:t> made up of cells (organization), but the cells were broken down when the wood was chopped up to make the paper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2. It cannot grow in response to sunlight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3. It cannot uses the sun’s energy to make food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4. It cannot grow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5. It cannot make seeds that can grow into more trees.</a:t>
            </a:r>
          </a:p>
          <a:p>
            <a:pPr marL="1371600" lvl="2" indent="-457200">
              <a:buFont typeface="Arial" charset="0"/>
              <a:buNone/>
            </a:pPr>
            <a:r>
              <a:rPr lang="en-US" sz="2400" dirty="0" smtClean="0"/>
              <a:t>6. It does not have similar chemicals of life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Soil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45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Soil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 living</a:t>
            </a:r>
          </a:p>
          <a:p>
            <a:pPr marL="342900" lvl="1" indent="0">
              <a:buNone/>
            </a:pPr>
            <a:r>
              <a:rPr lang="en-US" sz="2400" dirty="0" smtClean="0"/>
              <a:t>1. Not made of cells</a:t>
            </a:r>
            <a:endParaRPr lang="en-US" sz="2400" dirty="0"/>
          </a:p>
          <a:p>
            <a:pPr marL="342900" lvl="1" indent="0">
              <a:buNone/>
            </a:pPr>
            <a:r>
              <a:rPr lang="en-US" sz="2400" dirty="0" smtClean="0"/>
              <a:t>2. It cannot grow in response to sunlight</a:t>
            </a:r>
          </a:p>
          <a:p>
            <a:pPr marL="342900" lvl="1" indent="0">
              <a:buNone/>
            </a:pPr>
            <a:r>
              <a:rPr lang="en-US" sz="2400" dirty="0" smtClean="0"/>
              <a:t>3. It cannot uses the sun’s energy to make food</a:t>
            </a:r>
          </a:p>
          <a:p>
            <a:pPr marL="342900" lvl="1" indent="0">
              <a:buNone/>
            </a:pPr>
            <a:r>
              <a:rPr lang="en-US" sz="2400" dirty="0" smtClean="0"/>
              <a:t>4. It cannot grow</a:t>
            </a:r>
          </a:p>
          <a:p>
            <a:pPr marL="342900" lvl="1" indent="0">
              <a:buNone/>
            </a:pPr>
            <a:r>
              <a:rPr lang="en-US" sz="2400" dirty="0" smtClean="0"/>
              <a:t>5. It cannot reproduce</a:t>
            </a:r>
            <a:endParaRPr lang="en-US" sz="2400" dirty="0"/>
          </a:p>
          <a:p>
            <a:pPr marL="342900" lvl="1" indent="0">
              <a:buNone/>
            </a:pPr>
            <a:r>
              <a:rPr lang="en-US" sz="2400" dirty="0" smtClean="0"/>
              <a:t>6. It does not have similar chemicals of life</a:t>
            </a:r>
          </a:p>
          <a:p>
            <a:pPr marL="342900" lvl="1" indent="0">
              <a:buNone/>
            </a:pPr>
            <a:endParaRPr lang="en-US" sz="2400" dirty="0"/>
          </a:p>
          <a:p>
            <a:pPr marL="342900" lvl="1" indent="0">
              <a:buNone/>
            </a:pPr>
            <a:r>
              <a:rPr lang="en-US" sz="2400" dirty="0" smtClean="0"/>
              <a:t>What about </a:t>
            </a:r>
            <a:r>
              <a:rPr lang="en-US" sz="2400" dirty="0" err="1" smtClean="0"/>
              <a:t>cryptobiotic</a:t>
            </a:r>
            <a:r>
              <a:rPr lang="en-US" sz="2400" dirty="0" smtClean="0"/>
              <a:t> soil??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28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000" dirty="0" smtClean="0"/>
              <a:t>Potential for life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When something has the potential for life, it means that it could have all of the characteristics of a living thing if it was under the right conditions.</a:t>
            </a:r>
          </a:p>
          <a:p>
            <a:pPr lvl="1"/>
            <a:r>
              <a:rPr lang="en-US" sz="3200" dirty="0" smtClean="0"/>
              <a:t>Examples would be:</a:t>
            </a:r>
          </a:p>
          <a:p>
            <a:pPr lvl="2"/>
            <a:r>
              <a:rPr lang="en-US" sz="2800" dirty="0" smtClean="0"/>
              <a:t>Seeds</a:t>
            </a:r>
          </a:p>
          <a:p>
            <a:pPr lvl="2"/>
            <a:r>
              <a:rPr lang="en-US" sz="2800" dirty="0" smtClean="0"/>
              <a:t>Nuts</a:t>
            </a:r>
          </a:p>
          <a:p>
            <a:pPr lvl="2"/>
            <a:r>
              <a:rPr lang="en-US" sz="2800" dirty="0" smtClean="0"/>
              <a:t>Eggs</a:t>
            </a:r>
          </a:p>
          <a:p>
            <a:pPr lvl="2">
              <a:buFont typeface="Arial" charset="0"/>
              <a:buNone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Factors in an Ecosystem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Abiotic: all the non-living factors in an ecosystem</a:t>
            </a:r>
          </a:p>
          <a:p>
            <a:pPr lvl="1"/>
            <a:r>
              <a:rPr lang="en-US" sz="2800" dirty="0" smtClean="0"/>
              <a:t>Example: air, water, dirt, rocks, mountains, etc.</a:t>
            </a:r>
          </a:p>
          <a:p>
            <a:r>
              <a:rPr lang="en-US" sz="3200" dirty="0" smtClean="0"/>
              <a:t>Biotic: all the living factors in an ecosystem</a:t>
            </a:r>
          </a:p>
          <a:p>
            <a:pPr lvl="1"/>
            <a:r>
              <a:rPr lang="en-US" sz="2800" dirty="0" smtClean="0"/>
              <a:t>Example: grass, trees, moose, humans, insects, </a:t>
            </a:r>
            <a:r>
              <a:rPr lang="en-US" sz="2800" dirty="0" err="1" smtClean="0"/>
              <a:t>etc</a:t>
            </a:r>
            <a:endParaRPr lang="en-US" sz="2800" dirty="0" smtClean="0"/>
          </a:p>
          <a:p>
            <a:pPr lvl="1"/>
            <a:endParaRPr lang="en-US" sz="2800" dirty="0"/>
          </a:p>
          <a:p>
            <a:r>
              <a:rPr lang="en-US" sz="3200" dirty="0" smtClean="0"/>
              <a:t>All of the biotic factors in the ecosystem are dependent upon the abiotic factors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759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600" dirty="0" smtClean="0"/>
              <a:t>Uses Energy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smtClean="0"/>
              <a:t>Living things need energy to live</a:t>
            </a:r>
          </a:p>
          <a:p>
            <a:pPr lvl="1"/>
            <a:r>
              <a:rPr lang="en-US" sz="3200" smtClean="0"/>
              <a:t>Animals get energy from eating food</a:t>
            </a:r>
          </a:p>
          <a:p>
            <a:pPr lvl="1"/>
            <a:r>
              <a:rPr lang="en-US" sz="3200" smtClean="0"/>
              <a:t>Plants make their own food using energy from the sun.</a:t>
            </a:r>
          </a:p>
          <a:p>
            <a:r>
              <a:rPr lang="en-US" sz="3600" smtClean="0"/>
              <a:t>The sun is the main source of energy for living things.</a:t>
            </a:r>
          </a:p>
        </p:txBody>
      </p:sp>
      <p:pic>
        <p:nvPicPr>
          <p:cNvPr id="10244" name="Picture 4" descr="C:\Users\Tiffany\AppData\Local\Microsoft\Windows\Temporary Internet Files\Content.IE5\AUU38PVI\MC90043258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4958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000" dirty="0" smtClean="0">
                <a:solidFill>
                  <a:srgbClr val="FF6600"/>
                </a:solidFill>
              </a:rPr>
              <a:t>Respond to Stimuli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n-US" sz="3600" dirty="0" smtClean="0"/>
              <a:t>A</a:t>
            </a: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FFC000"/>
                </a:solidFill>
              </a:rPr>
              <a:t>stimulus</a:t>
            </a:r>
            <a:r>
              <a:rPr lang="en-US" sz="3600" b="1" dirty="0" smtClean="0"/>
              <a:t> </a:t>
            </a:r>
            <a:r>
              <a:rPr lang="en-US" sz="3600" dirty="0" smtClean="0"/>
              <a:t>is anything that gets an organism to respond.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n-US" sz="36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Example: plants grow when sunlight is shown on them.</a:t>
            </a:r>
          </a:p>
          <a:p>
            <a:pPr marL="868680" lvl="1" indent="-283464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Sunlight is the stimulus</a:t>
            </a:r>
          </a:p>
          <a:p>
            <a:pPr marL="868680" lvl="1" indent="-283464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Plant growth is the response</a:t>
            </a:r>
          </a:p>
        </p:txBody>
      </p:sp>
      <p:pic>
        <p:nvPicPr>
          <p:cNvPr id="8196" name="Picture 4" descr="C:\Users\Tiffany\AppData\Local\Microsoft\Windows\Temporary Internet Files\Content.IE5\3HSHN61F\MC90044186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4343400"/>
            <a:ext cx="196850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66FF33"/>
                </a:solidFill>
              </a:rPr>
              <a:t>Grows and Develops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smtClean="0"/>
              <a:t>Living things have the ability to grow and change.</a:t>
            </a:r>
          </a:p>
        </p:txBody>
      </p:sp>
      <p:pic>
        <p:nvPicPr>
          <p:cNvPr id="11268" name="Picture 7" descr="C:\Users\Tiffany\AppData\Local\Microsoft\Windows\Temporary Internet Files\Content.IE5\AUU38PVI\MC90007136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416300"/>
            <a:ext cx="35052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600" smtClean="0"/>
              <a:t>Can Reproduce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smtClean="0"/>
              <a:t>Reproduction</a:t>
            </a:r>
            <a:r>
              <a:rPr lang="en-US" sz="4400" smtClean="0"/>
              <a:t> is when a living organism can make another living organism like itself.</a:t>
            </a:r>
          </a:p>
        </p:txBody>
      </p:sp>
      <p:pic>
        <p:nvPicPr>
          <p:cNvPr id="12292" name="Picture 5" descr="C:\Users\Tiffany\AppData\Local\Microsoft\Windows\Temporary Internet Files\Content.IE5\3HSHN61F\MP90028491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114800"/>
            <a:ext cx="365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Homeostasis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Homeostasis</a:t>
            </a:r>
            <a:r>
              <a:rPr lang="en-US" sz="4000" dirty="0" smtClean="0"/>
              <a:t> is when a living thing can maintain a balance of proper conditions inside it so it can live.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en-US" sz="4000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000" dirty="0" smtClean="0"/>
              <a:t>Homeostasis is one way an organism responds to stimuli.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Needs of Living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>
                <a:latin typeface="Arial Rounded MT Bold"/>
                <a:cs typeface="Arial Rounded MT Bold"/>
              </a:rPr>
              <a:t>All living things need:</a:t>
            </a:r>
          </a:p>
          <a:p>
            <a:pPr lvl="1"/>
            <a:r>
              <a:rPr lang="en-US" sz="3200" b="1" dirty="0" smtClean="0">
                <a:latin typeface="Arial Rounded MT Bold"/>
                <a:cs typeface="Arial Rounded MT Bold"/>
              </a:rPr>
              <a:t>Water</a:t>
            </a:r>
          </a:p>
          <a:p>
            <a:pPr lvl="1"/>
            <a:r>
              <a:rPr lang="en-US" sz="3200" b="1" dirty="0" smtClean="0">
                <a:latin typeface="Arial Rounded MT Bold"/>
                <a:cs typeface="Arial Rounded MT Bold"/>
              </a:rPr>
              <a:t>Food</a:t>
            </a:r>
          </a:p>
          <a:p>
            <a:pPr lvl="1"/>
            <a:r>
              <a:rPr lang="en-US" sz="3200" b="1" dirty="0" smtClean="0">
                <a:latin typeface="Arial Rounded MT Bold"/>
                <a:cs typeface="Arial Rounded MT Bold"/>
              </a:rPr>
              <a:t>Living space (shelter)</a:t>
            </a:r>
          </a:p>
          <a:p>
            <a:pPr lvl="1"/>
            <a:r>
              <a:rPr lang="en-US" sz="3200" b="1" dirty="0" smtClean="0">
                <a:latin typeface="Arial Rounded MT Bold"/>
                <a:cs typeface="Arial Rounded MT Bold"/>
              </a:rPr>
              <a:t>Stable internal conditions (homeostasis)</a:t>
            </a:r>
            <a:endParaRPr lang="en-US" sz="3200" b="1" dirty="0"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46337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8000" dirty="0" smtClean="0">
                <a:solidFill>
                  <a:srgbClr val="00B0F0"/>
                </a:solidFill>
              </a:rPr>
              <a:t>Organism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smtClean="0"/>
              <a:t>An </a:t>
            </a:r>
            <a:r>
              <a:rPr lang="en-US" sz="4800" b="1" u="sng" smtClean="0">
                <a:solidFill>
                  <a:srgbClr val="66FF33"/>
                </a:solidFill>
              </a:rPr>
              <a:t>organism</a:t>
            </a:r>
            <a:r>
              <a:rPr lang="en-US" sz="4800" smtClean="0"/>
              <a:t> is any </a:t>
            </a:r>
            <a:r>
              <a:rPr lang="en-US" sz="4800" smtClean="0">
                <a:solidFill>
                  <a:srgbClr val="66FF33"/>
                </a:solidFill>
              </a:rPr>
              <a:t>living</a:t>
            </a:r>
            <a:r>
              <a:rPr lang="en-US" sz="4800" smtClean="0"/>
              <a:t> thing.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3012</TotalTime>
  <Words>748</Words>
  <Application>Microsoft Office PowerPoint</Application>
  <PresentationFormat>On-screen Show (4:3)</PresentationFormat>
  <Paragraphs>138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Arial Rounded MT Bold</vt:lpstr>
      <vt:lpstr>Calibri</vt:lpstr>
      <vt:lpstr>Calibri Light</vt:lpstr>
      <vt:lpstr>Wingdings 2</vt:lpstr>
      <vt:lpstr>Office Theme</vt:lpstr>
      <vt:lpstr>Living, Non-Living, Dead</vt:lpstr>
      <vt:lpstr>Living Things</vt:lpstr>
      <vt:lpstr>Uses Energy</vt:lpstr>
      <vt:lpstr>Respond to Stimuli</vt:lpstr>
      <vt:lpstr>Grows and Develops</vt:lpstr>
      <vt:lpstr>Can Reproduce</vt:lpstr>
      <vt:lpstr>Homeostasis</vt:lpstr>
      <vt:lpstr>Needs of Living Things</vt:lpstr>
      <vt:lpstr>Organism</vt:lpstr>
      <vt:lpstr>Organization</vt:lpstr>
      <vt:lpstr>Organization</vt:lpstr>
      <vt:lpstr>Living</vt:lpstr>
      <vt:lpstr>Non-Living</vt:lpstr>
      <vt:lpstr>Dead</vt:lpstr>
      <vt:lpstr>Living,  Non-Living  or Dead? Let’s Discuss</vt:lpstr>
      <vt:lpstr>Tree</vt:lpstr>
      <vt:lpstr>Tree</vt:lpstr>
      <vt:lpstr>Wood</vt:lpstr>
      <vt:lpstr>Wood</vt:lpstr>
      <vt:lpstr>Paper</vt:lpstr>
      <vt:lpstr>Paper</vt:lpstr>
      <vt:lpstr>Soil</vt:lpstr>
      <vt:lpstr>Soil</vt:lpstr>
      <vt:lpstr>Potential for life</vt:lpstr>
      <vt:lpstr>Factors in an Ecosystem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Living, Non-Living, Dead</dc:title>
  <dc:creator>Tiffany Lohman</dc:creator>
  <cp:lastModifiedBy>Katrina E. Kippen</cp:lastModifiedBy>
  <cp:revision>34</cp:revision>
  <dcterms:created xsi:type="dcterms:W3CDTF">2009-10-18T02:18:23Z</dcterms:created>
  <dcterms:modified xsi:type="dcterms:W3CDTF">2016-08-10T14:50:05Z</dcterms:modified>
</cp:coreProperties>
</file>