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59" autoAdjust="0"/>
    <p:restoredTop sz="94660"/>
  </p:normalViewPr>
  <p:slideViewPr>
    <p:cSldViewPr snapToGrid="0">
      <p:cViewPr varScale="1">
        <p:scale>
          <a:sx n="61" d="100"/>
          <a:sy n="61" d="100"/>
        </p:scale>
        <p:origin x="108" y="3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11019139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871605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6647701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34028993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5136422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3295417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37331272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1043493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7090250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0BAC850-91A0-4279-B1FE-F34AEDE7053E}" type="datetimeFigureOut">
              <a:rPr lang="en-US" smtClean="0"/>
              <a:t>8/19/2014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30058864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0BAC850-91A0-4279-B1FE-F34AEDE7053E}" type="datetimeFigureOut">
              <a:rPr lang="en-US" smtClean="0"/>
              <a:t>8/19/2014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14562086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0BAC850-91A0-4279-B1FE-F34AEDE7053E}" type="datetimeFigureOut">
              <a:rPr lang="en-US" smtClean="0"/>
              <a:t>8/19/2014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4874378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0BAC850-91A0-4279-B1FE-F34AEDE7053E}" type="datetimeFigureOut">
              <a:rPr lang="en-US" smtClean="0"/>
              <a:t>8/19/2014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37115442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0BAC850-91A0-4279-B1FE-F34AEDE7053E}" type="datetimeFigureOut">
              <a:rPr lang="en-US" smtClean="0"/>
              <a:t>8/19/2014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1912775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0BAC850-91A0-4279-B1FE-F34AEDE7053E}" type="datetimeFigureOut">
              <a:rPr lang="en-US" smtClean="0"/>
              <a:t>8/19/2014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89532-85C7-41EA-A46E-623417833BFC}" type="slidenum">
              <a:rPr lang="en-US" smtClean="0"/>
              <a:t>‹#›</a:t>
            </a:fld>
            <a:endParaRPr lang="en-US"/>
          </a:p>
        </p:txBody>
      </p:sp>
    </p:spTree>
    <p:extLst>
      <p:ext uri="{BB962C8B-B14F-4D97-AF65-F5344CB8AC3E}">
        <p14:creationId xmlns:p14="http://schemas.microsoft.com/office/powerpoint/2010/main" val="16972007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89532-85C7-41EA-A46E-623417833BFC}" type="slidenum">
              <a:rPr lang="en-US" smtClean="0"/>
              <a:t>‹#›</a:t>
            </a:fld>
            <a:endParaRPr lang="en-US"/>
          </a:p>
        </p:txBody>
      </p:sp>
      <p:sp>
        <p:nvSpPr>
          <p:cNvPr id="5" name="Date Placeholder 4"/>
          <p:cNvSpPr>
            <a:spLocks noGrp="1"/>
          </p:cNvSpPr>
          <p:nvPr>
            <p:ph type="dt" sz="half" idx="10"/>
          </p:nvPr>
        </p:nvSpPr>
        <p:spPr/>
        <p:txBody>
          <a:bodyPr/>
          <a:lstStyle/>
          <a:p>
            <a:fld id="{D0BAC850-91A0-4279-B1FE-F34AEDE7053E}" type="datetimeFigureOut">
              <a:rPr lang="en-US" smtClean="0"/>
              <a:t>8/19/2014</a:t>
            </a:fld>
            <a:endParaRPr lang="en-US"/>
          </a:p>
        </p:txBody>
      </p:sp>
    </p:spTree>
    <p:extLst>
      <p:ext uri="{BB962C8B-B14F-4D97-AF65-F5344CB8AC3E}">
        <p14:creationId xmlns:p14="http://schemas.microsoft.com/office/powerpoint/2010/main" val="22518831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0BAC850-91A0-4279-B1FE-F34AEDE7053E}" type="datetimeFigureOut">
              <a:rPr lang="en-US" smtClean="0"/>
              <a:t>8/19/2014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6F89532-85C7-41EA-A46E-623417833BFC}" type="slidenum">
              <a:rPr lang="en-US" smtClean="0"/>
              <a:t>‹#›</a:t>
            </a:fld>
            <a:endParaRPr lang="en-US"/>
          </a:p>
        </p:txBody>
      </p:sp>
    </p:spTree>
    <p:extLst>
      <p:ext uri="{BB962C8B-B14F-4D97-AF65-F5344CB8AC3E}">
        <p14:creationId xmlns:p14="http://schemas.microsoft.com/office/powerpoint/2010/main" val="398859086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Biogeography and Dispersal</a:t>
            </a:r>
            <a:endParaRPr lang="en-US" dirty="0"/>
          </a:p>
        </p:txBody>
      </p:sp>
      <p:sp>
        <p:nvSpPr>
          <p:cNvPr id="3" name="Subtitle 2"/>
          <p:cNvSpPr>
            <a:spLocks noGrp="1"/>
          </p:cNvSpPr>
          <p:nvPr>
            <p:ph type="subTitle" idx="1"/>
          </p:nvPr>
        </p:nvSpPr>
        <p:spPr/>
        <p:txBody>
          <a:bodyPr/>
          <a:lstStyle/>
          <a:p>
            <a:endParaRPr lang="en-US" dirty="0"/>
          </a:p>
        </p:txBody>
      </p:sp>
    </p:spTree>
    <p:extLst>
      <p:ext uri="{BB962C8B-B14F-4D97-AF65-F5344CB8AC3E}">
        <p14:creationId xmlns:p14="http://schemas.microsoft.com/office/powerpoint/2010/main" val="33706587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Exotic Species</a:t>
            </a:r>
            <a:endParaRPr lang="en-US" dirty="0"/>
          </a:p>
        </p:txBody>
      </p:sp>
      <p:sp>
        <p:nvSpPr>
          <p:cNvPr id="2" name="Content Placeholder 1"/>
          <p:cNvSpPr>
            <a:spLocks noGrp="1"/>
          </p:cNvSpPr>
          <p:nvPr>
            <p:ph idx="1"/>
          </p:nvPr>
        </p:nvSpPr>
        <p:spPr>
          <a:xfrm>
            <a:off x="1981200" y="1481139"/>
            <a:ext cx="8229600" cy="1982787"/>
          </a:xfrm>
        </p:spPr>
        <p:txBody>
          <a:bodyPr/>
          <a:lstStyle/>
          <a:p>
            <a:pPr eaLnBrk="1" hangingPunct="1">
              <a:buFont typeface="Wingdings 3" pitchFamily="-110" charset="2"/>
              <a:buNone/>
            </a:pPr>
            <a:endParaRPr lang="en-US"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Species that have been carried into a new </a:t>
            </a:r>
            <a:r>
              <a:rPr lang="en-US" sz="2800" dirty="0" smtClean="0">
                <a:ea typeface="ＭＳ Ｐゴシック" pitchFamily="-110" charset="-128"/>
              </a:rPr>
              <a:t>location </a:t>
            </a:r>
            <a:r>
              <a:rPr lang="en-US" sz="2800" dirty="0" smtClean="0">
                <a:ea typeface="ＭＳ Ｐゴシック" pitchFamily="-110" charset="-128"/>
              </a:rPr>
              <a:t>by people are called </a:t>
            </a:r>
            <a:r>
              <a:rPr lang="en-US" sz="2800" i="1" dirty="0" smtClean="0">
                <a:ea typeface="ＭＳ Ｐゴシック" pitchFamily="-110" charset="-128"/>
              </a:rPr>
              <a:t>exotic species.</a:t>
            </a:r>
          </a:p>
          <a:p>
            <a:pPr eaLnBrk="1" hangingPunct="1">
              <a:buFont typeface="Wingdings 3" pitchFamily="-110" charset="2"/>
              <a:buNone/>
            </a:pPr>
            <a:endParaRPr lang="en-US" i="1" dirty="0" smtClean="0">
              <a:ea typeface="ＭＳ Ｐゴシック" pitchFamily="-110" charset="-128"/>
            </a:endParaRPr>
          </a:p>
          <a:p>
            <a:pPr eaLnBrk="1" hangingPunct="1">
              <a:buFont typeface="Wingdings 3" pitchFamily="-110" charset="2"/>
              <a:buNone/>
            </a:pPr>
            <a:endParaRPr lang="en-US" i="1" dirty="0" smtClean="0">
              <a:ea typeface="ＭＳ Ｐゴシック" pitchFamily="-110" charset="-128"/>
            </a:endParaRPr>
          </a:p>
        </p:txBody>
      </p:sp>
      <p:sp>
        <p:nvSpPr>
          <p:cNvPr id="4" name="TextBox 3"/>
          <p:cNvSpPr txBox="1">
            <a:spLocks noChangeArrowheads="1"/>
          </p:cNvSpPr>
          <p:nvPr/>
        </p:nvSpPr>
        <p:spPr bwMode="auto">
          <a:xfrm>
            <a:off x="1981200" y="3394076"/>
            <a:ext cx="8229600" cy="1939925"/>
          </a:xfrm>
          <a:prstGeom prst="rect">
            <a:avLst/>
          </a:prstGeom>
          <a:noFill/>
          <a:ln w="9525">
            <a:noFill/>
            <a:miter lim="800000"/>
            <a:headEnd/>
            <a:tailEnd/>
          </a:ln>
        </p:spPr>
        <p:txBody>
          <a:bodyPr>
            <a:spAutoFit/>
          </a:bodyPr>
          <a:lstStyle/>
          <a:p>
            <a:r>
              <a:rPr lang="en-US" sz="2400" dirty="0"/>
              <a:t>Example: Kudzu is not a native species to Georgia, but was brought here from China to help control erosion; however, it covers other living things blocking them from the sunlight and water, eventually killing the organism.</a:t>
            </a:r>
          </a:p>
          <a:p>
            <a:endParaRPr lang="en-US" sz="2400" dirty="0"/>
          </a:p>
        </p:txBody>
      </p:sp>
    </p:spTree>
    <p:extLst>
      <p:ext uri="{BB962C8B-B14F-4D97-AF65-F5344CB8AC3E}">
        <p14:creationId xmlns:p14="http://schemas.microsoft.com/office/powerpoint/2010/main" val="17645270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400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Limits to Dispersal</a:t>
            </a:r>
            <a:endParaRPr lang="en-US" dirty="0"/>
          </a:p>
        </p:txBody>
      </p:sp>
      <p:sp>
        <p:nvSpPr>
          <p:cNvPr id="40962" name="Content Placeholder 1"/>
          <p:cNvSpPr>
            <a:spLocks noGrp="1"/>
          </p:cNvSpPr>
          <p:nvPr>
            <p:ph idx="1"/>
          </p:nvPr>
        </p:nvSpPr>
        <p:spPr/>
        <p:txBody>
          <a:bodyPr/>
          <a:lstStyle/>
          <a:p>
            <a:pPr eaLnBrk="1" hangingPunct="1">
              <a:buFont typeface="Wingdings 3" pitchFamily="-110" charset="2"/>
              <a:buNone/>
            </a:pPr>
            <a:endParaRPr lang="en-US"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Three factors that limit dispersal of a species are </a:t>
            </a:r>
            <a:r>
              <a:rPr lang="en-US" sz="2800" i="1" dirty="0" smtClean="0">
                <a:ea typeface="ＭＳ Ｐゴシック" pitchFamily="-110" charset="-128"/>
              </a:rPr>
              <a:t>physical barriers, competition, and climate.</a:t>
            </a:r>
            <a:endParaRPr lang="en-US" sz="2800" dirty="0" smtClean="0">
              <a:ea typeface="ＭＳ Ｐゴシック" pitchFamily="-110" charset="-128"/>
            </a:endParaRPr>
          </a:p>
        </p:txBody>
      </p:sp>
    </p:spTree>
    <p:extLst>
      <p:ext uri="{BB962C8B-B14F-4D97-AF65-F5344CB8AC3E}">
        <p14:creationId xmlns:p14="http://schemas.microsoft.com/office/powerpoint/2010/main" val="49475914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Physical Barriers</a:t>
            </a:r>
            <a:endParaRPr lang="en-US" dirty="0"/>
          </a:p>
        </p:txBody>
      </p:sp>
      <p:sp>
        <p:nvSpPr>
          <p:cNvPr id="41986" name="Content Placeholder 1"/>
          <p:cNvSpPr>
            <a:spLocks noGrp="1"/>
          </p:cNvSpPr>
          <p:nvPr>
            <p:ph idx="1"/>
          </p:nvPr>
        </p:nvSpPr>
        <p:spPr/>
        <p:txBody>
          <a:bodyPr/>
          <a:lstStyle/>
          <a:p>
            <a:pPr eaLnBrk="1" hangingPunct="1">
              <a:buFont typeface="Wingdings 3" pitchFamily="-110" charset="2"/>
              <a:buNone/>
            </a:pPr>
            <a:endParaRPr lang="en-US" dirty="0" smtClean="0">
              <a:ea typeface="ＭＳ Ｐゴシック" pitchFamily="-110" charset="-128"/>
            </a:endParaRPr>
          </a:p>
          <a:p>
            <a:pPr eaLnBrk="1" hangingPunct="1">
              <a:buFont typeface="Wingdings 3" pitchFamily="-110" charset="2"/>
              <a:buNone/>
            </a:pPr>
            <a:r>
              <a:rPr lang="en-US" sz="3200" dirty="0" smtClean="0">
                <a:ea typeface="ＭＳ Ｐゴシック" pitchFamily="-110" charset="-128"/>
              </a:rPr>
              <a:t>Physical barriers limit the movement of organisms.</a:t>
            </a:r>
          </a:p>
          <a:p>
            <a:pPr eaLnBrk="1" hangingPunct="1">
              <a:buFont typeface="Wingdings 3" pitchFamily="-110" charset="2"/>
              <a:buNone/>
            </a:pPr>
            <a:endParaRPr lang="en-US" sz="3200" dirty="0" smtClean="0">
              <a:ea typeface="ＭＳ Ｐゴシック" pitchFamily="-110" charset="-128"/>
            </a:endParaRPr>
          </a:p>
          <a:p>
            <a:pPr eaLnBrk="1" hangingPunct="1">
              <a:buFont typeface="Wingdings 3" pitchFamily="-110" charset="2"/>
              <a:buNone/>
            </a:pPr>
            <a:r>
              <a:rPr lang="en-US" sz="3200" dirty="0" smtClean="0">
                <a:ea typeface="ＭＳ Ｐゴシック" pitchFamily="-110" charset="-128"/>
              </a:rPr>
              <a:t>Examples of these barriers are </a:t>
            </a:r>
            <a:r>
              <a:rPr lang="en-US" sz="3200" i="1" dirty="0" smtClean="0">
                <a:ea typeface="ＭＳ Ｐゴシック" pitchFamily="-110" charset="-128"/>
              </a:rPr>
              <a:t>water, mountains, and deserts</a:t>
            </a:r>
            <a:r>
              <a:rPr lang="en-US" sz="3200" dirty="0" smtClean="0">
                <a:ea typeface="ＭＳ Ｐゴシック" pitchFamily="-110" charset="-128"/>
              </a:rPr>
              <a:t>.</a:t>
            </a:r>
          </a:p>
        </p:txBody>
      </p:sp>
    </p:spTree>
    <p:extLst>
      <p:ext uri="{BB962C8B-B14F-4D97-AF65-F5344CB8AC3E}">
        <p14:creationId xmlns:p14="http://schemas.microsoft.com/office/powerpoint/2010/main" val="370912783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Competition</a:t>
            </a:r>
            <a:endParaRPr lang="en-US" dirty="0"/>
          </a:p>
        </p:txBody>
      </p:sp>
      <p:sp>
        <p:nvSpPr>
          <p:cNvPr id="2" name="Content Placeholder 1"/>
          <p:cNvSpPr>
            <a:spLocks noGrp="1"/>
          </p:cNvSpPr>
          <p:nvPr>
            <p:ph idx="1"/>
          </p:nvPr>
        </p:nvSpPr>
        <p:spPr>
          <a:xfrm>
            <a:off x="1981200" y="1481138"/>
            <a:ext cx="8229600" cy="3148012"/>
          </a:xfrm>
        </p:spPr>
        <p:txBody>
          <a:bodyPr>
            <a:normAutofit/>
          </a:bodyPr>
          <a:lstStyle/>
          <a:p>
            <a:pPr eaLnBrk="1" hangingPunct="1">
              <a:buFont typeface="Wingdings 3" pitchFamily="-110" charset="2"/>
              <a:buNone/>
            </a:pPr>
            <a:r>
              <a:rPr lang="en-US" sz="2800" dirty="0" smtClean="0">
                <a:ea typeface="ＭＳ Ｐゴシック" pitchFamily="-110" charset="-128"/>
              </a:rPr>
              <a:t>When an organism enters a new area, it must compete for resources with the species already there. </a:t>
            </a:r>
          </a:p>
          <a:p>
            <a:pPr eaLnBrk="1" hangingPunct="1">
              <a:buFont typeface="Wingdings 3" pitchFamily="-110" charset="2"/>
              <a:buNone/>
            </a:pPr>
            <a:endParaRPr lang="en-US" sz="2800"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So, how can competition act as a barrier to dispersal?</a:t>
            </a:r>
          </a:p>
        </p:txBody>
      </p:sp>
      <p:sp>
        <p:nvSpPr>
          <p:cNvPr id="4" name="TextBox 3"/>
          <p:cNvSpPr txBox="1">
            <a:spLocks noChangeArrowheads="1"/>
          </p:cNvSpPr>
          <p:nvPr/>
        </p:nvSpPr>
        <p:spPr bwMode="auto">
          <a:xfrm>
            <a:off x="2292351" y="4629150"/>
            <a:ext cx="7510463" cy="1200150"/>
          </a:xfrm>
          <a:prstGeom prst="rect">
            <a:avLst/>
          </a:prstGeom>
          <a:noFill/>
          <a:ln w="9525">
            <a:noFill/>
            <a:miter lim="800000"/>
            <a:headEnd/>
            <a:tailEnd/>
          </a:ln>
        </p:spPr>
        <p:txBody>
          <a:bodyPr>
            <a:spAutoFit/>
          </a:bodyPr>
          <a:lstStyle/>
          <a:p>
            <a:r>
              <a:rPr lang="en-US" sz="2400" i="1" dirty="0"/>
              <a:t>If species already in the area are thriving, they may outcompete a new species and act as a barrier to its dispersal.</a:t>
            </a:r>
          </a:p>
        </p:txBody>
      </p:sp>
    </p:spTree>
    <p:extLst>
      <p:ext uri="{BB962C8B-B14F-4D97-AF65-F5344CB8AC3E}">
        <p14:creationId xmlns:p14="http://schemas.microsoft.com/office/powerpoint/2010/main" val="8529167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4000"/>
                                  </p:stCondLst>
                                  <p:childTnLst>
                                    <p:set>
                                      <p:cBhvr>
                                        <p:cTn id="17"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Climate</a:t>
            </a:r>
            <a:endParaRPr lang="en-US" dirty="0"/>
          </a:p>
        </p:txBody>
      </p:sp>
      <p:sp>
        <p:nvSpPr>
          <p:cNvPr id="44034" name="Content Placeholder 1"/>
          <p:cNvSpPr>
            <a:spLocks noGrp="1"/>
          </p:cNvSpPr>
          <p:nvPr>
            <p:ph idx="1"/>
          </p:nvPr>
        </p:nvSpPr>
        <p:spPr>
          <a:xfrm>
            <a:off x="677334" y="1640327"/>
            <a:ext cx="8596668" cy="3880773"/>
          </a:xfrm>
        </p:spPr>
        <p:txBody>
          <a:bodyPr>
            <a:noAutofit/>
          </a:bodyPr>
          <a:lstStyle/>
          <a:p>
            <a:pPr eaLnBrk="1" hangingPunct="1">
              <a:buFont typeface="Wingdings 3" pitchFamily="-110" charset="2"/>
              <a:buNone/>
            </a:pPr>
            <a:r>
              <a:rPr lang="en-US" sz="2800" dirty="0" smtClean="0">
                <a:ea typeface="ＭＳ Ｐゴシック" pitchFamily="-110" charset="-128"/>
              </a:rPr>
              <a:t>The typical weather pattern in an area over a long period of time is the area’s </a:t>
            </a:r>
            <a:r>
              <a:rPr lang="en-US" sz="2800" i="1" dirty="0" smtClean="0">
                <a:ea typeface="ＭＳ Ｐゴシック" pitchFamily="-110" charset="-128"/>
              </a:rPr>
              <a:t>climate.</a:t>
            </a:r>
            <a:endParaRPr lang="en-US" sz="2800" dirty="0" smtClean="0">
              <a:ea typeface="ＭＳ Ｐゴシック" pitchFamily="-110" charset="-128"/>
            </a:endParaRPr>
          </a:p>
          <a:p>
            <a:pPr eaLnBrk="1" hangingPunct="1">
              <a:buFont typeface="Wingdings 3" pitchFamily="-110" charset="2"/>
              <a:buNone/>
            </a:pPr>
            <a:endParaRPr lang="en-US" sz="2800" i="1"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Climate </a:t>
            </a:r>
            <a:r>
              <a:rPr lang="en-US" sz="2800" i="1" dirty="0" smtClean="0">
                <a:ea typeface="ＭＳ Ｐゴシック" pitchFamily="-110" charset="-128"/>
              </a:rPr>
              <a:t>can </a:t>
            </a:r>
            <a:r>
              <a:rPr lang="en-US" sz="2800" dirty="0" smtClean="0">
                <a:ea typeface="ＭＳ Ｐゴシック" pitchFamily="-110" charset="-128"/>
              </a:rPr>
              <a:t>limit dispersal.</a:t>
            </a:r>
          </a:p>
          <a:p>
            <a:pPr eaLnBrk="1" hangingPunct="1">
              <a:buFont typeface="Wingdings 3" pitchFamily="-110" charset="2"/>
              <a:buNone/>
            </a:pPr>
            <a:endParaRPr lang="en-US" sz="2800"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For example: Conditions at the top of the mountain are different than those at the bottom. Shrubs and cactus can not grow at the top in the freezing cold weather. </a:t>
            </a:r>
          </a:p>
        </p:txBody>
      </p:sp>
    </p:spTree>
    <p:extLst>
      <p:ext uri="{BB962C8B-B14F-4D97-AF65-F5344CB8AC3E}">
        <p14:creationId xmlns:p14="http://schemas.microsoft.com/office/powerpoint/2010/main" val="37003666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Climate</a:t>
            </a:r>
            <a:endParaRPr lang="en-US" dirty="0"/>
          </a:p>
        </p:txBody>
      </p:sp>
      <p:sp>
        <p:nvSpPr>
          <p:cNvPr id="45058" name="Content Placeholder 1"/>
          <p:cNvSpPr>
            <a:spLocks noGrp="1"/>
          </p:cNvSpPr>
          <p:nvPr>
            <p:ph idx="1"/>
          </p:nvPr>
        </p:nvSpPr>
        <p:spPr/>
        <p:txBody>
          <a:bodyPr/>
          <a:lstStyle/>
          <a:p>
            <a:pPr eaLnBrk="1" hangingPunct="1">
              <a:buFont typeface="Wingdings 3" pitchFamily="-110" charset="2"/>
              <a:buNone/>
            </a:pPr>
            <a:endParaRPr lang="en-US" dirty="0" smtClean="0">
              <a:ea typeface="ＭＳ Ｐゴシック" pitchFamily="-110" charset="-128"/>
            </a:endParaRPr>
          </a:p>
          <a:p>
            <a:pPr eaLnBrk="1" hangingPunct="1">
              <a:buFont typeface="Wingdings 3" pitchFamily="-110" charset="2"/>
              <a:buNone/>
            </a:pPr>
            <a:r>
              <a:rPr lang="en-US" sz="2800" i="1" dirty="0" smtClean="0">
                <a:ea typeface="ＭＳ Ｐゴシック" pitchFamily="-110" charset="-128"/>
              </a:rPr>
              <a:t>Places with similar climates tend to have species that occupy similar niches</a:t>
            </a:r>
            <a:r>
              <a:rPr lang="en-US" sz="2800" dirty="0" smtClean="0">
                <a:ea typeface="ＭＳ Ｐゴシック" pitchFamily="-110" charset="-128"/>
              </a:rPr>
              <a:t>. </a:t>
            </a:r>
          </a:p>
          <a:p>
            <a:pPr eaLnBrk="1" hangingPunct="1">
              <a:buFont typeface="Wingdings 3" pitchFamily="-110" charset="2"/>
              <a:buNone/>
            </a:pPr>
            <a:endParaRPr lang="en-US" sz="2800"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For example: Most continents have a large area of flat, grassy plains. So these continents have organisms that occupy the niche of “large, grazing animals”.</a:t>
            </a:r>
          </a:p>
        </p:txBody>
      </p:sp>
    </p:spTree>
    <p:extLst>
      <p:ext uri="{BB962C8B-B14F-4D97-AF65-F5344CB8AC3E}">
        <p14:creationId xmlns:p14="http://schemas.microsoft.com/office/powerpoint/2010/main" val="35462214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Biogeography</a:t>
            </a:r>
            <a:endParaRPr lang="en-US" dirty="0"/>
          </a:p>
        </p:txBody>
      </p:sp>
      <p:sp>
        <p:nvSpPr>
          <p:cNvPr id="31746" name="Content Placeholder 1"/>
          <p:cNvSpPr>
            <a:spLocks noGrp="1"/>
          </p:cNvSpPr>
          <p:nvPr>
            <p:ph idx="1"/>
          </p:nvPr>
        </p:nvSpPr>
        <p:spPr>
          <a:xfrm>
            <a:off x="677334" y="1623849"/>
            <a:ext cx="8596668" cy="4417514"/>
          </a:xfrm>
        </p:spPr>
        <p:txBody>
          <a:bodyPr>
            <a:normAutofit/>
          </a:bodyPr>
          <a:lstStyle/>
          <a:p>
            <a:pPr eaLnBrk="1" hangingPunct="1">
              <a:buFont typeface="Wingdings 3" pitchFamily="-110" charset="2"/>
              <a:buNone/>
            </a:pPr>
            <a:endParaRPr lang="en-US" dirty="0" smtClean="0">
              <a:ea typeface="ＭＳ Ｐゴシック" pitchFamily="-110" charset="-128"/>
            </a:endParaRPr>
          </a:p>
          <a:p>
            <a:pPr eaLnBrk="1" hangingPunct="1">
              <a:buFont typeface="Wingdings 3" pitchFamily="-110" charset="2"/>
              <a:buNone/>
            </a:pPr>
            <a:r>
              <a:rPr lang="en-US" sz="3200" dirty="0" smtClean="0">
                <a:ea typeface="ＭＳ Ｐゴシック" pitchFamily="-110" charset="-128"/>
              </a:rPr>
              <a:t>The study of where organisms live is called </a:t>
            </a:r>
            <a:r>
              <a:rPr lang="en-US" sz="3200" i="1" dirty="0" smtClean="0">
                <a:ea typeface="ＭＳ Ｐゴシック" pitchFamily="-110" charset="-128"/>
              </a:rPr>
              <a:t>biogeography.</a:t>
            </a:r>
            <a:endParaRPr lang="en-US" sz="3200" dirty="0" smtClean="0">
              <a:ea typeface="ＭＳ Ｐゴシック" pitchFamily="-110" charset="-128"/>
            </a:endParaRPr>
          </a:p>
          <a:p>
            <a:pPr eaLnBrk="1" hangingPunct="1">
              <a:buFont typeface="Wingdings 3" pitchFamily="-110" charset="2"/>
              <a:buNone/>
            </a:pPr>
            <a:endParaRPr lang="en-US" sz="3200" dirty="0" smtClean="0">
              <a:ea typeface="ＭＳ Ｐゴシック" pitchFamily="-110" charset="-128"/>
            </a:endParaRPr>
          </a:p>
          <a:p>
            <a:pPr eaLnBrk="1" hangingPunct="1">
              <a:buFont typeface="Wingdings 3" pitchFamily="-110" charset="2"/>
              <a:buNone/>
            </a:pPr>
            <a:r>
              <a:rPr lang="en-US" sz="3200" dirty="0" smtClean="0">
                <a:ea typeface="ＭＳ Ｐゴシック" pitchFamily="-110" charset="-128"/>
              </a:rPr>
              <a:t>Note: In addition to studying </a:t>
            </a:r>
            <a:r>
              <a:rPr lang="en-US" sz="3200" i="1" dirty="0" smtClean="0">
                <a:ea typeface="ＭＳ Ｐゴシック" pitchFamily="-110" charset="-128"/>
              </a:rPr>
              <a:t>where</a:t>
            </a:r>
            <a:r>
              <a:rPr lang="en-US" sz="3200" dirty="0" smtClean="0">
                <a:ea typeface="ＭＳ Ｐゴシック" pitchFamily="-110" charset="-128"/>
              </a:rPr>
              <a:t> species live, biogeographers also try to understand </a:t>
            </a:r>
            <a:r>
              <a:rPr lang="en-US" sz="3200" i="1" dirty="0" smtClean="0">
                <a:ea typeface="ＭＳ Ｐゴシック" pitchFamily="-110" charset="-128"/>
              </a:rPr>
              <a:t>what</a:t>
            </a:r>
            <a:r>
              <a:rPr lang="en-US" sz="3200" dirty="0" smtClean="0">
                <a:ea typeface="ＭＳ Ｐゴシック" pitchFamily="-110" charset="-128"/>
              </a:rPr>
              <a:t> led to the worldwide distribution of species that exist today.</a:t>
            </a:r>
          </a:p>
        </p:txBody>
      </p:sp>
    </p:spTree>
    <p:extLst>
      <p:ext uri="{BB962C8B-B14F-4D97-AF65-F5344CB8AC3E}">
        <p14:creationId xmlns:p14="http://schemas.microsoft.com/office/powerpoint/2010/main" val="24424288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Continental Drift</a:t>
            </a:r>
            <a:endParaRPr lang="en-US" dirty="0"/>
          </a:p>
        </p:txBody>
      </p:sp>
      <p:sp>
        <p:nvSpPr>
          <p:cNvPr id="32770" name="Content Placeholder 1"/>
          <p:cNvSpPr>
            <a:spLocks noGrp="1"/>
          </p:cNvSpPr>
          <p:nvPr>
            <p:ph idx="1"/>
          </p:nvPr>
        </p:nvSpPr>
        <p:spPr>
          <a:xfrm>
            <a:off x="677334" y="1592317"/>
            <a:ext cx="8596668" cy="4449045"/>
          </a:xfrm>
        </p:spPr>
        <p:txBody>
          <a:bodyPr>
            <a:normAutofit/>
          </a:bodyPr>
          <a:lstStyle/>
          <a:p>
            <a:pPr eaLnBrk="1" hangingPunct="1">
              <a:buFont typeface="Wingdings 3" pitchFamily="-110" charset="2"/>
              <a:buNone/>
            </a:pPr>
            <a:r>
              <a:rPr lang="en-US" sz="2800" dirty="0" smtClean="0">
                <a:ea typeface="ＭＳ Ｐゴシック" pitchFamily="-110" charset="-128"/>
              </a:rPr>
              <a:t>One factor that has affected how species are distributed is the motion of Earth’s continents.</a:t>
            </a:r>
          </a:p>
          <a:p>
            <a:pPr eaLnBrk="1" hangingPunct="1">
              <a:buFont typeface="Wingdings 3" pitchFamily="-110" charset="2"/>
              <a:buNone/>
            </a:pPr>
            <a:endParaRPr lang="en-US" sz="2800"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Continental Drift is…</a:t>
            </a:r>
          </a:p>
          <a:p>
            <a:pPr eaLnBrk="1" hangingPunct="1">
              <a:buFont typeface="Wingdings 3" pitchFamily="-110" charset="2"/>
              <a:buNone/>
            </a:pPr>
            <a:endParaRPr lang="en-US" sz="2800" dirty="0" smtClean="0">
              <a:ea typeface="ＭＳ Ｐゴシック" pitchFamily="-110" charset="-128"/>
            </a:endParaRPr>
          </a:p>
          <a:p>
            <a:pPr eaLnBrk="1" hangingPunct="1">
              <a:buFont typeface="Wingdings 3" pitchFamily="-110" charset="2"/>
              <a:buNone/>
            </a:pPr>
            <a:r>
              <a:rPr lang="en-US" sz="2800" dirty="0" smtClean="0">
                <a:ea typeface="ＭＳ Ｐゴシック" pitchFamily="-110" charset="-128"/>
              </a:rPr>
              <a:t>	</a:t>
            </a:r>
            <a:r>
              <a:rPr lang="en-US" sz="2800" i="1" dirty="0" smtClean="0">
                <a:ea typeface="ＭＳ Ｐゴシック" pitchFamily="-110" charset="-128"/>
              </a:rPr>
              <a:t>The very slow movement of the continents on a layer of solid rock called plates</a:t>
            </a:r>
            <a:r>
              <a:rPr lang="en-US" sz="2800" dirty="0" smtClean="0">
                <a:ea typeface="ＭＳ Ｐゴシック" pitchFamily="-110" charset="-128"/>
              </a:rPr>
              <a:t>. </a:t>
            </a:r>
          </a:p>
        </p:txBody>
      </p:sp>
    </p:spTree>
    <p:extLst>
      <p:ext uri="{BB962C8B-B14F-4D97-AF65-F5344CB8AC3E}">
        <p14:creationId xmlns:p14="http://schemas.microsoft.com/office/powerpoint/2010/main" val="11027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ea typeface="+mj-ea"/>
                <a:cs typeface="+mj-cs"/>
              </a:rPr>
              <a:t>True or False?</a:t>
            </a:r>
            <a:endParaRPr lang="en-US" dirty="0">
              <a:ea typeface="+mj-ea"/>
              <a:cs typeface="+mj-cs"/>
            </a:endParaRPr>
          </a:p>
        </p:txBody>
      </p:sp>
      <p:sp>
        <p:nvSpPr>
          <p:cNvPr id="3" name="Content Placeholder 2"/>
          <p:cNvSpPr>
            <a:spLocks noGrp="1"/>
          </p:cNvSpPr>
          <p:nvPr>
            <p:ph idx="1"/>
          </p:nvPr>
        </p:nvSpPr>
        <p:spPr>
          <a:xfrm>
            <a:off x="677334" y="1600200"/>
            <a:ext cx="9533466" cy="1193800"/>
          </a:xfrm>
        </p:spPr>
        <p:txBody>
          <a:bodyPr>
            <a:normAutofit/>
          </a:bodyPr>
          <a:lstStyle/>
          <a:p>
            <a:pPr algn="ctr" eaLnBrk="1" hangingPunct="1">
              <a:buFont typeface="Wingdings 3" pitchFamily="-110" charset="2"/>
              <a:buNone/>
            </a:pPr>
            <a:r>
              <a:rPr lang="en-US" sz="2800" dirty="0" smtClean="0">
                <a:ea typeface="ＭＳ Ｐゴシック" pitchFamily="-110" charset="-128"/>
              </a:rPr>
              <a:t>All of today’s continents were part of one large land mass about 225 million years ago.</a:t>
            </a:r>
          </a:p>
        </p:txBody>
      </p:sp>
      <p:sp>
        <p:nvSpPr>
          <p:cNvPr id="4" name="TextBox 3"/>
          <p:cNvSpPr txBox="1">
            <a:spLocks noChangeArrowheads="1"/>
          </p:cNvSpPr>
          <p:nvPr/>
        </p:nvSpPr>
        <p:spPr bwMode="auto">
          <a:xfrm>
            <a:off x="2921001" y="3544888"/>
            <a:ext cx="6119813" cy="400050"/>
          </a:xfrm>
          <a:prstGeom prst="rect">
            <a:avLst/>
          </a:prstGeom>
          <a:noFill/>
          <a:ln w="9525">
            <a:noFill/>
            <a:miter lim="800000"/>
            <a:headEnd/>
            <a:tailEnd/>
          </a:ln>
        </p:spPr>
        <p:txBody>
          <a:bodyPr>
            <a:spAutoFit/>
          </a:bodyPr>
          <a:lstStyle/>
          <a:p>
            <a:pPr algn="ctr"/>
            <a:r>
              <a:rPr lang="en-US" sz="2000" i="1">
                <a:latin typeface="Lucida Sans Unicode" pitchFamily="-110" charset="-52"/>
              </a:rPr>
              <a:t>True!</a:t>
            </a:r>
          </a:p>
        </p:txBody>
      </p:sp>
    </p:spTree>
    <p:extLst>
      <p:ext uri="{BB962C8B-B14F-4D97-AF65-F5344CB8AC3E}">
        <p14:creationId xmlns:p14="http://schemas.microsoft.com/office/powerpoint/2010/main" val="16989157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grpId="0" nodeType="afterEffect">
                                  <p:stCondLst>
                                    <p:cond delay="5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ea typeface="+mj-ea"/>
                <a:cs typeface="+mj-cs"/>
              </a:rPr>
              <a:t>What do you think?</a:t>
            </a:r>
            <a:endParaRPr lang="en-US" dirty="0">
              <a:ea typeface="+mj-ea"/>
              <a:cs typeface="+mj-cs"/>
            </a:endParaRPr>
          </a:p>
        </p:txBody>
      </p:sp>
      <p:sp>
        <p:nvSpPr>
          <p:cNvPr id="3" name="Content Placeholder 2"/>
          <p:cNvSpPr>
            <a:spLocks noGrp="1"/>
          </p:cNvSpPr>
          <p:nvPr>
            <p:ph idx="1"/>
          </p:nvPr>
        </p:nvSpPr>
        <p:spPr>
          <a:xfrm>
            <a:off x="677334" y="1600200"/>
            <a:ext cx="9533466" cy="1193800"/>
          </a:xfrm>
        </p:spPr>
        <p:txBody>
          <a:bodyPr>
            <a:noAutofit/>
          </a:bodyPr>
          <a:lstStyle/>
          <a:p>
            <a:pPr algn="ctr" eaLnBrk="1" hangingPunct="1">
              <a:buFont typeface="Wingdings 3" pitchFamily="-110" charset="2"/>
              <a:buNone/>
            </a:pPr>
            <a:r>
              <a:rPr lang="en-US" sz="3200" dirty="0" smtClean="0">
                <a:ea typeface="ＭＳ Ｐゴシック" pitchFamily="-110" charset="-128"/>
              </a:rPr>
              <a:t>The movement of the continents has had little impact on the distribution of species.</a:t>
            </a:r>
          </a:p>
        </p:txBody>
      </p:sp>
      <p:sp>
        <p:nvSpPr>
          <p:cNvPr id="4" name="TextBox 3"/>
          <p:cNvSpPr txBox="1">
            <a:spLocks noChangeArrowheads="1"/>
          </p:cNvSpPr>
          <p:nvPr/>
        </p:nvSpPr>
        <p:spPr bwMode="auto">
          <a:xfrm>
            <a:off x="2921001" y="3544889"/>
            <a:ext cx="6119813" cy="2554287"/>
          </a:xfrm>
          <a:prstGeom prst="rect">
            <a:avLst/>
          </a:prstGeom>
          <a:noFill/>
          <a:ln w="9525">
            <a:noFill/>
            <a:miter lim="800000"/>
            <a:headEnd/>
            <a:tailEnd/>
          </a:ln>
        </p:spPr>
        <p:txBody>
          <a:bodyPr>
            <a:spAutoFit/>
          </a:bodyPr>
          <a:lstStyle/>
          <a:p>
            <a:pPr algn="ctr"/>
            <a:r>
              <a:rPr lang="en-US" sz="2000" i="1" dirty="0">
                <a:latin typeface="Lucida Sans Unicode" pitchFamily="-110" charset="-52"/>
              </a:rPr>
              <a:t>No!</a:t>
            </a:r>
            <a:endParaRPr lang="en-US" sz="2000" i="1" dirty="0">
              <a:latin typeface="Lucida Sans Unicode" pitchFamily="-110" charset="-52"/>
            </a:endParaRPr>
          </a:p>
          <a:p>
            <a:pPr algn="ctr"/>
            <a:endParaRPr lang="en-US" sz="2000" i="1" dirty="0">
              <a:latin typeface="Lucida Sans Unicode" pitchFamily="-110" charset="-52"/>
            </a:endParaRPr>
          </a:p>
          <a:p>
            <a:pPr algn="ctr"/>
            <a:r>
              <a:rPr lang="en-US" sz="2000" i="1" dirty="0">
                <a:latin typeface="Lucida Sans Unicode" pitchFamily="-110" charset="-52"/>
              </a:rPr>
              <a:t>Consider Australia for example, Australia drifted away from the other landmasses. Organisms from other parts of the world could not reach the isolated island. Kangaroos, koalas, and other unique species flourished in this isolation.</a:t>
            </a:r>
          </a:p>
        </p:txBody>
      </p:sp>
    </p:spTree>
    <p:extLst>
      <p:ext uri="{BB962C8B-B14F-4D97-AF65-F5344CB8AC3E}">
        <p14:creationId xmlns:p14="http://schemas.microsoft.com/office/powerpoint/2010/main" val="2723416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Dispersal</a:t>
            </a:r>
            <a:endParaRPr lang="en-US" dirty="0"/>
          </a:p>
        </p:txBody>
      </p:sp>
      <p:sp>
        <p:nvSpPr>
          <p:cNvPr id="2" name="Content Placeholder 1"/>
          <p:cNvSpPr>
            <a:spLocks noGrp="1"/>
          </p:cNvSpPr>
          <p:nvPr>
            <p:ph idx="1"/>
          </p:nvPr>
        </p:nvSpPr>
        <p:spPr>
          <a:xfrm>
            <a:off x="677334" y="1481139"/>
            <a:ext cx="9533466" cy="1412875"/>
          </a:xfrm>
        </p:spPr>
        <p:txBody>
          <a:bodyPr/>
          <a:lstStyle/>
          <a:p>
            <a:pPr eaLnBrk="1" hangingPunct="1">
              <a:buFont typeface="Wingdings 3" pitchFamily="-110" charset="2"/>
              <a:buNone/>
            </a:pPr>
            <a:r>
              <a:rPr lang="en-US" sz="2800" dirty="0" smtClean="0">
                <a:ea typeface="ＭＳ Ｐゴシック" pitchFamily="-110" charset="-128"/>
              </a:rPr>
              <a:t>The movement of organisms from one place to another is called </a:t>
            </a:r>
            <a:r>
              <a:rPr lang="en-US" sz="2800" i="1" dirty="0" smtClean="0">
                <a:ea typeface="ＭＳ Ｐゴシック" pitchFamily="-110" charset="-128"/>
              </a:rPr>
              <a:t>dispersal</a:t>
            </a:r>
            <a:r>
              <a:rPr lang="en-US" sz="2800" dirty="0" smtClean="0">
                <a:ea typeface="ＭＳ Ｐゴシック" pitchFamily="-110" charset="-128"/>
              </a:rPr>
              <a:t>.</a:t>
            </a:r>
          </a:p>
          <a:p>
            <a:pPr eaLnBrk="1" hangingPunct="1">
              <a:buFont typeface="Wingdings 3" pitchFamily="-110" charset="2"/>
              <a:buNone/>
            </a:pPr>
            <a:endParaRPr lang="en-US" dirty="0" smtClean="0">
              <a:ea typeface="ＭＳ Ｐゴシック" pitchFamily="-110" charset="-128"/>
            </a:endParaRPr>
          </a:p>
          <a:p>
            <a:pPr eaLnBrk="1" hangingPunct="1">
              <a:buFont typeface="Wingdings 3" pitchFamily="-110" charset="2"/>
              <a:buNone/>
            </a:pPr>
            <a:endParaRPr lang="en-US" dirty="0" smtClean="0">
              <a:ea typeface="ＭＳ Ｐゴシック" pitchFamily="-110" charset="-128"/>
            </a:endParaRPr>
          </a:p>
        </p:txBody>
      </p:sp>
      <p:grpSp>
        <p:nvGrpSpPr>
          <p:cNvPr id="4" name="Group 20"/>
          <p:cNvGrpSpPr>
            <a:grpSpLocks/>
          </p:cNvGrpSpPr>
          <p:nvPr/>
        </p:nvGrpSpPr>
        <p:grpSpPr bwMode="auto">
          <a:xfrm>
            <a:off x="1324085" y="2801939"/>
            <a:ext cx="7697788" cy="3089275"/>
            <a:chOff x="730309" y="2853812"/>
            <a:chExt cx="7697266" cy="3090329"/>
          </a:xfrm>
        </p:grpSpPr>
        <p:sp>
          <p:nvSpPr>
            <p:cNvPr id="6" name="Oval 5"/>
            <p:cNvSpPr>
              <a:spLocks noChangeArrowheads="1"/>
            </p:cNvSpPr>
            <p:nvPr/>
          </p:nvSpPr>
          <p:spPr bwMode="auto">
            <a:xfrm>
              <a:off x="3454274" y="2853812"/>
              <a:ext cx="2185840" cy="1065576"/>
            </a:xfrm>
            <a:prstGeom prst="ellipse">
              <a:avLst/>
            </a:prstGeom>
            <a:gradFill rotWithShape="1">
              <a:gsLst>
                <a:gs pos="0">
                  <a:srgbClr val="2ABAE3"/>
                </a:gs>
                <a:gs pos="30000">
                  <a:srgbClr val="0A99BE"/>
                </a:gs>
                <a:gs pos="50000">
                  <a:srgbClr val="0086AA"/>
                </a:gs>
                <a:gs pos="100000">
                  <a:srgbClr val="005269"/>
                </a:gs>
              </a:gsLst>
              <a:lin ang="5400000"/>
            </a:gradFill>
            <a:ln w="9525">
              <a:solidFill>
                <a:schemeClr val="accent1"/>
              </a:solidFill>
              <a:round/>
              <a:headEnd/>
              <a:tailEnd/>
            </a:ln>
            <a:effectLst>
              <a:outerShdw dist="38100" dir="5400000" rotWithShape="0">
                <a:srgbClr val="808080">
                  <a:alpha val="34999"/>
                </a:srgbClr>
              </a:outerShdw>
            </a:effectLst>
          </p:spPr>
          <p:txBody>
            <a:bodyPr anchor="ctr"/>
            <a:lstStyle/>
            <a:p>
              <a:pPr algn="ctr">
                <a:defRPr/>
              </a:pPr>
              <a:endParaRPr lang="en-US" sz="2400">
                <a:solidFill>
                  <a:schemeClr val="lt1"/>
                </a:solidFill>
              </a:endParaRPr>
            </a:p>
          </p:txBody>
        </p:sp>
        <p:sp>
          <p:nvSpPr>
            <p:cNvPr id="7" name="Oval 6"/>
            <p:cNvSpPr>
              <a:spLocks noChangeArrowheads="1"/>
            </p:cNvSpPr>
            <p:nvPr/>
          </p:nvSpPr>
          <p:spPr bwMode="auto">
            <a:xfrm>
              <a:off x="6243323" y="4835688"/>
              <a:ext cx="2184252" cy="1065576"/>
            </a:xfrm>
            <a:prstGeom prst="ellipse">
              <a:avLst/>
            </a:prstGeom>
            <a:gradFill rotWithShape="1">
              <a:gsLst>
                <a:gs pos="0">
                  <a:srgbClr val="2ABAE3"/>
                </a:gs>
                <a:gs pos="30000">
                  <a:srgbClr val="0A99BE"/>
                </a:gs>
                <a:gs pos="50000">
                  <a:srgbClr val="0086AA"/>
                </a:gs>
                <a:gs pos="100000">
                  <a:srgbClr val="005269"/>
                </a:gs>
              </a:gsLst>
              <a:lin ang="5400000"/>
            </a:gradFill>
            <a:ln w="9525">
              <a:solidFill>
                <a:schemeClr val="accent1"/>
              </a:solidFill>
              <a:round/>
              <a:headEnd/>
              <a:tailEnd/>
            </a:ln>
            <a:effectLst>
              <a:outerShdw dist="38100" dir="5400000" rotWithShape="0">
                <a:srgbClr val="808080">
                  <a:alpha val="34999"/>
                </a:srgbClr>
              </a:outerShdw>
            </a:effectLst>
          </p:spPr>
          <p:txBody>
            <a:bodyPr anchor="ctr"/>
            <a:lstStyle/>
            <a:p>
              <a:pPr algn="ctr">
                <a:defRPr/>
              </a:pPr>
              <a:endParaRPr lang="en-US" sz="2400">
                <a:solidFill>
                  <a:schemeClr val="lt1"/>
                </a:solidFill>
              </a:endParaRPr>
            </a:p>
          </p:txBody>
        </p:sp>
        <p:sp>
          <p:nvSpPr>
            <p:cNvPr id="8" name="Oval 7"/>
            <p:cNvSpPr>
              <a:spLocks noChangeArrowheads="1"/>
            </p:cNvSpPr>
            <p:nvPr/>
          </p:nvSpPr>
          <p:spPr bwMode="auto">
            <a:xfrm>
              <a:off x="3473323" y="4878566"/>
              <a:ext cx="2184252" cy="1065575"/>
            </a:xfrm>
            <a:prstGeom prst="ellipse">
              <a:avLst/>
            </a:prstGeom>
            <a:gradFill rotWithShape="1">
              <a:gsLst>
                <a:gs pos="0">
                  <a:srgbClr val="2ABAE3"/>
                </a:gs>
                <a:gs pos="30000">
                  <a:srgbClr val="0A99BE"/>
                </a:gs>
                <a:gs pos="50000">
                  <a:srgbClr val="0086AA"/>
                </a:gs>
                <a:gs pos="100000">
                  <a:srgbClr val="005269"/>
                </a:gs>
              </a:gsLst>
              <a:lin ang="5400000"/>
            </a:gradFill>
            <a:ln w="9525">
              <a:solidFill>
                <a:schemeClr val="accent1"/>
              </a:solidFill>
              <a:round/>
              <a:headEnd/>
              <a:tailEnd/>
            </a:ln>
            <a:effectLst>
              <a:outerShdw dist="38100" dir="5400000" rotWithShape="0">
                <a:srgbClr val="808080">
                  <a:alpha val="34999"/>
                </a:srgbClr>
              </a:outerShdw>
            </a:effectLst>
          </p:spPr>
          <p:txBody>
            <a:bodyPr anchor="ctr"/>
            <a:lstStyle/>
            <a:p>
              <a:pPr algn="ctr">
                <a:defRPr/>
              </a:pPr>
              <a:endParaRPr lang="en-US" sz="2400">
                <a:solidFill>
                  <a:schemeClr val="lt1"/>
                </a:solidFill>
              </a:endParaRPr>
            </a:p>
          </p:txBody>
        </p:sp>
        <p:sp>
          <p:nvSpPr>
            <p:cNvPr id="9" name="Oval 8"/>
            <p:cNvSpPr>
              <a:spLocks noChangeArrowheads="1"/>
            </p:cNvSpPr>
            <p:nvPr/>
          </p:nvSpPr>
          <p:spPr bwMode="auto">
            <a:xfrm>
              <a:off x="730309" y="4867449"/>
              <a:ext cx="2184252" cy="1065576"/>
            </a:xfrm>
            <a:prstGeom prst="ellipse">
              <a:avLst/>
            </a:prstGeom>
            <a:gradFill rotWithShape="1">
              <a:gsLst>
                <a:gs pos="0">
                  <a:srgbClr val="2ABAE3"/>
                </a:gs>
                <a:gs pos="30000">
                  <a:srgbClr val="0A99BE"/>
                </a:gs>
                <a:gs pos="50000">
                  <a:srgbClr val="0086AA"/>
                </a:gs>
                <a:gs pos="100000">
                  <a:srgbClr val="005269"/>
                </a:gs>
              </a:gsLst>
              <a:lin ang="5400000"/>
            </a:gradFill>
            <a:ln w="9525">
              <a:solidFill>
                <a:schemeClr val="accent1"/>
              </a:solidFill>
              <a:round/>
              <a:headEnd/>
              <a:tailEnd/>
            </a:ln>
            <a:effectLst>
              <a:outerShdw dist="38100" dir="5400000" rotWithShape="0">
                <a:srgbClr val="808080">
                  <a:alpha val="34999"/>
                </a:srgbClr>
              </a:outerShdw>
            </a:effectLst>
          </p:spPr>
          <p:txBody>
            <a:bodyPr anchor="ctr"/>
            <a:lstStyle/>
            <a:p>
              <a:pPr algn="ctr">
                <a:defRPr/>
              </a:pPr>
              <a:endParaRPr lang="en-US" sz="2400">
                <a:solidFill>
                  <a:schemeClr val="lt1"/>
                </a:solidFill>
              </a:endParaRPr>
            </a:p>
          </p:txBody>
        </p:sp>
        <p:sp>
          <p:nvSpPr>
            <p:cNvPr id="35849" name="TextBox 10"/>
            <p:cNvSpPr txBox="1">
              <a:spLocks noChangeArrowheads="1"/>
            </p:cNvSpPr>
            <p:nvPr/>
          </p:nvSpPr>
          <p:spPr bwMode="auto">
            <a:xfrm>
              <a:off x="3714270" y="3140548"/>
              <a:ext cx="1693270" cy="461823"/>
            </a:xfrm>
            <a:prstGeom prst="rect">
              <a:avLst/>
            </a:prstGeom>
            <a:noFill/>
            <a:ln w="9525">
              <a:noFill/>
              <a:miter lim="800000"/>
              <a:headEnd/>
              <a:tailEnd/>
            </a:ln>
          </p:spPr>
          <p:txBody>
            <a:bodyPr>
              <a:spAutoFit/>
            </a:bodyPr>
            <a:lstStyle/>
            <a:p>
              <a:pPr algn="ctr"/>
              <a:r>
                <a:rPr lang="en-US" sz="2400">
                  <a:solidFill>
                    <a:schemeClr val="bg1">
                      <a:lumMod val="95000"/>
                    </a:schemeClr>
                  </a:solidFill>
                </a:rPr>
                <a:t>Dispersal</a:t>
              </a:r>
            </a:p>
          </p:txBody>
        </p:sp>
        <p:sp>
          <p:nvSpPr>
            <p:cNvPr id="35850" name="TextBox 11"/>
            <p:cNvSpPr txBox="1">
              <a:spLocks noChangeArrowheads="1"/>
            </p:cNvSpPr>
            <p:nvPr/>
          </p:nvSpPr>
          <p:spPr bwMode="auto">
            <a:xfrm>
              <a:off x="975799" y="5169325"/>
              <a:ext cx="1693270" cy="461823"/>
            </a:xfrm>
            <a:prstGeom prst="rect">
              <a:avLst/>
            </a:prstGeom>
            <a:noFill/>
            <a:ln w="9525">
              <a:noFill/>
              <a:miter lim="800000"/>
              <a:headEnd/>
              <a:tailEnd/>
            </a:ln>
          </p:spPr>
          <p:txBody>
            <a:bodyPr>
              <a:spAutoFit/>
            </a:bodyPr>
            <a:lstStyle/>
            <a:p>
              <a:pPr algn="ctr"/>
              <a:r>
                <a:rPr lang="en-US" sz="2400" dirty="0">
                  <a:solidFill>
                    <a:schemeClr val="bg1">
                      <a:lumMod val="95000"/>
                    </a:schemeClr>
                  </a:solidFill>
                </a:rPr>
                <a:t>Wind</a:t>
              </a:r>
            </a:p>
          </p:txBody>
        </p:sp>
        <p:sp>
          <p:nvSpPr>
            <p:cNvPr id="35851" name="TextBox 12"/>
            <p:cNvSpPr txBox="1">
              <a:spLocks noChangeArrowheads="1"/>
            </p:cNvSpPr>
            <p:nvPr/>
          </p:nvSpPr>
          <p:spPr bwMode="auto">
            <a:xfrm>
              <a:off x="3716461" y="5218240"/>
              <a:ext cx="1693270" cy="461823"/>
            </a:xfrm>
            <a:prstGeom prst="rect">
              <a:avLst/>
            </a:prstGeom>
            <a:noFill/>
            <a:ln w="9525">
              <a:noFill/>
              <a:miter lim="800000"/>
              <a:headEnd/>
              <a:tailEnd/>
            </a:ln>
          </p:spPr>
          <p:txBody>
            <a:bodyPr>
              <a:spAutoFit/>
            </a:bodyPr>
            <a:lstStyle/>
            <a:p>
              <a:pPr algn="ctr"/>
              <a:r>
                <a:rPr lang="en-US" sz="2400">
                  <a:solidFill>
                    <a:schemeClr val="bg1">
                      <a:lumMod val="95000"/>
                    </a:schemeClr>
                  </a:solidFill>
                </a:rPr>
                <a:t>Water</a:t>
              </a:r>
            </a:p>
          </p:txBody>
        </p:sp>
        <p:sp>
          <p:nvSpPr>
            <p:cNvPr id="35852" name="TextBox 13"/>
            <p:cNvSpPr txBox="1">
              <a:spLocks noChangeArrowheads="1"/>
            </p:cNvSpPr>
            <p:nvPr/>
          </p:nvSpPr>
          <p:spPr bwMode="auto">
            <a:xfrm>
              <a:off x="6488813" y="4952835"/>
              <a:ext cx="1693270" cy="831281"/>
            </a:xfrm>
            <a:prstGeom prst="rect">
              <a:avLst/>
            </a:prstGeom>
            <a:noFill/>
            <a:ln w="9525">
              <a:noFill/>
              <a:miter lim="800000"/>
              <a:headEnd/>
              <a:tailEnd/>
            </a:ln>
          </p:spPr>
          <p:txBody>
            <a:bodyPr>
              <a:spAutoFit/>
            </a:bodyPr>
            <a:lstStyle/>
            <a:p>
              <a:pPr algn="ctr"/>
              <a:r>
                <a:rPr lang="en-US" sz="2400" dirty="0">
                  <a:solidFill>
                    <a:schemeClr val="bg1">
                      <a:lumMod val="95000"/>
                    </a:schemeClr>
                  </a:solidFill>
                </a:rPr>
                <a:t>Living Things</a:t>
              </a:r>
            </a:p>
          </p:txBody>
        </p:sp>
        <p:cxnSp>
          <p:nvCxnSpPr>
            <p:cNvPr id="16" name="Straight Connector 15"/>
            <p:cNvCxnSpPr>
              <a:cxnSpLocks noChangeShapeType="1"/>
              <a:stCxn id="6" idx="4"/>
              <a:endCxn id="8" idx="0"/>
            </p:cNvCxnSpPr>
            <p:nvPr/>
          </p:nvCxnSpPr>
          <p:spPr bwMode="auto">
            <a:xfrm rot="16200000" flipH="1">
              <a:off x="4077130" y="4390247"/>
              <a:ext cx="959177" cy="17461"/>
            </a:xfrm>
            <a:prstGeom prst="line">
              <a:avLst/>
            </a:prstGeom>
            <a:noFill/>
            <a:ln w="55000" cmpd="thickThin">
              <a:solidFill>
                <a:schemeClr val="accent1"/>
              </a:solidFill>
              <a:round/>
              <a:headEnd/>
              <a:tailEnd/>
            </a:ln>
            <a:effectLst>
              <a:outerShdw dist="38100" dir="5400000" rotWithShape="0">
                <a:srgbClr val="808080">
                  <a:alpha val="34999"/>
                </a:srgbClr>
              </a:outerShdw>
            </a:effectLst>
          </p:spPr>
        </p:cxnSp>
        <p:cxnSp>
          <p:nvCxnSpPr>
            <p:cNvPr id="18" name="Straight Connector 17"/>
            <p:cNvCxnSpPr>
              <a:cxnSpLocks noChangeShapeType="1"/>
            </p:cNvCxnSpPr>
            <p:nvPr/>
          </p:nvCxnSpPr>
          <p:spPr bwMode="auto">
            <a:xfrm>
              <a:off x="5694085" y="4410093"/>
              <a:ext cx="1147684" cy="492293"/>
            </a:xfrm>
            <a:prstGeom prst="line">
              <a:avLst/>
            </a:prstGeom>
            <a:noFill/>
            <a:ln w="55000" cmpd="thickThin">
              <a:solidFill>
                <a:schemeClr val="accent1"/>
              </a:solidFill>
              <a:round/>
              <a:headEnd/>
              <a:tailEnd/>
            </a:ln>
            <a:effectLst>
              <a:outerShdw dist="38100" dir="5400000" rotWithShape="0">
                <a:srgbClr val="808080">
                  <a:alpha val="34999"/>
                </a:srgbClr>
              </a:outerShdw>
            </a:effectLst>
          </p:spPr>
        </p:cxnSp>
        <p:cxnSp>
          <p:nvCxnSpPr>
            <p:cNvPr id="20" name="Straight Connector 19"/>
            <p:cNvCxnSpPr>
              <a:cxnSpLocks noChangeShapeType="1"/>
            </p:cNvCxnSpPr>
            <p:nvPr/>
          </p:nvCxnSpPr>
          <p:spPr bwMode="auto">
            <a:xfrm rot="10800000" flipV="1">
              <a:off x="2430407" y="4410093"/>
              <a:ext cx="1011168" cy="573284"/>
            </a:xfrm>
            <a:prstGeom prst="line">
              <a:avLst/>
            </a:prstGeom>
            <a:noFill/>
            <a:ln w="55000" cmpd="thickThin">
              <a:solidFill>
                <a:schemeClr val="accent1"/>
              </a:solidFill>
              <a:round/>
              <a:headEnd/>
              <a:tailEnd/>
            </a:ln>
            <a:effectLst>
              <a:outerShdw dist="38100" dir="5400000" rotWithShape="0">
                <a:srgbClr val="808080">
                  <a:alpha val="34999"/>
                </a:srgbClr>
              </a:outerShdw>
            </a:effectLst>
          </p:spPr>
        </p:cxnSp>
        <p:sp>
          <p:nvSpPr>
            <p:cNvPr id="35856" name="TextBox 9"/>
            <p:cNvSpPr txBox="1">
              <a:spLocks noChangeArrowheads="1"/>
            </p:cNvSpPr>
            <p:nvPr/>
          </p:nvSpPr>
          <p:spPr bwMode="auto">
            <a:xfrm>
              <a:off x="2512591" y="4096376"/>
              <a:ext cx="4137588" cy="461822"/>
            </a:xfrm>
            <a:prstGeom prst="rect">
              <a:avLst/>
            </a:prstGeom>
            <a:solidFill>
              <a:schemeClr val="bg1"/>
            </a:solidFill>
            <a:ln w="9525">
              <a:noFill/>
              <a:miter lim="800000"/>
              <a:headEnd/>
              <a:tailEnd/>
            </a:ln>
          </p:spPr>
          <p:txBody>
            <a:bodyPr>
              <a:spAutoFit/>
            </a:bodyPr>
            <a:lstStyle/>
            <a:p>
              <a:pPr algn="ctr"/>
              <a:r>
                <a:rPr lang="en-US" sz="2400"/>
                <a:t>can be caused by</a:t>
              </a:r>
            </a:p>
          </p:txBody>
        </p:sp>
      </p:grpSp>
    </p:spTree>
    <p:extLst>
      <p:ext uri="{BB962C8B-B14F-4D97-AF65-F5344CB8AC3E}">
        <p14:creationId xmlns:p14="http://schemas.microsoft.com/office/powerpoint/2010/main" val="281007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400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Wind and Water</a:t>
            </a:r>
            <a:endParaRPr lang="en-US" dirty="0"/>
          </a:p>
        </p:txBody>
      </p:sp>
      <p:sp>
        <p:nvSpPr>
          <p:cNvPr id="36866" name="Content Placeholder 1"/>
          <p:cNvSpPr>
            <a:spLocks noGrp="1"/>
          </p:cNvSpPr>
          <p:nvPr>
            <p:ph idx="1"/>
          </p:nvPr>
        </p:nvSpPr>
        <p:spPr>
          <a:xfrm>
            <a:off x="677334" y="1640327"/>
            <a:ext cx="8596668" cy="3880773"/>
          </a:xfrm>
        </p:spPr>
        <p:txBody>
          <a:bodyPr>
            <a:noAutofit/>
          </a:bodyPr>
          <a:lstStyle/>
          <a:p>
            <a:pPr eaLnBrk="1" hangingPunct="1">
              <a:buFont typeface="Wingdings 3" pitchFamily="-110" charset="2"/>
              <a:buNone/>
            </a:pPr>
            <a:r>
              <a:rPr lang="en-US" sz="3200" dirty="0" smtClean="0">
                <a:ea typeface="ＭＳ Ｐゴシック" pitchFamily="-110" charset="-128"/>
              </a:rPr>
              <a:t>Wind can disperse </a:t>
            </a:r>
            <a:r>
              <a:rPr lang="en-US" sz="3200" i="1" dirty="0" smtClean="0">
                <a:ea typeface="ＭＳ Ｐゴシック" pitchFamily="-110" charset="-128"/>
              </a:rPr>
              <a:t>seeds, the spores of fungi, tiny spiders, and other small, lightweight organisms.</a:t>
            </a:r>
          </a:p>
          <a:p>
            <a:pPr eaLnBrk="1" hangingPunct="1">
              <a:buFont typeface="Wingdings 3" pitchFamily="-110" charset="2"/>
              <a:buNone/>
            </a:pPr>
            <a:endParaRPr lang="en-US" sz="3200" i="1" dirty="0" smtClean="0">
              <a:ea typeface="ＭＳ Ｐゴシック" pitchFamily="-110" charset="-128"/>
            </a:endParaRPr>
          </a:p>
          <a:p>
            <a:pPr eaLnBrk="1" hangingPunct="1">
              <a:buFont typeface="Wingdings 3" pitchFamily="-110" charset="2"/>
              <a:buNone/>
            </a:pPr>
            <a:endParaRPr lang="en-US" sz="3200" i="1" dirty="0" smtClean="0">
              <a:ea typeface="ＭＳ Ｐゴシック" pitchFamily="-110" charset="-128"/>
            </a:endParaRPr>
          </a:p>
          <a:p>
            <a:pPr eaLnBrk="1" hangingPunct="1">
              <a:buFont typeface="Wingdings 3" pitchFamily="-110" charset="2"/>
              <a:buNone/>
            </a:pPr>
            <a:r>
              <a:rPr lang="en-US" sz="3200" dirty="0" smtClean="0">
                <a:ea typeface="ＭＳ Ｐゴシック" pitchFamily="-110" charset="-128"/>
              </a:rPr>
              <a:t>Water can disperse things that float such as coconuts and leaves.</a:t>
            </a:r>
          </a:p>
        </p:txBody>
      </p:sp>
    </p:spTree>
    <p:extLst>
      <p:ext uri="{BB962C8B-B14F-4D97-AF65-F5344CB8AC3E}">
        <p14:creationId xmlns:p14="http://schemas.microsoft.com/office/powerpoint/2010/main" val="285906870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eaLnBrk="1" hangingPunct="1">
              <a:defRPr/>
            </a:pPr>
            <a:r>
              <a:rPr lang="en-US" dirty="0" smtClean="0"/>
              <a:t>Other living things</a:t>
            </a:r>
            <a:endParaRPr lang="en-US" dirty="0"/>
          </a:p>
        </p:txBody>
      </p:sp>
      <p:sp>
        <p:nvSpPr>
          <p:cNvPr id="2" name="Content Placeholder 1"/>
          <p:cNvSpPr>
            <a:spLocks noGrp="1"/>
          </p:cNvSpPr>
          <p:nvPr>
            <p:ph idx="1"/>
          </p:nvPr>
        </p:nvSpPr>
        <p:spPr>
          <a:xfrm>
            <a:off x="677334" y="1481139"/>
            <a:ext cx="9533466" cy="1323975"/>
          </a:xfrm>
        </p:spPr>
        <p:txBody>
          <a:bodyPr/>
          <a:lstStyle/>
          <a:p>
            <a:pPr eaLnBrk="1" hangingPunct="1">
              <a:buFont typeface="Wingdings 3" pitchFamily="-110" charset="2"/>
              <a:buNone/>
            </a:pPr>
            <a:r>
              <a:rPr lang="en-US" sz="3200" dirty="0" smtClean="0">
                <a:ea typeface="ＭＳ Ｐゴシック" pitchFamily="-110" charset="-128"/>
              </a:rPr>
              <a:t>Some organisms may be dispersed by other living things. </a:t>
            </a:r>
          </a:p>
          <a:p>
            <a:pPr eaLnBrk="1" hangingPunct="1">
              <a:buFont typeface="Wingdings 3" pitchFamily="-110" charset="2"/>
              <a:buNone/>
            </a:pPr>
            <a:endParaRPr lang="en-US" dirty="0" smtClean="0">
              <a:ea typeface="ＭＳ Ｐゴシック" pitchFamily="-110" charset="-128"/>
            </a:endParaRPr>
          </a:p>
        </p:txBody>
      </p:sp>
      <p:sp>
        <p:nvSpPr>
          <p:cNvPr id="4" name="TextBox 3"/>
          <p:cNvSpPr txBox="1">
            <a:spLocks noChangeArrowheads="1"/>
          </p:cNvSpPr>
          <p:nvPr/>
        </p:nvSpPr>
        <p:spPr bwMode="auto">
          <a:xfrm>
            <a:off x="1981200" y="2805113"/>
            <a:ext cx="8229600" cy="3416300"/>
          </a:xfrm>
          <a:prstGeom prst="rect">
            <a:avLst/>
          </a:prstGeom>
          <a:noFill/>
          <a:ln w="9525">
            <a:noFill/>
            <a:miter lim="800000"/>
            <a:headEnd/>
            <a:tailEnd/>
          </a:ln>
        </p:spPr>
        <p:txBody>
          <a:bodyPr>
            <a:spAutoFit/>
          </a:bodyPr>
          <a:lstStyle/>
          <a:p>
            <a:r>
              <a:rPr lang="en-US" sz="2400"/>
              <a:t>For example: </a:t>
            </a:r>
            <a:endParaRPr lang="en-US" sz="2400" i="1"/>
          </a:p>
          <a:p>
            <a:r>
              <a:rPr lang="en-US" sz="2400" i="1"/>
              <a:t>A bird may eat seeds and deposit them in its waste in another location. </a:t>
            </a:r>
          </a:p>
          <a:p>
            <a:endParaRPr lang="en-US" sz="2400" i="1"/>
          </a:p>
          <a:p>
            <a:r>
              <a:rPr lang="en-US" sz="2400" i="1"/>
              <a:t>A duck may carry algae or fish eggs on its feet from pond to pond. </a:t>
            </a:r>
          </a:p>
          <a:p>
            <a:endParaRPr lang="en-US" sz="2400" i="1"/>
          </a:p>
          <a:p>
            <a:r>
              <a:rPr lang="en-US" sz="2400" i="1"/>
              <a:t>A dog may carry sticky plant seeds on its fur.</a:t>
            </a:r>
            <a:endParaRPr lang="en-US" sz="2400"/>
          </a:p>
          <a:p>
            <a:endParaRPr lang="en-US" sz="2400"/>
          </a:p>
        </p:txBody>
      </p:sp>
    </p:spTree>
    <p:extLst>
      <p:ext uri="{BB962C8B-B14F-4D97-AF65-F5344CB8AC3E}">
        <p14:creationId xmlns:p14="http://schemas.microsoft.com/office/powerpoint/2010/main" val="2731153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0" end="0"/>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3000"/>
                                  </p:stCondLst>
                                  <p:childTnLst>
                                    <p:set>
                                      <p:cBhvr>
                                        <p:cTn id="13"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dirty="0" smtClean="0">
                <a:ea typeface="+mj-ea"/>
                <a:cs typeface="+mj-cs"/>
              </a:rPr>
              <a:t>True or False?</a:t>
            </a:r>
            <a:endParaRPr lang="en-US" dirty="0">
              <a:ea typeface="+mj-ea"/>
              <a:cs typeface="+mj-cs"/>
            </a:endParaRPr>
          </a:p>
        </p:txBody>
      </p:sp>
      <p:sp>
        <p:nvSpPr>
          <p:cNvPr id="3" name="Content Placeholder 2"/>
          <p:cNvSpPr>
            <a:spLocks noGrp="1"/>
          </p:cNvSpPr>
          <p:nvPr>
            <p:ph idx="1"/>
          </p:nvPr>
        </p:nvSpPr>
        <p:spPr>
          <a:xfrm>
            <a:off x="677334" y="1757855"/>
            <a:ext cx="8229600" cy="1193800"/>
          </a:xfrm>
        </p:spPr>
        <p:txBody>
          <a:bodyPr>
            <a:normAutofit/>
          </a:bodyPr>
          <a:lstStyle/>
          <a:p>
            <a:pPr algn="ctr" eaLnBrk="1" hangingPunct="1">
              <a:buFont typeface="Wingdings 3" pitchFamily="-110" charset="2"/>
              <a:buNone/>
            </a:pPr>
            <a:r>
              <a:rPr lang="en-US" sz="3600" dirty="0" smtClean="0">
                <a:ea typeface="ＭＳ Ｐゴシック" pitchFamily="-110" charset="-128"/>
              </a:rPr>
              <a:t>Humans are not important to the dispersal of other species.</a:t>
            </a:r>
          </a:p>
        </p:txBody>
      </p:sp>
      <p:sp>
        <p:nvSpPr>
          <p:cNvPr id="4" name="TextBox 3"/>
          <p:cNvSpPr txBox="1">
            <a:spLocks noChangeArrowheads="1"/>
          </p:cNvSpPr>
          <p:nvPr/>
        </p:nvSpPr>
        <p:spPr bwMode="auto">
          <a:xfrm>
            <a:off x="2921001" y="3544888"/>
            <a:ext cx="6119813" cy="1631950"/>
          </a:xfrm>
          <a:prstGeom prst="rect">
            <a:avLst/>
          </a:prstGeom>
          <a:noFill/>
          <a:ln w="9525">
            <a:noFill/>
            <a:miter lim="800000"/>
            <a:headEnd/>
            <a:tailEnd/>
          </a:ln>
        </p:spPr>
        <p:txBody>
          <a:bodyPr>
            <a:spAutoFit/>
          </a:bodyPr>
          <a:lstStyle/>
          <a:p>
            <a:pPr algn="ctr"/>
            <a:r>
              <a:rPr lang="en-US" sz="2000" i="1">
                <a:latin typeface="Lucida Sans Unicode" pitchFamily="-110" charset="-52"/>
              </a:rPr>
              <a:t>False!</a:t>
            </a:r>
          </a:p>
          <a:p>
            <a:pPr algn="ctr"/>
            <a:endParaRPr lang="en-US" sz="2000" i="1">
              <a:latin typeface="Lucida Sans Unicode" pitchFamily="-110" charset="-52"/>
            </a:endParaRPr>
          </a:p>
          <a:p>
            <a:pPr algn="ctr"/>
            <a:r>
              <a:rPr lang="en-US" sz="2000" i="1">
                <a:latin typeface="Lucida Sans Unicode" pitchFamily="-110" charset="-52"/>
              </a:rPr>
              <a:t>As people move around the world, they take organisms with them. Sometimes it is intentional and other times unintentional.</a:t>
            </a:r>
          </a:p>
        </p:txBody>
      </p:sp>
    </p:spTree>
    <p:extLst>
      <p:ext uri="{BB962C8B-B14F-4D97-AF65-F5344CB8AC3E}">
        <p14:creationId xmlns:p14="http://schemas.microsoft.com/office/powerpoint/2010/main" val="3404265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iterate type="lt">
                                    <p:tmAbs val="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type="lt">
                                    <p:tmAbs val="0"/>
                                  </p:iterate>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par>
                          <p:cTn id="11" fill="hold">
                            <p:stCondLst>
                              <p:cond delay="0"/>
                            </p:stCondLst>
                            <p:childTnLst>
                              <p:par>
                                <p:cTn id="12" presetID="10" presetClass="entr" presetSubtype="0" fill="hold" grpId="0" nodeType="afterEffect">
                                  <p:stCondLst>
                                    <p:cond delay="500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3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1416</TotalTime>
  <Words>563</Words>
  <Application>Microsoft Office PowerPoint</Application>
  <PresentationFormat>Widescreen</PresentationFormat>
  <Paragraphs>73</Paragraphs>
  <Slides>15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15</vt:i4>
      </vt:variant>
    </vt:vector>
  </HeadingPairs>
  <TitlesOfParts>
    <vt:vector size="21" baseType="lpstr">
      <vt:lpstr>MS PGothic</vt:lpstr>
      <vt:lpstr>Arial</vt:lpstr>
      <vt:lpstr>Lucida Sans Unicode</vt:lpstr>
      <vt:lpstr>Trebuchet MS</vt:lpstr>
      <vt:lpstr>Wingdings 3</vt:lpstr>
      <vt:lpstr>Facet</vt:lpstr>
      <vt:lpstr>Biogeography and Dispersal</vt:lpstr>
      <vt:lpstr>Biogeography</vt:lpstr>
      <vt:lpstr>Continental Drift</vt:lpstr>
      <vt:lpstr>True or False?</vt:lpstr>
      <vt:lpstr>What do you think?</vt:lpstr>
      <vt:lpstr>Dispersal</vt:lpstr>
      <vt:lpstr>Wind and Water</vt:lpstr>
      <vt:lpstr>Other living things</vt:lpstr>
      <vt:lpstr>True or False?</vt:lpstr>
      <vt:lpstr>Exotic Species</vt:lpstr>
      <vt:lpstr>Limits to Dispersal</vt:lpstr>
      <vt:lpstr>Physical Barriers</vt:lpstr>
      <vt:lpstr>Competition</vt:lpstr>
      <vt:lpstr>Climate</vt:lpstr>
      <vt:lpstr>Climate</vt:lpstr>
    </vt:vector>
  </TitlesOfParts>
  <Company>Paulding County School District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Biogeography and Dispersal</dc:title>
  <dc:creator>Katrina Kippen</dc:creator>
  <cp:lastModifiedBy>Katrina Kippen</cp:lastModifiedBy>
  <cp:revision>5</cp:revision>
  <dcterms:created xsi:type="dcterms:W3CDTF">2014-08-19T20:04:08Z</dcterms:created>
  <dcterms:modified xsi:type="dcterms:W3CDTF">2014-08-20T19:40:51Z</dcterms:modified>
</cp:coreProperties>
</file>