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1" r:id="rId3"/>
    <p:sldId id="257" r:id="rId4"/>
    <p:sldId id="258" r:id="rId5"/>
    <p:sldId id="259" r:id="rId6"/>
    <p:sldId id="267" r:id="rId7"/>
    <p:sldId id="268" r:id="rId8"/>
    <p:sldId id="266" r:id="rId9"/>
    <p:sldId id="269" r:id="rId10"/>
    <p:sldId id="270" r:id="rId11"/>
    <p:sldId id="260" r:id="rId12"/>
    <p:sldId id="272" r:id="rId13"/>
    <p:sldId id="273" r:id="rId14"/>
    <p:sldId id="274" r:id="rId15"/>
    <p:sldId id="275" r:id="rId16"/>
    <p:sldId id="276" r:id="rId17"/>
    <p:sldId id="277" r:id="rId18"/>
    <p:sldId id="278" r:id="rId1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3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4138088-4939-447A-9139-400C92B752BB}" type="datetime1">
              <a:rPr lang="en-US"/>
              <a:pPr/>
              <a:t>9/28/15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C80BAF5A-BE86-4AC4-ADBC-1327855D69E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978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03865BE5-E508-411B-94C0-414EE047A528}" type="datetime1">
              <a:rPr lang="en-US"/>
              <a:pPr/>
              <a:t>9/28/15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0CC6E618-563D-40D3-8E62-ECD03A4DBEE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4532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426FFDF-565A-4CD7-AB2D-AF2D649E73B3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77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8491B87-B9B0-4F67-893A-2A7F41E11A71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671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731A841-9615-4D0E-B1EF-B0FE9C505AB3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195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731A841-9615-4D0E-B1EF-B0FE9C505AB3}" type="slidenum">
              <a:rPr lang="en-US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00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026559E-6DD1-4FAA-A267-FE24AF20D858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936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850C586-5736-4EC2-AFC3-BF8DDC5C725E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900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2759CDE-EFB2-4D6A-AE12-1932EAA7737F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803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2692C1D-5127-4402-8691-112B5A8B8C85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15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0574EF5-83C3-4895-863F-0BB8134A96DB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08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F3BE5B5-0E1D-4865-AC72-6544C07C26F7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4072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Questions: 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US" smtClean="0"/>
              <a:t>What variable is plotted along the x-axis? What variable is plotted along the y-axis? </a:t>
            </a:r>
            <a:r>
              <a:rPr lang="en-US" i="1" u="sng" smtClean="0">
                <a:solidFill>
                  <a:srgbClr val="FF0000"/>
                </a:solidFill>
              </a:rPr>
              <a:t>Year; number of wolves/moose.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US" smtClean="0"/>
              <a:t>How did the moose population change between 1965 and 1972? What happened to the wolf population from 1970 through 1978? </a:t>
            </a:r>
            <a:r>
              <a:rPr lang="en-US" i="1" u="sng" smtClean="0"/>
              <a:t>The moose population increased and then decreased; the wolf population increased.</a:t>
            </a:r>
            <a:endParaRPr lang="en-US" u="sng" smtClean="0"/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US" smtClean="0"/>
              <a:t>How might the change in the moose population have led to the change in the wolf population? </a:t>
            </a:r>
            <a:r>
              <a:rPr lang="en-US" i="1" u="sng" smtClean="0"/>
              <a:t>As the moose population increased, more food was available to the wolf population and it increased.</a:t>
            </a:r>
            <a:endParaRPr lang="en-US" u="sng" smtClean="0"/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US" smtClean="0"/>
              <a:t>What is one likely cause of the dip in the moose population between 1974 and 1981? </a:t>
            </a:r>
            <a:r>
              <a:rPr lang="en-US" i="1" u="sng" smtClean="0"/>
              <a:t>The wolf population increased.</a:t>
            </a:r>
            <a:endParaRPr lang="en-US" u="sng" smtClean="0"/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US" smtClean="0"/>
              <a:t>How might a disease in the wolf population one year affect the moose population the next year? </a:t>
            </a:r>
            <a:r>
              <a:rPr lang="en-US" i="1" u="sng" smtClean="0"/>
              <a:t>Disease would cause a decrease in the wolf population, so fewer moose would be eaten and the population could increase.</a:t>
            </a:r>
            <a:endParaRPr lang="en-US" u="sng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752BB93-61D3-4B10-8C9A-7F8D97578365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238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24CC44F-3F46-48A6-A769-0D7E1D8C378F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70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>
            <a:cxnSpLocks noChangeShapeType="1"/>
          </p:cNvCxnSpPr>
          <p:nvPr/>
        </p:nvCxnSpPr>
        <p:spPr bwMode="auto">
          <a:xfrm>
            <a:off x="1463675" y="3549650"/>
            <a:ext cx="2971800" cy="1588"/>
          </a:xfrm>
          <a:prstGeom prst="line">
            <a:avLst/>
          </a:prstGeom>
          <a:noFill/>
          <a:ln w="9525">
            <a:solidFill>
              <a:srgbClr val="E9E9E8"/>
            </a:solidFill>
            <a:round/>
            <a:headEnd/>
            <a:tailEnd/>
          </a:ln>
          <a:effectLst>
            <a:outerShdw algn="tl" rotWithShape="0">
              <a:srgbClr val="808080">
                <a:alpha val="54999"/>
              </a:srgbClr>
            </a:outerShdw>
          </a:effectLst>
        </p:spPr>
      </p:cxnSp>
      <p:cxnSp>
        <p:nvCxnSpPr>
          <p:cNvPr id="5" name="Straight Connector 4"/>
          <p:cNvCxnSpPr>
            <a:cxnSpLocks noChangeShapeType="1"/>
          </p:cNvCxnSpPr>
          <p:nvPr/>
        </p:nvCxnSpPr>
        <p:spPr bwMode="auto">
          <a:xfrm>
            <a:off x="4708525" y="3549650"/>
            <a:ext cx="2971800" cy="1588"/>
          </a:xfrm>
          <a:prstGeom prst="line">
            <a:avLst/>
          </a:prstGeom>
          <a:noFill/>
          <a:ln w="9525">
            <a:solidFill>
              <a:srgbClr val="E9E9E8"/>
            </a:solidFill>
            <a:round/>
            <a:headEnd/>
            <a:tailEnd/>
          </a:ln>
          <a:effectLst>
            <a:outerShdw algn="tl" rotWithShape="0">
              <a:srgbClr val="808080">
                <a:alpha val="54999"/>
              </a:srgbClr>
            </a:outerShdw>
          </a:effectLst>
        </p:spPr>
      </p:cxn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4540250" y="3525838"/>
            <a:ext cx="46038" cy="46037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accent2"/>
            </a:solidFill>
            <a:round/>
            <a:headEnd/>
            <a:tailEnd/>
          </a:ln>
          <a:effectLst>
            <a:outerShdw algn="tl" rotWithShape="0">
              <a:srgbClr val="808080">
                <a:alpha val="5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61A0AE-54B0-46BC-BD59-B2B75114B80D}" type="datetime1">
              <a:rPr lang="en-US"/>
              <a:pPr/>
              <a:t>9/28/15</a:t>
            </a:fld>
            <a:endParaRPr lang="en-US"/>
          </a:p>
        </p:txBody>
      </p:sp>
      <p:sp>
        <p:nvSpPr>
          <p:cNvPr id="8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8610FE-5223-4DA3-A3DE-61F2261451C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09B95D-63D8-4480-90BE-20D40E269BF6}" type="datetime1">
              <a:rPr lang="en-US"/>
              <a:pPr/>
              <a:t>9/28/15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1AD2A0-4029-415D-A7A4-209E07DD73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F2EB82-1841-4402-9CF5-056E9C189AA5}" type="datetime1">
              <a:rPr lang="en-US"/>
              <a:pPr/>
              <a:t>9/28/15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D57FBB-F489-4BF2-A4DB-D1ECB0EBF0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758F31A-2473-481E-A81B-D4A984D5E002}" type="datetime1">
              <a:rPr lang="en-US"/>
              <a:pPr/>
              <a:t>9/28/15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B464AC-E9DC-4806-83DC-96BC155FC5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>
            <a:cxnSpLocks noChangeShapeType="1"/>
          </p:cNvCxnSpPr>
          <p:nvPr/>
        </p:nvCxnSpPr>
        <p:spPr bwMode="auto">
          <a:xfrm>
            <a:off x="685800" y="4916488"/>
            <a:ext cx="7924800" cy="4762"/>
          </a:xfrm>
          <a:prstGeom prst="line">
            <a:avLst/>
          </a:prstGeom>
          <a:noFill/>
          <a:ln w="9525">
            <a:solidFill>
              <a:srgbClr val="E9E9E8"/>
            </a:solidFill>
            <a:round/>
            <a:headEnd/>
            <a:tailEnd/>
          </a:ln>
          <a:effectLst>
            <a:outerShdw algn="tl" rotWithShape="0">
              <a:srgbClr val="808080">
                <a:alpha val="54999"/>
              </a:srgbClr>
            </a:outerShdw>
          </a:effec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D0DD54-44B5-40B4-AE48-B54AAC09DD21}" type="datetime1">
              <a:rPr lang="en-US"/>
              <a:pPr/>
              <a:t>9/28/15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4EEE03-92A8-437F-AC10-F7A04196E4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EA6991-6298-4FC3-B6E6-15D1F760061F}" type="datetime1">
              <a:rPr lang="en-US"/>
              <a:pPr/>
              <a:t>9/28/15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406035-1C99-4916-B56F-CB0B012BFB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563563" y="2179638"/>
            <a:ext cx="3748087" cy="1587"/>
          </a:xfrm>
          <a:prstGeom prst="line">
            <a:avLst/>
          </a:prstGeom>
          <a:noFill/>
          <a:ln w="12700">
            <a:solidFill>
              <a:srgbClr val="E9E9E8"/>
            </a:solidFill>
            <a:round/>
            <a:headEnd/>
            <a:tailEnd/>
          </a:ln>
          <a:effectLst>
            <a:outerShdw algn="tl" rotWithShape="0">
              <a:srgbClr val="808080">
                <a:alpha val="54999"/>
              </a:srgbClr>
            </a:outerShdw>
          </a:effectLst>
        </p:spPr>
      </p:cxnSp>
      <p:cxnSp>
        <p:nvCxnSpPr>
          <p:cNvPr id="8" name="Straight Connector 7"/>
          <p:cNvCxnSpPr>
            <a:cxnSpLocks noChangeShapeType="1"/>
          </p:cNvCxnSpPr>
          <p:nvPr/>
        </p:nvCxnSpPr>
        <p:spPr bwMode="auto">
          <a:xfrm>
            <a:off x="4754563" y="2179638"/>
            <a:ext cx="3749675" cy="1587"/>
          </a:xfrm>
          <a:prstGeom prst="line">
            <a:avLst/>
          </a:prstGeom>
          <a:noFill/>
          <a:ln w="12700">
            <a:solidFill>
              <a:srgbClr val="E9E9E8"/>
            </a:solidFill>
            <a:round/>
            <a:headEnd/>
            <a:tailEnd/>
          </a:ln>
          <a:effectLst>
            <a:outerShdw algn="tl" rotWithShape="0">
              <a:srgbClr val="808080">
                <a:alpha val="54999"/>
              </a:srgbClr>
            </a:outerShdw>
          </a:effectLst>
        </p:spPr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2413C1-155C-4F92-AA1E-B259AA18E0D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161692CA-35C0-4EFB-9D8D-AF365F4DC0C6}" type="datetime1">
              <a:rPr lang="en-US"/>
              <a:pPr/>
              <a:t>9/28/15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15995F-2AB7-4992-9CCE-190FDEE4D153}" type="datetime1">
              <a:rPr lang="en-US"/>
              <a:pPr/>
              <a:t>9/28/15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62A7E6-2C74-4F3B-813B-59331470C3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76111F-262D-438F-B8D1-CB4FB844DD9B}" type="datetime1">
              <a:rPr lang="en-US"/>
              <a:pPr/>
              <a:t>9/28/15</a:t>
            </a:fld>
            <a:endParaRPr lang="en-US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B2A9FB-5179-4592-888F-B2ED01A2E7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A0413D-67D9-43C4-847B-FED0B1A35FE4}" type="datetime1">
              <a:rPr lang="en-US"/>
              <a:pPr/>
              <a:t>9/28/15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CA9000-C776-4937-961A-0675BBAE3B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FEFE9A-D095-46E6-9F35-5705FA01B401}" type="datetime1">
              <a:rPr lang="en-US"/>
              <a:pPr/>
              <a:t>9/28/15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5B87C1-C8B2-473B-8453-60E049A1C5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  <a:latin typeface="Constantia" charset="0"/>
              </a:defRPr>
            </a:lvl1pPr>
          </a:lstStyle>
          <a:p>
            <a:fld id="{098C8637-38CA-4AB2-922F-460A3BBF76C2}" type="datetime1">
              <a:rPr lang="en-US"/>
              <a:pPr/>
              <a:t>9/28/15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>
              <a:defRPr sz="1600">
                <a:solidFill>
                  <a:schemeClr val="tx2"/>
                </a:solidFill>
                <a:latin typeface="Constantia" charset="0"/>
              </a:defRPr>
            </a:lvl1pPr>
          </a:lstStyle>
          <a:p>
            <a:fld id="{FE0DC039-6CF2-4900-97E0-5B19A6A5158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75" r:id="rId2"/>
    <p:sldLayoutId id="2147483684" r:id="rId3"/>
    <p:sldLayoutId id="2147483676" r:id="rId4"/>
    <p:sldLayoutId id="2147483685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ＭＳ Ｐゴシック" charset="-128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charset="0"/>
          <a:ea typeface="ＭＳ Ｐゴシック" charset="-128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charset="2"/>
        <a:buChar char=""/>
        <a:defRPr sz="26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charset="2"/>
        <a:buChar char=""/>
        <a:defRPr sz="2400" kern="1200">
          <a:solidFill>
            <a:schemeClr val="tx2"/>
          </a:solidFill>
          <a:latin typeface="+mn-lt"/>
          <a:ea typeface="ＭＳ Ｐゴシック" charset="-128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charset="2"/>
        <a:buChar char=""/>
        <a:defRPr sz="21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charset="2"/>
        <a:buChar char=""/>
        <a:defRPr sz="19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charset="2"/>
        <a:buChar char="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6" Type="http://schemas.openxmlformats.org/officeDocument/2006/relationships/image" Target="../media/image11.jpeg"/><Relationship Id="rId7" Type="http://schemas.openxmlformats.org/officeDocument/2006/relationships/image" Target="NUL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>
                <a:ea typeface="+mj-ea"/>
              </a:rPr>
              <a:t>Interactions Among Living Things</a:t>
            </a:r>
            <a:endParaRPr>
              <a:ea typeface="+mj-e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>
                <a:ea typeface="+mj-ea"/>
              </a:rPr>
              <a:t>Defense Strategies</a:t>
            </a:r>
            <a:endParaRPr>
              <a:ea typeface="+mj-ea"/>
            </a:endParaRPr>
          </a:p>
        </p:txBody>
      </p:sp>
      <p:pic>
        <p:nvPicPr>
          <p:cNvPr id="33795" name="Picture 3" descr="images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77063" y="484188"/>
            <a:ext cx="1649412" cy="23812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3796" name="TextBox 5"/>
          <p:cNvSpPr txBox="1">
            <a:spLocks noChangeArrowheads="1"/>
          </p:cNvSpPr>
          <p:nvPr/>
        </p:nvSpPr>
        <p:spPr bwMode="auto">
          <a:xfrm>
            <a:off x="7272338" y="2403475"/>
            <a:ext cx="1354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onstantia" charset="0"/>
              </a:rPr>
              <a:t>Mimicry</a:t>
            </a:r>
          </a:p>
        </p:txBody>
      </p:sp>
      <p:pic>
        <p:nvPicPr>
          <p:cNvPr id="33797" name="Picture 6" descr="images-2.jpe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3300" y="1625600"/>
            <a:ext cx="2946400" cy="19605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3798" name="TextBox 7"/>
          <p:cNvSpPr txBox="1">
            <a:spLocks noChangeArrowheads="1"/>
          </p:cNvSpPr>
          <p:nvPr/>
        </p:nvSpPr>
        <p:spPr bwMode="auto">
          <a:xfrm>
            <a:off x="1404938" y="3132138"/>
            <a:ext cx="2524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onstantia" charset="0"/>
              </a:rPr>
              <a:t>Protective Covering</a:t>
            </a:r>
          </a:p>
        </p:txBody>
      </p:sp>
      <p:pic>
        <p:nvPicPr>
          <p:cNvPr id="33799" name="Picture 8" descr="IO_moth_5410_female_DCaldwell_t160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49738" y="2360613"/>
            <a:ext cx="2489200" cy="16017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3800" name="TextBox 9"/>
          <p:cNvSpPr txBox="1">
            <a:spLocks noChangeArrowheads="1"/>
          </p:cNvSpPr>
          <p:nvPr/>
        </p:nvSpPr>
        <p:spPr bwMode="auto">
          <a:xfrm>
            <a:off x="4994275" y="2292350"/>
            <a:ext cx="21177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onstantia" charset="0"/>
              </a:rPr>
              <a:t>False Coloring</a:t>
            </a:r>
          </a:p>
        </p:txBody>
      </p:sp>
      <p:pic>
        <p:nvPicPr>
          <p:cNvPr id="33801" name="Picture 10" descr="images-3.jpe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8763" y="4368800"/>
            <a:ext cx="2374900" cy="17954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3802" name="Picture 11" descr="images-4.jpe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1262062" y="4346576"/>
            <a:ext cx="2449513" cy="1681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3803" name="TextBox 12"/>
          <p:cNvSpPr txBox="1">
            <a:spLocks noChangeArrowheads="1"/>
          </p:cNvSpPr>
          <p:nvPr/>
        </p:nvSpPr>
        <p:spPr bwMode="auto">
          <a:xfrm>
            <a:off x="1646238" y="6048375"/>
            <a:ext cx="19224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onstantia" charset="0"/>
              </a:rPr>
              <a:t>Camouflage</a:t>
            </a:r>
          </a:p>
        </p:txBody>
      </p:sp>
      <p:sp>
        <p:nvSpPr>
          <p:cNvPr id="33804" name="TextBox 13"/>
          <p:cNvSpPr txBox="1">
            <a:spLocks noChangeArrowheads="1"/>
          </p:cNvSpPr>
          <p:nvPr/>
        </p:nvSpPr>
        <p:spPr bwMode="auto">
          <a:xfrm>
            <a:off x="5773738" y="4335463"/>
            <a:ext cx="2159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onstantia" charset="0"/>
              </a:rPr>
              <a:t>Warning Coloring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>
                <a:ea typeface="+mj-ea"/>
              </a:rPr>
              <a:t>Symbiosis</a:t>
            </a:r>
            <a:endParaRPr>
              <a:ea typeface="+mj-ea"/>
            </a:endParaRPr>
          </a:p>
        </p:txBody>
      </p:sp>
      <p:sp>
        <p:nvSpPr>
          <p:cNvPr id="4" name="Rectangle 71"/>
          <p:cNvSpPr>
            <a:spLocks noChangeArrowheads="1"/>
          </p:cNvSpPr>
          <p:nvPr/>
        </p:nvSpPr>
        <p:spPr bwMode="auto">
          <a:xfrm>
            <a:off x="679450" y="1431925"/>
            <a:ext cx="77454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Constantia" charset="0"/>
              </a:rPr>
              <a:t>Organisms within a community interact with each other in many ways. Some are predators, some are prey. Some compete with one another, some cooperate. Some species form symbiotic relationships with other species: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8" y="3561746"/>
            <a:ext cx="2466975" cy="18478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0665" y="2728143"/>
            <a:ext cx="2571750" cy="17811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6038" y="2842609"/>
            <a:ext cx="2028825" cy="14382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8436" y="4890595"/>
            <a:ext cx="2609850" cy="133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Symbiosis Notes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3 major types of symbiotic relationships.</a:t>
            </a:r>
          </a:p>
          <a:p>
            <a:r>
              <a:rPr lang="en-US" u="sng" dirty="0" smtClean="0"/>
              <a:t>Mutualism</a:t>
            </a:r>
            <a:r>
              <a:rPr lang="en-US" dirty="0" smtClean="0"/>
              <a:t>: Both organisms benefit</a:t>
            </a:r>
          </a:p>
          <a:p>
            <a:r>
              <a:rPr lang="en-US" u="sng" dirty="0" smtClean="0"/>
              <a:t>Commensalism</a:t>
            </a:r>
            <a:r>
              <a:rPr lang="en-US" dirty="0" smtClean="0"/>
              <a:t>: one organism benefits and the other is unharmed.</a:t>
            </a:r>
          </a:p>
          <a:p>
            <a:pPr lvl="1"/>
            <a:r>
              <a:rPr lang="en-US" dirty="0" smtClean="0"/>
              <a:t>Ex: Human eyelash and the </a:t>
            </a:r>
            <a:r>
              <a:rPr lang="en-US" dirty="0" err="1" smtClean="0"/>
              <a:t>demodicids</a:t>
            </a:r>
            <a:r>
              <a:rPr lang="en-US" dirty="0" smtClean="0"/>
              <a:t>, which are </a:t>
            </a:r>
            <a:r>
              <a:rPr lang="en-US" u="sng" dirty="0" smtClean="0"/>
              <a:t>tiny mites that feast on oils and dead skin</a:t>
            </a:r>
            <a:r>
              <a:rPr lang="en-US" dirty="0" smtClean="0"/>
              <a:t>. Humans provide them with </a:t>
            </a:r>
            <a:r>
              <a:rPr lang="en-US" u="sng" dirty="0" smtClean="0"/>
              <a:t>a place to live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976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143000"/>
            <a:ext cx="7950631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92438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9925"/>
          </a:xfrm>
        </p:spPr>
        <p:txBody>
          <a:bodyPr/>
          <a:lstStyle/>
          <a:p>
            <a:r>
              <a:rPr lang="en-US" u="sng" dirty="0" smtClean="0"/>
              <a:t>Parasitism</a:t>
            </a:r>
            <a:r>
              <a:rPr lang="en-US" dirty="0" smtClean="0"/>
              <a:t>: One organism benefits and the other is </a:t>
            </a:r>
            <a:r>
              <a:rPr lang="en-US" u="sng" dirty="0" smtClean="0"/>
              <a:t>harmed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Ex: The hornworm </a:t>
            </a:r>
            <a:r>
              <a:rPr lang="en-US" u="sng" dirty="0" smtClean="0"/>
              <a:t>caterpillar</a:t>
            </a:r>
            <a:r>
              <a:rPr lang="en-US" dirty="0" smtClean="0"/>
              <a:t> and the </a:t>
            </a:r>
            <a:r>
              <a:rPr lang="en-US" dirty="0" err="1" smtClean="0"/>
              <a:t>Braconid</a:t>
            </a:r>
            <a:r>
              <a:rPr lang="en-US" dirty="0" smtClean="0"/>
              <a:t> wasp. The caterpillar is the </a:t>
            </a:r>
            <a:r>
              <a:rPr lang="en-US" u="sng" dirty="0" smtClean="0"/>
              <a:t>host</a:t>
            </a:r>
            <a:r>
              <a:rPr lang="en-US" dirty="0" smtClean="0"/>
              <a:t>, and as the wasp larva consume the caterpillar, the larvae are the </a:t>
            </a:r>
            <a:r>
              <a:rPr lang="en-US" u="sng" dirty="0" smtClean="0"/>
              <a:t>parasite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Ex: The leech obtaining its nutrients from a </a:t>
            </a:r>
            <a:r>
              <a:rPr lang="en-US" u="sng" dirty="0" smtClean="0"/>
              <a:t>human (host)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Ex: The hookworm obtaining its nutrients from a </a:t>
            </a:r>
            <a:r>
              <a:rPr lang="en-US" u="sng" dirty="0" smtClean="0"/>
              <a:t>human intestine (host).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679187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685800"/>
            <a:ext cx="7929562" cy="4967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083268" y="5155324"/>
            <a:ext cx="1277006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harmed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904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96618"/>
            <a:ext cx="8534400" cy="5751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1648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79450" y="394246"/>
            <a:ext cx="8229600" cy="1219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dirty="0" smtClean="0">
                <a:ea typeface="+mj-ea"/>
              </a:rPr>
              <a:t>Symbiosis: </a:t>
            </a:r>
            <a:r>
              <a:rPr lang="en-US" sz="4400" dirty="0">
                <a:solidFill>
                  <a:schemeClr val="tx1"/>
                </a:solidFill>
              </a:rPr>
              <a:t>Here’s a way to help you remember the different types</a:t>
            </a:r>
            <a:endParaRPr dirty="0">
              <a:solidFill>
                <a:schemeClr val="tx1"/>
              </a:solidFill>
              <a:ea typeface="+mj-ea"/>
            </a:endParaRPr>
          </a:p>
        </p:txBody>
      </p:sp>
      <p:sp>
        <p:nvSpPr>
          <p:cNvPr id="5" name="Rectangle 73"/>
          <p:cNvSpPr>
            <a:spLocks noChangeArrowheads="1"/>
          </p:cNvSpPr>
          <p:nvPr/>
        </p:nvSpPr>
        <p:spPr bwMode="auto">
          <a:xfrm>
            <a:off x="897520" y="1829418"/>
            <a:ext cx="331512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Constantia" charset="0"/>
              </a:rPr>
              <a:t>Mutualism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  <a:latin typeface="Constantia" charset="0"/>
              </a:rPr>
              <a:t>Both organisms benefit, or are happy in the relationship</a:t>
            </a:r>
            <a:endParaRPr lang="en-US" dirty="0">
              <a:solidFill>
                <a:srgbClr val="000000"/>
              </a:solidFill>
              <a:latin typeface="Constantia" charset="0"/>
            </a:endParaRPr>
          </a:p>
        </p:txBody>
      </p:sp>
      <p:sp>
        <p:nvSpPr>
          <p:cNvPr id="6" name="Rectangle 74"/>
          <p:cNvSpPr>
            <a:spLocks noChangeArrowheads="1"/>
          </p:cNvSpPr>
          <p:nvPr/>
        </p:nvSpPr>
        <p:spPr bwMode="auto">
          <a:xfrm>
            <a:off x="4580855" y="2516725"/>
            <a:ext cx="40586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Constantia" charset="0"/>
              </a:rPr>
              <a:t>Commensalism</a:t>
            </a:r>
          </a:p>
          <a:p>
            <a:pPr marL="0" marR="0" indent="457200" algn="ctr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latin typeface="Constantia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one organism benefits or is happy, and the other is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unaffected,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neither happy </a:t>
            </a:r>
          </a:p>
          <a:p>
            <a:pPr marL="0" marR="0" indent="457200" algn="ctr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 hurt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 the relationship.</a:t>
            </a:r>
            <a:endParaRPr lang="en-US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75"/>
          <p:cNvSpPr>
            <a:spLocks noChangeArrowheads="1"/>
          </p:cNvSpPr>
          <p:nvPr/>
        </p:nvSpPr>
        <p:spPr bwMode="auto">
          <a:xfrm>
            <a:off x="467023" y="4271988"/>
            <a:ext cx="41761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+mn-lt"/>
              </a:rPr>
              <a:t>Parasitism 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one organism 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benefits, or 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is happy, and the other organisms is 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harmed, 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or 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is 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hurt 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in the 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relationship.</a:t>
            </a:r>
          </a:p>
        </p:txBody>
      </p:sp>
      <p:pic>
        <p:nvPicPr>
          <p:cNvPr id="8" name="Picture 86" descr="a.gif                                                          0002CB3F Macintosh                      BCD75535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3982" y="2845346"/>
            <a:ext cx="23622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7" descr="a.gif                                                          0002CB3F Macintosh                      BCD75535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0979" y="3766617"/>
            <a:ext cx="24384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8" descr="a.gif                                                          0002CB3F Macintosh                      BCD75535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7782" y="5450436"/>
            <a:ext cx="2438400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6586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Let’s Review: Identify the type of interaction in the following examples: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253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>
                <a:solidFill>
                  <a:srgbClr val="000000"/>
                </a:solidFill>
              </a:rPr>
              <a:t>Natural Selection</a:t>
            </a:r>
            <a:r>
              <a:rPr lang="en-US" dirty="0" smtClean="0">
                <a:solidFill>
                  <a:srgbClr val="000000"/>
                </a:solidFill>
              </a:rPr>
              <a:t> – a characteristic that makes an individual better suited to its environment; the trait may eventually become common in that species.</a:t>
            </a:r>
          </a:p>
          <a:p>
            <a:pPr>
              <a:buFont typeface="Wingdings 2" charset="2"/>
              <a:buNone/>
            </a:pPr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Natural selection results in </a:t>
            </a:r>
            <a:r>
              <a:rPr lang="en-US" u="sng" dirty="0" smtClean="0">
                <a:solidFill>
                  <a:srgbClr val="000000"/>
                </a:solidFill>
              </a:rPr>
              <a:t>adaptations</a:t>
            </a:r>
            <a:r>
              <a:rPr lang="en-US" dirty="0" smtClean="0">
                <a:solidFill>
                  <a:srgbClr val="000000"/>
                </a:solidFill>
              </a:rPr>
              <a:t> or behaviors and physical characteristics that allow organisms to live successfully in their environments.</a:t>
            </a:r>
          </a:p>
          <a:p>
            <a:pPr>
              <a:buFont typeface="Wingdings 2" charset="2"/>
              <a:buNone/>
            </a:pPr>
            <a:endParaRPr lang="en-US" dirty="0" smtClean="0">
              <a:solidFill>
                <a:srgbClr val="000000"/>
              </a:solidFill>
            </a:endParaRPr>
          </a:p>
          <a:p>
            <a:r>
              <a:rPr lang="en-US" u="sng" dirty="0" smtClean="0">
                <a:solidFill>
                  <a:srgbClr val="000000"/>
                </a:solidFill>
              </a:rPr>
              <a:t>Niche</a:t>
            </a:r>
            <a:r>
              <a:rPr lang="en-US" dirty="0" smtClean="0">
                <a:solidFill>
                  <a:srgbClr val="000000"/>
                </a:solidFill>
              </a:rPr>
              <a:t> – The role of an organism in its habitat, or how it makes its living.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>
                <a:ea typeface="+mj-ea"/>
              </a:rPr>
              <a:t>Adapting to the Environment</a:t>
            </a:r>
            <a:endParaRPr>
              <a:ea typeface="+mj-e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smtClean="0">
                <a:solidFill>
                  <a:schemeClr val="bg1"/>
                </a:solidFill>
              </a:rPr>
              <a:t>An organism’s niche includes:</a:t>
            </a:r>
          </a:p>
          <a:p>
            <a:pPr lvl="1"/>
            <a:r>
              <a:rPr lang="en-US" sz="2800" smtClean="0">
                <a:solidFill>
                  <a:schemeClr val="bg1"/>
                </a:solidFill>
              </a:rPr>
              <a:t>the organism’s food</a:t>
            </a:r>
          </a:p>
          <a:p>
            <a:pPr lvl="1"/>
            <a:r>
              <a:rPr lang="en-US" sz="2800" smtClean="0">
                <a:solidFill>
                  <a:schemeClr val="bg1"/>
                </a:solidFill>
              </a:rPr>
              <a:t>how it obtains food</a:t>
            </a:r>
          </a:p>
          <a:p>
            <a:pPr lvl="1"/>
            <a:r>
              <a:rPr lang="en-US" sz="2800" smtClean="0">
                <a:solidFill>
                  <a:schemeClr val="bg1"/>
                </a:solidFill>
              </a:rPr>
              <a:t>other organisms that use the organism as food</a:t>
            </a:r>
          </a:p>
          <a:p>
            <a:pPr lvl="1"/>
            <a:r>
              <a:rPr lang="en-US" sz="2800" smtClean="0">
                <a:solidFill>
                  <a:schemeClr val="bg1"/>
                </a:solidFill>
              </a:rPr>
              <a:t>when and how it reproduces</a:t>
            </a:r>
          </a:p>
          <a:p>
            <a:pPr lvl="1"/>
            <a:r>
              <a:rPr lang="en-US" sz="2800" smtClean="0">
                <a:solidFill>
                  <a:schemeClr val="bg1"/>
                </a:solidFill>
              </a:rPr>
              <a:t>any physical characteristics required to survive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>
                <a:ea typeface="+mj-ea"/>
              </a:rPr>
              <a:t>Niche</a:t>
            </a:r>
            <a:endParaRPr>
              <a:ea typeface="+mj-e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>
              <a:solidFill>
                <a:srgbClr val="000000"/>
              </a:solidFill>
            </a:endParaRPr>
          </a:p>
          <a:p>
            <a:r>
              <a:rPr lang="en-US" smtClean="0">
                <a:solidFill>
                  <a:srgbClr val="000000"/>
                </a:solidFill>
              </a:rPr>
              <a:t>Competition</a:t>
            </a:r>
          </a:p>
          <a:p>
            <a:endParaRPr lang="en-US" smtClean="0">
              <a:solidFill>
                <a:srgbClr val="000000"/>
              </a:solidFill>
            </a:endParaRPr>
          </a:p>
          <a:p>
            <a:r>
              <a:rPr lang="en-US" smtClean="0">
                <a:solidFill>
                  <a:srgbClr val="000000"/>
                </a:solidFill>
              </a:rPr>
              <a:t>Predation</a:t>
            </a:r>
          </a:p>
          <a:p>
            <a:endParaRPr lang="en-US" smtClean="0">
              <a:solidFill>
                <a:srgbClr val="000000"/>
              </a:solidFill>
            </a:endParaRPr>
          </a:p>
          <a:p>
            <a:r>
              <a:rPr lang="en-US" smtClean="0">
                <a:solidFill>
                  <a:srgbClr val="000000"/>
                </a:solidFill>
              </a:rPr>
              <a:t>Symbiosis</a:t>
            </a:r>
          </a:p>
          <a:p>
            <a:pPr>
              <a:buFont typeface="Wingdings 2" charset="2"/>
              <a:buNone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smtClean="0">
                <a:ea typeface="+mj-ea"/>
              </a:rPr>
              <a:t>Three types of Interactions among Organisms</a:t>
            </a:r>
            <a:endParaRPr>
              <a:ea typeface="+mj-ea"/>
            </a:endParaRPr>
          </a:p>
        </p:txBody>
      </p:sp>
      <p:pic>
        <p:nvPicPr>
          <p:cNvPr id="21508" name="Picture 3" descr="images-1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27363" y="3384550"/>
            <a:ext cx="3055937" cy="24479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1509" name="Picture 4" descr="DownloadedFile.jpe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10325" y="4159250"/>
            <a:ext cx="2114550" cy="13954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1510" name="Picture 5" descr="images-2.jpe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56125" y="1236663"/>
            <a:ext cx="2794000" cy="18510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It is the struggle between organisms as they attempt to use the same limited resource</a:t>
            </a:r>
          </a:p>
          <a:p>
            <a:pPr>
              <a:buFont typeface="Wingdings 2" charset="2"/>
              <a:buNone/>
            </a:pPr>
            <a:endParaRPr lang="en-US" smtClean="0">
              <a:solidFill>
                <a:srgbClr val="000000"/>
              </a:solidFill>
            </a:endParaRPr>
          </a:p>
          <a:p>
            <a:r>
              <a:rPr lang="en-US" smtClean="0">
                <a:solidFill>
                  <a:srgbClr val="000000"/>
                </a:solidFill>
              </a:rPr>
              <a:t>Occurs when two species occupy </a:t>
            </a:r>
          </a:p>
          <a:p>
            <a:pPr>
              <a:buFont typeface="Wingdings 2" charset="2"/>
              <a:buNone/>
            </a:pPr>
            <a:r>
              <a:rPr lang="en-US" smtClean="0">
                <a:solidFill>
                  <a:srgbClr val="000000"/>
                </a:solidFill>
              </a:rPr>
              <a:t>    the same niche</a:t>
            </a:r>
          </a:p>
          <a:p>
            <a:endParaRPr lang="en-US" smtClean="0">
              <a:solidFill>
                <a:srgbClr val="000000"/>
              </a:solidFill>
            </a:endParaRPr>
          </a:p>
          <a:p>
            <a:r>
              <a:rPr lang="en-US" smtClean="0">
                <a:solidFill>
                  <a:srgbClr val="000000"/>
                </a:solidFill>
              </a:rPr>
              <a:t>Why can’t two species occupy the same niche?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If two species occupy the same niche, they will compete directly against each other and one species will eventually die off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>
                <a:ea typeface="+mj-ea"/>
              </a:rPr>
              <a:t>Competition</a:t>
            </a:r>
            <a:endParaRPr>
              <a:ea typeface="+mj-ea"/>
            </a:endParaRPr>
          </a:p>
        </p:txBody>
      </p:sp>
      <p:pic>
        <p:nvPicPr>
          <p:cNvPr id="23556" name="Picture 3" descr="images-2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89663" y="2506663"/>
            <a:ext cx="1992312" cy="1320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mtClean="0">
                <a:solidFill>
                  <a:srgbClr val="000000"/>
                </a:solidFill>
              </a:rPr>
              <a:t>The interaction in which one organism kills another for food is called </a:t>
            </a:r>
            <a:r>
              <a:rPr lang="en-US" u="sng" smtClean="0">
                <a:solidFill>
                  <a:srgbClr val="000000"/>
                </a:solidFill>
              </a:rPr>
              <a:t>predation</a:t>
            </a:r>
          </a:p>
          <a:p>
            <a:pPr>
              <a:lnSpc>
                <a:spcPct val="90000"/>
              </a:lnSpc>
            </a:pPr>
            <a:endParaRPr lang="en-US" u="sng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endParaRPr lang="en-US" u="sng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endParaRPr lang="en-US" u="sng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endParaRPr lang="en-US" u="sng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endParaRPr lang="en-US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endParaRPr lang="en-US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mtClean="0">
                <a:solidFill>
                  <a:srgbClr val="000000"/>
                </a:solidFill>
              </a:rPr>
              <a:t>The organism that does the killing is the </a:t>
            </a:r>
            <a:r>
              <a:rPr lang="en-US" u="sng" smtClean="0">
                <a:solidFill>
                  <a:srgbClr val="000000"/>
                </a:solidFill>
              </a:rPr>
              <a:t>predator</a:t>
            </a:r>
          </a:p>
          <a:p>
            <a:pPr>
              <a:lnSpc>
                <a:spcPct val="90000"/>
              </a:lnSpc>
            </a:pPr>
            <a:r>
              <a:rPr lang="en-US" smtClean="0">
                <a:solidFill>
                  <a:srgbClr val="000000"/>
                </a:solidFill>
              </a:rPr>
              <a:t>The organism that is killed is the </a:t>
            </a:r>
            <a:r>
              <a:rPr lang="en-US" u="sng" smtClean="0">
                <a:solidFill>
                  <a:srgbClr val="000000"/>
                </a:solidFill>
              </a:rPr>
              <a:t>prey</a:t>
            </a: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>
                <a:ea typeface="+mj-ea"/>
              </a:rPr>
              <a:t>Predation</a:t>
            </a:r>
            <a:endParaRPr>
              <a:ea typeface="+mj-ea"/>
            </a:endParaRPr>
          </a:p>
        </p:txBody>
      </p:sp>
      <p:pic>
        <p:nvPicPr>
          <p:cNvPr id="25604" name="Picture 3" descr="images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4775" y="2617788"/>
            <a:ext cx="3784600" cy="21463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>
                <a:solidFill>
                  <a:schemeClr val="bg1"/>
                </a:solidFill>
              </a:rPr>
              <a:t>If death rate &gt; birth rate, then population size decreases</a:t>
            </a:r>
          </a:p>
          <a:p>
            <a:pPr>
              <a:buFont typeface="Wingdings 2" charset="2"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r>
              <a:rPr lang="en-US" sz="2400" smtClean="0">
                <a:solidFill>
                  <a:schemeClr val="bg1"/>
                </a:solidFill>
              </a:rPr>
              <a:t>If birth rate &gt; death rate, then population size increases</a:t>
            </a:r>
          </a:p>
          <a:p>
            <a:endParaRPr lang="en-US" sz="2400" smtClean="0">
              <a:solidFill>
                <a:schemeClr val="bg1"/>
              </a:solidFill>
            </a:endParaRPr>
          </a:p>
          <a:p>
            <a:r>
              <a:rPr lang="en-US" sz="2400" smtClean="0">
                <a:solidFill>
                  <a:schemeClr val="bg1"/>
                </a:solidFill>
              </a:rPr>
              <a:t>When the death rate exceeds the birth rate, the size of the population decreases, resulting in a decrease in the size of the population of their prey. As this occurs, the predators go without food and the predator population decreases.</a:t>
            </a:r>
          </a:p>
          <a:p>
            <a:pPr>
              <a:buFont typeface="Wingdings 2" charset="2"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r>
              <a:rPr lang="en-US" sz="2400" i="1" smtClean="0">
                <a:solidFill>
                  <a:schemeClr val="bg1"/>
                </a:solidFill>
              </a:rPr>
              <a:t>Predator and prey populations rise and fall in related cycles. </a:t>
            </a:r>
          </a:p>
          <a:p>
            <a:pPr>
              <a:buFont typeface="Wingdings 2" charset="2"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>
              <a:buFont typeface="Wingdings 2" charset="2"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>
              <a:buFont typeface="Wingdings 2" charset="2"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>
              <a:buFont typeface="Wingdings 2" charset="2"/>
              <a:buNone/>
            </a:pPr>
            <a:endParaRPr lang="en-US" sz="2400" smtClean="0">
              <a:solidFill>
                <a:schemeClr val="bg1"/>
              </a:solidFill>
            </a:endParaRPr>
          </a:p>
          <a:p>
            <a:pPr>
              <a:buFont typeface="Wingdings 2" charset="2"/>
              <a:buNone/>
            </a:pPr>
            <a:endParaRPr lang="en-US" sz="2400" smtClean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>
                <a:ea typeface="+mj-ea"/>
              </a:rPr>
              <a:t>Predation and Population Size</a:t>
            </a:r>
            <a:endParaRPr>
              <a:ea typeface="+mj-e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5570"/>
            <a:ext cx="8229600" cy="948309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>
                <a:ea typeface="+mj-ea"/>
              </a:rPr>
              <a:t>Predation </a:t>
            </a:r>
            <a:endParaRPr>
              <a:ea typeface="+mj-ea"/>
            </a:endParaRPr>
          </a:p>
        </p:txBody>
      </p:sp>
      <p:pic>
        <p:nvPicPr>
          <p:cNvPr id="29699" name="Picture 44" descr="slpe-d0203-009-e.gif                                           000E1E0C Macintosh                      BCD75535: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1300" y="1112838"/>
            <a:ext cx="6218238" cy="5430837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Predator adaptations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Help them catch and kill prey</a:t>
            </a:r>
          </a:p>
          <a:p>
            <a:pPr lvl="2"/>
            <a:r>
              <a:rPr lang="en-US" smtClean="0">
                <a:solidFill>
                  <a:srgbClr val="000000"/>
                </a:solidFill>
              </a:rPr>
              <a:t>Cheetah can run very fast for a short time</a:t>
            </a:r>
          </a:p>
          <a:p>
            <a:pPr lvl="2"/>
            <a:r>
              <a:rPr lang="en-US" smtClean="0">
                <a:solidFill>
                  <a:srgbClr val="000000"/>
                </a:solidFill>
              </a:rPr>
              <a:t>Jellyfish’s tentacles contain a poisonous substance that paralyze tiny water animals</a:t>
            </a:r>
          </a:p>
          <a:p>
            <a:pPr lvl="2">
              <a:buFont typeface="Wingdings 2" charset="2"/>
              <a:buNone/>
            </a:pPr>
            <a:endParaRPr lang="en-US" smtClean="0">
              <a:solidFill>
                <a:srgbClr val="000000"/>
              </a:solidFill>
            </a:endParaRPr>
          </a:p>
          <a:p>
            <a:r>
              <a:rPr lang="en-US" smtClean="0">
                <a:solidFill>
                  <a:srgbClr val="000000"/>
                </a:solidFill>
              </a:rPr>
              <a:t>Prey adaptations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Help them avoid becoming prey</a:t>
            </a:r>
          </a:p>
          <a:p>
            <a:pPr lvl="2"/>
            <a:r>
              <a:rPr lang="en-US" smtClean="0">
                <a:solidFill>
                  <a:srgbClr val="000000"/>
                </a:solidFill>
              </a:rPr>
              <a:t>Alertness and speed of an antelope help protect it from its predators</a:t>
            </a:r>
          </a:p>
          <a:p>
            <a:pPr lvl="2"/>
            <a:r>
              <a:rPr lang="en-US" smtClean="0">
                <a:solidFill>
                  <a:srgbClr val="000000"/>
                </a:solidFill>
              </a:rPr>
              <a:t>Smelly spray of a skunk</a:t>
            </a:r>
          </a:p>
          <a:p>
            <a:pPr lvl="2"/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>
                <a:ea typeface="+mj-ea"/>
              </a:rPr>
              <a:t>Adaptations</a:t>
            </a:r>
            <a:endParaRPr>
              <a:ea typeface="+mj-e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Paper.thmx</Template>
  <TotalTime>769</TotalTime>
  <Words>770</Words>
  <Application>Microsoft Macintosh PowerPoint</Application>
  <PresentationFormat>On-screen Show (4:3)</PresentationFormat>
  <Paragraphs>107</Paragraphs>
  <Slides>18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Paper</vt:lpstr>
      <vt:lpstr>Interactions Among Living Things</vt:lpstr>
      <vt:lpstr>Adapting to the Environment</vt:lpstr>
      <vt:lpstr>Niche</vt:lpstr>
      <vt:lpstr>Three types of Interactions among Organisms</vt:lpstr>
      <vt:lpstr>Competition</vt:lpstr>
      <vt:lpstr>Predation</vt:lpstr>
      <vt:lpstr>Predation and Population Size</vt:lpstr>
      <vt:lpstr>Predation </vt:lpstr>
      <vt:lpstr>Adaptations</vt:lpstr>
      <vt:lpstr>Defense Strategies</vt:lpstr>
      <vt:lpstr>Symbiosis</vt:lpstr>
      <vt:lpstr>Symbiosis Notes Review</vt:lpstr>
      <vt:lpstr>PowerPoint Presentation</vt:lpstr>
      <vt:lpstr>PowerPoint Presentation</vt:lpstr>
      <vt:lpstr>PowerPoint Presentation</vt:lpstr>
      <vt:lpstr>PowerPoint Presentation</vt:lpstr>
      <vt:lpstr>Symbiosis: Here’s a way to help you remember the different types</vt:lpstr>
      <vt:lpstr>Let’s Review: Identify the type of interaction in the following examples: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Interactions Among Living Things</dc:title>
  <dc:creator>Erin Anderson</dc:creator>
  <cp:lastModifiedBy>Erin Anderson</cp:lastModifiedBy>
  <cp:revision>61</cp:revision>
  <cp:lastPrinted>2011-09-15T01:37:08Z</cp:lastPrinted>
  <dcterms:created xsi:type="dcterms:W3CDTF">2011-09-14T21:18:07Z</dcterms:created>
  <dcterms:modified xsi:type="dcterms:W3CDTF">2015-09-29T02:36:06Z</dcterms:modified>
</cp:coreProperties>
</file>