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18"/>
  </p:handoutMasterIdLst>
  <p:sldIdLst>
    <p:sldId id="265"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Lst>
  <p:sldSz cx="9144000" cy="6858000" type="screen4x3"/>
  <p:notesSz cx="6946900" cy="92837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51DC3"/>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2791" autoAdjust="0"/>
    <p:restoredTop sz="96262" autoAdjust="0"/>
  </p:normalViewPr>
  <p:slideViewPr>
    <p:cSldViewPr>
      <p:cViewPr varScale="1">
        <p:scale>
          <a:sx n="33" d="100"/>
          <a:sy n="33" d="100"/>
        </p:scale>
        <p:origin x="-664"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handoutMaster" Target="handoutMasters/handout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3009900" cy="463550"/>
          </a:xfrm>
          <a:prstGeom prst="rect">
            <a:avLst/>
          </a:prstGeom>
          <a:noFill/>
          <a:ln w="9525">
            <a:noFill/>
            <a:miter lim="800000"/>
            <a:headEnd/>
            <a:tailEnd/>
          </a:ln>
          <a:effectLst/>
        </p:spPr>
        <p:txBody>
          <a:bodyPr vert="horz" wrap="square" lIns="92738" tIns="46369" rIns="92738" bIns="46369" numCol="1" anchor="t" anchorCtr="0" compatLnSpc="1">
            <a:prstTxWarp prst="textNoShape">
              <a:avLst/>
            </a:prstTxWarp>
          </a:bodyPr>
          <a:lstStyle>
            <a:lvl1pPr defTabSz="927100" eaLnBrk="1" hangingPunct="1">
              <a:defRPr sz="1200">
                <a:latin typeface="Arial" charset="0"/>
              </a:defRPr>
            </a:lvl1pPr>
          </a:lstStyle>
          <a:p>
            <a:endParaRPr lang="en-US"/>
          </a:p>
        </p:txBody>
      </p:sp>
      <p:sp>
        <p:nvSpPr>
          <p:cNvPr id="13315" name="Rectangle 3"/>
          <p:cNvSpPr>
            <a:spLocks noGrp="1" noChangeArrowheads="1"/>
          </p:cNvSpPr>
          <p:nvPr>
            <p:ph type="dt" sz="quarter" idx="1"/>
          </p:nvPr>
        </p:nvSpPr>
        <p:spPr bwMode="auto">
          <a:xfrm>
            <a:off x="3935413" y="0"/>
            <a:ext cx="3009900" cy="463550"/>
          </a:xfrm>
          <a:prstGeom prst="rect">
            <a:avLst/>
          </a:prstGeom>
          <a:noFill/>
          <a:ln w="9525">
            <a:noFill/>
            <a:miter lim="800000"/>
            <a:headEnd/>
            <a:tailEnd/>
          </a:ln>
          <a:effectLst/>
        </p:spPr>
        <p:txBody>
          <a:bodyPr vert="horz" wrap="square" lIns="92738" tIns="46369" rIns="92738" bIns="46369" numCol="1" anchor="t" anchorCtr="0" compatLnSpc="1">
            <a:prstTxWarp prst="textNoShape">
              <a:avLst/>
            </a:prstTxWarp>
          </a:bodyPr>
          <a:lstStyle>
            <a:lvl1pPr algn="r" defTabSz="927100" eaLnBrk="1" hangingPunct="1">
              <a:defRPr sz="1200">
                <a:latin typeface="Arial" charset="0"/>
              </a:defRPr>
            </a:lvl1pPr>
          </a:lstStyle>
          <a:p>
            <a:endParaRPr lang="en-US"/>
          </a:p>
        </p:txBody>
      </p:sp>
      <p:sp>
        <p:nvSpPr>
          <p:cNvPr id="13316" name="Rectangle 4"/>
          <p:cNvSpPr>
            <a:spLocks noGrp="1" noChangeArrowheads="1"/>
          </p:cNvSpPr>
          <p:nvPr>
            <p:ph type="ftr" sz="quarter" idx="2"/>
          </p:nvPr>
        </p:nvSpPr>
        <p:spPr bwMode="auto">
          <a:xfrm>
            <a:off x="0" y="8818563"/>
            <a:ext cx="3009900" cy="463550"/>
          </a:xfrm>
          <a:prstGeom prst="rect">
            <a:avLst/>
          </a:prstGeom>
          <a:noFill/>
          <a:ln w="9525">
            <a:noFill/>
            <a:miter lim="800000"/>
            <a:headEnd/>
            <a:tailEnd/>
          </a:ln>
          <a:effectLst/>
        </p:spPr>
        <p:txBody>
          <a:bodyPr vert="horz" wrap="square" lIns="92738" tIns="46369" rIns="92738" bIns="46369" numCol="1" anchor="b" anchorCtr="0" compatLnSpc="1">
            <a:prstTxWarp prst="textNoShape">
              <a:avLst/>
            </a:prstTxWarp>
          </a:bodyPr>
          <a:lstStyle>
            <a:lvl1pPr defTabSz="927100" eaLnBrk="1" hangingPunct="1">
              <a:defRPr sz="1200">
                <a:latin typeface="Arial" charset="0"/>
              </a:defRPr>
            </a:lvl1pPr>
          </a:lstStyle>
          <a:p>
            <a:endParaRPr lang="en-US"/>
          </a:p>
        </p:txBody>
      </p:sp>
      <p:sp>
        <p:nvSpPr>
          <p:cNvPr id="13317" name="Rectangle 5"/>
          <p:cNvSpPr>
            <a:spLocks noGrp="1" noChangeArrowheads="1"/>
          </p:cNvSpPr>
          <p:nvPr>
            <p:ph type="sldNum" sz="quarter" idx="3"/>
          </p:nvPr>
        </p:nvSpPr>
        <p:spPr bwMode="auto">
          <a:xfrm>
            <a:off x="3935413" y="8818563"/>
            <a:ext cx="3009900" cy="463550"/>
          </a:xfrm>
          <a:prstGeom prst="rect">
            <a:avLst/>
          </a:prstGeom>
          <a:noFill/>
          <a:ln w="9525">
            <a:noFill/>
            <a:miter lim="800000"/>
            <a:headEnd/>
            <a:tailEnd/>
          </a:ln>
          <a:effectLst/>
        </p:spPr>
        <p:txBody>
          <a:bodyPr vert="horz" wrap="square" lIns="92738" tIns="46369" rIns="92738" bIns="46369" numCol="1" anchor="b" anchorCtr="0" compatLnSpc="1">
            <a:prstTxWarp prst="textNoShape">
              <a:avLst/>
            </a:prstTxWarp>
          </a:bodyPr>
          <a:lstStyle>
            <a:lvl1pPr algn="r" defTabSz="927100" eaLnBrk="1" hangingPunct="1">
              <a:defRPr sz="1200">
                <a:latin typeface="Arial" charset="0"/>
              </a:defRPr>
            </a:lvl1pPr>
          </a:lstStyle>
          <a:p>
            <a:fld id="{96AAC269-0682-42AE-9ADB-3835A9F29BA7}" type="slidenum">
              <a:rPr lang="en-US"/>
              <a:pPr/>
              <a:t>‹#›</a:t>
            </a:fld>
            <a:endParaRPr lang="en-US"/>
          </a:p>
        </p:txBody>
      </p:sp>
    </p:spTree>
    <p:extLst>
      <p:ext uri="{BB962C8B-B14F-4D97-AF65-F5344CB8AC3E}">
        <p14:creationId xmlns:p14="http://schemas.microsoft.com/office/powerpoint/2010/main" val="16074822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5122" name="Group 2"/>
          <p:cNvGrpSpPr>
            <a:grpSpLocks/>
          </p:cNvGrpSpPr>
          <p:nvPr/>
        </p:nvGrpSpPr>
        <p:grpSpPr bwMode="auto">
          <a:xfrm>
            <a:off x="4716463" y="5345113"/>
            <a:ext cx="4427537" cy="1512887"/>
            <a:chOff x="2971" y="3367"/>
            <a:chExt cx="2789" cy="953"/>
          </a:xfrm>
        </p:grpSpPr>
        <p:sp>
          <p:nvSpPr>
            <p:cNvPr id="5123"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n-US"/>
            </a:p>
          </p:txBody>
        </p:sp>
        <p:sp>
          <p:nvSpPr>
            <p:cNvPr id="5124"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5"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6"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7"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8"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9"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0"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1"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2"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3"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4"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5"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6"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7"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grpSp>
      <p:sp>
        <p:nvSpPr>
          <p:cNvPr id="5138"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n-US"/>
              <a:t>Click to edit Master title style</a:t>
            </a:r>
          </a:p>
        </p:txBody>
      </p:sp>
      <p:sp>
        <p:nvSpPr>
          <p:cNvPr id="5139"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5140" name="Rectangle 20"/>
          <p:cNvSpPr>
            <a:spLocks noGrp="1" noChangeArrowheads="1"/>
          </p:cNvSpPr>
          <p:nvPr>
            <p:ph type="dt" sz="quarter" idx="2"/>
          </p:nvPr>
        </p:nvSpPr>
        <p:spPr/>
        <p:txBody>
          <a:bodyPr/>
          <a:lstStyle>
            <a:lvl1pPr>
              <a:defRPr/>
            </a:lvl1pPr>
          </a:lstStyle>
          <a:p>
            <a:endParaRPr lang="en-US"/>
          </a:p>
        </p:txBody>
      </p:sp>
      <p:sp>
        <p:nvSpPr>
          <p:cNvPr id="5141" name="Rectangle 21"/>
          <p:cNvSpPr>
            <a:spLocks noGrp="1" noChangeArrowheads="1"/>
          </p:cNvSpPr>
          <p:nvPr>
            <p:ph type="ftr" sz="quarter" idx="3"/>
          </p:nvPr>
        </p:nvSpPr>
        <p:spPr/>
        <p:txBody>
          <a:bodyPr/>
          <a:lstStyle>
            <a:lvl1pPr>
              <a:defRPr/>
            </a:lvl1pPr>
          </a:lstStyle>
          <a:p>
            <a:endParaRPr lang="en-US"/>
          </a:p>
        </p:txBody>
      </p:sp>
      <p:sp>
        <p:nvSpPr>
          <p:cNvPr id="5142" name="Rectangle 22"/>
          <p:cNvSpPr>
            <a:spLocks noGrp="1" noChangeArrowheads="1"/>
          </p:cNvSpPr>
          <p:nvPr>
            <p:ph type="sldNum" sz="quarter" idx="4"/>
          </p:nvPr>
        </p:nvSpPr>
        <p:spPr/>
        <p:txBody>
          <a:bodyPr/>
          <a:lstStyle>
            <a:lvl1pPr>
              <a:defRPr/>
            </a:lvl1pPr>
          </a:lstStyle>
          <a:p>
            <a:fld id="{C05930C5-4473-4958-8D3B-D6224C6AD5D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744DA41-EAAB-4EE9-97CD-CCE825131C9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F930BF3-DF5D-43E5-9C1F-81424935739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5C2CBFC-2052-419F-AD0C-97D6B81E14E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FD51A1-E128-4174-84D2-878701916A8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4874AFA-EBC4-4E7E-ACBE-34C9965A1D7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C27EB5B-B1A0-4F67-B2CE-031E7AB9825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4AC1EAC-FB5F-4235-8DB3-5833A04AEC0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94D9020-5418-4C6F-8592-C9C411B93DC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EADAD27-4273-43E0-9CA7-27F035268A1D}"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855E860-CA69-4533-83B4-A052F374C67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4716463" y="5345113"/>
            <a:ext cx="4427537" cy="1512887"/>
            <a:chOff x="2971" y="3367"/>
            <a:chExt cx="2789" cy="953"/>
          </a:xfrm>
        </p:grpSpPr>
        <p:sp>
          <p:nvSpPr>
            <p:cNvPr id="4099"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n-US"/>
            </a:p>
          </p:txBody>
        </p:sp>
        <p:sp>
          <p:nvSpPr>
            <p:cNvPr id="4100"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1"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2"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3"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4"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5"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6"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7"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8"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9"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0"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1"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2"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3"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grpSp>
      <p:sp>
        <p:nvSpPr>
          <p:cNvPr id="4114"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115"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p>
        </p:txBody>
      </p:sp>
      <p:sp>
        <p:nvSpPr>
          <p:cNvPr id="4116"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p>
        </p:txBody>
      </p:sp>
      <p:sp>
        <p:nvSpPr>
          <p:cNvPr id="4117"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B439F49D-E5A2-4B6E-9F27-A172531EC9AE}" type="slidenum">
              <a:rPr lang="en-US"/>
              <a:pPr/>
              <a:t>‹#›</a:t>
            </a:fld>
            <a:endParaRPr lang="en-US"/>
          </a:p>
        </p:txBody>
      </p:sp>
      <p:sp>
        <p:nvSpPr>
          <p:cNvPr id="411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609600" y="3733800"/>
            <a:ext cx="5029200" cy="266700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ea typeface="Calibri" pitchFamily="34" charset="0"/>
                <a:cs typeface="Times New Roman" pitchFamily="18" charset="0"/>
              </a:rPr>
              <a:t>2.  I </a:t>
            </a:r>
            <a:r>
              <a:rPr lang="en-US" sz="1600" b="1" dirty="0">
                <a:solidFill>
                  <a:srgbClr val="000000"/>
                </a:solidFill>
                <a:latin typeface="Times New Roman" pitchFamily="18" charset="0"/>
                <a:ea typeface="Calibri" pitchFamily="34" charset="0"/>
                <a:cs typeface="Times New Roman" pitchFamily="18" charset="0"/>
              </a:rPr>
              <a:t>am clown fish and I live among the tentacles of sea anemones.  </a:t>
            </a:r>
            <a:r>
              <a:rPr lang="en-US" sz="1600" b="1" dirty="0" smtClean="0">
                <a:solidFill>
                  <a:srgbClr val="000000"/>
                </a:solidFill>
                <a:latin typeface="Times New Roman" pitchFamily="18" charset="0"/>
                <a:ea typeface="Calibri" pitchFamily="34" charset="0"/>
                <a:cs typeface="Times New Roman" pitchFamily="18" charset="0"/>
              </a:rPr>
              <a:t>The larger </a:t>
            </a:r>
            <a:r>
              <a:rPr lang="en-US" sz="1600" b="1" dirty="0">
                <a:solidFill>
                  <a:srgbClr val="000000"/>
                </a:solidFill>
                <a:latin typeface="Times New Roman" pitchFamily="18" charset="0"/>
                <a:ea typeface="Calibri" pitchFamily="34" charset="0"/>
                <a:cs typeface="Times New Roman" pitchFamily="18" charset="0"/>
              </a:rPr>
              <a:t>fishes avoid the poisonous tentacles of the sea anemones so I am protected.  I cannot exist as successfully without this protective cover. The good is that the anemone wants to keep me around because I attract other fishes on which it can feed. The sea anemone's tentacles quickly paralyze and seize other fishes as prey</a:t>
            </a:r>
            <a:br>
              <a:rPr lang="en-US" sz="1600" b="1" dirty="0">
                <a:solidFill>
                  <a:srgbClr val="000000"/>
                </a:solidFill>
                <a:latin typeface="Times New Roman" pitchFamily="18" charset="0"/>
                <a:ea typeface="Calibri" pitchFamily="34" charset="0"/>
                <a:cs typeface="Times New Roman" pitchFamily="18" charset="0"/>
              </a:rPr>
            </a:br>
            <a:r>
              <a:rPr lang="en-US" sz="1600" b="1" dirty="0">
                <a:solidFill>
                  <a:srgbClr val="000000"/>
                </a:solidFill>
                <a:latin typeface="Times New Roman" pitchFamily="18" charset="0"/>
                <a:ea typeface="Calibri" pitchFamily="34" charset="0"/>
                <a:cs typeface="Times New Roman" pitchFamily="18" charset="0"/>
              </a:rPr>
              <a:t>What is our ism?</a:t>
            </a:r>
          </a:p>
        </p:txBody>
      </p:sp>
      <p:sp>
        <p:nvSpPr>
          <p:cNvPr id="2053" name="Rectangle 5"/>
          <p:cNvSpPr>
            <a:spLocks noChangeArrowheads="1"/>
          </p:cNvSpPr>
          <p:nvPr/>
        </p:nvSpPr>
        <p:spPr bwMode="auto">
          <a:xfrm>
            <a:off x="609600" y="1066800"/>
            <a:ext cx="5562600" cy="213360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1.  I </a:t>
            </a:r>
            <a:r>
              <a:rPr lang="en-US" sz="1600" b="1" dirty="0">
                <a:solidFill>
                  <a:srgbClr val="000000"/>
                </a:solidFill>
                <a:latin typeface="Times New Roman" pitchFamily="18" charset="0"/>
              </a:rPr>
              <a:t>am a Dodder and I am found twined round the stems of clover plants or </a:t>
            </a:r>
            <a:r>
              <a:rPr lang="en-US" sz="1600" b="1" dirty="0" smtClean="0">
                <a:solidFill>
                  <a:srgbClr val="000000"/>
                </a:solidFill>
                <a:latin typeface="Times New Roman" pitchFamily="18" charset="0"/>
              </a:rPr>
              <a:t>grasses. </a:t>
            </a:r>
            <a:r>
              <a:rPr lang="en-US" sz="1600" b="1" dirty="0">
                <a:solidFill>
                  <a:srgbClr val="000000"/>
                </a:solidFill>
                <a:latin typeface="Times New Roman" pitchFamily="18" charset="0"/>
              </a:rPr>
              <a:t>I penetrate </a:t>
            </a:r>
            <a:r>
              <a:rPr lang="en-US" sz="1600" b="1" dirty="0" smtClean="0">
                <a:solidFill>
                  <a:srgbClr val="000000"/>
                </a:solidFill>
                <a:latin typeface="Times New Roman" pitchFamily="18" charset="0"/>
              </a:rPr>
              <a:t>the stems of </a:t>
            </a:r>
            <a:r>
              <a:rPr lang="en-US" sz="1600" b="1" dirty="0">
                <a:solidFill>
                  <a:srgbClr val="000000"/>
                </a:solidFill>
                <a:latin typeface="Times New Roman" pitchFamily="18" charset="0"/>
              </a:rPr>
              <a:t>the plant I live on and I obtain </a:t>
            </a:r>
            <a:r>
              <a:rPr lang="en-US" sz="1600" b="1" dirty="0" smtClean="0">
                <a:solidFill>
                  <a:srgbClr val="000000"/>
                </a:solidFill>
                <a:latin typeface="Times New Roman" pitchFamily="18" charset="0"/>
              </a:rPr>
              <a:t>nutrients</a:t>
            </a:r>
            <a:r>
              <a:rPr lang="en-US" sz="1600" b="1" dirty="0">
                <a:solidFill>
                  <a:srgbClr val="000000"/>
                </a:solidFill>
                <a:latin typeface="Times New Roman" pitchFamily="18" charset="0"/>
              </a:rPr>
              <a:t>, water, and mineral salts directly from them. I can cause a great deal of damage to wheat </a:t>
            </a:r>
            <a:r>
              <a:rPr lang="en-US" sz="1600" b="1" dirty="0" smtClean="0">
                <a:solidFill>
                  <a:srgbClr val="000000"/>
                </a:solidFill>
                <a:latin typeface="Times New Roman" pitchFamily="18" charset="0"/>
              </a:rPr>
              <a:t>fields</a:t>
            </a:r>
            <a:r>
              <a:rPr lang="en-US" sz="1600" b="1" dirty="0">
                <a:solidFill>
                  <a:srgbClr val="000000"/>
                </a:solidFill>
                <a:latin typeface="Times New Roman" pitchFamily="18" charset="0"/>
              </a:rPr>
              <a:t>.</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p>
        </p:txBody>
      </p:sp>
      <p:sp>
        <p:nvSpPr>
          <p:cNvPr id="2054" name="Text Box 6"/>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#1 – What is our ism?</a:t>
            </a:r>
          </a:p>
        </p:txBody>
      </p:sp>
      <p:pic>
        <p:nvPicPr>
          <p:cNvPr id="2" name="Picture 1"/>
          <p:cNvPicPr>
            <a:picLocks noChangeAspect="1"/>
          </p:cNvPicPr>
          <p:nvPr/>
        </p:nvPicPr>
        <p:blipFill>
          <a:blip r:embed="rId2"/>
          <a:stretch>
            <a:fillRect/>
          </a:stretch>
        </p:blipFill>
        <p:spPr>
          <a:xfrm>
            <a:off x="6248400" y="990600"/>
            <a:ext cx="1752600" cy="2344615"/>
          </a:xfrm>
          <a:prstGeom prst="rect">
            <a:avLst/>
          </a:prstGeom>
          <a:ln>
            <a:solidFill>
              <a:schemeClr val="bg1">
                <a:lumMod val="10000"/>
              </a:schemeClr>
            </a:solidFill>
          </a:ln>
        </p:spPr>
      </p:pic>
      <p:pic>
        <p:nvPicPr>
          <p:cNvPr id="3" name="Picture 2"/>
          <p:cNvPicPr>
            <a:picLocks noChangeAspect="1"/>
          </p:cNvPicPr>
          <p:nvPr/>
        </p:nvPicPr>
        <p:blipFill>
          <a:blip r:embed="rId3"/>
          <a:stretch>
            <a:fillRect/>
          </a:stretch>
        </p:blipFill>
        <p:spPr>
          <a:xfrm>
            <a:off x="5715000" y="4191000"/>
            <a:ext cx="3098800" cy="1739900"/>
          </a:xfrm>
          <a:prstGeom prst="rect">
            <a:avLst/>
          </a:prstGeom>
          <a:ln>
            <a:solidFill>
              <a:schemeClr val="bg1">
                <a:lumMod val="10000"/>
              </a:schemeClr>
            </a:solidFill>
          </a:ln>
        </p:spPr>
      </p:pic>
    </p:spTree>
    <p:extLst>
      <p:ext uri="{BB962C8B-B14F-4D97-AF65-F5344CB8AC3E}">
        <p14:creationId xmlns:p14="http://schemas.microsoft.com/office/powerpoint/2010/main" val="73266664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762000" y="1752600"/>
            <a:ext cx="7543800" cy="990600"/>
          </a:xfrm>
        </p:spPr>
        <p:txBody>
          <a:bodyPr/>
          <a:lstStyle/>
          <a:p>
            <a:pPr algn="l"/>
            <a:r>
              <a:rPr lang="en-US" sz="2200" b="1" dirty="0" smtClean="0">
                <a:solidFill>
                  <a:srgbClr val="000000"/>
                </a:solidFill>
                <a:effectLst/>
                <a:latin typeface="Times New Roman" pitchFamily="18" charset="0"/>
              </a:rPr>
              <a:t>I </a:t>
            </a:r>
            <a:r>
              <a:rPr lang="en-US" sz="2200" b="1" dirty="0">
                <a:solidFill>
                  <a:srgbClr val="000000"/>
                </a:solidFill>
                <a:effectLst/>
                <a:latin typeface="Times New Roman" pitchFamily="18" charset="0"/>
              </a:rPr>
              <a:t>am a flatworm, I posses suckers with which I attach myself to the walls of </a:t>
            </a:r>
            <a:r>
              <a:rPr lang="en-US" sz="2200" b="1" dirty="0" smtClean="0">
                <a:solidFill>
                  <a:srgbClr val="000000"/>
                </a:solidFill>
                <a:effectLst/>
                <a:latin typeface="Times New Roman" pitchFamily="18" charset="0"/>
              </a:rPr>
              <a:t>human blood vessels to obtain the nutrients I need. </a:t>
            </a:r>
            <a:br>
              <a:rPr lang="en-US" sz="2200" b="1" dirty="0" smtClean="0">
                <a:solidFill>
                  <a:srgbClr val="000000"/>
                </a:solidFill>
                <a:effectLst/>
                <a:latin typeface="Times New Roman" pitchFamily="18" charset="0"/>
              </a:rPr>
            </a:br>
            <a:r>
              <a:rPr lang="en-US" sz="2200" b="1" dirty="0" smtClean="0">
                <a:solidFill>
                  <a:srgbClr val="000000"/>
                </a:solidFill>
                <a:effectLst/>
                <a:latin typeface="Times New Roman" pitchFamily="18" charset="0"/>
              </a:rPr>
              <a:t>What </a:t>
            </a:r>
            <a:r>
              <a:rPr lang="en-US" sz="2200" b="1" dirty="0">
                <a:solidFill>
                  <a:srgbClr val="000000"/>
                </a:solidFill>
                <a:effectLst/>
                <a:latin typeface="Times New Roman" pitchFamily="18" charset="0"/>
              </a:rPr>
              <a:t>is our ism?</a:t>
            </a:r>
            <a:r>
              <a:rPr lang="en-US" sz="2200" dirty="0">
                <a:solidFill>
                  <a:srgbClr val="000000"/>
                </a:solidFill>
                <a:latin typeface="Times New Roman" pitchFamily="18" charset="0"/>
              </a:rPr>
              <a:t> </a:t>
            </a:r>
          </a:p>
        </p:txBody>
      </p:sp>
      <p:sp>
        <p:nvSpPr>
          <p:cNvPr id="7173"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#2 – What is our ism?</a:t>
            </a:r>
          </a:p>
        </p:txBody>
      </p:sp>
      <p:pic>
        <p:nvPicPr>
          <p:cNvPr id="4" name="Picture 3"/>
          <p:cNvPicPr>
            <a:picLocks noChangeAspect="1"/>
          </p:cNvPicPr>
          <p:nvPr/>
        </p:nvPicPr>
        <p:blipFill>
          <a:blip r:embed="rId2"/>
          <a:stretch>
            <a:fillRect/>
          </a:stretch>
        </p:blipFill>
        <p:spPr>
          <a:xfrm>
            <a:off x="4267200" y="2482780"/>
            <a:ext cx="3530600" cy="3899179"/>
          </a:xfrm>
          <a:prstGeom prst="rect">
            <a:avLst/>
          </a:prstGeom>
          <a:ln>
            <a:solidFill>
              <a:schemeClr val="bg1">
                <a:lumMod val="10000"/>
              </a:schemeClr>
            </a:solidFill>
          </a:ln>
        </p:spPr>
      </p:pic>
    </p:spTree>
    <p:extLst>
      <p:ext uri="{BB962C8B-B14F-4D97-AF65-F5344CB8AC3E}">
        <p14:creationId xmlns:p14="http://schemas.microsoft.com/office/powerpoint/2010/main" val="134498324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762000" y="1143000"/>
            <a:ext cx="7086600" cy="1981200"/>
          </a:xfrm>
          <a:prstGeom prst="rect">
            <a:avLst/>
          </a:prstGeom>
          <a:noFill/>
          <a:ln w="9525">
            <a:noFill/>
            <a:miter lim="800000"/>
            <a:headEnd/>
            <a:tailEnd/>
          </a:ln>
          <a:effectLst/>
        </p:spPr>
        <p:txBody>
          <a:bodyPr anchor="ctr"/>
          <a:lstStyle/>
          <a:p>
            <a:pPr eaLnBrk="1" hangingPunct="1"/>
            <a:r>
              <a:rPr lang="en-US" sz="2200" b="1" dirty="0" smtClean="0">
                <a:solidFill>
                  <a:srgbClr val="000000"/>
                </a:solidFill>
                <a:latin typeface="Times New Roman" pitchFamily="18" charset="0"/>
              </a:rPr>
              <a:t>I </a:t>
            </a:r>
            <a:r>
              <a:rPr lang="en-US" sz="2200" b="1" dirty="0">
                <a:solidFill>
                  <a:srgbClr val="000000"/>
                </a:solidFill>
                <a:latin typeface="Times New Roman" pitchFamily="18" charset="0"/>
              </a:rPr>
              <a:t>am a louse and I deposit my eggs in the heads of humans where they grow and take the nutrients they need. I do nothing for the human other than make their head itch.</a:t>
            </a:r>
            <a:br>
              <a:rPr lang="en-US" sz="2200" b="1" dirty="0">
                <a:solidFill>
                  <a:srgbClr val="000000"/>
                </a:solidFill>
                <a:latin typeface="Times New Roman" pitchFamily="18" charset="0"/>
              </a:rPr>
            </a:br>
            <a:r>
              <a:rPr lang="en-US" sz="2200" b="1" dirty="0">
                <a:solidFill>
                  <a:srgbClr val="000000"/>
                </a:solidFill>
                <a:latin typeface="Times New Roman" pitchFamily="18" charset="0"/>
              </a:rPr>
              <a:t>What is our ism?</a:t>
            </a:r>
            <a:r>
              <a:rPr lang="en-US" sz="2200" dirty="0">
                <a:solidFill>
                  <a:srgbClr val="000000"/>
                </a:solidFill>
                <a:effectLst>
                  <a:outerShdw blurRad="38100" dist="38100" dir="2700000" algn="tl">
                    <a:srgbClr val="000000"/>
                  </a:outerShdw>
                </a:effectLst>
                <a:latin typeface="Times New Roman" pitchFamily="18" charset="0"/>
              </a:rPr>
              <a:t> </a:t>
            </a:r>
          </a:p>
        </p:txBody>
      </p:sp>
      <p:sp>
        <p:nvSpPr>
          <p:cNvPr id="8197" name="Text Box 5"/>
          <p:cNvSpPr txBox="1">
            <a:spLocks noChangeArrowheads="1"/>
          </p:cNvSpPr>
          <p:nvPr/>
        </p:nvSpPr>
        <p:spPr bwMode="auto">
          <a:xfrm>
            <a:off x="2057400" y="3492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#3 – What is our ism?</a:t>
            </a:r>
          </a:p>
        </p:txBody>
      </p:sp>
      <p:pic>
        <p:nvPicPr>
          <p:cNvPr id="2" name="Picture 1"/>
          <p:cNvPicPr>
            <a:picLocks noChangeAspect="1"/>
          </p:cNvPicPr>
          <p:nvPr/>
        </p:nvPicPr>
        <p:blipFill>
          <a:blip r:embed="rId2"/>
          <a:stretch>
            <a:fillRect/>
          </a:stretch>
        </p:blipFill>
        <p:spPr>
          <a:xfrm>
            <a:off x="4114800" y="2895600"/>
            <a:ext cx="3602547" cy="3124200"/>
          </a:xfrm>
          <a:prstGeom prst="rect">
            <a:avLst/>
          </a:prstGeom>
          <a:ln>
            <a:solidFill>
              <a:schemeClr val="bg1">
                <a:lumMod val="10000"/>
              </a:schemeClr>
            </a:solidFill>
          </a:ln>
        </p:spPr>
      </p:pic>
    </p:spTree>
    <p:extLst>
      <p:ext uri="{BB962C8B-B14F-4D97-AF65-F5344CB8AC3E}">
        <p14:creationId xmlns:p14="http://schemas.microsoft.com/office/powerpoint/2010/main" val="81245257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762000" y="1447800"/>
            <a:ext cx="7391400" cy="2152650"/>
          </a:xfrm>
          <a:prstGeom prst="rect">
            <a:avLst/>
          </a:prstGeom>
          <a:noFill/>
          <a:ln w="9525">
            <a:noFill/>
            <a:miter lim="800000"/>
            <a:headEnd/>
            <a:tailEnd/>
          </a:ln>
          <a:effectLst/>
        </p:spPr>
        <p:txBody>
          <a:bodyPr anchor="ctr"/>
          <a:lstStyle/>
          <a:p>
            <a:pPr eaLnBrk="1" hangingPunct="1"/>
            <a:r>
              <a:rPr lang="en-US" sz="2200" b="1" dirty="0" smtClean="0">
                <a:solidFill>
                  <a:srgbClr val="000000"/>
                </a:solidFill>
                <a:latin typeface="Times New Roman" pitchFamily="18" charset="0"/>
              </a:rPr>
              <a:t>I </a:t>
            </a:r>
            <a:r>
              <a:rPr lang="en-US" sz="2200" b="1" dirty="0">
                <a:solidFill>
                  <a:srgbClr val="000000"/>
                </a:solidFill>
                <a:latin typeface="Times New Roman" pitchFamily="18" charset="0"/>
              </a:rPr>
              <a:t>am an egret, a bird that lives near grazing cattle. I benefit from living with the cattle, because the cattle disrupt insects in the grasses, and provide me with a readily available food source. There seems to be no cost or benefit to the cattle from our relationship</a:t>
            </a:r>
            <a:br>
              <a:rPr lang="en-US" sz="2200" b="1" dirty="0">
                <a:solidFill>
                  <a:srgbClr val="000000"/>
                </a:solidFill>
                <a:latin typeface="Times New Roman" pitchFamily="18" charset="0"/>
              </a:rPr>
            </a:br>
            <a:r>
              <a:rPr lang="en-US" sz="2200" b="1" dirty="0">
                <a:solidFill>
                  <a:srgbClr val="000000"/>
                </a:solidFill>
                <a:latin typeface="Times New Roman" pitchFamily="18" charset="0"/>
              </a:rPr>
              <a:t>What is our ism?</a:t>
            </a:r>
            <a:br>
              <a:rPr lang="en-US" sz="2200" b="1" dirty="0">
                <a:solidFill>
                  <a:srgbClr val="000000"/>
                </a:solidFill>
                <a:latin typeface="Times New Roman" pitchFamily="18" charset="0"/>
              </a:rPr>
            </a:br>
            <a:endParaRPr lang="en-US" sz="2200" b="1" dirty="0">
              <a:solidFill>
                <a:srgbClr val="000000"/>
              </a:solidFill>
              <a:latin typeface="Times New Roman" pitchFamily="18" charset="0"/>
            </a:endParaRPr>
          </a:p>
        </p:txBody>
      </p:sp>
      <p:sp>
        <p:nvSpPr>
          <p:cNvPr id="9221"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#4 – What is our ism?</a:t>
            </a:r>
          </a:p>
        </p:txBody>
      </p:sp>
      <p:pic>
        <p:nvPicPr>
          <p:cNvPr id="3" name="Picture 2"/>
          <p:cNvPicPr>
            <a:picLocks noChangeAspect="1"/>
          </p:cNvPicPr>
          <p:nvPr/>
        </p:nvPicPr>
        <p:blipFill>
          <a:blip r:embed="rId2"/>
          <a:stretch>
            <a:fillRect/>
          </a:stretch>
        </p:blipFill>
        <p:spPr>
          <a:xfrm>
            <a:off x="4419600" y="3352800"/>
            <a:ext cx="3893278" cy="2590800"/>
          </a:xfrm>
          <a:prstGeom prst="rect">
            <a:avLst/>
          </a:prstGeom>
          <a:ln>
            <a:solidFill>
              <a:schemeClr val="bg1">
                <a:lumMod val="10000"/>
              </a:schemeClr>
            </a:solidFill>
          </a:ln>
        </p:spPr>
      </p:pic>
    </p:spTree>
    <p:extLst>
      <p:ext uri="{BB962C8B-B14F-4D97-AF65-F5344CB8AC3E}">
        <p14:creationId xmlns:p14="http://schemas.microsoft.com/office/powerpoint/2010/main" val="2542525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685800" y="914400"/>
            <a:ext cx="7620000" cy="2590800"/>
          </a:xfrm>
          <a:prstGeom prst="rect">
            <a:avLst/>
          </a:prstGeom>
          <a:noFill/>
          <a:ln w="9525">
            <a:noFill/>
            <a:miter lim="800000"/>
            <a:headEnd/>
            <a:tailEnd/>
          </a:ln>
          <a:effectLst/>
        </p:spPr>
        <p:txBody>
          <a:bodyPr anchor="ctr"/>
          <a:lstStyle/>
          <a:p>
            <a:pPr eaLnBrk="1" hangingPunct="1"/>
            <a:r>
              <a:rPr lang="en-US" sz="2200" b="1" dirty="0" smtClean="0">
                <a:solidFill>
                  <a:srgbClr val="000000"/>
                </a:solidFill>
                <a:latin typeface="Times New Roman" pitchFamily="18" charset="0"/>
              </a:rPr>
              <a:t>I </a:t>
            </a:r>
            <a:r>
              <a:rPr lang="en-US" sz="2200" b="1" dirty="0">
                <a:solidFill>
                  <a:srgbClr val="000000"/>
                </a:solidFill>
                <a:latin typeface="Times New Roman" pitchFamily="18" charset="0"/>
              </a:rPr>
              <a:t>am a fungus and I help the tree that I live on to absorb water from the soil, I also increase the stability of the root system, and protect the roots from drying. In return the tree provides sugars and starches that I use in my metabolism.</a:t>
            </a:r>
            <a:br>
              <a:rPr lang="en-US" sz="2200" b="1" dirty="0">
                <a:solidFill>
                  <a:srgbClr val="000000"/>
                </a:solidFill>
                <a:latin typeface="Times New Roman" pitchFamily="18" charset="0"/>
              </a:rPr>
            </a:br>
            <a:r>
              <a:rPr lang="en-US" sz="2200" b="1" dirty="0">
                <a:solidFill>
                  <a:srgbClr val="000000"/>
                </a:solidFill>
                <a:latin typeface="Times New Roman" pitchFamily="18" charset="0"/>
              </a:rPr>
              <a:t>What is our ism?</a:t>
            </a:r>
            <a:br>
              <a:rPr lang="en-US" sz="2200" b="1" dirty="0">
                <a:solidFill>
                  <a:srgbClr val="000000"/>
                </a:solidFill>
                <a:latin typeface="Times New Roman" pitchFamily="18" charset="0"/>
              </a:rPr>
            </a:br>
            <a:endParaRPr lang="en-US" sz="2200" b="1" dirty="0">
              <a:solidFill>
                <a:srgbClr val="000000"/>
              </a:solidFill>
              <a:latin typeface="Times New Roman" pitchFamily="18" charset="0"/>
            </a:endParaRPr>
          </a:p>
        </p:txBody>
      </p:sp>
      <p:sp>
        <p:nvSpPr>
          <p:cNvPr id="10245"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#5 – What is our ism?</a:t>
            </a:r>
          </a:p>
        </p:txBody>
      </p:sp>
      <p:pic>
        <p:nvPicPr>
          <p:cNvPr id="3" name="Picture 2"/>
          <p:cNvPicPr>
            <a:picLocks noChangeAspect="1"/>
          </p:cNvPicPr>
          <p:nvPr/>
        </p:nvPicPr>
        <p:blipFill>
          <a:blip r:embed="rId2"/>
          <a:stretch>
            <a:fillRect/>
          </a:stretch>
        </p:blipFill>
        <p:spPr>
          <a:xfrm>
            <a:off x="4800600" y="2667000"/>
            <a:ext cx="2743200" cy="3954483"/>
          </a:xfrm>
          <a:prstGeom prst="rect">
            <a:avLst/>
          </a:prstGeom>
          <a:ln>
            <a:solidFill>
              <a:schemeClr val="bg1">
                <a:lumMod val="10000"/>
              </a:schemeClr>
            </a:solidFill>
          </a:ln>
        </p:spPr>
      </p:pic>
    </p:spTree>
    <p:extLst>
      <p:ext uri="{BB962C8B-B14F-4D97-AF65-F5344CB8AC3E}">
        <p14:creationId xmlns:p14="http://schemas.microsoft.com/office/powerpoint/2010/main" val="237725679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ChangeArrowheads="1"/>
          </p:cNvSpPr>
          <p:nvPr/>
        </p:nvSpPr>
        <p:spPr bwMode="auto">
          <a:xfrm>
            <a:off x="685800" y="1143000"/>
            <a:ext cx="7620000" cy="2286000"/>
          </a:xfrm>
          <a:prstGeom prst="rect">
            <a:avLst/>
          </a:prstGeom>
          <a:noFill/>
          <a:ln w="9525">
            <a:noFill/>
            <a:miter lim="800000"/>
            <a:headEnd/>
            <a:tailEnd/>
          </a:ln>
          <a:effectLst/>
        </p:spPr>
        <p:txBody>
          <a:bodyPr anchor="ctr"/>
          <a:lstStyle/>
          <a:p>
            <a:pPr eaLnBrk="1" hangingPunct="1"/>
            <a:r>
              <a:rPr lang="en-US" sz="2200" b="1" dirty="0" smtClean="0">
                <a:solidFill>
                  <a:srgbClr val="000000"/>
                </a:solidFill>
                <a:latin typeface="Times New Roman" pitchFamily="18" charset="0"/>
              </a:rPr>
              <a:t>I </a:t>
            </a:r>
            <a:r>
              <a:rPr lang="en-US" sz="2200" b="1" dirty="0">
                <a:solidFill>
                  <a:srgbClr val="000000"/>
                </a:solidFill>
                <a:latin typeface="Times New Roman" pitchFamily="18" charset="0"/>
              </a:rPr>
              <a:t>am a species of ant that uses the excess plant sap that an aphid makes for my </a:t>
            </a:r>
            <a:r>
              <a:rPr lang="en-US" sz="2200" b="1" dirty="0" smtClean="0">
                <a:solidFill>
                  <a:srgbClr val="000000"/>
                </a:solidFill>
                <a:latin typeface="Times New Roman" pitchFamily="18" charset="0"/>
              </a:rPr>
              <a:t>nutrition. </a:t>
            </a:r>
            <a:r>
              <a:rPr lang="en-US" sz="2200" b="1" dirty="0">
                <a:solidFill>
                  <a:srgbClr val="000000"/>
                </a:solidFill>
                <a:latin typeface="Times New Roman" pitchFamily="18" charset="0"/>
              </a:rPr>
              <a:t>In return I protect the aphids from predators and parasites. In some cases I tend the aphid colony almost like a rancher with their cattle, not only by protecting them, but moving them around from plant to plant</a:t>
            </a:r>
            <a:br>
              <a:rPr lang="en-US" sz="2200" b="1" dirty="0">
                <a:solidFill>
                  <a:srgbClr val="000000"/>
                </a:solidFill>
                <a:latin typeface="Times New Roman" pitchFamily="18" charset="0"/>
              </a:rPr>
            </a:br>
            <a:r>
              <a:rPr lang="en-US" sz="2200" b="1" dirty="0">
                <a:solidFill>
                  <a:srgbClr val="000000"/>
                </a:solidFill>
                <a:latin typeface="Times New Roman" pitchFamily="18" charset="0"/>
              </a:rPr>
              <a:t>What is our ism?</a:t>
            </a:r>
            <a:br>
              <a:rPr lang="en-US" sz="2200" b="1" dirty="0">
                <a:solidFill>
                  <a:srgbClr val="000000"/>
                </a:solidFill>
                <a:latin typeface="Times New Roman" pitchFamily="18" charset="0"/>
              </a:rPr>
            </a:br>
            <a:endParaRPr lang="en-US" sz="2200" b="1" dirty="0">
              <a:solidFill>
                <a:srgbClr val="000000"/>
              </a:solidFill>
              <a:latin typeface="Times New Roman" pitchFamily="18" charset="0"/>
            </a:endParaRPr>
          </a:p>
        </p:txBody>
      </p:sp>
      <p:sp>
        <p:nvSpPr>
          <p:cNvPr id="11269"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#6 – What is our ism?</a:t>
            </a:r>
          </a:p>
        </p:txBody>
      </p:sp>
      <p:pic>
        <p:nvPicPr>
          <p:cNvPr id="2" name="Picture 1"/>
          <p:cNvPicPr>
            <a:picLocks noChangeAspect="1"/>
          </p:cNvPicPr>
          <p:nvPr/>
        </p:nvPicPr>
        <p:blipFill>
          <a:blip r:embed="rId2"/>
          <a:stretch>
            <a:fillRect/>
          </a:stretch>
        </p:blipFill>
        <p:spPr>
          <a:xfrm>
            <a:off x="3733800" y="2971800"/>
            <a:ext cx="3657600" cy="3657600"/>
          </a:xfrm>
          <a:prstGeom prst="rect">
            <a:avLst/>
          </a:prstGeom>
          <a:ln>
            <a:solidFill>
              <a:schemeClr val="bg1">
                <a:lumMod val="10000"/>
              </a:schemeClr>
            </a:solidFill>
          </a:ln>
        </p:spPr>
      </p:pic>
    </p:spTree>
    <p:extLst>
      <p:ext uri="{BB962C8B-B14F-4D97-AF65-F5344CB8AC3E}">
        <p14:creationId xmlns:p14="http://schemas.microsoft.com/office/powerpoint/2010/main" val="107237114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762000" y="1143000"/>
            <a:ext cx="7620000" cy="2362200"/>
          </a:xfrm>
        </p:spPr>
        <p:txBody>
          <a:bodyPr/>
          <a:lstStyle/>
          <a:p>
            <a:pPr algn="l"/>
            <a:r>
              <a:rPr lang="en-US" sz="2200" b="1" dirty="0" smtClean="0">
                <a:solidFill>
                  <a:srgbClr val="000000"/>
                </a:solidFill>
                <a:effectLst/>
                <a:latin typeface="Times New Roman" pitchFamily="18" charset="0"/>
              </a:rPr>
              <a:t>I </a:t>
            </a:r>
            <a:r>
              <a:rPr lang="en-US" sz="2200" b="1" dirty="0">
                <a:solidFill>
                  <a:srgbClr val="000000"/>
                </a:solidFill>
                <a:effectLst/>
                <a:latin typeface="Times New Roman" pitchFamily="18" charset="0"/>
              </a:rPr>
              <a:t>am a very brave bird that is well known for preying on parasites that feed on crocodiles. Because this feels good, the crocodile openly invites me to hunt on its body, even going so far as to open its jaws to allow me to enter the mouth safely to hunt the leeches from its gums. </a:t>
            </a:r>
            <a:r>
              <a:rPr lang="en-US" sz="2200" b="1" dirty="0" smtClean="0">
                <a:solidFill>
                  <a:srgbClr val="000000"/>
                </a:solidFill>
                <a:effectLst/>
                <a:latin typeface="Times New Roman" pitchFamily="18" charset="0"/>
              </a:rPr>
              <a:t/>
            </a:r>
            <a:br>
              <a:rPr lang="en-US" sz="2200" b="1" dirty="0" smtClean="0">
                <a:solidFill>
                  <a:srgbClr val="000000"/>
                </a:solidFill>
                <a:effectLst/>
                <a:latin typeface="Times New Roman" pitchFamily="18" charset="0"/>
              </a:rPr>
            </a:br>
            <a:r>
              <a:rPr lang="en-US" sz="2200" b="1" dirty="0" smtClean="0">
                <a:solidFill>
                  <a:srgbClr val="000000"/>
                </a:solidFill>
                <a:effectLst/>
                <a:latin typeface="Times New Roman" pitchFamily="18" charset="0"/>
              </a:rPr>
              <a:t>What </a:t>
            </a:r>
            <a:r>
              <a:rPr lang="en-US" sz="2200" b="1" dirty="0">
                <a:solidFill>
                  <a:srgbClr val="000000"/>
                </a:solidFill>
                <a:effectLst/>
                <a:latin typeface="Times New Roman" pitchFamily="18" charset="0"/>
              </a:rPr>
              <a:t>is our ism?</a:t>
            </a:r>
            <a:br>
              <a:rPr lang="en-US" sz="2200" b="1" dirty="0">
                <a:solidFill>
                  <a:srgbClr val="000000"/>
                </a:solidFill>
                <a:effectLst/>
                <a:latin typeface="Times New Roman" pitchFamily="18" charset="0"/>
              </a:rPr>
            </a:br>
            <a:endParaRPr lang="en-US" sz="2200" b="1" dirty="0">
              <a:solidFill>
                <a:srgbClr val="000000"/>
              </a:solidFill>
              <a:effectLst/>
              <a:latin typeface="Times New Roman" pitchFamily="18" charset="0"/>
            </a:endParaRPr>
          </a:p>
        </p:txBody>
      </p:sp>
      <p:sp>
        <p:nvSpPr>
          <p:cNvPr id="12292" name="Rectangle 4"/>
          <p:cNvSpPr>
            <a:spLocks noChangeArrowheads="1"/>
          </p:cNvSpPr>
          <p:nvPr/>
        </p:nvSpPr>
        <p:spPr bwMode="auto">
          <a:xfrm>
            <a:off x="609600" y="838200"/>
            <a:ext cx="7924800" cy="1828800"/>
          </a:xfrm>
          <a:prstGeom prst="rect">
            <a:avLst/>
          </a:prstGeom>
          <a:noFill/>
          <a:ln w="9525">
            <a:noFill/>
            <a:miter lim="800000"/>
            <a:headEnd/>
            <a:tailEnd/>
          </a:ln>
          <a:effectLst/>
        </p:spPr>
        <p:txBody>
          <a:bodyPr anchor="ctr"/>
          <a:lstStyle/>
          <a:p>
            <a:pPr eaLnBrk="1" hangingPunct="1"/>
            <a:endParaRPr lang="en-US" sz="1600" b="1" dirty="0">
              <a:latin typeface="Times New Roman" pitchFamily="18" charset="0"/>
            </a:endParaRPr>
          </a:p>
        </p:txBody>
      </p:sp>
      <p:sp>
        <p:nvSpPr>
          <p:cNvPr id="12293"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a:solidFill>
                  <a:srgbClr val="000000"/>
                </a:solidFill>
                <a:latin typeface="Times New Roman" pitchFamily="18" charset="0"/>
              </a:rPr>
              <a:t>Station #7 – What is our ism?</a:t>
            </a:r>
          </a:p>
        </p:txBody>
      </p:sp>
      <p:pic>
        <p:nvPicPr>
          <p:cNvPr id="3" name="Picture 2"/>
          <p:cNvPicPr>
            <a:picLocks noChangeAspect="1"/>
          </p:cNvPicPr>
          <p:nvPr/>
        </p:nvPicPr>
        <p:blipFill>
          <a:blip r:embed="rId2"/>
          <a:stretch>
            <a:fillRect/>
          </a:stretch>
        </p:blipFill>
        <p:spPr>
          <a:xfrm>
            <a:off x="4038599" y="3048000"/>
            <a:ext cx="4165329" cy="2895600"/>
          </a:xfrm>
          <a:prstGeom prst="rect">
            <a:avLst/>
          </a:prstGeom>
          <a:ln>
            <a:solidFill>
              <a:schemeClr val="bg1">
                <a:lumMod val="10000"/>
              </a:schemeClr>
            </a:solidFill>
          </a:ln>
        </p:spPr>
      </p:pic>
      <p:sp>
        <p:nvSpPr>
          <p:cNvPr id="4" name="TextBox 3"/>
          <p:cNvSpPr txBox="1"/>
          <p:nvPr/>
        </p:nvSpPr>
        <p:spPr>
          <a:xfrm>
            <a:off x="-2424290" y="4270620"/>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2217483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b="1" dirty="0" smtClean="0">
                <a:solidFill>
                  <a:srgbClr val="000000"/>
                </a:solidFill>
                <a:effectLst/>
                <a:latin typeface="Arial"/>
                <a:cs typeface="Arial"/>
              </a:rPr>
              <a:t>For each cartoon, explain in your own words how you think this relates to the topic of Ecology we are studying.</a:t>
            </a:r>
            <a:endParaRPr lang="en-US" sz="2600" b="1" dirty="0">
              <a:solidFill>
                <a:srgbClr val="000000"/>
              </a:solidFill>
              <a:effectLst/>
              <a:latin typeface="Arial"/>
              <a:cs typeface="Arial"/>
            </a:endParaRPr>
          </a:p>
        </p:txBody>
      </p:sp>
      <p:pic>
        <p:nvPicPr>
          <p:cNvPr id="1026" name="Picture 2"/>
          <p:cNvPicPr>
            <a:picLocks noGrp="1" noChangeAspect="1" noChangeArrowheads="1"/>
          </p:cNvPicPr>
          <p:nvPr>
            <p:ph idx="1"/>
          </p:nvPr>
        </p:nvPicPr>
        <p:blipFill>
          <a:blip r:embed="rId2" cstate="print"/>
          <a:srcRect t="8831" b="8751"/>
          <a:stretch>
            <a:fillRect/>
          </a:stretch>
        </p:blipFill>
        <p:spPr bwMode="auto">
          <a:xfrm>
            <a:off x="457199" y="1447800"/>
            <a:ext cx="8137071" cy="4953000"/>
          </a:xfrm>
          <a:prstGeom prst="rect">
            <a:avLst/>
          </a:prstGeom>
          <a:noFill/>
          <a:ln w="9525">
            <a:noFill/>
            <a:miter lim="800000"/>
            <a:headEnd/>
            <a:tailEnd/>
          </a:ln>
        </p:spPr>
      </p:pic>
    </p:spTree>
    <p:extLst>
      <p:ext uri="{BB962C8B-B14F-4D97-AF65-F5344CB8AC3E}">
        <p14:creationId xmlns:p14="http://schemas.microsoft.com/office/powerpoint/2010/main" val="34092179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533400" y="4800600"/>
            <a:ext cx="4876800" cy="990600"/>
          </a:xfrm>
        </p:spPr>
        <p:txBody>
          <a:bodyPr/>
          <a:lstStyle/>
          <a:p>
            <a:pPr algn="l"/>
            <a:r>
              <a:rPr lang="en-US" sz="1600" b="1" dirty="0" smtClean="0">
                <a:solidFill>
                  <a:srgbClr val="000000"/>
                </a:solidFill>
                <a:effectLst/>
                <a:latin typeface="Times New Roman" pitchFamily="18" charset="0"/>
              </a:rPr>
              <a:t>4.   I </a:t>
            </a:r>
            <a:r>
              <a:rPr lang="en-US" sz="1600" b="1" dirty="0">
                <a:solidFill>
                  <a:srgbClr val="000000"/>
                </a:solidFill>
                <a:effectLst/>
                <a:latin typeface="Times New Roman" pitchFamily="18" charset="0"/>
              </a:rPr>
              <a:t>am a flatworm, I posses suckers with which I attach myself to the walls of </a:t>
            </a:r>
            <a:r>
              <a:rPr lang="en-US" sz="1600" b="1" dirty="0" smtClean="0">
                <a:solidFill>
                  <a:srgbClr val="000000"/>
                </a:solidFill>
                <a:effectLst/>
                <a:latin typeface="Times New Roman" pitchFamily="18" charset="0"/>
              </a:rPr>
              <a:t>human blood vessels to obtain the nutrients I need. What </a:t>
            </a:r>
            <a:r>
              <a:rPr lang="en-US" sz="1600" b="1" dirty="0">
                <a:solidFill>
                  <a:srgbClr val="000000"/>
                </a:solidFill>
                <a:effectLst/>
                <a:latin typeface="Times New Roman" pitchFamily="18" charset="0"/>
              </a:rPr>
              <a:t>is our ism?</a:t>
            </a:r>
            <a:r>
              <a:rPr lang="en-US" sz="1600" dirty="0">
                <a:solidFill>
                  <a:srgbClr val="000000"/>
                </a:solidFill>
                <a:latin typeface="Times New Roman" pitchFamily="18" charset="0"/>
              </a:rPr>
              <a:t> </a:t>
            </a:r>
          </a:p>
        </p:txBody>
      </p:sp>
      <p:sp>
        <p:nvSpPr>
          <p:cNvPr id="7171" name="Rectangle 3"/>
          <p:cNvSpPr>
            <a:spLocks noChangeArrowheads="1"/>
          </p:cNvSpPr>
          <p:nvPr/>
        </p:nvSpPr>
        <p:spPr bwMode="auto">
          <a:xfrm>
            <a:off x="533400" y="1371600"/>
            <a:ext cx="4800600" cy="251460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3.   I </a:t>
            </a:r>
            <a:r>
              <a:rPr lang="en-US" sz="1600" b="1" dirty="0">
                <a:solidFill>
                  <a:srgbClr val="000000"/>
                </a:solidFill>
                <a:latin typeface="Times New Roman" pitchFamily="18" charset="0"/>
              </a:rPr>
              <a:t>am a Remora shark and I have an adhesive disk on the dorsal surface of my heads.  With this adhesive disk I hook on to “hitch a ride” on larger animals, usually whales, which tend to be sloppy eaters.  When food floats away from the whale’s mouth, I can unhitch myself and collect the scraps of food floating by. The whales don’t care when I hook on because it doesn’t hurt them at all, they never even know I’m there. </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p>
        </p:txBody>
      </p:sp>
      <p:sp>
        <p:nvSpPr>
          <p:cNvPr id="7173"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#2 – What is our ism?</a:t>
            </a:r>
          </a:p>
        </p:txBody>
      </p:sp>
      <p:pic>
        <p:nvPicPr>
          <p:cNvPr id="2" name="Picture 1"/>
          <p:cNvPicPr>
            <a:picLocks noChangeAspect="1"/>
          </p:cNvPicPr>
          <p:nvPr/>
        </p:nvPicPr>
        <p:blipFill>
          <a:blip r:embed="rId2"/>
          <a:stretch>
            <a:fillRect/>
          </a:stretch>
        </p:blipFill>
        <p:spPr>
          <a:xfrm>
            <a:off x="5562600" y="1295400"/>
            <a:ext cx="3289300" cy="2463800"/>
          </a:xfrm>
          <a:prstGeom prst="rect">
            <a:avLst/>
          </a:prstGeom>
          <a:ln>
            <a:solidFill>
              <a:schemeClr val="bg1">
                <a:lumMod val="10000"/>
              </a:schemeClr>
            </a:solidFill>
          </a:ln>
        </p:spPr>
      </p:pic>
      <p:pic>
        <p:nvPicPr>
          <p:cNvPr id="4" name="Picture 3"/>
          <p:cNvPicPr>
            <a:picLocks noChangeAspect="1"/>
          </p:cNvPicPr>
          <p:nvPr/>
        </p:nvPicPr>
        <p:blipFill>
          <a:blip r:embed="rId3"/>
          <a:stretch>
            <a:fillRect/>
          </a:stretch>
        </p:blipFill>
        <p:spPr>
          <a:xfrm>
            <a:off x="5562600" y="4114800"/>
            <a:ext cx="2311400" cy="2552700"/>
          </a:xfrm>
          <a:prstGeom prst="rect">
            <a:avLst/>
          </a:prstGeom>
          <a:ln>
            <a:solidFill>
              <a:schemeClr val="bg1">
                <a:lumMod val="10000"/>
              </a:schemeClr>
            </a:solidFill>
          </a:ln>
        </p:spPr>
      </p:pic>
    </p:spTree>
    <p:extLst>
      <p:ext uri="{BB962C8B-B14F-4D97-AF65-F5344CB8AC3E}">
        <p14:creationId xmlns:p14="http://schemas.microsoft.com/office/powerpoint/2010/main" val="410558399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609600" y="1143000"/>
            <a:ext cx="4876800" cy="198120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5.  I </a:t>
            </a:r>
            <a:r>
              <a:rPr lang="en-US" sz="1600" b="1" dirty="0">
                <a:solidFill>
                  <a:srgbClr val="000000"/>
                </a:solidFill>
                <a:latin typeface="Times New Roman" pitchFamily="18" charset="0"/>
              </a:rPr>
              <a:t>am a louse and I deposit my eggs in the heads of humans where they grow and take the nutrients they need. I do nothing for the human other than make their head itch.</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r>
              <a:rPr lang="en-US" sz="1600" dirty="0">
                <a:solidFill>
                  <a:srgbClr val="000000"/>
                </a:solidFill>
                <a:effectLst>
                  <a:outerShdw blurRad="38100" dist="38100" dir="2700000" algn="tl">
                    <a:srgbClr val="000000"/>
                  </a:outerShdw>
                </a:effectLst>
                <a:latin typeface="Times New Roman" pitchFamily="18" charset="0"/>
              </a:rPr>
              <a:t> </a:t>
            </a:r>
          </a:p>
        </p:txBody>
      </p:sp>
      <p:sp>
        <p:nvSpPr>
          <p:cNvPr id="8197" name="Text Box 5"/>
          <p:cNvSpPr txBox="1">
            <a:spLocks noChangeArrowheads="1"/>
          </p:cNvSpPr>
          <p:nvPr/>
        </p:nvSpPr>
        <p:spPr bwMode="auto">
          <a:xfrm>
            <a:off x="2057400" y="3492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#3 – What is our ism?</a:t>
            </a:r>
          </a:p>
        </p:txBody>
      </p:sp>
      <p:sp>
        <p:nvSpPr>
          <p:cNvPr id="7" name="Rectangle 2"/>
          <p:cNvSpPr>
            <a:spLocks noGrp="1" noChangeArrowheads="1"/>
          </p:cNvSpPr>
          <p:nvPr>
            <p:ph type="ctrTitle"/>
          </p:nvPr>
        </p:nvSpPr>
        <p:spPr>
          <a:xfrm>
            <a:off x="609600" y="3733800"/>
            <a:ext cx="4876800" cy="2667000"/>
          </a:xfrm>
        </p:spPr>
        <p:txBody>
          <a:bodyPr/>
          <a:lstStyle/>
          <a:p>
            <a:pPr algn="l"/>
            <a:r>
              <a:rPr lang="en-US" sz="1600" b="1" dirty="0" smtClean="0">
                <a:solidFill>
                  <a:srgbClr val="000000"/>
                </a:solidFill>
                <a:effectLst/>
                <a:latin typeface="Times New Roman" pitchFamily="18" charset="0"/>
                <a:cs typeface="Times New Roman" pitchFamily="18" charset="0"/>
              </a:rPr>
              <a:t>6.  I </a:t>
            </a:r>
            <a:r>
              <a:rPr lang="en-US" sz="1600" b="1" dirty="0">
                <a:solidFill>
                  <a:srgbClr val="000000"/>
                </a:solidFill>
                <a:effectLst/>
                <a:latin typeface="Times New Roman" pitchFamily="18" charset="0"/>
                <a:cs typeface="Times New Roman" pitchFamily="18" charset="0"/>
              </a:rPr>
              <a:t>am a barnacle. Barnacles are crustaceans, as an adult I </a:t>
            </a:r>
            <a:r>
              <a:rPr lang="en-US" sz="1600" b="1" dirty="0" smtClean="0">
                <a:solidFill>
                  <a:srgbClr val="000000"/>
                </a:solidFill>
                <a:effectLst/>
                <a:latin typeface="Times New Roman" pitchFamily="18" charset="0"/>
                <a:cs typeface="Times New Roman" pitchFamily="18" charset="0"/>
              </a:rPr>
              <a:t>just </a:t>
            </a:r>
            <a:r>
              <a:rPr lang="en-US" sz="1600" b="1" dirty="0">
                <a:solidFill>
                  <a:srgbClr val="000000"/>
                </a:solidFill>
                <a:effectLst/>
                <a:latin typeface="Times New Roman" pitchFamily="18" charset="0"/>
                <a:cs typeface="Times New Roman" pitchFamily="18" charset="0"/>
              </a:rPr>
              <a:t>sit around.  </a:t>
            </a:r>
            <a:r>
              <a:rPr lang="en-US" sz="1600" b="1" dirty="0" smtClean="0">
                <a:solidFill>
                  <a:srgbClr val="000000"/>
                </a:solidFill>
                <a:effectLst/>
                <a:latin typeface="Times New Roman" pitchFamily="18" charset="0"/>
                <a:cs typeface="Times New Roman" pitchFamily="18" charset="0"/>
              </a:rPr>
              <a:t>Babies </a:t>
            </a:r>
            <a:r>
              <a:rPr lang="en-US" sz="1600" b="1" dirty="0">
                <a:solidFill>
                  <a:srgbClr val="000000"/>
                </a:solidFill>
                <a:effectLst/>
                <a:latin typeface="Times New Roman" pitchFamily="18" charset="0"/>
                <a:cs typeface="Times New Roman" pitchFamily="18" charset="0"/>
              </a:rPr>
              <a:t>start as larvae and they find a good surface and </a:t>
            </a:r>
            <a:r>
              <a:rPr lang="en-US" sz="1600" b="1" dirty="0" smtClean="0">
                <a:solidFill>
                  <a:srgbClr val="000000"/>
                </a:solidFill>
                <a:effectLst/>
                <a:latin typeface="Times New Roman" pitchFamily="18" charset="0"/>
                <a:cs typeface="Times New Roman" pitchFamily="18" charset="0"/>
              </a:rPr>
              <a:t>attach becoming sedentary. </a:t>
            </a:r>
            <a:r>
              <a:rPr lang="en-US" sz="1600" b="1" dirty="0">
                <a:solidFill>
                  <a:srgbClr val="000000"/>
                </a:solidFill>
                <a:effectLst/>
                <a:latin typeface="Times New Roman" pitchFamily="18" charset="0"/>
                <a:cs typeface="Times New Roman" pitchFamily="18" charset="0"/>
              </a:rPr>
              <a:t>One good place they find is the skin of a whale.  All barnacles benefit by finding a habitat where nutrients are available.  When we attach ourselves to a living organism, that organism takes us to new sources of food. Just because we sit around doesn’t mean that we hamper or enhance the survival of any of the organisms that carry us.  </a:t>
            </a:r>
            <a:r>
              <a:rPr lang="en-US" sz="1600" b="1" dirty="0" smtClean="0">
                <a:solidFill>
                  <a:srgbClr val="000000"/>
                </a:solidFill>
                <a:effectLst/>
                <a:latin typeface="Times New Roman" pitchFamily="18" charset="0"/>
                <a:cs typeface="Times New Roman" pitchFamily="18" charset="0"/>
              </a:rPr>
              <a:t/>
            </a:r>
            <a:br>
              <a:rPr lang="en-US" sz="1600" b="1" dirty="0" smtClean="0">
                <a:solidFill>
                  <a:srgbClr val="000000"/>
                </a:solidFill>
                <a:effectLst/>
                <a:latin typeface="Times New Roman" pitchFamily="18" charset="0"/>
                <a:cs typeface="Times New Roman" pitchFamily="18" charset="0"/>
              </a:rPr>
            </a:br>
            <a:r>
              <a:rPr lang="en-US" sz="1600" b="1" dirty="0" smtClean="0">
                <a:solidFill>
                  <a:srgbClr val="000000"/>
                </a:solidFill>
                <a:effectLst/>
                <a:latin typeface="Times New Roman" pitchFamily="18" charset="0"/>
                <a:ea typeface="Calibri" pitchFamily="34" charset="0"/>
                <a:cs typeface="Times New Roman" pitchFamily="18" charset="0"/>
              </a:rPr>
              <a:t>What </a:t>
            </a:r>
            <a:r>
              <a:rPr lang="en-US" sz="1600" b="1" dirty="0">
                <a:solidFill>
                  <a:srgbClr val="000000"/>
                </a:solidFill>
                <a:effectLst/>
                <a:latin typeface="Times New Roman" pitchFamily="18" charset="0"/>
                <a:ea typeface="Calibri" pitchFamily="34" charset="0"/>
                <a:cs typeface="Times New Roman" pitchFamily="18" charset="0"/>
              </a:rPr>
              <a:t>is our ism?</a:t>
            </a:r>
          </a:p>
        </p:txBody>
      </p:sp>
      <p:pic>
        <p:nvPicPr>
          <p:cNvPr id="2" name="Picture 1"/>
          <p:cNvPicPr>
            <a:picLocks noChangeAspect="1"/>
          </p:cNvPicPr>
          <p:nvPr/>
        </p:nvPicPr>
        <p:blipFill>
          <a:blip r:embed="rId2"/>
          <a:stretch>
            <a:fillRect/>
          </a:stretch>
        </p:blipFill>
        <p:spPr>
          <a:xfrm>
            <a:off x="5867400" y="1295400"/>
            <a:ext cx="2577432" cy="2235200"/>
          </a:xfrm>
          <a:prstGeom prst="rect">
            <a:avLst/>
          </a:prstGeom>
          <a:ln>
            <a:solidFill>
              <a:schemeClr val="bg1">
                <a:lumMod val="10000"/>
              </a:schemeClr>
            </a:solidFill>
          </a:ln>
        </p:spPr>
      </p:pic>
      <p:pic>
        <p:nvPicPr>
          <p:cNvPr id="4" name="Picture 3"/>
          <p:cNvPicPr>
            <a:picLocks noChangeAspect="1"/>
          </p:cNvPicPr>
          <p:nvPr/>
        </p:nvPicPr>
        <p:blipFill>
          <a:blip r:embed="rId3"/>
          <a:stretch>
            <a:fillRect/>
          </a:stretch>
        </p:blipFill>
        <p:spPr>
          <a:xfrm>
            <a:off x="5638800" y="4038600"/>
            <a:ext cx="2959100" cy="1969147"/>
          </a:xfrm>
          <a:prstGeom prst="rect">
            <a:avLst/>
          </a:prstGeom>
          <a:ln>
            <a:solidFill>
              <a:schemeClr val="bg1">
                <a:lumMod val="10000"/>
              </a:schemeClr>
            </a:solidFill>
          </a:ln>
        </p:spPr>
      </p:pic>
    </p:spTree>
    <p:extLst>
      <p:ext uri="{BB962C8B-B14F-4D97-AF65-F5344CB8AC3E}">
        <p14:creationId xmlns:p14="http://schemas.microsoft.com/office/powerpoint/2010/main" val="351073229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609600" y="3810000"/>
            <a:ext cx="4876800" cy="215265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8.  I </a:t>
            </a:r>
            <a:r>
              <a:rPr lang="en-US" sz="1600" b="1" dirty="0">
                <a:solidFill>
                  <a:srgbClr val="000000"/>
                </a:solidFill>
                <a:latin typeface="Times New Roman" pitchFamily="18" charset="0"/>
              </a:rPr>
              <a:t>am an egret, a bird that lives near grazing cattle. I benefit from living with the cattle, because the cattle disrupt insects in the grasses, and provide me with a readily available food source. There seems to be no cost or benefit to the cattle from our relationship</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br>
              <a:rPr lang="en-US" sz="1600" b="1" dirty="0">
                <a:solidFill>
                  <a:srgbClr val="000000"/>
                </a:solidFill>
                <a:latin typeface="Times New Roman" pitchFamily="18" charset="0"/>
              </a:rPr>
            </a:br>
            <a:endParaRPr lang="en-US" sz="1600" b="1" dirty="0">
              <a:solidFill>
                <a:srgbClr val="000000"/>
              </a:solidFill>
              <a:latin typeface="Times New Roman" pitchFamily="18" charset="0"/>
            </a:endParaRPr>
          </a:p>
        </p:txBody>
      </p:sp>
      <p:sp>
        <p:nvSpPr>
          <p:cNvPr id="9220" name="Rectangle 4"/>
          <p:cNvSpPr>
            <a:spLocks noChangeArrowheads="1"/>
          </p:cNvSpPr>
          <p:nvPr/>
        </p:nvSpPr>
        <p:spPr bwMode="auto">
          <a:xfrm>
            <a:off x="609600" y="1371600"/>
            <a:ext cx="4953000" cy="182880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7.  I </a:t>
            </a:r>
            <a:r>
              <a:rPr lang="en-US" sz="1600" b="1" dirty="0">
                <a:solidFill>
                  <a:srgbClr val="000000"/>
                </a:solidFill>
                <a:latin typeface="Times New Roman" pitchFamily="18" charset="0"/>
              </a:rPr>
              <a:t>live in a deciduous forest and I eat the bark of trees, I am a termite.  I have a great source of food in the trees and I do nothing good for them. I only make them week and as a result they fall</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 </a:t>
            </a:r>
            <a:br>
              <a:rPr lang="en-US" sz="1600" b="1" dirty="0">
                <a:solidFill>
                  <a:srgbClr val="000000"/>
                </a:solidFill>
                <a:latin typeface="Times New Roman" pitchFamily="18" charset="0"/>
              </a:rPr>
            </a:br>
            <a:endParaRPr lang="en-US" sz="1600" b="1" dirty="0">
              <a:solidFill>
                <a:srgbClr val="000000"/>
              </a:solidFill>
              <a:latin typeface="Times New Roman" pitchFamily="18" charset="0"/>
            </a:endParaRPr>
          </a:p>
        </p:txBody>
      </p:sp>
      <p:sp>
        <p:nvSpPr>
          <p:cNvPr id="9221"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#4 – What is our ism?</a:t>
            </a:r>
          </a:p>
        </p:txBody>
      </p:sp>
      <p:pic>
        <p:nvPicPr>
          <p:cNvPr id="2" name="Picture 1"/>
          <p:cNvPicPr>
            <a:picLocks noChangeAspect="1"/>
          </p:cNvPicPr>
          <p:nvPr/>
        </p:nvPicPr>
        <p:blipFill>
          <a:blip r:embed="rId2"/>
          <a:stretch>
            <a:fillRect/>
          </a:stretch>
        </p:blipFill>
        <p:spPr>
          <a:xfrm>
            <a:off x="5715000" y="1295400"/>
            <a:ext cx="2671858" cy="1778000"/>
          </a:xfrm>
          <a:prstGeom prst="rect">
            <a:avLst/>
          </a:prstGeom>
          <a:ln>
            <a:solidFill>
              <a:schemeClr val="bg1">
                <a:lumMod val="10000"/>
              </a:schemeClr>
            </a:solidFill>
          </a:ln>
        </p:spPr>
      </p:pic>
      <p:pic>
        <p:nvPicPr>
          <p:cNvPr id="3" name="Picture 2"/>
          <p:cNvPicPr>
            <a:picLocks noChangeAspect="1"/>
          </p:cNvPicPr>
          <p:nvPr/>
        </p:nvPicPr>
        <p:blipFill>
          <a:blip r:embed="rId3"/>
          <a:stretch>
            <a:fillRect/>
          </a:stretch>
        </p:blipFill>
        <p:spPr>
          <a:xfrm>
            <a:off x="5638800" y="3810000"/>
            <a:ext cx="2959100" cy="1969147"/>
          </a:xfrm>
          <a:prstGeom prst="rect">
            <a:avLst/>
          </a:prstGeom>
          <a:ln>
            <a:solidFill>
              <a:schemeClr val="bg1">
                <a:lumMod val="10000"/>
              </a:schemeClr>
            </a:solidFill>
          </a:ln>
        </p:spPr>
      </p:pic>
    </p:spTree>
    <p:extLst>
      <p:ext uri="{BB962C8B-B14F-4D97-AF65-F5344CB8AC3E}">
        <p14:creationId xmlns:p14="http://schemas.microsoft.com/office/powerpoint/2010/main" val="289614546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609600" y="3505200"/>
            <a:ext cx="4800600" cy="177165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10.  I </a:t>
            </a:r>
            <a:r>
              <a:rPr lang="en-US" sz="1600" b="1" dirty="0">
                <a:solidFill>
                  <a:srgbClr val="000000"/>
                </a:solidFill>
                <a:latin typeface="Times New Roman" pitchFamily="18" charset="0"/>
              </a:rPr>
              <a:t>am a fungus and I help the tree that I live on to absorb water from the soil, I also increase the stability of the root system, and protect the roots from drying. In return the tree provides sugars and starches that I use in my metabolism.</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br>
              <a:rPr lang="en-US" sz="1600" b="1" dirty="0">
                <a:solidFill>
                  <a:srgbClr val="000000"/>
                </a:solidFill>
                <a:latin typeface="Times New Roman" pitchFamily="18" charset="0"/>
              </a:rPr>
            </a:br>
            <a:endParaRPr lang="en-US" sz="1600" b="1" dirty="0">
              <a:solidFill>
                <a:srgbClr val="000000"/>
              </a:solidFill>
              <a:latin typeface="Times New Roman" pitchFamily="18" charset="0"/>
            </a:endParaRPr>
          </a:p>
        </p:txBody>
      </p:sp>
      <p:sp>
        <p:nvSpPr>
          <p:cNvPr id="10244" name="Rectangle 4"/>
          <p:cNvSpPr>
            <a:spLocks noChangeArrowheads="1"/>
          </p:cNvSpPr>
          <p:nvPr/>
        </p:nvSpPr>
        <p:spPr bwMode="auto">
          <a:xfrm>
            <a:off x="685800" y="1352550"/>
            <a:ext cx="4876800" cy="123825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9.  I </a:t>
            </a:r>
            <a:r>
              <a:rPr lang="en-US" sz="1600" b="1" dirty="0">
                <a:solidFill>
                  <a:srgbClr val="000000"/>
                </a:solidFill>
                <a:latin typeface="Times New Roman" pitchFamily="18" charset="0"/>
              </a:rPr>
              <a:t>am a flea and I feed on the blood of a cat, because of the loss of this blood the cat is harmed but, I really don’t care</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p>
        </p:txBody>
      </p:sp>
      <p:sp>
        <p:nvSpPr>
          <p:cNvPr id="10245"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#5 – What is our ism?</a:t>
            </a:r>
          </a:p>
        </p:txBody>
      </p:sp>
      <p:pic>
        <p:nvPicPr>
          <p:cNvPr id="2" name="Picture 1"/>
          <p:cNvPicPr>
            <a:picLocks noChangeAspect="1"/>
          </p:cNvPicPr>
          <p:nvPr/>
        </p:nvPicPr>
        <p:blipFill>
          <a:blip r:embed="rId2"/>
          <a:stretch>
            <a:fillRect/>
          </a:stretch>
        </p:blipFill>
        <p:spPr>
          <a:xfrm>
            <a:off x="5715000" y="1219200"/>
            <a:ext cx="2984500" cy="1790700"/>
          </a:xfrm>
          <a:prstGeom prst="rect">
            <a:avLst/>
          </a:prstGeom>
          <a:ln>
            <a:solidFill>
              <a:schemeClr val="bg1">
                <a:lumMod val="10000"/>
              </a:schemeClr>
            </a:solidFill>
          </a:ln>
        </p:spPr>
      </p:pic>
      <p:pic>
        <p:nvPicPr>
          <p:cNvPr id="3" name="Picture 2"/>
          <p:cNvPicPr>
            <a:picLocks noChangeAspect="1"/>
          </p:cNvPicPr>
          <p:nvPr/>
        </p:nvPicPr>
        <p:blipFill>
          <a:blip r:embed="rId3"/>
          <a:stretch>
            <a:fillRect/>
          </a:stretch>
        </p:blipFill>
        <p:spPr>
          <a:xfrm>
            <a:off x="5791200" y="3657600"/>
            <a:ext cx="1955800" cy="2819400"/>
          </a:xfrm>
          <a:prstGeom prst="rect">
            <a:avLst/>
          </a:prstGeom>
          <a:ln>
            <a:solidFill>
              <a:schemeClr val="bg1">
                <a:lumMod val="10000"/>
              </a:schemeClr>
            </a:solidFill>
          </a:ln>
        </p:spPr>
      </p:pic>
    </p:spTree>
    <p:extLst>
      <p:ext uri="{BB962C8B-B14F-4D97-AF65-F5344CB8AC3E}">
        <p14:creationId xmlns:p14="http://schemas.microsoft.com/office/powerpoint/2010/main" val="316465243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ChangeArrowheads="1"/>
          </p:cNvSpPr>
          <p:nvPr/>
        </p:nvSpPr>
        <p:spPr bwMode="auto">
          <a:xfrm>
            <a:off x="609600" y="4267200"/>
            <a:ext cx="5257800" cy="177165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12.  I </a:t>
            </a:r>
            <a:r>
              <a:rPr lang="en-US" sz="1600" b="1" dirty="0">
                <a:solidFill>
                  <a:srgbClr val="000000"/>
                </a:solidFill>
                <a:latin typeface="Times New Roman" pitchFamily="18" charset="0"/>
              </a:rPr>
              <a:t>am mistletoe and I work my way into trees and I like to spread out over an </a:t>
            </a:r>
            <a:r>
              <a:rPr lang="en-US" sz="1600" b="1" dirty="0" smtClean="0">
                <a:solidFill>
                  <a:srgbClr val="000000"/>
                </a:solidFill>
                <a:latin typeface="Times New Roman" pitchFamily="18" charset="0"/>
              </a:rPr>
              <a:t>area and </a:t>
            </a:r>
            <a:r>
              <a:rPr lang="en-US" sz="1600" b="1" dirty="0">
                <a:solidFill>
                  <a:srgbClr val="000000"/>
                </a:solidFill>
                <a:latin typeface="Times New Roman" pitchFamily="18" charset="0"/>
              </a:rPr>
              <a:t>pretty soon I take over the tree.</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br>
              <a:rPr lang="en-US" sz="1600" b="1" dirty="0">
                <a:solidFill>
                  <a:srgbClr val="000000"/>
                </a:solidFill>
                <a:latin typeface="Times New Roman" pitchFamily="18" charset="0"/>
              </a:rPr>
            </a:br>
            <a:endParaRPr lang="en-US" sz="1600" b="1" dirty="0">
              <a:solidFill>
                <a:srgbClr val="000000"/>
              </a:solidFill>
              <a:latin typeface="Times New Roman" pitchFamily="18" charset="0"/>
            </a:endParaRPr>
          </a:p>
        </p:txBody>
      </p:sp>
      <p:sp>
        <p:nvSpPr>
          <p:cNvPr id="11268" name="Rectangle 4"/>
          <p:cNvSpPr>
            <a:spLocks noChangeArrowheads="1"/>
          </p:cNvSpPr>
          <p:nvPr/>
        </p:nvSpPr>
        <p:spPr bwMode="auto">
          <a:xfrm>
            <a:off x="685800" y="1524000"/>
            <a:ext cx="5105400" cy="2286000"/>
          </a:xfrm>
          <a:prstGeom prst="rect">
            <a:avLst/>
          </a:prstGeom>
          <a:noFill/>
          <a:ln w="9525">
            <a:noFill/>
            <a:miter lim="800000"/>
            <a:headEnd/>
            <a:tailEnd/>
          </a:ln>
          <a:effectLst/>
        </p:spPr>
        <p:txBody>
          <a:bodyPr anchor="ctr"/>
          <a:lstStyle/>
          <a:p>
            <a:pPr eaLnBrk="1" hangingPunct="1"/>
            <a:r>
              <a:rPr lang="en-US" sz="1600" b="1" dirty="0" smtClean="0">
                <a:solidFill>
                  <a:srgbClr val="000000"/>
                </a:solidFill>
                <a:latin typeface="Times New Roman" pitchFamily="18" charset="0"/>
              </a:rPr>
              <a:t>11.  I </a:t>
            </a:r>
            <a:r>
              <a:rPr lang="en-US" sz="1600" b="1" dirty="0">
                <a:solidFill>
                  <a:srgbClr val="000000"/>
                </a:solidFill>
                <a:latin typeface="Times New Roman" pitchFamily="18" charset="0"/>
              </a:rPr>
              <a:t>am a species of ant that uses the excess plant sap that an aphid makes for my </a:t>
            </a:r>
            <a:r>
              <a:rPr lang="en-US" sz="1600" b="1" dirty="0" smtClean="0">
                <a:solidFill>
                  <a:srgbClr val="000000"/>
                </a:solidFill>
                <a:latin typeface="Times New Roman" pitchFamily="18" charset="0"/>
              </a:rPr>
              <a:t>nutrition. </a:t>
            </a:r>
            <a:r>
              <a:rPr lang="en-US" sz="1600" b="1" dirty="0">
                <a:solidFill>
                  <a:srgbClr val="000000"/>
                </a:solidFill>
                <a:latin typeface="Times New Roman" pitchFamily="18" charset="0"/>
              </a:rPr>
              <a:t>In return I protect the aphids from predators and parasites. In some cases I tend the aphid colony almost like a rancher with their cattle, not only by protecting them, but moving them around from plant to plant</a:t>
            </a:r>
            <a:br>
              <a:rPr lang="en-US" sz="1600" b="1" dirty="0">
                <a:solidFill>
                  <a:srgbClr val="000000"/>
                </a:solidFill>
                <a:latin typeface="Times New Roman" pitchFamily="18" charset="0"/>
              </a:rPr>
            </a:br>
            <a:r>
              <a:rPr lang="en-US" sz="1600" b="1" dirty="0">
                <a:solidFill>
                  <a:srgbClr val="000000"/>
                </a:solidFill>
                <a:latin typeface="Times New Roman" pitchFamily="18" charset="0"/>
              </a:rPr>
              <a:t>What is our ism?</a:t>
            </a:r>
            <a:br>
              <a:rPr lang="en-US" sz="1600" b="1" dirty="0">
                <a:solidFill>
                  <a:srgbClr val="000000"/>
                </a:solidFill>
                <a:latin typeface="Times New Roman" pitchFamily="18" charset="0"/>
              </a:rPr>
            </a:br>
            <a:endParaRPr lang="en-US" sz="1600" b="1" dirty="0">
              <a:solidFill>
                <a:srgbClr val="000000"/>
              </a:solidFill>
              <a:latin typeface="Times New Roman" pitchFamily="18" charset="0"/>
            </a:endParaRPr>
          </a:p>
        </p:txBody>
      </p:sp>
      <p:sp>
        <p:nvSpPr>
          <p:cNvPr id="11269"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#6 – What is our ism?</a:t>
            </a:r>
          </a:p>
        </p:txBody>
      </p:sp>
      <p:pic>
        <p:nvPicPr>
          <p:cNvPr id="2" name="Picture 1"/>
          <p:cNvPicPr>
            <a:picLocks noChangeAspect="1"/>
          </p:cNvPicPr>
          <p:nvPr/>
        </p:nvPicPr>
        <p:blipFill>
          <a:blip r:embed="rId2"/>
          <a:stretch>
            <a:fillRect/>
          </a:stretch>
        </p:blipFill>
        <p:spPr>
          <a:xfrm>
            <a:off x="5943600" y="1447800"/>
            <a:ext cx="2336800" cy="2336800"/>
          </a:xfrm>
          <a:prstGeom prst="rect">
            <a:avLst/>
          </a:prstGeom>
          <a:ln>
            <a:solidFill>
              <a:schemeClr val="bg1">
                <a:lumMod val="10000"/>
              </a:schemeClr>
            </a:solidFill>
          </a:ln>
        </p:spPr>
      </p:pic>
      <p:pic>
        <p:nvPicPr>
          <p:cNvPr id="3" name="Picture 2"/>
          <p:cNvPicPr>
            <a:picLocks noChangeAspect="1"/>
          </p:cNvPicPr>
          <p:nvPr/>
        </p:nvPicPr>
        <p:blipFill>
          <a:blip r:embed="rId3"/>
          <a:stretch>
            <a:fillRect/>
          </a:stretch>
        </p:blipFill>
        <p:spPr>
          <a:xfrm>
            <a:off x="6019800" y="4267200"/>
            <a:ext cx="2476500" cy="1854985"/>
          </a:xfrm>
          <a:prstGeom prst="rect">
            <a:avLst/>
          </a:prstGeom>
          <a:ln>
            <a:solidFill>
              <a:schemeClr val="bg1">
                <a:lumMod val="10000"/>
              </a:schemeClr>
            </a:solidFill>
          </a:ln>
        </p:spPr>
      </p:pic>
    </p:spTree>
    <p:extLst>
      <p:ext uri="{BB962C8B-B14F-4D97-AF65-F5344CB8AC3E}">
        <p14:creationId xmlns:p14="http://schemas.microsoft.com/office/powerpoint/2010/main" val="361886607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609600" y="3886200"/>
            <a:ext cx="4267200" cy="2362200"/>
          </a:xfrm>
        </p:spPr>
        <p:txBody>
          <a:bodyPr/>
          <a:lstStyle/>
          <a:p>
            <a:pPr algn="l"/>
            <a:r>
              <a:rPr lang="en-US" sz="1600" b="1" dirty="0" smtClean="0">
                <a:solidFill>
                  <a:srgbClr val="000000"/>
                </a:solidFill>
                <a:effectLst/>
                <a:latin typeface="Times New Roman" pitchFamily="18" charset="0"/>
              </a:rPr>
              <a:t>14.  I </a:t>
            </a:r>
            <a:r>
              <a:rPr lang="en-US" sz="1600" b="1" dirty="0">
                <a:solidFill>
                  <a:srgbClr val="000000"/>
                </a:solidFill>
                <a:effectLst/>
                <a:latin typeface="Times New Roman" pitchFamily="18" charset="0"/>
              </a:rPr>
              <a:t>am a very brave bird that is well known for preying on parasites that feed on crocodiles. Because this feels good, the crocodile openly invites me to hunt on its body, even going so far as to open its jaws to allow me to enter the mouth safely to hunt the leeches from its gums. </a:t>
            </a:r>
            <a:r>
              <a:rPr lang="en-US" sz="1600" b="1" dirty="0" smtClean="0">
                <a:solidFill>
                  <a:srgbClr val="000000"/>
                </a:solidFill>
                <a:effectLst/>
                <a:latin typeface="Times New Roman" pitchFamily="18" charset="0"/>
              </a:rPr>
              <a:t/>
            </a:r>
            <a:br>
              <a:rPr lang="en-US" sz="1600" b="1" dirty="0" smtClean="0">
                <a:solidFill>
                  <a:srgbClr val="000000"/>
                </a:solidFill>
                <a:effectLst/>
                <a:latin typeface="Times New Roman" pitchFamily="18" charset="0"/>
              </a:rPr>
            </a:br>
            <a:r>
              <a:rPr lang="en-US" sz="1600" b="1" dirty="0" smtClean="0">
                <a:solidFill>
                  <a:srgbClr val="000000"/>
                </a:solidFill>
                <a:effectLst/>
                <a:latin typeface="Times New Roman" pitchFamily="18" charset="0"/>
              </a:rPr>
              <a:t>What </a:t>
            </a:r>
            <a:r>
              <a:rPr lang="en-US" sz="1600" b="1" dirty="0">
                <a:solidFill>
                  <a:srgbClr val="000000"/>
                </a:solidFill>
                <a:effectLst/>
                <a:latin typeface="Times New Roman" pitchFamily="18" charset="0"/>
              </a:rPr>
              <a:t>is our ism?</a:t>
            </a:r>
            <a:br>
              <a:rPr lang="en-US" sz="1600" b="1" dirty="0">
                <a:solidFill>
                  <a:srgbClr val="000000"/>
                </a:solidFill>
                <a:effectLst/>
                <a:latin typeface="Times New Roman" pitchFamily="18" charset="0"/>
              </a:rPr>
            </a:br>
            <a:endParaRPr lang="en-US" sz="1600" b="1" dirty="0">
              <a:solidFill>
                <a:srgbClr val="000000"/>
              </a:solidFill>
              <a:effectLst/>
              <a:latin typeface="Times New Roman" pitchFamily="18" charset="0"/>
            </a:endParaRPr>
          </a:p>
        </p:txBody>
      </p:sp>
      <p:sp>
        <p:nvSpPr>
          <p:cNvPr id="12292" name="Rectangle 4"/>
          <p:cNvSpPr>
            <a:spLocks noChangeArrowheads="1"/>
          </p:cNvSpPr>
          <p:nvPr/>
        </p:nvSpPr>
        <p:spPr bwMode="auto">
          <a:xfrm>
            <a:off x="609600" y="838200"/>
            <a:ext cx="7924800" cy="1828800"/>
          </a:xfrm>
          <a:prstGeom prst="rect">
            <a:avLst/>
          </a:prstGeom>
          <a:noFill/>
          <a:ln w="9525">
            <a:noFill/>
            <a:miter lim="800000"/>
            <a:headEnd/>
            <a:tailEnd/>
          </a:ln>
          <a:effectLst/>
        </p:spPr>
        <p:txBody>
          <a:bodyPr anchor="ctr"/>
          <a:lstStyle/>
          <a:p>
            <a:pPr eaLnBrk="1" hangingPunct="1"/>
            <a:endParaRPr lang="en-US" sz="1600" b="1" dirty="0">
              <a:latin typeface="Times New Roman" pitchFamily="18" charset="0"/>
            </a:endParaRPr>
          </a:p>
        </p:txBody>
      </p:sp>
      <p:sp>
        <p:nvSpPr>
          <p:cNvPr id="12293" name="Text Box 5"/>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a:solidFill>
                  <a:srgbClr val="000000"/>
                </a:solidFill>
                <a:latin typeface="Times New Roman" pitchFamily="18" charset="0"/>
              </a:rPr>
              <a:t>Station #7 – What is our ism?</a:t>
            </a:r>
          </a:p>
        </p:txBody>
      </p:sp>
      <p:sp>
        <p:nvSpPr>
          <p:cNvPr id="6" name="Rectangle 2"/>
          <p:cNvSpPr txBox="1">
            <a:spLocks noChangeArrowheads="1"/>
          </p:cNvSpPr>
          <p:nvPr/>
        </p:nvSpPr>
        <p:spPr bwMode="auto">
          <a:xfrm>
            <a:off x="609600" y="1447800"/>
            <a:ext cx="4495800" cy="16954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rtl="0" fontAlgn="base">
              <a:spcBef>
                <a:spcPct val="0"/>
              </a:spcBef>
              <a:spcAft>
                <a:spcPct val="0"/>
              </a:spcAft>
              <a:defRPr sz="57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n-US" sz="1600" b="1" dirty="0" smtClean="0">
                <a:solidFill>
                  <a:srgbClr val="000000"/>
                </a:solidFill>
                <a:effectLst/>
                <a:latin typeface="Times New Roman" pitchFamily="18" charset="0"/>
              </a:rPr>
              <a:t>13.  I am a bacterium within your digestive system and I benefit from the food that you eat.  I am obedient and stay where I am supposed to stay in your body; I never go to an area where I can cause you to have a problem.  </a:t>
            </a:r>
            <a:br>
              <a:rPr lang="en-US" sz="1600" b="1" dirty="0" smtClean="0">
                <a:solidFill>
                  <a:srgbClr val="000000"/>
                </a:solidFill>
                <a:effectLst/>
                <a:latin typeface="Times New Roman" pitchFamily="18" charset="0"/>
              </a:rPr>
            </a:br>
            <a:r>
              <a:rPr lang="en-US" sz="1600" b="1" dirty="0" smtClean="0">
                <a:solidFill>
                  <a:srgbClr val="000000"/>
                </a:solidFill>
                <a:effectLst/>
                <a:latin typeface="Times New Roman" pitchFamily="18" charset="0"/>
              </a:rPr>
              <a:t>What is our ism?</a:t>
            </a:r>
            <a:br>
              <a:rPr lang="en-US" sz="1600" b="1" dirty="0" smtClean="0">
                <a:solidFill>
                  <a:srgbClr val="000000"/>
                </a:solidFill>
                <a:effectLst/>
                <a:latin typeface="Times New Roman" pitchFamily="18" charset="0"/>
              </a:rPr>
            </a:br>
            <a:endParaRPr lang="en-US" sz="1600" b="1" dirty="0">
              <a:solidFill>
                <a:srgbClr val="000000"/>
              </a:solidFill>
              <a:effectLst/>
              <a:latin typeface="Times New Roman" pitchFamily="18" charset="0"/>
            </a:endParaRPr>
          </a:p>
        </p:txBody>
      </p:sp>
      <p:pic>
        <p:nvPicPr>
          <p:cNvPr id="2" name="Picture 1"/>
          <p:cNvPicPr>
            <a:picLocks noChangeAspect="1"/>
          </p:cNvPicPr>
          <p:nvPr/>
        </p:nvPicPr>
        <p:blipFill>
          <a:blip r:embed="rId2"/>
          <a:stretch>
            <a:fillRect/>
          </a:stretch>
        </p:blipFill>
        <p:spPr>
          <a:xfrm>
            <a:off x="5257800" y="1219200"/>
            <a:ext cx="3292929" cy="1844040"/>
          </a:xfrm>
          <a:prstGeom prst="rect">
            <a:avLst/>
          </a:prstGeom>
          <a:ln>
            <a:solidFill>
              <a:schemeClr val="bg1">
                <a:lumMod val="10000"/>
              </a:schemeClr>
            </a:solidFill>
          </a:ln>
        </p:spPr>
      </p:pic>
      <p:pic>
        <p:nvPicPr>
          <p:cNvPr id="3" name="Picture 2"/>
          <p:cNvPicPr>
            <a:picLocks noChangeAspect="1"/>
          </p:cNvPicPr>
          <p:nvPr/>
        </p:nvPicPr>
        <p:blipFill>
          <a:blip r:embed="rId3"/>
          <a:stretch>
            <a:fillRect/>
          </a:stretch>
        </p:blipFill>
        <p:spPr>
          <a:xfrm>
            <a:off x="5257800" y="4038600"/>
            <a:ext cx="2997200" cy="2083555"/>
          </a:xfrm>
          <a:prstGeom prst="rect">
            <a:avLst/>
          </a:prstGeom>
          <a:ln>
            <a:solidFill>
              <a:schemeClr val="bg1">
                <a:lumMod val="10000"/>
              </a:schemeClr>
            </a:solidFill>
          </a:ln>
        </p:spPr>
      </p:pic>
    </p:spTree>
    <p:extLst>
      <p:ext uri="{BB962C8B-B14F-4D97-AF65-F5344CB8AC3E}">
        <p14:creationId xmlns:p14="http://schemas.microsoft.com/office/powerpoint/2010/main" val="365223844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b="1" dirty="0" smtClean="0">
                <a:solidFill>
                  <a:srgbClr val="000000"/>
                </a:solidFill>
                <a:effectLst/>
                <a:latin typeface="Arial"/>
                <a:cs typeface="Arial"/>
              </a:rPr>
              <a:t>For each cartoon, explain in your own words how you think this relates to the topic of Ecology we are studying.</a:t>
            </a:r>
            <a:endParaRPr lang="en-US" sz="2600" b="1" dirty="0">
              <a:solidFill>
                <a:srgbClr val="000000"/>
              </a:solidFill>
              <a:effectLst/>
              <a:latin typeface="Arial"/>
              <a:cs typeface="Arial"/>
            </a:endParaRPr>
          </a:p>
        </p:txBody>
      </p:sp>
      <p:pic>
        <p:nvPicPr>
          <p:cNvPr id="1026" name="Picture 2"/>
          <p:cNvPicPr>
            <a:picLocks noGrp="1" noChangeAspect="1" noChangeArrowheads="1"/>
          </p:cNvPicPr>
          <p:nvPr>
            <p:ph idx="1"/>
          </p:nvPr>
        </p:nvPicPr>
        <p:blipFill>
          <a:blip r:embed="rId2" cstate="print"/>
          <a:srcRect t="8831" b="8751"/>
          <a:stretch>
            <a:fillRect/>
          </a:stretch>
        </p:blipFill>
        <p:spPr bwMode="auto">
          <a:xfrm>
            <a:off x="457199" y="1447800"/>
            <a:ext cx="8137071" cy="4953000"/>
          </a:xfrm>
          <a:prstGeom prst="rect">
            <a:avLst/>
          </a:prstGeom>
          <a:noFill/>
          <a:ln w="9525">
            <a:noFill/>
            <a:miter lim="800000"/>
            <a:headEnd/>
            <a:tailEnd/>
          </a:ln>
        </p:spPr>
      </p:pic>
    </p:spTree>
    <p:extLst>
      <p:ext uri="{BB962C8B-B14F-4D97-AF65-F5344CB8AC3E}">
        <p14:creationId xmlns:p14="http://schemas.microsoft.com/office/powerpoint/2010/main" val="23467577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533400" y="990600"/>
            <a:ext cx="7848600" cy="3276600"/>
          </a:xfrm>
          <a:prstGeom prst="rect">
            <a:avLst/>
          </a:prstGeom>
          <a:noFill/>
          <a:ln w="9525">
            <a:noFill/>
            <a:miter lim="800000"/>
            <a:headEnd/>
            <a:tailEnd/>
          </a:ln>
          <a:effectLst/>
        </p:spPr>
        <p:txBody>
          <a:bodyPr anchor="ctr"/>
          <a:lstStyle/>
          <a:p>
            <a:pPr eaLnBrk="1" hangingPunct="1"/>
            <a:r>
              <a:rPr lang="en-US" sz="2200" b="1" dirty="0" smtClean="0">
                <a:solidFill>
                  <a:srgbClr val="000000"/>
                </a:solidFill>
                <a:latin typeface="Times New Roman" pitchFamily="18" charset="0"/>
                <a:ea typeface="Calibri" pitchFamily="34" charset="0"/>
                <a:cs typeface="Times New Roman" pitchFamily="18" charset="0"/>
              </a:rPr>
              <a:t>I </a:t>
            </a:r>
            <a:r>
              <a:rPr lang="en-US" sz="2200" b="1" dirty="0">
                <a:solidFill>
                  <a:srgbClr val="000000"/>
                </a:solidFill>
                <a:latin typeface="Times New Roman" pitchFamily="18" charset="0"/>
                <a:ea typeface="Calibri" pitchFamily="34" charset="0"/>
                <a:cs typeface="Times New Roman" pitchFamily="18" charset="0"/>
              </a:rPr>
              <a:t>am clown fish and I live among the tentacles of sea anemones.  </a:t>
            </a:r>
            <a:r>
              <a:rPr lang="en-US" sz="2200" b="1" dirty="0" smtClean="0">
                <a:solidFill>
                  <a:srgbClr val="000000"/>
                </a:solidFill>
                <a:latin typeface="Times New Roman" pitchFamily="18" charset="0"/>
                <a:ea typeface="Calibri" pitchFamily="34" charset="0"/>
                <a:cs typeface="Times New Roman" pitchFamily="18" charset="0"/>
              </a:rPr>
              <a:t>The larger </a:t>
            </a:r>
            <a:r>
              <a:rPr lang="en-US" sz="2200" b="1" dirty="0">
                <a:solidFill>
                  <a:srgbClr val="000000"/>
                </a:solidFill>
                <a:latin typeface="Times New Roman" pitchFamily="18" charset="0"/>
                <a:ea typeface="Calibri" pitchFamily="34" charset="0"/>
                <a:cs typeface="Times New Roman" pitchFamily="18" charset="0"/>
              </a:rPr>
              <a:t>fishes avoid the poisonous tentacles of the sea anemones so I am protected.  I cannot exist as successfully without this protective cover. The good is that the anemone wants to keep me around because I attract other fishes on which it can feed. The sea anemone's tentacles quickly paralyze and seize other fishes as prey</a:t>
            </a:r>
            <a:br>
              <a:rPr lang="en-US" sz="2200" b="1" dirty="0">
                <a:solidFill>
                  <a:srgbClr val="000000"/>
                </a:solidFill>
                <a:latin typeface="Times New Roman" pitchFamily="18" charset="0"/>
                <a:ea typeface="Calibri" pitchFamily="34" charset="0"/>
                <a:cs typeface="Times New Roman" pitchFamily="18" charset="0"/>
              </a:rPr>
            </a:br>
            <a:r>
              <a:rPr lang="en-US" sz="2200" b="1" dirty="0">
                <a:solidFill>
                  <a:srgbClr val="000000"/>
                </a:solidFill>
                <a:latin typeface="Times New Roman" pitchFamily="18" charset="0"/>
                <a:ea typeface="Calibri" pitchFamily="34" charset="0"/>
                <a:cs typeface="Times New Roman" pitchFamily="18" charset="0"/>
              </a:rPr>
              <a:t>What is our ism?</a:t>
            </a:r>
          </a:p>
        </p:txBody>
      </p:sp>
      <p:sp>
        <p:nvSpPr>
          <p:cNvPr id="2054" name="Text Box 6"/>
          <p:cNvSpPr txBox="1">
            <a:spLocks noChangeArrowheads="1"/>
          </p:cNvSpPr>
          <p:nvPr/>
        </p:nvSpPr>
        <p:spPr bwMode="auto">
          <a:xfrm>
            <a:off x="2057400" y="273050"/>
            <a:ext cx="4953000" cy="488950"/>
          </a:xfrm>
          <a:prstGeom prst="rect">
            <a:avLst/>
          </a:prstGeom>
          <a:noFill/>
          <a:ln w="9525">
            <a:noFill/>
            <a:miter lim="800000"/>
            <a:headEnd/>
            <a:tailEnd/>
          </a:ln>
          <a:effectLst/>
        </p:spPr>
        <p:txBody>
          <a:bodyPr>
            <a:spAutoFit/>
          </a:bodyPr>
          <a:lstStyle/>
          <a:p>
            <a:pPr algn="ctr" eaLnBrk="1" hangingPunct="1">
              <a:spcBef>
                <a:spcPct val="50000"/>
              </a:spcBef>
            </a:pPr>
            <a:r>
              <a:rPr lang="en-US" sz="2600" b="1" dirty="0">
                <a:solidFill>
                  <a:srgbClr val="000000"/>
                </a:solidFill>
                <a:latin typeface="Times New Roman" pitchFamily="18" charset="0"/>
              </a:rPr>
              <a:t>Station #1 – What is our ism?</a:t>
            </a:r>
          </a:p>
        </p:txBody>
      </p:sp>
      <p:pic>
        <p:nvPicPr>
          <p:cNvPr id="3" name="Picture 2"/>
          <p:cNvPicPr>
            <a:picLocks noChangeAspect="1"/>
          </p:cNvPicPr>
          <p:nvPr/>
        </p:nvPicPr>
        <p:blipFill>
          <a:blip r:embed="rId2"/>
          <a:stretch>
            <a:fillRect/>
          </a:stretch>
        </p:blipFill>
        <p:spPr>
          <a:xfrm>
            <a:off x="3886200" y="3657600"/>
            <a:ext cx="4885700" cy="2743200"/>
          </a:xfrm>
          <a:prstGeom prst="rect">
            <a:avLst/>
          </a:prstGeom>
          <a:ln>
            <a:solidFill>
              <a:schemeClr val="bg1">
                <a:lumMod val="10000"/>
              </a:schemeClr>
            </a:solidFill>
          </a:ln>
        </p:spPr>
      </p:pic>
    </p:spTree>
    <p:extLst>
      <p:ext uri="{BB962C8B-B14F-4D97-AF65-F5344CB8AC3E}">
        <p14:creationId xmlns:p14="http://schemas.microsoft.com/office/powerpoint/2010/main" val="153964236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Cliff">
  <a:themeElements>
    <a:clrScheme name="Custom 3">
      <a:dk1>
        <a:srgbClr val="999999"/>
      </a:dk1>
      <a:lt1>
        <a:srgbClr val="EAEAEA"/>
      </a:lt1>
      <a:dk2>
        <a:srgbClr val="CCCCCC"/>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4963</TotalTime>
  <Words>1334</Words>
  <Application>Microsoft Macintosh PowerPoint</Application>
  <PresentationFormat>On-screen Show (4:3)</PresentationFormat>
  <Paragraphs>37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Cliff</vt:lpstr>
      <vt:lpstr>PowerPoint Presentation</vt:lpstr>
      <vt:lpstr>4.   I am a flatworm, I posses suckers with which I attach myself to the walls of human blood vessels to obtain the nutrients I need. What is our ism? </vt:lpstr>
      <vt:lpstr>6.  I am a barnacle. Barnacles are crustaceans, as an adult I just sit around.  Babies start as larvae and they find a good surface and attach becoming sedentary. One good place they find is the skin of a whale.  All barnacles benefit by finding a habitat where nutrients are available.  When we attach ourselves to a living organism, that organism takes us to new sources of food. Just because we sit around doesn’t mean that we hamper or enhance the survival of any of the organisms that carry us.   What is our ism?</vt:lpstr>
      <vt:lpstr>PowerPoint Presentation</vt:lpstr>
      <vt:lpstr>PowerPoint Presentation</vt:lpstr>
      <vt:lpstr>PowerPoint Presentation</vt:lpstr>
      <vt:lpstr>14.  I am a very brave bird that is well known for preying on parasites that feed on crocodiles. Because this feels good, the crocodile openly invites me to hunt on its body, even going so far as to open its jaws to allow me to enter the mouth safely to hunt the leeches from its gums.  What is our ism? </vt:lpstr>
      <vt:lpstr>For each cartoon, explain in your own words how you think this relates to the topic of Ecology we are studying.</vt:lpstr>
      <vt:lpstr>PowerPoint Presentation</vt:lpstr>
      <vt:lpstr>I am a flatworm, I posses suckers with which I attach myself to the walls of human blood vessels to obtain the nutrients I need.  What is our ism? </vt:lpstr>
      <vt:lpstr>PowerPoint Presentation</vt:lpstr>
      <vt:lpstr>PowerPoint Presentation</vt:lpstr>
      <vt:lpstr>PowerPoint Presentation</vt:lpstr>
      <vt:lpstr>PowerPoint Presentation</vt:lpstr>
      <vt:lpstr>I am a very brave bird that is well known for preying on parasites that feed on crocodiles. Because this feels good, the crocodile openly invites me to hunt on its body, even going so far as to open its jaws to allow me to enter the mouth safely to hunt the leeches from its gums.  What is our ism? </vt:lpstr>
      <vt:lpstr>For each cartoon, explain in your own words how you think this relates to the topic of Ecology we are studying.</vt:lpstr>
    </vt:vector>
  </TitlesOfParts>
  <Company>Paulding County School District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I am a barnacle. Barnacles are crustaceans, as an adult I am sedentary, that means that I just sit around.  The babies start as larvae and they find a good surface and then undergo a metamorphosis to the sedentary form. One good place they find is the skin of a whale.  All barnacles benefit by finding a habitat where nutrients are available.  When we attach ourselves to a living organism, that organism takes us to new sources of food. Just because we sit around doesn’t mean that we hamper or enhance the survival of any of the organisms that carry us.  What is our ism?</dc:title>
  <dc:creator>Paulding</dc:creator>
  <cp:lastModifiedBy>Erin Anderson</cp:lastModifiedBy>
  <cp:revision>59</cp:revision>
  <dcterms:created xsi:type="dcterms:W3CDTF">2008-01-15T12:14:07Z</dcterms:created>
  <dcterms:modified xsi:type="dcterms:W3CDTF">2014-10-03T04:18:21Z</dcterms:modified>
</cp:coreProperties>
</file>