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sf" ContentType="video/x-ms-as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6" r:id="rId6"/>
    <p:sldId id="260" r:id="rId7"/>
    <p:sldId id="262" r:id="rId8"/>
    <p:sldId id="261" r:id="rId9"/>
    <p:sldId id="268" r:id="rId10"/>
    <p:sldId id="263" r:id="rId11"/>
    <p:sldId id="265" r:id="rId12"/>
    <p:sldId id="270" r:id="rId13"/>
    <p:sldId id="269" r:id="rId14"/>
    <p:sldId id="289" r:id="rId15"/>
    <p:sldId id="274" r:id="rId16"/>
    <p:sldId id="271" r:id="rId17"/>
    <p:sldId id="306" r:id="rId18"/>
    <p:sldId id="305" r:id="rId19"/>
    <p:sldId id="310" r:id="rId20"/>
    <p:sldId id="311" r:id="rId21"/>
    <p:sldId id="308" r:id="rId22"/>
    <p:sldId id="312" r:id="rId23"/>
    <p:sldId id="309" r:id="rId24"/>
    <p:sldId id="313" r:id="rId25"/>
    <p:sldId id="315" r:id="rId26"/>
    <p:sldId id="304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A172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4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0" charset="0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F0DD4BE-B00F-428E-9A9E-07FDCDB70681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0" charset="0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542D0E2-4A29-4182-98CF-214410588D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5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916DA5-6825-4026-806E-3100FE65F8A9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E0C944-443B-43B8-8668-2352AC5059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BC1451-07D5-42C2-BED2-F6BEC0D1ED35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68FA7-F7FC-474A-8E96-4D237B6E75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3DA161-A0BE-4AD7-BCAB-4B1530B36991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5C0BD-B2BD-48B8-9925-BF596F5EEB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7BA41A-E268-4F44-BF22-9F8C157ECF38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44115-27C5-49D1-9DB0-E5B67A529F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>
            <a:spLocks noChangeArrowheads="1"/>
          </p:cNvSpPr>
          <p:nvPr/>
        </p:nvSpPr>
        <p:spPr bwMode="auto"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Chevron 4"/>
          <p:cNvSpPr>
            <a:spLocks noChangeArrowheads="1"/>
          </p:cNvSpPr>
          <p:nvPr/>
        </p:nvSpPr>
        <p:spPr bwMode="auto"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1D6FD1-9611-4EB0-9B33-26C473CEC01F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7A09B-849F-411D-9005-3B7DAF9EDD63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3FCC3A-06F8-4ACC-8E63-15C22245B0F7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488EA-7F7F-4CAC-B05F-6B21076E8B2E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12AD70-4A54-43BF-A0C2-8284EE43E8C8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A0999-8EAE-4BAA-9F13-15F943B92415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BC96D-B9BD-4670-828B-71A75ED3F88D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65500-7EB3-40E6-90AA-0507BCD65D44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ED0F5E-B8D6-49E8-8B28-BC08E1054920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A697F-265F-4795-8D27-D96BC99843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0BC77A-3A25-4BD7-ACB5-F62605B323D8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C6337-B9CD-46B5-9178-9CF9379F44BB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>
            <a:spLocks noChangeArrowheads="1"/>
          </p:cNvSpPr>
          <p:nvPr/>
        </p:nvSpPr>
        <p:spPr bwMode="auto"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Chevron 9"/>
          <p:cNvSpPr>
            <a:spLocks noChangeArrowheads="1"/>
          </p:cNvSpPr>
          <p:nvPr/>
        </p:nvSpPr>
        <p:spPr bwMode="auto"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A1680D-C847-4625-B148-FD4553A781AB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E1934-9545-4C14-9BF4-3BD15A83F6BD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-110" charset="-52"/>
              </a:defRPr>
            </a:lvl1pPr>
          </a:lstStyle>
          <a:p>
            <a:fld id="{1E1393D4-CD7E-44E5-B14B-E54E4AEA4547}" type="datetime1">
              <a:rPr lang="en-US"/>
              <a:pPr/>
              <a:t>10/2/2015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-110" charset="-52"/>
              </a:defRPr>
            </a:lvl1pPr>
          </a:lstStyle>
          <a:p>
            <a:fld id="{3ABE7A6C-16C2-47A0-A156-7B2818C6F2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40" r:id="rId5"/>
    <p:sldLayoutId id="2147483741" r:id="rId6"/>
    <p:sldLayoutId id="2147483734" r:id="rId7"/>
    <p:sldLayoutId id="2147483742" r:id="rId8"/>
    <p:sldLayoutId id="2147483743" r:id="rId9"/>
    <p:sldLayoutId id="2147483735" r:id="rId10"/>
    <p:sldLayoutId id="21474837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-106" charset="-52"/>
          <a:ea typeface="ＭＳ Ｐゴシック" pitchFamily="-106" charset="-128"/>
          <a:cs typeface="ＭＳ Ｐゴシック" pitchFamily="-106" charset="-128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-110" charset="2"/>
        <a:buChar char=""/>
        <a:defRPr sz="27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-110" charset="0"/>
        <a:buChar char="◦"/>
        <a:defRPr sz="23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-110" charset="2"/>
        <a:buChar char=""/>
        <a:defRPr sz="21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-110" charset="2"/>
        <a:buChar char=""/>
        <a:defRPr sz="19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-110" charset="2"/>
        <a:buChar char=""/>
        <a:defRPr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safeshare.tv/w/qIPsABhnF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sf"/><Relationship Id="rId1" Type="http://schemas.microsoft.com/office/2007/relationships/media" Target="../media/media1.asf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sf"/><Relationship Id="rId1" Type="http://schemas.microsoft.com/office/2007/relationships/media" Target="../media/media2.as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Michiganmosspatch.jpg" TargetMode="External"/><Relationship Id="rId2" Type="http://schemas.openxmlformats.org/officeDocument/2006/relationships/hyperlink" Target="http://bcs.whfreeman.com/thelifewire/content/chp55/55020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en.wikipedia.org/wiki/File:Lichen_reproduction1.jpg" TargetMode="Externa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Energy Flow In Ecosystems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4339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en-US" dirty="0" smtClean="0">
                <a:ea typeface="ＭＳ Ｐゴシック" pitchFamily="-110" charset="-128"/>
              </a:rPr>
              <a:t>Guided Reading WB pgs. 285-287, and 291-292</a:t>
            </a:r>
          </a:p>
          <a:p>
            <a:pPr marR="0" eaLnBrk="1" hangingPunct="1"/>
            <a:endParaRPr lang="en-US" dirty="0">
              <a:ea typeface="ＭＳ Ｐゴシック" pitchFamily="-110" charset="-128"/>
            </a:endParaRPr>
          </a:p>
          <a:p>
            <a:pPr marR="0" eaLnBrk="1" hangingPunct="1"/>
            <a:r>
              <a:rPr lang="en-US">
                <a:ea typeface="ＭＳ Ｐゴシック" pitchFamily="-110" charset="-128"/>
                <a:hlinkClick r:id="rId2"/>
              </a:rPr>
              <a:t>http://</a:t>
            </a:r>
            <a:r>
              <a:rPr lang="en-US" smtClean="0">
                <a:ea typeface="ＭＳ Ｐゴシック" pitchFamily="-110" charset="-128"/>
                <a:hlinkClick r:id="rId2"/>
              </a:rPr>
              <a:t>safeshare.tv/w/qIPsABhnFU</a:t>
            </a:r>
            <a:endParaRPr lang="en-US" smtClean="0">
              <a:ea typeface="ＭＳ Ｐゴシック" pitchFamily="-110" charset="-128"/>
            </a:endParaRPr>
          </a:p>
          <a:p>
            <a:pPr marR="0" eaLnBrk="1" hangingPunct="1"/>
            <a:endParaRPr lang="en-US" smtClean="0">
              <a:ea typeface="ＭＳ Ｐゴシック" pitchFamily="-11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A series of events in which one organism eats another and obtains raw energy is called a </a:t>
            </a:r>
            <a:r>
              <a:rPr lang="en-US" i="1" dirty="0" smtClean="0">
                <a:ea typeface="ＭＳ Ｐゴシック" pitchFamily="-110" charset="-128"/>
              </a:rPr>
              <a:t>food chain.</a:t>
            </a:r>
          </a:p>
          <a:p>
            <a:pPr eaLnBrk="1" hangingPunct="1">
              <a:buFont typeface="Wingdings 3" pitchFamily="-110" charset="2"/>
              <a:buNone/>
            </a:pPr>
            <a:endParaRPr lang="en-US" i="1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The many overlapping food chains in an ecosystem make up a </a:t>
            </a:r>
            <a:r>
              <a:rPr lang="en-US" i="1" dirty="0" smtClean="0">
                <a:ea typeface="ＭＳ Ｐゴシック" pitchFamily="-110" charset="-128"/>
              </a:rPr>
              <a:t>food web.</a:t>
            </a: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Food Chains and Food Webs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Content Placeholder 5" descr="EnergyPyramid.gif"/>
          <p:cNvPicPr>
            <a:picLocks noGrp="1" noChangeAspect="1"/>
          </p:cNvPicPr>
          <p:nvPr>
            <p:ph idx="1"/>
          </p:nvPr>
        </p:nvPicPr>
        <p:blipFill>
          <a:blip r:embed="rId2"/>
          <a:srcRect l="-18137" r="-18137"/>
          <a:stretch>
            <a:fillRect/>
          </a:stretch>
        </p:blipFill>
        <p:spPr>
          <a:xfrm>
            <a:off x="-635000" y="1600200"/>
            <a:ext cx="8229600" cy="4525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Energy Pyramids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7" name="Up Arrow 6"/>
          <p:cNvSpPr>
            <a:spLocks noChangeArrowheads="1"/>
          </p:cNvSpPr>
          <p:nvPr/>
        </p:nvSpPr>
        <p:spPr bwMode="auto">
          <a:xfrm>
            <a:off x="6718300" y="2208213"/>
            <a:ext cx="949325" cy="3346450"/>
          </a:xfrm>
          <a:prstGeom prst="upArrow">
            <a:avLst>
              <a:gd name="adj1" fmla="val 50000"/>
              <a:gd name="adj2" fmla="val 50004"/>
            </a:avLst>
          </a:prstGeom>
          <a:solidFill>
            <a:srgbClr val="008000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381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7537450" y="2505075"/>
            <a:ext cx="135413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Lucida Sans Unicode" pitchFamily="-110" charset="-52"/>
              </a:rPr>
              <a:t>As you move up the energy pyramid, each level has less energy available than the level below.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i="1" dirty="0" smtClean="0">
                <a:ea typeface="ＭＳ Ｐゴシック" pitchFamily="-110" charset="-128"/>
              </a:rPr>
              <a:t>The amount of energy that moves from one feeding level to another in a food web.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Energy Pyramids show…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797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 3" pitchFamily="-110" charset="2"/>
              <a:buNone/>
            </a:pPr>
            <a:r>
              <a:rPr lang="en-US" sz="2300" dirty="0" smtClean="0">
                <a:ea typeface="ＭＳ Ｐゴシック" pitchFamily="-110" charset="-128"/>
              </a:rPr>
              <a:t>Producers form the base</a:t>
            </a:r>
            <a:r>
              <a:rPr lang="en-US" sz="2300" i="1" dirty="0" smtClean="0">
                <a:ea typeface="ＭＳ Ｐゴシック" pitchFamily="-110" charset="-128"/>
              </a:rPr>
              <a:t> </a:t>
            </a:r>
            <a:r>
              <a:rPr lang="en-US" sz="2300" dirty="0" smtClean="0">
                <a:ea typeface="ＭＳ Ｐゴシック" pitchFamily="-110" charset="-128"/>
              </a:rPr>
              <a:t>of the food web.</a:t>
            </a:r>
          </a:p>
          <a:p>
            <a:pPr eaLnBrk="1" hangingPunct="1">
              <a:lnSpc>
                <a:spcPct val="80000"/>
              </a:lnSpc>
              <a:buFont typeface="Wingdings 3" pitchFamily="-110" charset="2"/>
              <a:buNone/>
            </a:pPr>
            <a:endParaRPr lang="en-US" sz="2300" dirty="0" smtClean="0">
              <a:ea typeface="ＭＳ Ｐゴシック" pitchFamily="-110" charset="-128"/>
            </a:endParaRPr>
          </a:p>
          <a:p>
            <a:pPr eaLnBrk="1" hangingPunct="1">
              <a:lnSpc>
                <a:spcPct val="80000"/>
              </a:lnSpc>
              <a:buFont typeface="Wingdings 3" pitchFamily="-110" charset="2"/>
              <a:buNone/>
            </a:pPr>
            <a:r>
              <a:rPr lang="en-US" sz="2300" dirty="0" smtClean="0">
                <a:ea typeface="ＭＳ Ｐゴシック" pitchFamily="-110" charset="-128"/>
              </a:rPr>
              <a:t>First-level consumers feed on the producers, and the movement of energy is from the producers to the first-level consumers.</a:t>
            </a:r>
          </a:p>
          <a:p>
            <a:pPr eaLnBrk="1" hangingPunct="1">
              <a:lnSpc>
                <a:spcPct val="80000"/>
              </a:lnSpc>
              <a:buFont typeface="Wingdings 3" pitchFamily="-110" charset="2"/>
              <a:buNone/>
            </a:pPr>
            <a:endParaRPr lang="en-US" sz="2300" dirty="0" smtClean="0">
              <a:ea typeface="ＭＳ Ｐゴシック" pitchFamily="-110" charset="-128"/>
            </a:endParaRPr>
          </a:p>
          <a:p>
            <a:pPr eaLnBrk="1" hangingPunct="1">
              <a:lnSpc>
                <a:spcPct val="80000"/>
              </a:lnSpc>
              <a:buFont typeface="Wingdings 3" pitchFamily="-110" charset="2"/>
              <a:buNone/>
            </a:pPr>
            <a:r>
              <a:rPr lang="en-US" sz="2300" i="1" dirty="0" smtClean="0">
                <a:solidFill>
                  <a:srgbClr val="000000"/>
                </a:solidFill>
                <a:ea typeface="ＭＳ Ｐゴシック" pitchFamily="-110" charset="-128"/>
              </a:rPr>
              <a:t>Second-level consumers </a:t>
            </a:r>
            <a:r>
              <a:rPr lang="en-US" sz="2300" dirty="0" smtClean="0">
                <a:solidFill>
                  <a:srgbClr val="000000"/>
                </a:solidFill>
                <a:ea typeface="ＭＳ Ｐゴシック" pitchFamily="-110" charset="-128"/>
              </a:rPr>
              <a:t>feed on the first-level consumers, and the movement of energy is from the first-level to the second-level consumers; they </a:t>
            </a:r>
            <a:r>
              <a:rPr lang="en-US" sz="2300" i="1" dirty="0" smtClean="0">
                <a:solidFill>
                  <a:srgbClr val="000000"/>
                </a:solidFill>
                <a:ea typeface="ＭＳ Ｐゴシック" pitchFamily="-110" charset="-128"/>
              </a:rPr>
              <a:t>may be carnivores or omnivores.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Food Webs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81075" y="5207000"/>
            <a:ext cx="7043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Lucida Sans Unicode" pitchFamily="-110" charset="-52"/>
              </a:rPr>
              <a:t>Note: </a:t>
            </a:r>
            <a:r>
              <a:rPr lang="en-US" sz="2000" i="1" dirty="0">
                <a:latin typeface="Lucida Sans Unicode" pitchFamily="-110" charset="-52"/>
              </a:rPr>
              <a:t>An organism may play more than one role in a food web.</a:t>
            </a:r>
            <a:endParaRPr lang="en-US" sz="2000" dirty="0">
              <a:latin typeface="Lucida Sans Unicode" pitchFamily="-11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Grass is a __________________.</a:t>
            </a:r>
          </a:p>
          <a:p>
            <a:pPr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A mouse is a ____________________ consumer.</a:t>
            </a:r>
          </a:p>
          <a:p>
            <a:pPr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A kestrel is a ____________________ consumer.</a:t>
            </a:r>
          </a:p>
          <a:p>
            <a:pPr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If the kestrel died, and a buzzard was eating the kestrel, then the buzzard would be a _____________________.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Food web example: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62141" y="1417638"/>
            <a:ext cx="1764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Producer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833352" y="3251478"/>
            <a:ext cx="3683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Secondary/Second Level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962141" y="2334558"/>
            <a:ext cx="365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Primary/First Level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043189" y="4960263"/>
            <a:ext cx="3683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Tertiary/Third Level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93800"/>
          </a:xfrm>
        </p:spPr>
        <p:txBody>
          <a:bodyPr/>
          <a:lstStyle/>
          <a:p>
            <a:pPr algn="ctr"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Most food webs only have three or four feeding levels.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True or False?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59075" y="3544888"/>
            <a:ext cx="611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i="1">
                <a:latin typeface="Lucida Sans Unicode" pitchFamily="-110" charset="-52"/>
              </a:rPr>
              <a:t>True!</a:t>
            </a:r>
          </a:p>
        </p:txBody>
      </p:sp>
      <p:pic>
        <p:nvPicPr>
          <p:cNvPr id="29701" name="Picture 4" descr="FoodWe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2794000"/>
            <a:ext cx="478155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4525963"/>
          </a:xfrm>
        </p:spPr>
        <p:txBody>
          <a:bodyPr/>
          <a:lstStyle/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i="1" dirty="0" smtClean="0">
                <a:ea typeface="ＭＳ Ｐゴシック" pitchFamily="-110" charset="-128"/>
              </a:rPr>
              <a:t>…because there is a limited amount of energy available at that level of a food web.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042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Why are there usually few organisms at the top of a food web?	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Succession and Changes in Ecosystems</a:t>
            </a:r>
          </a:p>
        </p:txBody>
      </p:sp>
    </p:spTree>
    <p:extLst>
      <p:ext uri="{BB962C8B-B14F-4D97-AF65-F5344CB8AC3E}">
        <p14:creationId xmlns:p14="http://schemas.microsoft.com/office/powerpoint/2010/main" val="27845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ages_of_Succession for PP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8338" y="1108969"/>
            <a:ext cx="7624293" cy="519896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4331"/>
          </a:xfrm>
        </p:spPr>
        <p:txBody>
          <a:bodyPr/>
          <a:lstStyle/>
          <a:p>
            <a:r>
              <a:rPr lang="en-US" dirty="0" smtClean="0"/>
              <a:t>Stages of Succession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42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w_Changes__Disturbances_and_Diversity_are_Interconnected for PP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775" y="1081892"/>
            <a:ext cx="7722449" cy="526589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72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Ecological Changes and Diversity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7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82800"/>
          </a:xfrm>
        </p:spPr>
        <p:txBody>
          <a:bodyPr/>
          <a:lstStyle/>
          <a:p>
            <a:pPr algn="ctr"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Each organism has a role in the movement of energy through its ecosystem?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True or False?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7000" y="3544888"/>
            <a:ext cx="61198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i="1">
                <a:latin typeface="Lucida Sans Unicode" pitchFamily="-110" charset="-52"/>
              </a:rPr>
              <a:t>True!</a:t>
            </a:r>
            <a:r>
              <a:rPr lang="en-US" sz="2000">
                <a:latin typeface="Lucida Sans Unicode" pitchFamily="-110" charset="-52"/>
              </a:rPr>
              <a:t> </a:t>
            </a:r>
          </a:p>
          <a:p>
            <a:pPr algn="ctr"/>
            <a:endParaRPr lang="en-US" sz="2000">
              <a:latin typeface="Lucida Sans Unicode" pitchFamily="-110" charset="-52"/>
            </a:endParaRPr>
          </a:p>
          <a:p>
            <a:pPr algn="ctr"/>
            <a:r>
              <a:rPr lang="en-US" sz="2000">
                <a:latin typeface="Lucida Sans Unicode" pitchFamily="-110" charset="-52"/>
              </a:rPr>
              <a:t>Although each organisms role is different, all parts of the ecosystem are necessary for the ecosystem to work!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two different types of succession?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How have organisms become dependent upon frequent changes in their ecological environments?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4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Primary Succession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Series of changes that occur in an area where no soil or organisms exist</a:t>
            </a:r>
          </a:p>
          <a:p>
            <a:pPr lvl="1" eaLnBrk="1" hangingPunct="1"/>
            <a:r>
              <a:rPr lang="en-US" altLang="en-US" dirty="0" smtClean="0"/>
              <a:t>New land formed from a volcano</a:t>
            </a:r>
          </a:p>
          <a:p>
            <a:pPr lvl="1" eaLnBrk="1" hangingPunct="1"/>
            <a:r>
              <a:rPr lang="en-US" altLang="en-US" dirty="0" smtClean="0"/>
              <a:t>Area uncovered by snow or ice</a:t>
            </a:r>
          </a:p>
          <a:p>
            <a:pPr eaLnBrk="1" hangingPunct="1"/>
            <a:r>
              <a:rPr lang="en-US" altLang="en-US" dirty="0" smtClean="0"/>
              <a:t>In a barren area, a new community is established with pioneer species (first species in the area), like mosses that do well with little or no soil. </a:t>
            </a:r>
          </a:p>
          <a:p>
            <a:pPr marL="109537" indent="0" eaLnBrk="1" hangingPunct="1">
              <a:buNone/>
            </a:pPr>
            <a:endParaRPr lang="en-US" altLang="en-US" dirty="0" smtClean="0"/>
          </a:p>
          <a:p>
            <a:pPr lvl="1" eaLnBrk="1" hangingPunct="1"/>
            <a:r>
              <a:rPr lang="en-US" altLang="en-US" sz="1800" dirty="0" smtClean="0">
                <a:hlinkClick r:id="rId2"/>
              </a:rPr>
              <a:t>animation</a:t>
            </a:r>
            <a:endParaRPr lang="en-US" altLang="en-US" sz="1800" dirty="0" smtClean="0"/>
          </a:p>
        </p:txBody>
      </p:sp>
      <p:pic>
        <p:nvPicPr>
          <p:cNvPr id="26628" name="Picture 5" descr="180px-Michiganmosspatch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648" y="4400550"/>
            <a:ext cx="3298602" cy="247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230px-Lichen_reproduction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400550"/>
            <a:ext cx="21907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34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Succession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1905000"/>
            <a:ext cx="8229600" cy="3505200"/>
            <a:chOff x="2472004" y="3802995"/>
            <a:chExt cx="7208025" cy="2877089"/>
          </a:xfrm>
        </p:grpSpPr>
        <p:pic>
          <p:nvPicPr>
            <p:cNvPr id="5" name="Picture 92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31429" y="3802996"/>
              <a:ext cx="2297676" cy="2848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93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75088" y="3802995"/>
              <a:ext cx="2304941" cy="2877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91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72004" y="3802995"/>
              <a:ext cx="2306757" cy="2877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88"/>
            <p:cNvSpPr>
              <a:spLocks noChangeShapeType="1"/>
            </p:cNvSpPr>
            <p:nvPr/>
          </p:nvSpPr>
          <p:spPr bwMode="auto">
            <a:xfrm>
              <a:off x="4300802" y="5098396"/>
              <a:ext cx="784661" cy="0"/>
            </a:xfrm>
            <a:prstGeom prst="line">
              <a:avLst/>
            </a:prstGeom>
            <a:noFill/>
            <a:ln w="190500">
              <a:solidFill>
                <a:srgbClr val="003399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9" name="Line 89"/>
            <p:cNvSpPr>
              <a:spLocks noChangeShapeType="1"/>
            </p:cNvSpPr>
            <p:nvPr/>
          </p:nvSpPr>
          <p:spPr bwMode="auto">
            <a:xfrm>
              <a:off x="6760228" y="5098396"/>
              <a:ext cx="784661" cy="0"/>
            </a:xfrm>
            <a:prstGeom prst="line">
              <a:avLst/>
            </a:prstGeom>
            <a:noFill/>
            <a:ln w="190500">
              <a:solidFill>
                <a:srgbClr val="003399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Arial" charset="0"/>
                <a:ea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9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Secondary Succession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ea typeface="ＭＳ Ｐゴシック" charset="-128"/>
              </a:rPr>
              <a:t>Secondary Succession – a series of changes that occur in an area where the ecosystem has been disturbed.</a:t>
            </a:r>
          </a:p>
          <a:p>
            <a:pPr marL="109537" indent="0" defTabSz="457200">
              <a:spcBef>
                <a:spcPct val="0"/>
              </a:spcBef>
              <a:buNone/>
            </a:pPr>
            <a:endParaRPr lang="en-US" sz="2800" dirty="0" smtClean="0">
              <a:solidFill>
                <a:srgbClr val="000000"/>
              </a:solidFill>
              <a:ea typeface="ＭＳ Ｐゴシック" charset="-128"/>
            </a:endParaRPr>
          </a:p>
          <a:p>
            <a:pPr defTabSz="457200"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</a:rPr>
              <a:t>When </a:t>
            </a:r>
            <a:r>
              <a:rPr lang="en-US" sz="2800" dirty="0">
                <a:solidFill>
                  <a:srgbClr val="000000"/>
                </a:solidFill>
                <a:ea typeface="ＭＳ Ｐゴシック" charset="-128"/>
              </a:rPr>
              <a:t>a disturbance (fire, flood,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</a:rPr>
              <a:t>tornados, or hurricanes) </a:t>
            </a:r>
            <a:r>
              <a:rPr lang="en-US" sz="2800" dirty="0">
                <a:solidFill>
                  <a:srgbClr val="000000"/>
                </a:solidFill>
                <a:ea typeface="ＭＳ Ｐゴシック" charset="-128"/>
              </a:rPr>
              <a:t>damages a community but soil remains, the community gets reestablished from seeds and roots left behind. Grasses grow, then small shrubs, and eventually trees.</a:t>
            </a:r>
          </a:p>
        </p:txBody>
      </p:sp>
    </p:spTree>
    <p:extLst>
      <p:ext uri="{BB962C8B-B14F-4D97-AF65-F5344CB8AC3E}">
        <p14:creationId xmlns:p14="http://schemas.microsoft.com/office/powerpoint/2010/main" val="268201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Succession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1946623"/>
            <a:ext cx="8229600" cy="3359473"/>
            <a:chOff x="2054915" y="3607998"/>
            <a:chExt cx="7956195" cy="3121497"/>
          </a:xfrm>
        </p:grpSpPr>
        <p:pic>
          <p:nvPicPr>
            <p:cNvPr id="5" name="Picture 26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21526" y="3607999"/>
              <a:ext cx="2489584" cy="3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5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91448" y="3607999"/>
              <a:ext cx="2489584" cy="3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4" descr="a.gif                                                          0002CB3F Macintosh                      BCD75535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54915" y="3607998"/>
              <a:ext cx="2493391" cy="3121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4237025" y="4903399"/>
              <a:ext cx="822248" cy="0"/>
            </a:xfrm>
            <a:prstGeom prst="line">
              <a:avLst/>
            </a:prstGeom>
            <a:noFill/>
            <a:ln w="190500">
              <a:solidFill>
                <a:srgbClr val="003399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9" name="Line 17"/>
            <p:cNvSpPr>
              <a:spLocks noChangeShapeType="1"/>
            </p:cNvSpPr>
            <p:nvPr/>
          </p:nvSpPr>
          <p:spPr bwMode="auto">
            <a:xfrm>
              <a:off x="6980236" y="4903399"/>
              <a:ext cx="822248" cy="0"/>
            </a:xfrm>
            <a:prstGeom prst="line">
              <a:avLst/>
            </a:prstGeom>
            <a:noFill/>
            <a:ln w="190500">
              <a:solidFill>
                <a:srgbClr val="003399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Arial" charset="0"/>
                <a:ea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64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721954"/>
              </p:ext>
            </p:extLst>
          </p:nvPr>
        </p:nvGraphicFramePr>
        <p:xfrm>
          <a:off x="-1" y="1211586"/>
          <a:ext cx="9144000" cy="5215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5141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Factors in Succession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Primary (1°) Succession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Secondary (2°) Succession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9384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Possible Cause(s)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Volcanic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effectLst/>
                        </a:rPr>
                        <a:t>    _______________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en-US" sz="1800" dirty="0" smtClean="0">
                          <a:effectLst/>
                        </a:rPr>
                        <a:t>_____________ </a:t>
                      </a:r>
                    </a:p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effectLst/>
                        </a:rPr>
                        <a:t>      retreating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Fire</a:t>
                      </a: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______________</a:t>
                      </a: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Tornados</a:t>
                      </a: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______________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998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Type of Area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Barren: _______ soil or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______________ </a:t>
                      </a:r>
                      <a:r>
                        <a:rPr lang="en-US" sz="1800" dirty="0">
                          <a:effectLst/>
                        </a:rPr>
                        <a:t>exist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 area where ___________ and organisms existed but have been __________________.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7638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Existing Ecosystem?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1158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Let’s Review… Factors in Succession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28811" y="2215166"/>
            <a:ext cx="17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Eruption</a:t>
            </a:r>
            <a:endParaRPr lang="en-US" sz="20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5540" y="2895600"/>
            <a:ext cx="1238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Glacier</a:t>
            </a:r>
            <a:endParaRPr lang="en-US" sz="2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9712" y="4902346"/>
            <a:ext cx="17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Disturbed</a:t>
            </a:r>
            <a:endParaRPr lang="en-US" sz="20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53588" y="3689567"/>
            <a:ext cx="712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soil</a:t>
            </a:r>
            <a:endParaRPr lang="en-US" sz="20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3126" y="4694243"/>
            <a:ext cx="17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Organisms</a:t>
            </a:r>
            <a:endParaRPr lang="en-US" sz="20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3047" y="3127142"/>
            <a:ext cx="17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Hurricane</a:t>
            </a:r>
            <a:endParaRPr lang="en-US" sz="20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86011" y="4099235"/>
            <a:ext cx="648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No</a:t>
            </a:r>
            <a:endParaRPr lang="en-US" sz="2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9538" y="2319911"/>
            <a:ext cx="17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Flood</a:t>
            </a:r>
            <a:endParaRPr lang="en-US" sz="20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0601" y="5850223"/>
            <a:ext cx="648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Yes</a:t>
            </a:r>
            <a:endParaRPr lang="en-US" sz="20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86010" y="5850223"/>
            <a:ext cx="648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No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931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Results of Changes to Ecosystems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Threatened Species – species that could become endangered in the near future</a:t>
            </a:r>
          </a:p>
          <a:p>
            <a:pPr>
              <a:buFontTx/>
              <a:buNone/>
            </a:pPr>
            <a:endParaRPr lang="en-US" dirty="0" smtClean="0"/>
          </a:p>
          <a:p>
            <a:r>
              <a:rPr lang="en-US" dirty="0" smtClean="0"/>
              <a:t>Endangered species – species in danger of becoming extinct in the near future</a:t>
            </a:r>
          </a:p>
          <a:p>
            <a:pPr>
              <a:buFontTx/>
              <a:buNone/>
            </a:pPr>
            <a:endParaRPr lang="en-US" dirty="0" smtClean="0"/>
          </a:p>
          <a:p>
            <a:r>
              <a:rPr lang="en-US" dirty="0" smtClean="0"/>
              <a:t>Extinction – the disappearance of all members of a species from Earth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An organism’s energy role is determined by how it obtains energy and how it interacts with other organisms within the ecosystem.</a:t>
            </a:r>
          </a:p>
          <a:p>
            <a:pPr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The energy roles within an ecosystem are producer, consumer, and decomposer.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Energy Roles in an Ecosystem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 </a:t>
            </a:r>
            <a:r>
              <a:rPr lang="en-US" i="1" dirty="0" smtClean="0">
                <a:ea typeface="ＭＳ Ｐゴシック" pitchFamily="-110" charset="-128"/>
              </a:rPr>
              <a:t>Organisms that make their own food</a:t>
            </a:r>
            <a:r>
              <a:rPr lang="en-US" dirty="0" smtClean="0">
                <a:ea typeface="ＭＳ Ｐゴシック" pitchFamily="-110" charset="-128"/>
              </a:rPr>
              <a:t> by using the sun’s energy to turn water and carbon dioxide into food through a process called photosynthesis.</a:t>
            </a:r>
          </a:p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Producers are the sources of </a:t>
            </a:r>
            <a:r>
              <a:rPr lang="en-US" b="1" i="1" dirty="0" smtClean="0">
                <a:ea typeface="ＭＳ Ｐゴシック" pitchFamily="-110" charset="-128"/>
              </a:rPr>
              <a:t>all</a:t>
            </a:r>
            <a:r>
              <a:rPr lang="en-US" dirty="0" smtClean="0">
                <a:ea typeface="ＭＳ Ｐゴシック" pitchFamily="-110" charset="-128"/>
              </a:rPr>
              <a:t> the food in an ecosystem!</a:t>
            </a:r>
          </a:p>
          <a:p>
            <a:pPr eaLnBrk="1" hangingPunct="1">
              <a:buFont typeface="Wingdings 3" pitchFamily="-110" charset="2"/>
              <a:buNone/>
            </a:pPr>
            <a:endParaRPr lang="en-US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dirty="0" smtClean="0">
                <a:ea typeface="ＭＳ Ｐゴシック" pitchFamily="-110" charset="-128"/>
              </a:rPr>
              <a:t>Examples of Producers: </a:t>
            </a:r>
            <a:r>
              <a:rPr lang="en-US" i="1" dirty="0" smtClean="0">
                <a:ea typeface="ＭＳ Ｐゴシック" pitchFamily="-110" charset="-128"/>
              </a:rPr>
              <a:t>Plants, algae, and some bacteria</a:t>
            </a:r>
          </a:p>
          <a:p>
            <a:pPr eaLnBrk="1" hangingPunct="1">
              <a:buFont typeface="Wingdings 3" pitchFamily="-110" charset="2"/>
              <a:buNone/>
            </a:pPr>
            <a:endParaRPr lang="en-US" i="1" dirty="0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i="1" dirty="0" smtClean="0">
              <a:ea typeface="ＭＳ Ｐゴシック" pitchFamily="-11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Producers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93800"/>
          </a:xfrm>
        </p:spPr>
        <p:txBody>
          <a:bodyPr/>
          <a:lstStyle/>
          <a:p>
            <a:pPr algn="ctr"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Energy enters </a:t>
            </a:r>
            <a:r>
              <a:rPr lang="en-US" b="1" i="1" smtClean="0">
                <a:ea typeface="ＭＳ Ｐゴシック" pitchFamily="-110" charset="-128"/>
              </a:rPr>
              <a:t>all</a:t>
            </a:r>
            <a:r>
              <a:rPr lang="en-US" smtClean="0">
                <a:ea typeface="ＭＳ Ｐゴシック" pitchFamily="-110" charset="-128"/>
              </a:rPr>
              <a:t> ecosystems as sunlight?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True or False?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7000" y="3544888"/>
            <a:ext cx="61198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i="1">
                <a:latin typeface="Lucida Sans Unicode" pitchFamily="-110" charset="-52"/>
              </a:rPr>
              <a:t>False!</a:t>
            </a:r>
            <a:r>
              <a:rPr lang="en-US" sz="2000">
                <a:latin typeface="Lucida Sans Unicode" pitchFamily="-110" charset="-52"/>
              </a:rPr>
              <a:t> </a:t>
            </a:r>
          </a:p>
          <a:p>
            <a:pPr algn="ctr"/>
            <a:endParaRPr lang="en-US" sz="2000">
              <a:latin typeface="Lucida Sans Unicode" pitchFamily="-110" charset="-52"/>
            </a:endParaRPr>
          </a:p>
          <a:p>
            <a:pPr algn="ctr"/>
            <a:r>
              <a:rPr lang="en-US" sz="2000">
                <a:latin typeface="Lucida Sans Unicode" pitchFamily="-110" charset="-52"/>
              </a:rPr>
              <a:t>Energy enters most ecosystems as sunlight, but the rest enters the ecosystem through producers!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3" pitchFamily="-110" charset="2"/>
              <a:buNone/>
            </a:pPr>
            <a:r>
              <a:rPr lang="en-US" i="1" smtClean="0">
                <a:ea typeface="ＭＳ Ｐゴシック" pitchFamily="-110" charset="-128"/>
              </a:rPr>
              <a:t>An organism that obtains energy by feeding on other organisms</a:t>
            </a:r>
            <a:r>
              <a:rPr lang="en-US" smtClean="0">
                <a:ea typeface="ＭＳ Ｐゴシック" pitchFamily="-110" charset="-128"/>
              </a:rPr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Consumer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527300"/>
          <a:ext cx="8229600" cy="1857375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Type of Consumer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Type of Food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Herbivore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Only plants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Carnivore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Only animals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Omnivore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Both plants and animals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Scavenger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-110" charset="-52"/>
                          <a:ea typeface="ＭＳ Ｐゴシック" pitchFamily="-110" charset="-128"/>
                        </a:rPr>
                        <a:t>Dead organisms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Types of Consumers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-110" charset="2"/>
              <a:buNone/>
            </a:pPr>
            <a:r>
              <a:rPr lang="en-US" i="1" smtClean="0">
                <a:ea typeface="ＭＳ Ｐゴシック" pitchFamily="-110" charset="-128"/>
              </a:rPr>
              <a:t>Organisms that breaks down waste and dead organisms</a:t>
            </a:r>
            <a:r>
              <a:rPr lang="en-US" smtClean="0">
                <a:ea typeface="ＭＳ Ｐゴシック" pitchFamily="-110" charset="-128"/>
              </a:rPr>
              <a:t>.</a:t>
            </a:r>
          </a:p>
          <a:p>
            <a:pPr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The two major groups of decomposers are </a:t>
            </a:r>
            <a:r>
              <a:rPr lang="en-US" i="1" smtClean="0">
                <a:ea typeface="ＭＳ Ｐゴシック" pitchFamily="-110" charset="-128"/>
              </a:rPr>
              <a:t>bacteria </a:t>
            </a:r>
            <a:r>
              <a:rPr lang="en-US" smtClean="0">
                <a:ea typeface="ＭＳ Ｐゴシック" pitchFamily="-110" charset="-128"/>
              </a:rPr>
              <a:t>and </a:t>
            </a:r>
            <a:r>
              <a:rPr lang="en-US" i="1" smtClean="0">
                <a:ea typeface="ＭＳ Ｐゴシック" pitchFamily="-110" charset="-128"/>
              </a:rPr>
              <a:t>fungi.</a:t>
            </a:r>
            <a:endParaRPr lang="en-US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algn="ctr"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  <a:p>
            <a:pPr algn="ctr" eaLnBrk="1" hangingPunct="1">
              <a:buFont typeface="Wingdings 3" pitchFamily="-110" charset="2"/>
              <a:buNone/>
            </a:pPr>
            <a:endParaRPr lang="en-US" smtClean="0">
              <a:ea typeface="ＭＳ Ｐゴシック" pitchFamily="-11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Decomposer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93800"/>
          </a:xfrm>
        </p:spPr>
        <p:txBody>
          <a:bodyPr/>
          <a:lstStyle/>
          <a:p>
            <a:pPr algn="ctr" eaLnBrk="1" hangingPunct="1">
              <a:buFont typeface="Wingdings 3" pitchFamily="-110" charset="2"/>
              <a:buNone/>
            </a:pPr>
            <a:r>
              <a:rPr lang="en-US" smtClean="0">
                <a:ea typeface="ＭＳ Ｐゴシック" pitchFamily="-110" charset="-128"/>
              </a:rPr>
              <a:t>Decomposers return raw materials to the environment.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True or False?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7000" y="3544888"/>
            <a:ext cx="611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i="1">
                <a:latin typeface="Lucida Sans Unicode" pitchFamily="-110" charset="-52"/>
              </a:rPr>
              <a:t>True!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704</TotalTime>
  <Words>769</Words>
  <Application>Microsoft Office PowerPoint</Application>
  <PresentationFormat>On-screen Show (4:3)</PresentationFormat>
  <Paragraphs>148</Paragraphs>
  <Slides>26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Lucida Sans Unicode</vt:lpstr>
      <vt:lpstr>Times New Roman</vt:lpstr>
      <vt:lpstr>Verdana</vt:lpstr>
      <vt:lpstr>Wingdings 2</vt:lpstr>
      <vt:lpstr>Wingdings 3</vt:lpstr>
      <vt:lpstr>Concourse</vt:lpstr>
      <vt:lpstr>Energy Flow In Ecosystems</vt:lpstr>
      <vt:lpstr>True or False?</vt:lpstr>
      <vt:lpstr>Energy Roles in an Ecosystem</vt:lpstr>
      <vt:lpstr>Producers</vt:lpstr>
      <vt:lpstr>True or False?</vt:lpstr>
      <vt:lpstr>Consumer</vt:lpstr>
      <vt:lpstr>Types of Consumers</vt:lpstr>
      <vt:lpstr>Decomposer</vt:lpstr>
      <vt:lpstr>True or False?</vt:lpstr>
      <vt:lpstr>Food Chains and Food Webs</vt:lpstr>
      <vt:lpstr>Energy Pyramids</vt:lpstr>
      <vt:lpstr>Energy Pyramids show…</vt:lpstr>
      <vt:lpstr>Food Webs</vt:lpstr>
      <vt:lpstr>Food web example:</vt:lpstr>
      <vt:lpstr>True or False?</vt:lpstr>
      <vt:lpstr>Why are there usually few organisms at the top of a food web? </vt:lpstr>
      <vt:lpstr>Succession and Changes in Ecosystems</vt:lpstr>
      <vt:lpstr>Stages of Succession</vt:lpstr>
      <vt:lpstr>Ecological Changes and Diversity</vt:lpstr>
      <vt:lpstr>Video Questions</vt:lpstr>
      <vt:lpstr>Primary Succession </vt:lpstr>
      <vt:lpstr>Primary Succession</vt:lpstr>
      <vt:lpstr>Secondary Succession</vt:lpstr>
      <vt:lpstr>Secondary Succession</vt:lpstr>
      <vt:lpstr>Let’s Review… Factors in Succession</vt:lpstr>
      <vt:lpstr>Results of Changes to Ecosystems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Flow In Ecosystems</dc:title>
  <dc:creator>Erin Anderson</dc:creator>
  <cp:lastModifiedBy>Katrina Kippen</cp:lastModifiedBy>
  <cp:revision>104</cp:revision>
  <dcterms:created xsi:type="dcterms:W3CDTF">2012-08-29T01:49:10Z</dcterms:created>
  <dcterms:modified xsi:type="dcterms:W3CDTF">2015-10-02T18:39:47Z</dcterms:modified>
</cp:coreProperties>
</file>