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0" r:id="rId3"/>
    <p:sldId id="257" r:id="rId4"/>
    <p:sldId id="281" r:id="rId5"/>
    <p:sldId id="27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8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 type="screen4x3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11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6BFD642-78A9-408D-BC70-964AE12DD5FA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819DE50-BC8D-42A5-85FF-91AA3B0C5A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691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0DDF7E3-1BEC-4195-B2AA-420B29199B5F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157E102-2527-4056-ADCB-A04B5BEEB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43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91499E7-D368-42CA-A6DC-263DB5C96D17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26734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7D30CC4-F67F-4871-9BA6-2D8EAA2B11B2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60066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71D664D-E886-48EF-BA70-F54D072CE3AF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65573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0DFB22B-51F7-407B-8D21-BF7A86189E30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4883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8B184-72BA-4604-A82C-3AB28CD89333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4CDD4-B7F3-4F35-B78B-D002F02AB2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981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7BD0F-FBA3-47B5-BB55-4D017EBEF4DC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DC6A1-8EE8-4144-9EE1-5BD675C100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44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FB48B-D0A2-4E2B-9191-ECDF3AE51008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7EA4E-685A-4A55-8B8D-04A6BDAB0F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734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98F0F-F475-43B5-B1C7-7AB7DB1C58B0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11CE1-F2E6-4971-AC1B-1EB369FDFF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616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AB0E0-05DA-482D-9C06-C44EFA05CAED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0945A-9604-48A3-A26B-BCCB1E4E01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85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D9CCD-4264-4425-8ECA-797133723841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380D6-34B6-4E49-9449-D3E34A493B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2770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F3F54-9D4A-440D-B2F7-18E92DB9DF80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D89AA-E5ED-4BED-8390-1EC1F8DAB0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2817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A411D-F4D2-4E10-8903-D148B2FC1741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36605-91A4-4B83-A41A-C7DC3784AB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967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BED5C-C347-4E69-8F35-09C2583BD23E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1E068-B077-43DD-B0DD-D5F51F2195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333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0A75F-8DD7-4D20-B91A-F2CAFFA84D5B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271B-855B-4D30-8058-3D8B80957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54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D28B3-1707-4881-A07D-714F8CDAC13F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CF047-6EB1-4FFB-814B-A461F7203C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242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B6E03DB-B9FE-4251-AF02-28585B554965}" type="datetime1">
              <a:rPr lang="en-US" altLang="en-US"/>
              <a:pPr>
                <a:defRPr/>
              </a:pPr>
              <a:t>12/9/2015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9CE23AA-9A75-4B2D-9163-6D62383772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images.google.com/imgres?imgurl=http://garden.lovetoknow.com/wiki/images/Garden/thumb/2/23/Potato-seed.jpg/250px-Potato-seed.jpg&amp;imgrefurl=http://garden.lovetoknow.com/wiki/Potato&amp;h=232&amp;w=250&amp;sz=18&amp;hl=en&amp;start=26&amp;um=1&amp;tbnid=RZjlNTLDgtERvM:&amp;tbnh=103&amp;tbnw=111&amp;prev=/images?q=potatoe+eyes&amp;start=20&amp;ndsp=20&amp;svnum=10&amp;um=1&amp;hl=en&amp;safe=active&amp;sa=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/imgres?imgurl=http://www.isledegrande.com/giimages9/wildstrawberryrunners.jpg&amp;imgrefurl=http://www.isledegrande.com/naturepage04-v2.htm&amp;h=513&amp;w=684&amp;sz=67&amp;hl=en&amp;start=9&amp;um=1&amp;tbnid=ZnZ5qL1KkKozPM:&amp;tbnh=104&amp;tbnw=139&amp;prev=/images?q=strawberry+runners&amp;svnum=10&amp;um=1&amp;hl=en&amp;safe=active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images.google.com/imgres?imgurl=http://botit.botany.wisc.edu/images/130/Leaf/Modified_Leaves/Plantlets_Kalanchoe_MC.jpg&amp;imgrefurl=http://botit.botany.wisc.edu/images/130/Leaf/Modified_Leaves/Plantlets_Kalanchoe_MC.html&amp;h=300&amp;w=400&amp;sz=59&amp;hl=en&amp;start=14&amp;um=1&amp;tbnid=MRcDLHGaA9hBeM:&amp;tbnh=93&amp;tbnw=124&amp;prev=/images?q=kalanchoe&amp;svnum=10&amp;um=1&amp;hl=en&amp;safe=active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scotthaefner.com/surface/gallery/fullsize/leaves.jpg&amp;imgrefurl=http://scotthaefner.com/surface/gallery/image.php?i=leaves.jpg&amp;g=close-ups&amp;h=400&amp;w=600&amp;sz=48&amp;hl=en&amp;start=31&amp;um=1&amp;tbnid=-8KSib6j4is0wM:&amp;tbnh=90&amp;tbnw=135&amp;prev=/images?q=leaves&amp;start=20&amp;ndsp=20&amp;svnum=10&amp;um=1&amp;hl=en&amp;safe=active&amp;sa=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://images.google.com/imgres?imgurl=http://faculty.clintoncc.suny.edu/faculty/Michael.Gregory/files/Bio%20100/Bio%20100%20Lectures/cells/elodea__X_400.jpg&amp;imgrefurl=http://faculty.clintoncc.suny.edu/faculty/Michael.Gregory/files/Bio%20100/Bio%20100%20Lectures/Cells/cells.htm&amp;h=480&amp;w=640&amp;sz=209&amp;hl=en&amp;start=16&amp;um=1&amp;tbnid=pqK-TiWQcE5MMM:&amp;tbnh=103&amp;tbnw=137&amp;prev=/images?q=chloroplasts&amp;svnum=10&amp;um=1&amp;hl=en&amp;safe=active&amp;sa=N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63" y="122238"/>
            <a:ext cx="5062537" cy="674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  <a:ea typeface="ＭＳ Ｐゴシック" panose="020B0600070205080204" pitchFamily="34" charset="-128"/>
              </a:rPr>
              <a:t>Domain Eukarya</a:t>
            </a:r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10000"/>
            <a:ext cx="2289175" cy="30527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17738" cy="29575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541338" y="2528888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z="800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Plant Kingdom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Transporting Materials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Plants need to transport food from the top of the plant to the bottom, and water from the bottom to the top of the plant.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Vascular tissue is a system of tube-like structures inside a plant through which water, minerals, and food move.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Xylem – transports water and minerals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Phloem – transports food in the form of sugars (hint: phloem and food sound the same)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Support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Rigid cell walls and vascular tissue strengthen and support the large bodies of these plants.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Sexual Reproduction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All plants undergo sexual reproduction that involves fertilization (the joining of sperm and egg cells)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The fertilized egg is called a zygote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Fertilization can occur in water or on land for plants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Asexual Reproduction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Occurs using plantlets, tubers, and runners</a:t>
            </a:r>
          </a:p>
          <a:p>
            <a:pPr lvl="1"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Plantlets are tiny plants growing along the edge of a leaf</a:t>
            </a:r>
          </a:p>
          <a:p>
            <a:pPr lvl="1"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Tubers are underground stems</a:t>
            </a:r>
          </a:p>
          <a:p>
            <a:pPr lvl="1"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Runners are above-ground stems that grow new plants</a:t>
            </a:r>
          </a:p>
        </p:txBody>
      </p:sp>
      <p:pic>
        <p:nvPicPr>
          <p:cNvPr id="18436" name="Picture 3" descr="250px-Potato-seed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4795838"/>
            <a:ext cx="1698625" cy="1576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4" descr="Plantlets_Kalanchoe_MC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8" y="4835525"/>
            <a:ext cx="1960562" cy="1484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5" descr="wildstrawberryrunners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113" y="4795838"/>
            <a:ext cx="2146300" cy="1604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Classification of plants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>
                <a:ea typeface="ＭＳ Ｐゴシック" panose="020B0600070205080204" pitchFamily="34" charset="-128"/>
              </a:rPr>
              <a:t>Nonvascular plants</a:t>
            </a:r>
          </a:p>
          <a:p>
            <a:pPr lvl="1" eaLnBrk="1" hangingPunct="1"/>
            <a:r>
              <a:rPr lang="en-US" altLang="en-US" sz="3200" dirty="0" smtClean="0">
                <a:ea typeface="ＭＳ Ｐゴシック" panose="020B0600070205080204" pitchFamily="34" charset="-128"/>
              </a:rPr>
              <a:t>Plants that lack a true system of transportation for food, water, and minerals</a:t>
            </a:r>
          </a:p>
          <a:p>
            <a:pPr lvl="1" eaLnBrk="1" hangingPunct="1"/>
            <a:r>
              <a:rPr lang="en-US" altLang="en-US" sz="3200" dirty="0" smtClean="0">
                <a:ea typeface="ＭＳ Ｐゴシック" panose="020B0600070205080204" pitchFamily="34" charset="-128"/>
              </a:rPr>
              <a:t>They obtain needed materials by </a:t>
            </a:r>
            <a:r>
              <a:rPr lang="en-US" altLang="en-US" sz="3200" dirty="0" smtClean="0">
                <a:ea typeface="ＭＳ Ｐゴシック" panose="020B0600070205080204" pitchFamily="34" charset="-128"/>
              </a:rPr>
              <a:t>absorbing </a:t>
            </a:r>
            <a:r>
              <a:rPr lang="en-US" altLang="en-US" sz="3200" dirty="0" smtClean="0">
                <a:ea typeface="ＭＳ Ｐゴシック" panose="020B0600070205080204" pitchFamily="34" charset="-128"/>
              </a:rPr>
              <a:t>it from their surroundings</a:t>
            </a:r>
          </a:p>
          <a:p>
            <a:pPr lvl="1" eaLnBrk="1" hangingPunct="1"/>
            <a:r>
              <a:rPr lang="en-US" altLang="en-US" sz="3200" dirty="0" smtClean="0">
                <a:ea typeface="ＭＳ Ｐゴシック" panose="020B0600070205080204" pitchFamily="34" charset="-128"/>
              </a:rPr>
              <a:t>Short </a:t>
            </a:r>
            <a:r>
              <a:rPr lang="en-US" altLang="en-US" sz="3200" dirty="0" smtClean="0">
                <a:ea typeface="ＭＳ Ｐゴシック" panose="020B0600070205080204" pitchFamily="34" charset="-128"/>
              </a:rPr>
              <a:t>&amp; low-growing to the ground</a:t>
            </a:r>
          </a:p>
          <a:p>
            <a:pPr lvl="1" eaLnBrk="1" hangingPunct="1"/>
            <a:r>
              <a:rPr lang="en-US" altLang="en-US" sz="3200" dirty="0" smtClean="0">
                <a:ea typeface="ＭＳ Ｐゴシック" panose="020B0600070205080204" pitchFamily="34" charset="-128"/>
              </a:rPr>
              <a:t>Ex: mosses, liverworts, </a:t>
            </a:r>
            <a:r>
              <a:rPr lang="en-US" altLang="en-US" sz="3200" dirty="0" smtClean="0">
                <a:ea typeface="ＭＳ Ｐゴシック" panose="020B0600070205080204" pitchFamily="34" charset="-128"/>
              </a:rPr>
              <a:t>and hornworts</a:t>
            </a:r>
            <a:endParaRPr lang="en-US" altLang="en-US" sz="3200" dirty="0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Classification of plants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ea typeface="ＭＳ Ｐゴシック" panose="020B0600070205080204" pitchFamily="34" charset="-128"/>
              </a:rPr>
              <a:t>Vascular plants</a:t>
            </a:r>
          </a:p>
          <a:p>
            <a:pPr lvl="1" eaLnBrk="1" hangingPunct="1"/>
            <a:r>
              <a:rPr lang="en-US" altLang="en-US" sz="3200" dirty="0" smtClean="0">
                <a:ea typeface="ＭＳ Ｐゴシック" panose="020B0600070205080204" pitchFamily="34" charset="-128"/>
              </a:rPr>
              <a:t>Have a true system for transporting needed materials</a:t>
            </a:r>
          </a:p>
          <a:p>
            <a:pPr lvl="1" eaLnBrk="1" hangingPunct="1"/>
            <a:r>
              <a:rPr lang="en-US" altLang="en-US" sz="3200" dirty="0" smtClean="0">
                <a:ea typeface="ＭＳ Ｐゴシック" panose="020B0600070205080204" pitchFamily="34" charset="-128"/>
              </a:rPr>
              <a:t>Better adapted to life in dry environments</a:t>
            </a:r>
          </a:p>
          <a:p>
            <a:pPr lvl="1" eaLnBrk="1" hangingPunct="1"/>
            <a:r>
              <a:rPr lang="en-US" altLang="en-US" sz="3200" dirty="0" smtClean="0">
                <a:ea typeface="ＭＳ Ｐゴシック" panose="020B0600070205080204" pitchFamily="34" charset="-128"/>
              </a:rPr>
              <a:t>Vascular tissue provides strength, stability, and support to the plant allowing it to grow </a:t>
            </a:r>
            <a:r>
              <a:rPr lang="en-US" altLang="en-US" sz="3200" dirty="0" smtClean="0">
                <a:ea typeface="ＭＳ Ｐゴシック" panose="020B0600070205080204" pitchFamily="34" charset="-128"/>
              </a:rPr>
              <a:t>tall</a:t>
            </a:r>
            <a:endParaRPr lang="en-US" altLang="en-US" sz="3200" dirty="0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Vascular Plants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000" dirty="0" smtClean="0">
                <a:ea typeface="ＭＳ Ｐゴシック" panose="020B0600070205080204" pitchFamily="34" charset="-128"/>
              </a:rPr>
              <a:t>Seedless vascular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ea typeface="ＭＳ Ｐゴシック" panose="020B0600070205080204" pitchFamily="34" charset="-128"/>
              </a:rPr>
              <a:t>Reproduce by releasing spores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ea typeface="ＭＳ Ｐゴシック" panose="020B0600070205080204" pitchFamily="34" charset="-128"/>
              </a:rPr>
              <a:t>Can </a:t>
            </a:r>
            <a:r>
              <a:rPr lang="en-US" altLang="en-US" sz="2600" dirty="0" smtClean="0">
                <a:ea typeface="ＭＳ Ｐゴシック" panose="020B0600070205080204" pitchFamily="34" charset="-128"/>
              </a:rPr>
              <a:t>grow tall because of vascular tissue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000" dirty="0" smtClean="0">
                <a:ea typeface="ＭＳ Ｐゴシック" panose="020B0600070205080204" pitchFamily="34" charset="-128"/>
              </a:rPr>
              <a:t>Seeded vascular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ea typeface="ＭＳ Ｐゴシック" panose="020B0600070205080204" pitchFamily="34" charset="-128"/>
              </a:rPr>
              <a:t>Reproduce by joining of sperm (pollen) and seed (egg)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ea typeface="ＭＳ Ｐゴシック" panose="020B0600070205080204" pitchFamily="34" charset="-128"/>
              </a:rPr>
              <a:t>Complex life cycle: sporophyte                                         and gametophyte stages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ea typeface="ＭＳ Ｐゴシック" panose="020B0600070205080204" pitchFamily="34" charset="-128"/>
              </a:rPr>
              <a:t>Have roots, stems, and leaves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ea typeface="ＭＳ Ｐゴシック" panose="020B0600070205080204" pitchFamily="34" charset="-128"/>
              </a:rPr>
              <a:t>Have vascular tissue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600" dirty="0" smtClean="0">
              <a:ea typeface="ＭＳ Ｐゴシック" panose="020B0600070205080204" pitchFamily="34" charset="-128"/>
            </a:endParaRPr>
          </a:p>
        </p:txBody>
      </p:sp>
      <p:pic>
        <p:nvPicPr>
          <p:cNvPr id="2150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1443038"/>
            <a:ext cx="2627313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Seed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miter lim="800000"/>
            <a:headEnd/>
            <a:tailEnd/>
          </a:ln>
          <a:extLst/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595" dirty="0" smtClean="0">
                <a:ea typeface="+mn-ea"/>
                <a:cs typeface="+mn-cs"/>
              </a:rPr>
              <a:t>Embryo – the young plant that develops from the zygote, or fertilized egg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595" dirty="0" smtClean="0">
                <a:ea typeface="+mn-ea"/>
                <a:cs typeface="+mn-cs"/>
              </a:rPr>
              <a:t>Stored food – is used by the embryo in the seed until it can make its own food by photosynthesis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595" dirty="0" smtClean="0">
                <a:ea typeface="+mn-ea"/>
                <a:cs typeface="+mn-cs"/>
              </a:rPr>
              <a:t>Seed coat – similar to a “skin” that protects the embryo and food from drying out. In many plants the seeds are surrounded by a structure called a fruit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dirty="0" smtClean="0">
              <a:ea typeface="+mn-ea"/>
              <a:cs typeface="+mn-cs"/>
            </a:endParaRPr>
          </a:p>
          <a:p>
            <a:pPr lvl="8">
              <a:defRPr/>
            </a:pPr>
            <a:r>
              <a:rPr lang="en-US" dirty="0" smtClean="0"/>
              <a:t>Germination is when the embryo begins to grow again and pushes out of the seed</a:t>
            </a:r>
          </a:p>
        </p:txBody>
      </p:sp>
      <p:grpSp>
        <p:nvGrpSpPr>
          <p:cNvPr id="22532" name="Group 5"/>
          <p:cNvGrpSpPr>
            <a:grpSpLocks/>
          </p:cNvGrpSpPr>
          <p:nvPr/>
        </p:nvGrpSpPr>
        <p:grpSpPr bwMode="auto">
          <a:xfrm>
            <a:off x="598488" y="4375150"/>
            <a:ext cx="3638550" cy="2482850"/>
            <a:chOff x="598367" y="4374546"/>
            <a:chExt cx="3638753" cy="2483454"/>
          </a:xfrm>
        </p:grpSpPr>
        <p:pic>
          <p:nvPicPr>
            <p:cNvPr id="2253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69"/>
            <a:stretch>
              <a:fillRect/>
            </a:stretch>
          </p:blipFill>
          <p:spPr bwMode="auto">
            <a:xfrm>
              <a:off x="598367" y="4374546"/>
              <a:ext cx="3638753" cy="248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4" name="TextBox 4"/>
            <p:cNvSpPr txBox="1">
              <a:spLocks noChangeArrowheads="1"/>
            </p:cNvSpPr>
            <p:nvPr/>
          </p:nvSpPr>
          <p:spPr bwMode="auto">
            <a:xfrm>
              <a:off x="1409111" y="4679270"/>
              <a:ext cx="1095975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/>
                <a:t>    Stored Food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Seed dispersal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Means of dispersal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Wind</a:t>
            </a:r>
          </a:p>
          <a:p>
            <a:pPr lvl="2" eaLnBrk="1" hangingPunct="1"/>
            <a:r>
              <a:rPr lang="en-US" altLang="en-US" smtClean="0">
                <a:ea typeface="ＭＳ Ｐゴシック" panose="020B0600070205080204" pitchFamily="34" charset="-128"/>
              </a:rPr>
              <a:t>Ex: dandelion fruits with “parachutes”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Water</a:t>
            </a:r>
          </a:p>
          <a:p>
            <a:pPr lvl="2" eaLnBrk="1" hangingPunct="1"/>
            <a:r>
              <a:rPr lang="en-US" altLang="en-US" smtClean="0">
                <a:ea typeface="ＭＳ Ｐゴシック" panose="020B0600070205080204" pitchFamily="34" charset="-128"/>
              </a:rPr>
              <a:t>Ex: floating coconut palm fruit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Other living things</a:t>
            </a:r>
          </a:p>
          <a:p>
            <a:pPr lvl="3" eaLnBrk="1" hangingPunct="1"/>
            <a:r>
              <a:rPr lang="en-US" altLang="en-US" smtClean="0">
                <a:ea typeface="ＭＳ Ｐゴシック" panose="020B0600070205080204" pitchFamily="34" charset="-128"/>
              </a:rPr>
              <a:t>Ex: barblike fruits</a:t>
            </a:r>
          </a:p>
        </p:txBody>
      </p:sp>
      <p:pic>
        <p:nvPicPr>
          <p:cNvPr id="2355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1122363"/>
            <a:ext cx="1711325" cy="1852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3127375"/>
            <a:ext cx="2257425" cy="1690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25" y="4967288"/>
            <a:ext cx="2563813" cy="157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Roots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Anchor a plant in the ground, absorb water and minerals from the soil, and sometimes store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food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Imagine…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ＭＳ Ｐゴシック" panose="020B0600070205080204" pitchFamily="34" charset="-128"/>
              </a:rPr>
              <a:t>What would a day be like without plants?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r>
              <a:rPr lang="en-US" altLang="en-US" dirty="0" smtClean="0">
                <a:ea typeface="ＭＳ Ｐゴシック" panose="020B0600070205080204" pitchFamily="34" charset="-128"/>
              </a:rPr>
              <a:t>Why would it matter if we did not have any plants?</a:t>
            </a:r>
          </a:p>
          <a:p>
            <a:pPr eaLnBrk="1" hangingPunct="1">
              <a:defRPr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r>
              <a:rPr lang="en-US" altLang="en-US" dirty="0" smtClean="0">
                <a:ea typeface="ＭＳ Ｐゴシック" panose="020B0600070205080204" pitchFamily="34" charset="-128"/>
              </a:rPr>
              <a:t>What would you eat?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Stems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Carries substances between the plant’s roots and leaves</a:t>
            </a:r>
          </a:p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Provides support to the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plant</a:t>
            </a:r>
          </a:p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Some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store food</a:t>
            </a:r>
          </a:p>
        </p:txBody>
      </p:sp>
      <p:pic>
        <p:nvPicPr>
          <p:cNvPr id="2560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3" y="3929063"/>
            <a:ext cx="4687887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Leaves </a:t>
            </a:r>
          </a:p>
        </p:txBody>
      </p:sp>
      <p:grpSp>
        <p:nvGrpSpPr>
          <p:cNvPr id="26627" name="Group 8"/>
          <p:cNvGrpSpPr>
            <a:grpSpLocks/>
          </p:cNvGrpSpPr>
          <p:nvPr/>
        </p:nvGrpSpPr>
        <p:grpSpPr bwMode="auto">
          <a:xfrm>
            <a:off x="4932363" y="3462338"/>
            <a:ext cx="3933825" cy="2927350"/>
            <a:chOff x="4932980" y="3461614"/>
            <a:chExt cx="3932685" cy="2928445"/>
          </a:xfrm>
        </p:grpSpPr>
        <p:pic>
          <p:nvPicPr>
            <p:cNvPr id="26629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5435100" y="2959495"/>
              <a:ext cx="2928445" cy="3932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4932980" y="3931690"/>
              <a:ext cx="1712416" cy="2953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662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700" dirty="0" smtClean="0">
                <a:ea typeface="ＭＳ Ｐゴシック" panose="020B0600070205080204" pitchFamily="34" charset="-128"/>
              </a:rPr>
              <a:t>Capture the sun’s energy and carry out photosynthesis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400" dirty="0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Gymnosperms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A seed plant that produces naked seeds because the seeds are NOT enclosed in a fruit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Reproduce with pollen and seeds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Have needle-like or scale-like </a:t>
            </a:r>
            <a:r>
              <a:rPr lang="en-US" dirty="0" smtClean="0">
                <a:ea typeface="+mn-ea"/>
                <a:cs typeface="+mn-cs"/>
              </a:rPr>
              <a:t>leaves</a:t>
            </a:r>
            <a:endParaRPr lang="en-US" dirty="0" smtClean="0">
              <a:ea typeface="+mn-ea"/>
              <a:cs typeface="+mn-cs"/>
            </a:endParaRPr>
          </a:p>
        </p:txBody>
      </p:sp>
      <p:pic>
        <p:nvPicPr>
          <p:cNvPr id="27652" name="Picture 3" descr="a.gif                                                          0002CB3F Macintosh                      BCD75535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3863181"/>
            <a:ext cx="2916238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Life Cycle of a Gymnosperm</a:t>
            </a:r>
          </a:p>
        </p:txBody>
      </p:sp>
      <p:grpSp>
        <p:nvGrpSpPr>
          <p:cNvPr id="28675" name="Group 5"/>
          <p:cNvGrpSpPr>
            <a:grpSpLocks/>
          </p:cNvGrpSpPr>
          <p:nvPr/>
        </p:nvGrpSpPr>
        <p:grpSpPr bwMode="auto">
          <a:xfrm>
            <a:off x="1323975" y="1216025"/>
            <a:ext cx="6673850" cy="5187950"/>
            <a:chOff x="1324587" y="1361502"/>
            <a:chExt cx="6672783" cy="5188067"/>
          </a:xfrm>
        </p:grpSpPr>
        <p:pic>
          <p:nvPicPr>
            <p:cNvPr id="28676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4587" y="1361502"/>
              <a:ext cx="6672783" cy="5188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2938817" y="1417066"/>
              <a:ext cx="3755424" cy="7413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Angiosperm</a:t>
            </a:r>
          </a:p>
        </p:txBody>
      </p:sp>
      <p:pic>
        <p:nvPicPr>
          <p:cNvPr id="30723" name="Picture 3" descr="a.gif                                                          0002CB3F Macintosh                      BCD75535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1878013"/>
            <a:ext cx="21717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a.gif                                                          0002CB3F Macintosh                      BCD75535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5" y="431800"/>
            <a:ext cx="198437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25" name="Group 9"/>
          <p:cNvGrpSpPr>
            <a:grpSpLocks/>
          </p:cNvGrpSpPr>
          <p:nvPr/>
        </p:nvGrpSpPr>
        <p:grpSpPr bwMode="auto">
          <a:xfrm>
            <a:off x="3348038" y="3565525"/>
            <a:ext cx="4164012" cy="3116263"/>
            <a:chOff x="3347666" y="3565984"/>
            <a:chExt cx="4164313" cy="3116517"/>
          </a:xfrm>
        </p:grpSpPr>
        <p:pic>
          <p:nvPicPr>
            <p:cNvPr id="30727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871564" y="3042087"/>
              <a:ext cx="3116517" cy="416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3347666" y="3565984"/>
              <a:ext cx="1001784" cy="4350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0726" name="Content Placeholder 2"/>
          <p:cNvSpPr>
            <a:spLocks noGrp="1"/>
          </p:cNvSpPr>
          <p:nvPr>
            <p:ph idx="1"/>
          </p:nvPr>
        </p:nvSpPr>
        <p:spPr>
          <a:xfrm>
            <a:off x="457200" y="130175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Flowering plants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They produce flowers and seeds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	enclosed by a protective fruit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Life Cycle of an Angiosperm</a:t>
            </a:r>
          </a:p>
        </p:txBody>
      </p:sp>
      <p:grpSp>
        <p:nvGrpSpPr>
          <p:cNvPr id="31747" name="Group 6"/>
          <p:cNvGrpSpPr>
            <a:grpSpLocks/>
          </p:cNvGrpSpPr>
          <p:nvPr/>
        </p:nvGrpSpPr>
        <p:grpSpPr bwMode="auto">
          <a:xfrm>
            <a:off x="1344613" y="1258888"/>
            <a:ext cx="6640512" cy="5164137"/>
            <a:chOff x="1240582" y="1414991"/>
            <a:chExt cx="6640001" cy="5164445"/>
          </a:xfrm>
        </p:grpSpPr>
        <p:pic>
          <p:nvPicPr>
            <p:cNvPr id="31748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0582" y="1414991"/>
              <a:ext cx="6640001" cy="516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2940663" y="1418166"/>
              <a:ext cx="3304921" cy="7382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Types of Angiosperms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225" y="1600200"/>
            <a:ext cx="8229600" cy="4525963"/>
          </a:xfrm>
          <a:ln>
            <a:miter lim="800000"/>
            <a:headEnd/>
            <a:tailEnd/>
          </a:ln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Monocots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>
                <a:ea typeface="+mn-ea"/>
              </a:rPr>
              <a:t>Mono means “one”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Dicots</a:t>
            </a:r>
            <a:r>
              <a:rPr lang="en-US" dirty="0" smtClean="0">
                <a:ea typeface="+mn-ea"/>
                <a:cs typeface="+mn-cs"/>
              </a:rPr>
              <a:t> 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>
                <a:ea typeface="+mn-ea"/>
              </a:rPr>
              <a:t>Di means “two”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endParaRPr lang="en-US" dirty="0" smtClean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pic>
        <p:nvPicPr>
          <p:cNvPr id="3277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63" y="3862388"/>
            <a:ext cx="2554287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038" y="1303338"/>
            <a:ext cx="2378075" cy="269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What is a Plant?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Characteristics of plants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Autotrophs which means they can make their own food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Eukaryotes (multicellular and have a true nucleus)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Contain cell walls, chloroplasts, and a large storage vacuole</a:t>
            </a:r>
          </a:p>
          <a:p>
            <a:pPr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They are similar to a sun-powered, food-making factory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Structure of a plant cell</a:t>
            </a:r>
          </a:p>
        </p:txBody>
      </p:sp>
      <p:grpSp>
        <p:nvGrpSpPr>
          <p:cNvPr id="7171" name="Group 10"/>
          <p:cNvGrpSpPr>
            <a:grpSpLocks/>
          </p:cNvGrpSpPr>
          <p:nvPr/>
        </p:nvGrpSpPr>
        <p:grpSpPr bwMode="auto">
          <a:xfrm>
            <a:off x="1052513" y="1417638"/>
            <a:ext cx="6800850" cy="4048125"/>
            <a:chOff x="1052284" y="1417638"/>
            <a:chExt cx="6801757" cy="4047946"/>
          </a:xfrm>
        </p:grpSpPr>
        <p:pic>
          <p:nvPicPr>
            <p:cNvPr id="7172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08"/>
            <a:stretch>
              <a:fillRect/>
            </a:stretch>
          </p:blipFill>
          <p:spPr bwMode="auto">
            <a:xfrm>
              <a:off x="1052284" y="1417638"/>
              <a:ext cx="6801757" cy="4047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1052284" y="1741474"/>
              <a:ext cx="1814754" cy="6714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052284" y="3882916"/>
              <a:ext cx="1197135" cy="580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248089" y="1814495"/>
              <a:ext cx="2503822" cy="4540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658494" y="2593923"/>
              <a:ext cx="1195547" cy="5698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How they make their food</a:t>
            </a:r>
          </a:p>
        </p:txBody>
      </p:sp>
      <p:pic>
        <p:nvPicPr>
          <p:cNvPr id="819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13" y="1547813"/>
            <a:ext cx="4389437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3" descr="leave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4367213"/>
            <a:ext cx="2544763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elodea__X_400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5062538"/>
            <a:ext cx="1943100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Photosynthesis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Plants cells contain                                          chlorophyll that capture                                        energy from the sunlight                                       making the cell green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Plant Cellular Organization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Remember that similar cells make up tissues.</a:t>
            </a:r>
          </a:p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Plant cells make up tissues, or </a:t>
            </a:r>
            <a:r>
              <a:rPr lang="en-US" altLang="en-US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leaves</a:t>
            </a: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Cellular organization</a:t>
            </a: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  </a:t>
            </a:r>
            <a:r>
              <a:rPr lang="en-US" altLang="en-US" sz="2800" dirty="0" smtClean="0">
                <a:solidFill>
                  <a:srgbClr val="0000FF"/>
                </a:solidFill>
                <a:ea typeface="ＭＳ Ｐゴシック" panose="020B0600070205080204" pitchFamily="34" charset="-128"/>
              </a:rPr>
              <a:t>Cell </a:t>
            </a:r>
            <a:r>
              <a:rPr lang="en-US" altLang="en-US" sz="2800" dirty="0" smtClean="0">
                <a:solidFill>
                  <a:srgbClr val="0000FF"/>
                </a:solidFill>
                <a:ea typeface="ＭＳ Ｐゴシック" panose="020B0600070205080204" pitchFamily="34" charset="-128"/>
                <a:sym typeface="Wingdings" panose="05000000000000000000" pitchFamily="2" charset="2"/>
              </a:rPr>
              <a:t> Tissue  Organ  Organ System  Organism</a:t>
            </a:r>
            <a:endParaRPr lang="en-US" altLang="en-US" sz="2800" dirty="0" smtClean="0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Adaptations for living on land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Obtain water and nutrients from their surroundings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Retain water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Transport materials within                                    their bodies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Support their bodies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Reproduce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mtClean="0">
              <a:ea typeface="ＭＳ Ｐゴシック" panose="020B0600070205080204" pitchFamily="34" charset="-128"/>
            </a:endParaRPr>
          </a:p>
        </p:txBody>
      </p:sp>
      <p:pic>
        <p:nvPicPr>
          <p:cNvPr id="1024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0"/>
          <a:stretch>
            <a:fillRect/>
          </a:stretch>
        </p:blipFill>
        <p:spPr bwMode="auto">
          <a:xfrm>
            <a:off x="5727700" y="2309813"/>
            <a:ext cx="3103563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Obtaining water and nutrients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Algae absorbs water from their surroundings (algae lives in water)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Plants must remove it from their surroundings in the soil by roots.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Retaining water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Retain water because of the adaptation of the cuticle to help reduce the amount of water loss from plant cells into the atmosphere.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727</Words>
  <Application>Microsoft Office PowerPoint</Application>
  <PresentationFormat>On-screen Show (4:3)</PresentationFormat>
  <Paragraphs>117</Paragraphs>
  <Slides>26</Slides>
  <Notes>4</Notes>
  <HiddenSlides>5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ＭＳ Ｐゴシック</vt:lpstr>
      <vt:lpstr>Calibri</vt:lpstr>
      <vt:lpstr>Wingdings</vt:lpstr>
      <vt:lpstr>Office Theme</vt:lpstr>
      <vt:lpstr>Plant Kingdom</vt:lpstr>
      <vt:lpstr>Imagine…</vt:lpstr>
      <vt:lpstr>What is a Plant?</vt:lpstr>
      <vt:lpstr>Structure of a plant cell</vt:lpstr>
      <vt:lpstr>How they make their food</vt:lpstr>
      <vt:lpstr>Plant Cellular Organization</vt:lpstr>
      <vt:lpstr>Adaptations for living on land</vt:lpstr>
      <vt:lpstr>Obtaining water and nutrients</vt:lpstr>
      <vt:lpstr>Retaining water</vt:lpstr>
      <vt:lpstr>Transporting Materials</vt:lpstr>
      <vt:lpstr>Support</vt:lpstr>
      <vt:lpstr>Sexual Reproduction</vt:lpstr>
      <vt:lpstr>Asexual Reproduction</vt:lpstr>
      <vt:lpstr>Classification of plants</vt:lpstr>
      <vt:lpstr>Classification of plants</vt:lpstr>
      <vt:lpstr>Vascular Plants</vt:lpstr>
      <vt:lpstr>Seed Structure</vt:lpstr>
      <vt:lpstr>Seed dispersal</vt:lpstr>
      <vt:lpstr>Roots</vt:lpstr>
      <vt:lpstr>Stems</vt:lpstr>
      <vt:lpstr>Leaves </vt:lpstr>
      <vt:lpstr>Gymnosperms</vt:lpstr>
      <vt:lpstr>Life Cycle of a Gymnosperm</vt:lpstr>
      <vt:lpstr>Angiosperm</vt:lpstr>
      <vt:lpstr>Life Cycle of an Angiosperm</vt:lpstr>
      <vt:lpstr>Types of Angiosperms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Kingdom</dc:title>
  <dc:creator>Erin Anderson</dc:creator>
  <cp:lastModifiedBy>Erin Anderson</cp:lastModifiedBy>
  <cp:revision>102</cp:revision>
  <cp:lastPrinted>2014-11-10T17:29:40Z</cp:lastPrinted>
  <dcterms:created xsi:type="dcterms:W3CDTF">2011-09-21T12:57:08Z</dcterms:created>
  <dcterms:modified xsi:type="dcterms:W3CDTF">2015-12-09T20:17:09Z</dcterms:modified>
</cp:coreProperties>
</file>