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0"/>
  </p:handoutMasterIdLst>
  <p:sldIdLst>
    <p:sldId id="256" r:id="rId2"/>
    <p:sldId id="290" r:id="rId3"/>
    <p:sldId id="291" r:id="rId4"/>
    <p:sldId id="292" r:id="rId5"/>
    <p:sldId id="293" r:id="rId6"/>
    <p:sldId id="257" r:id="rId7"/>
    <p:sldId id="258" r:id="rId8"/>
    <p:sldId id="270" r:id="rId9"/>
    <p:sldId id="259" r:id="rId10"/>
    <p:sldId id="260" r:id="rId11"/>
    <p:sldId id="261" r:id="rId12"/>
    <p:sldId id="262" r:id="rId13"/>
    <p:sldId id="299" r:id="rId14"/>
    <p:sldId id="264" r:id="rId15"/>
    <p:sldId id="263" r:id="rId16"/>
    <p:sldId id="265" r:id="rId17"/>
    <p:sldId id="267" r:id="rId18"/>
    <p:sldId id="268" r:id="rId19"/>
    <p:sldId id="269" r:id="rId20"/>
    <p:sldId id="271" r:id="rId21"/>
    <p:sldId id="272" r:id="rId22"/>
    <p:sldId id="298" r:id="rId23"/>
    <p:sldId id="273" r:id="rId24"/>
    <p:sldId id="286" r:id="rId25"/>
    <p:sldId id="274" r:id="rId26"/>
    <p:sldId id="278" r:id="rId27"/>
    <p:sldId id="275" r:id="rId28"/>
    <p:sldId id="276" r:id="rId29"/>
    <p:sldId id="287" r:id="rId30"/>
    <p:sldId id="277" r:id="rId31"/>
    <p:sldId id="279" r:id="rId32"/>
    <p:sldId id="283" r:id="rId33"/>
    <p:sldId id="289" r:id="rId34"/>
    <p:sldId id="284" r:id="rId35"/>
    <p:sldId id="285" r:id="rId36"/>
    <p:sldId id="295" r:id="rId37"/>
    <p:sldId id="296" r:id="rId38"/>
    <p:sldId id="297" r:id="rId3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24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99C98EB-0442-4110-B739-A0E76808C2F0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F1E5E4F-2AF5-4CDB-80AF-266F8B6A9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36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0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83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9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94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1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0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2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4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7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6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FD447-8B2F-4165-89FB-48749A4C05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524C6-FCA3-4CA3-8B23-47CAA3DF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4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m/url?sa=i&amp;rct=j&amp;q=skeletal+system&amp;source=images&amp;cd=&amp;cad=rja&amp;uact=8&amp;ved=0CAcQjRw&amp;url=http://www.nationwidechildrens.org/body-system-skeletal&amp;ei=ZcqzVIPvJoefgwS3uoCYDA&amp;bvm=bv.83339334,d.eXY&amp;psig=AFQjCNF0NfBeVRN_3Ai-JTVCM_YiolWWLw&amp;ust=142115527166438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google.com/imgres?imgurl=http://www.getbodysmart.com/ap/muscularsystem/menu/images/muscles.jpg&amp;imgrefurl=http://www.getbodysmart.com/ap/muscularsystem/menu/menu.html&amp;h=420&amp;w=400&amp;tbnid=WJGNLBVA_YE8fM:&amp;zoom=1&amp;q=muscular%20system&amp;docid=rkGg6Ih-X9PYBM&amp;ei=gM2zVMOmGMOjgwT2wYPADg&amp;tbm=isch&amp;ved=0CD4QMygXMBc&amp;iact=rc&amp;uact=3&amp;dur=981&amp;page=1&amp;start=0&amp;ndsp=4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/imgres?imgurl=http://www.imcpl.org/kids/blog/wp-content/uploads/2012/05/circulatorysystem.gif.pagespeed.ce.MhM26ofcDO.gif&amp;imgrefurl=http://www.imcpl.org/kids/blog/?p=12430&amp;h=463&amp;w=383&amp;tbnid=FAMHIGTJCFZ-vM:&amp;zoom=1&amp;q=circulatory%20system&amp;docid=13KFSJgsPWb2cM&amp;ei=Vs-zVLuxAoKUNtehg4gB&amp;tbm=isch&amp;ved=0CCQQMygIMAg&amp;iact=rc&amp;uact=3&amp;dur=4045&amp;page=1&amp;start=0&amp;ndsp=39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integumentary+system&amp;source=images&amp;cd=&amp;cad=rja&amp;uact=8&amp;ved=0CAcQjRw&amp;url=http://www.rci.rutgers.edu/~uzwiak/AnatPhys/APFallLect7.html&amp;ei=A8mzVNOtHomWNsmCgpgJ&amp;bvm=bv.83339334,d.eXY&amp;psig=AFQjCNF49B0TGDMmBCmYHRbvJ8S9nMAwSA&amp;ust=142115490719441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Human Body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93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5491" y="111621"/>
            <a:ext cx="4396509" cy="65869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Skeletal System: Parts &amp;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8357"/>
            <a:ext cx="10515600" cy="5243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Main parts:</a:t>
            </a:r>
          </a:p>
          <a:p>
            <a:pPr lvl="1"/>
            <a:r>
              <a:rPr lang="en-US" sz="2800" dirty="0" smtClean="0"/>
              <a:t>Bones</a:t>
            </a:r>
          </a:p>
          <a:p>
            <a:pPr lvl="1"/>
            <a:r>
              <a:rPr lang="en-US" sz="2800" u="sng" dirty="0" smtClean="0"/>
              <a:t>Cartilage</a:t>
            </a:r>
            <a:r>
              <a:rPr lang="en-US" sz="2800" dirty="0" smtClean="0"/>
              <a:t>	</a:t>
            </a:r>
          </a:p>
          <a:p>
            <a:pPr lvl="1"/>
            <a:r>
              <a:rPr lang="en-US" sz="2800" dirty="0" smtClean="0"/>
              <a:t>Connective </a:t>
            </a:r>
            <a:r>
              <a:rPr lang="en-US" sz="2800" u="sng" dirty="0" smtClean="0"/>
              <a:t>Tissue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3200" dirty="0" smtClean="0"/>
              <a:t>Function:</a:t>
            </a:r>
          </a:p>
          <a:p>
            <a:pPr lvl="1"/>
            <a:r>
              <a:rPr lang="en-US" sz="2800" dirty="0"/>
              <a:t>Helps </a:t>
            </a:r>
            <a:r>
              <a:rPr lang="en-US" sz="2800" u="sng" dirty="0" smtClean="0"/>
              <a:t>support</a:t>
            </a:r>
            <a:r>
              <a:rPr lang="en-US" sz="2800" dirty="0" smtClean="0"/>
              <a:t> </a:t>
            </a:r>
            <a:r>
              <a:rPr lang="en-US" sz="2800" dirty="0"/>
              <a:t>your body </a:t>
            </a:r>
            <a:r>
              <a:rPr lang="en-US" sz="2800" dirty="0" smtClean="0"/>
              <a:t>parts</a:t>
            </a:r>
            <a:endParaRPr lang="en-US" sz="2800" dirty="0"/>
          </a:p>
          <a:p>
            <a:pPr lvl="1"/>
            <a:r>
              <a:rPr lang="en-US" sz="2800" dirty="0"/>
              <a:t>Helps support your </a:t>
            </a:r>
            <a:r>
              <a:rPr lang="en-US" sz="2800" u="sng" dirty="0"/>
              <a:t>body</a:t>
            </a:r>
            <a:r>
              <a:rPr lang="en-US" sz="2800" dirty="0"/>
              <a:t> during </a:t>
            </a:r>
            <a:r>
              <a:rPr lang="en-US" sz="2800" dirty="0" smtClean="0"/>
              <a:t>movement</a:t>
            </a:r>
          </a:p>
          <a:p>
            <a:pPr lvl="1"/>
            <a:r>
              <a:rPr lang="en-US" sz="2800" u="sng" dirty="0" smtClean="0"/>
              <a:t>Helps protect your major organs:</a:t>
            </a:r>
          </a:p>
          <a:p>
            <a:pPr lvl="2"/>
            <a:r>
              <a:rPr lang="en-US" u="sng" dirty="0" smtClean="0"/>
              <a:t>Skull</a:t>
            </a:r>
            <a:r>
              <a:rPr lang="en-US" dirty="0" smtClean="0"/>
              <a:t> protects the brain</a:t>
            </a:r>
          </a:p>
          <a:p>
            <a:pPr lvl="2"/>
            <a:r>
              <a:rPr lang="en-US" dirty="0" smtClean="0"/>
              <a:t>Sternum and ribs protects the heart and lungs</a:t>
            </a:r>
          </a:p>
          <a:p>
            <a:pPr lvl="2"/>
            <a:r>
              <a:rPr lang="en-US" dirty="0" smtClean="0"/>
              <a:t>Vertebra protect the spinal cord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69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Skeletal System 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35880" cy="4351338"/>
          </a:xfrm>
        </p:spPr>
        <p:txBody>
          <a:bodyPr/>
          <a:lstStyle/>
          <a:p>
            <a:r>
              <a:rPr lang="en-US" dirty="0"/>
              <a:t>Works with the </a:t>
            </a:r>
            <a:r>
              <a:rPr lang="en-US" dirty="0" smtClean="0"/>
              <a:t>muscular </a:t>
            </a:r>
            <a:r>
              <a:rPr lang="en-US" dirty="0"/>
              <a:t>system to help you </a:t>
            </a:r>
            <a:r>
              <a:rPr lang="en-US" dirty="0" smtClean="0"/>
              <a:t>move.</a:t>
            </a:r>
            <a:endParaRPr lang="en-US" dirty="0"/>
          </a:p>
        </p:txBody>
      </p:sp>
      <p:pic>
        <p:nvPicPr>
          <p:cNvPr id="4" name="irc_mi" descr="http://www.nationwidechildrens.org/Document/Get/113280">
            <a:hlinkClick r:id="rId2"/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0"/>
          <a:stretch/>
        </p:blipFill>
        <p:spPr bwMode="auto">
          <a:xfrm>
            <a:off x="7254240" y="605790"/>
            <a:ext cx="3773487" cy="55711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358317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Muscular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75400" cy="4351338"/>
          </a:xfrm>
        </p:spPr>
        <p:txBody>
          <a:bodyPr/>
          <a:lstStyle/>
          <a:p>
            <a:r>
              <a:rPr lang="en-US" sz="3200" dirty="0" smtClean="0"/>
              <a:t>Function</a:t>
            </a:r>
          </a:p>
          <a:p>
            <a:pPr lvl="1"/>
            <a:r>
              <a:rPr lang="en-US" sz="2800" dirty="0"/>
              <a:t>Helps you </a:t>
            </a:r>
            <a:r>
              <a:rPr lang="en-US" sz="2800" dirty="0" smtClean="0"/>
              <a:t>move. </a:t>
            </a:r>
            <a:endParaRPr lang="en-US" sz="2800" dirty="0"/>
          </a:p>
          <a:p>
            <a:pPr lvl="1"/>
            <a:r>
              <a:rPr lang="en-US" sz="2800" dirty="0" smtClean="0"/>
              <a:t>Moves materials through </a:t>
            </a:r>
            <a:r>
              <a:rPr lang="en-US" sz="2800" dirty="0"/>
              <a:t>the </a:t>
            </a:r>
            <a:r>
              <a:rPr lang="en-US" sz="2800" dirty="0" smtClean="0"/>
              <a:t>body</a:t>
            </a:r>
          </a:p>
          <a:p>
            <a:endParaRPr lang="en-US" sz="3200" dirty="0"/>
          </a:p>
          <a:p>
            <a:r>
              <a:rPr lang="en-US" sz="3200" dirty="0" smtClean="0"/>
              <a:t>Main parts</a:t>
            </a:r>
          </a:p>
          <a:p>
            <a:pPr lvl="1"/>
            <a:r>
              <a:rPr lang="en-US" sz="2800" dirty="0" smtClean="0"/>
              <a:t>Muscles</a:t>
            </a:r>
            <a:endParaRPr lang="en-US" sz="2800" dirty="0"/>
          </a:p>
          <a:p>
            <a:pPr lvl="1"/>
            <a:r>
              <a:rPr lang="en-US" sz="2800" dirty="0"/>
              <a:t>Tendons </a:t>
            </a:r>
          </a:p>
          <a:p>
            <a:pPr lvl="1"/>
            <a:r>
              <a:rPr lang="en-US" sz="2800" dirty="0"/>
              <a:t>Ligaments </a:t>
            </a:r>
          </a:p>
          <a:p>
            <a:pPr lvl="1"/>
            <a:r>
              <a:rPr lang="en-US" sz="2800" dirty="0"/>
              <a:t>Muscles in </a:t>
            </a:r>
            <a:r>
              <a:rPr lang="en-US" sz="2800" dirty="0" smtClean="0"/>
              <a:t>organs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http://t1.gstatic.com/images?q=tbn:ANd9GcSFRraCeaxwaHStMNsTyrzy640vVLEREmPcOLzlZowaju3qSJnD3Q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0" y="845026"/>
            <a:ext cx="4470400" cy="5068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268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Types of Movement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u="sng" dirty="0" smtClean="0"/>
              <a:t>Voluntary</a:t>
            </a:r>
            <a:r>
              <a:rPr lang="en-US" dirty="0" smtClean="0"/>
              <a:t> - </a:t>
            </a:r>
            <a:r>
              <a:rPr lang="en-US" dirty="0"/>
              <a:t>under conscious </a:t>
            </a:r>
            <a:r>
              <a:rPr lang="en-US" dirty="0" smtClean="0"/>
              <a:t>control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u="sng" dirty="0" smtClean="0"/>
              <a:t>Involuntary</a:t>
            </a:r>
            <a:r>
              <a:rPr lang="en-US" dirty="0" smtClean="0"/>
              <a:t>- </a:t>
            </a:r>
            <a:r>
              <a:rPr lang="en-US" b="1" dirty="0"/>
              <a:t>not</a:t>
            </a:r>
            <a:r>
              <a:rPr lang="en-US" dirty="0"/>
              <a:t> under conscious control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35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types of muscles found in the body: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37791" cy="4351338"/>
          </a:xfrm>
        </p:spPr>
        <p:txBody>
          <a:bodyPr>
            <a:normAutofit/>
          </a:bodyPr>
          <a:lstStyle/>
          <a:p>
            <a:pPr lvl="0"/>
            <a:r>
              <a:rPr lang="en-US" sz="3200" dirty="0"/>
              <a:t>Cardiac </a:t>
            </a:r>
            <a:r>
              <a:rPr lang="en-US" sz="3200" dirty="0" smtClean="0"/>
              <a:t>(</a:t>
            </a:r>
            <a:r>
              <a:rPr lang="en-US" sz="3200" u="sng" dirty="0" smtClean="0"/>
              <a:t>Involuntary</a:t>
            </a:r>
            <a:r>
              <a:rPr lang="en-US" sz="3200" dirty="0" smtClean="0"/>
              <a:t>)– </a:t>
            </a:r>
            <a:r>
              <a:rPr lang="en-US" sz="3200" dirty="0"/>
              <a:t>found in the </a:t>
            </a:r>
            <a:r>
              <a:rPr lang="en-US" sz="3200" dirty="0" smtClean="0"/>
              <a:t>__</a:t>
            </a:r>
            <a:r>
              <a:rPr lang="en-US" sz="3200" u="sng" dirty="0" smtClean="0"/>
              <a:t>Heart</a:t>
            </a:r>
            <a:r>
              <a:rPr lang="en-US" sz="3200" dirty="0" smtClean="0"/>
              <a:t>_ </a:t>
            </a:r>
            <a:endParaRPr lang="en-US" sz="3200" dirty="0" smtClean="0"/>
          </a:p>
          <a:p>
            <a:pPr lvl="0"/>
            <a:r>
              <a:rPr lang="en-US" sz="3200" u="sng" dirty="0" smtClean="0"/>
              <a:t>_</a:t>
            </a:r>
            <a:r>
              <a:rPr lang="en-US" sz="3200" u="sng" dirty="0" smtClean="0"/>
              <a:t>Skeletal</a:t>
            </a:r>
            <a:r>
              <a:rPr lang="en-US" sz="3200" dirty="0" smtClean="0"/>
              <a:t>_(Voluntary)_ </a:t>
            </a:r>
            <a:r>
              <a:rPr lang="en-US" sz="3200" dirty="0"/>
              <a:t>- attaches to the </a:t>
            </a:r>
            <a:r>
              <a:rPr lang="en-US" sz="3200" dirty="0" smtClean="0"/>
              <a:t>bones</a:t>
            </a:r>
          </a:p>
          <a:p>
            <a:pPr lvl="0"/>
            <a:r>
              <a:rPr lang="en-US" sz="3200" dirty="0" smtClean="0"/>
              <a:t>Smooth (</a:t>
            </a:r>
            <a:r>
              <a:rPr lang="en-US" sz="3200" u="sng" dirty="0" smtClean="0"/>
              <a:t>Involuntary</a:t>
            </a:r>
            <a:r>
              <a:rPr lang="en-US" sz="3200" dirty="0" smtClean="0"/>
              <a:t>) </a:t>
            </a:r>
            <a:r>
              <a:rPr lang="en-US" sz="3200" dirty="0"/>
              <a:t>– lines </a:t>
            </a:r>
            <a:r>
              <a:rPr lang="en-US" sz="3200" dirty="0" smtClean="0"/>
              <a:t>_</a:t>
            </a:r>
            <a:r>
              <a:rPr lang="en-US" sz="3200" u="sng" dirty="0" smtClean="0"/>
              <a:t>organs</a:t>
            </a:r>
            <a:r>
              <a:rPr lang="en-US" sz="3200" dirty="0" smtClean="0"/>
              <a:t>_ </a:t>
            </a:r>
            <a:r>
              <a:rPr lang="en-US" sz="3200" dirty="0"/>
              <a:t>and vessels</a:t>
            </a:r>
            <a:r>
              <a:rPr lang="en-US" sz="3200" dirty="0" smtClean="0"/>
              <a:t>. 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590" y="1740901"/>
            <a:ext cx="4710965" cy="377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8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Muscular Systems help you…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dirty="0"/>
              <a:t>Helps you </a:t>
            </a:r>
            <a:r>
              <a:rPr lang="en-US" sz="3600" dirty="0" smtClean="0"/>
              <a:t>move</a:t>
            </a:r>
            <a:endParaRPr lang="en-US" sz="3600" dirty="0"/>
          </a:p>
          <a:p>
            <a:pPr lvl="0"/>
            <a:r>
              <a:rPr lang="en-US" sz="3600" dirty="0"/>
              <a:t>Helps you move materials through the </a:t>
            </a:r>
            <a:r>
              <a:rPr lang="en-US" sz="3600" dirty="0" smtClean="0"/>
              <a:t>body</a:t>
            </a:r>
            <a:endParaRPr lang="en-US" sz="3600" dirty="0"/>
          </a:p>
          <a:p>
            <a:pPr lvl="0"/>
            <a:r>
              <a:rPr lang="en-US" sz="3600" dirty="0"/>
              <a:t>Maintain </a:t>
            </a:r>
            <a:r>
              <a:rPr lang="en-US" sz="3600" dirty="0" smtClean="0"/>
              <a:t>homeostasis</a:t>
            </a:r>
            <a:endParaRPr lang="en-US" sz="3600" dirty="0"/>
          </a:p>
          <a:p>
            <a:pPr lvl="0"/>
            <a:r>
              <a:rPr lang="en-US" sz="3600" dirty="0" smtClean="0"/>
              <a:t>Skeletal muscles </a:t>
            </a:r>
            <a:r>
              <a:rPr lang="en-US" sz="3600" dirty="0"/>
              <a:t>work in pairs: one </a:t>
            </a:r>
            <a:r>
              <a:rPr lang="en-US" sz="3600" dirty="0" smtClean="0"/>
              <a:t>contracts </a:t>
            </a:r>
            <a:r>
              <a:rPr lang="en-US" sz="3600" dirty="0"/>
              <a:t>and the other returns to its original </a:t>
            </a:r>
            <a:r>
              <a:rPr lang="en-US" sz="3600" dirty="0" smtClean="0"/>
              <a:t>length.</a:t>
            </a: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8012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 with other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dirty="0"/>
              <a:t>Works with the skeletal system to help you </a:t>
            </a:r>
            <a:r>
              <a:rPr lang="en-US" sz="3600" dirty="0" smtClean="0"/>
              <a:t>move </a:t>
            </a:r>
            <a:r>
              <a:rPr lang="en-US" sz="3600" dirty="0"/>
              <a:t>by your muscles pulling on your </a:t>
            </a:r>
            <a:r>
              <a:rPr lang="en-US" sz="3600" dirty="0" smtClean="0"/>
              <a:t>bones. </a:t>
            </a:r>
            <a:endParaRPr lang="en-US" sz="3600" dirty="0"/>
          </a:p>
          <a:p>
            <a:r>
              <a:rPr lang="en-US" sz="3600" dirty="0"/>
              <a:t>Works with the nervous system and controls the types of movements: voluntary (under your control – ex: talking) and involuntary (NOT under your control – ex: heartbeat)</a:t>
            </a:r>
          </a:p>
        </p:txBody>
      </p:sp>
    </p:spTree>
    <p:extLst>
      <p:ext uri="{BB962C8B-B14F-4D97-AF65-F5344CB8AC3E}">
        <p14:creationId xmlns:p14="http://schemas.microsoft.com/office/powerpoint/2010/main" val="145622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Circulatory (Cardiovascular)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Function</a:t>
            </a:r>
          </a:p>
          <a:p>
            <a:pPr lvl="1"/>
            <a:r>
              <a:rPr lang="en-US" sz="2800" dirty="0"/>
              <a:t>Carries </a:t>
            </a:r>
            <a:r>
              <a:rPr lang="en-US" sz="2800" u="sng" dirty="0" smtClean="0"/>
              <a:t>blood </a:t>
            </a:r>
            <a:r>
              <a:rPr lang="en-US" sz="2800" dirty="0"/>
              <a:t>and </a:t>
            </a:r>
            <a:r>
              <a:rPr lang="en-US" sz="2800" dirty="0" smtClean="0"/>
              <a:t>oxygen to the </a:t>
            </a:r>
            <a:r>
              <a:rPr lang="en-US" sz="2800" u="sng" dirty="0" smtClean="0"/>
              <a:t>cells</a:t>
            </a:r>
            <a:r>
              <a:rPr lang="en-US" sz="2800" dirty="0" smtClean="0"/>
              <a:t> of </a:t>
            </a:r>
            <a:r>
              <a:rPr lang="en-US" sz="2800" dirty="0"/>
              <a:t>the </a:t>
            </a:r>
            <a:r>
              <a:rPr lang="en-US" sz="2800" dirty="0" smtClean="0"/>
              <a:t>body</a:t>
            </a:r>
            <a:endParaRPr lang="en-US" sz="2800" dirty="0"/>
          </a:p>
          <a:p>
            <a:pPr lvl="1"/>
            <a:r>
              <a:rPr lang="en-US" sz="2800" dirty="0"/>
              <a:t>Carries waste away from the </a:t>
            </a:r>
            <a:r>
              <a:rPr lang="en-US" sz="2800" u="sng" dirty="0" smtClean="0"/>
              <a:t>cells</a:t>
            </a:r>
            <a:r>
              <a:rPr lang="en-US" sz="2800" dirty="0" smtClean="0"/>
              <a:t>, </a:t>
            </a:r>
            <a:r>
              <a:rPr lang="en-US" sz="2800" dirty="0"/>
              <a:t>such as carbon </a:t>
            </a:r>
            <a:r>
              <a:rPr lang="en-US" sz="2800" u="sng" dirty="0" smtClean="0"/>
              <a:t>dioxide</a:t>
            </a:r>
            <a:r>
              <a:rPr lang="en-US" sz="2800" dirty="0" smtClean="0"/>
              <a:t>.</a:t>
            </a:r>
          </a:p>
          <a:p>
            <a:endParaRPr lang="en-US" sz="3200" dirty="0"/>
          </a:p>
          <a:p>
            <a:r>
              <a:rPr lang="en-US" sz="3200" dirty="0" smtClean="0"/>
              <a:t>Main Parts</a:t>
            </a:r>
          </a:p>
          <a:p>
            <a:pPr lvl="1"/>
            <a:r>
              <a:rPr lang="en-US" sz="2800" dirty="0"/>
              <a:t>Heart </a:t>
            </a:r>
          </a:p>
          <a:p>
            <a:pPr lvl="1"/>
            <a:r>
              <a:rPr lang="en-US" sz="2800" u="sng" dirty="0" smtClean="0"/>
              <a:t>Blood</a:t>
            </a:r>
            <a:r>
              <a:rPr lang="en-US" sz="2800" dirty="0" smtClean="0"/>
              <a:t> (made </a:t>
            </a:r>
            <a:r>
              <a:rPr lang="en-US" sz="2800" dirty="0"/>
              <a:t>up of plasma, red blood cells, white blood cells &amp; platelets</a:t>
            </a:r>
            <a:r>
              <a:rPr lang="en-US" sz="2800" dirty="0" smtClean="0"/>
              <a:t>)</a:t>
            </a:r>
            <a:endParaRPr lang="en-US" sz="2800" dirty="0"/>
          </a:p>
          <a:p>
            <a:pPr lvl="1"/>
            <a:r>
              <a:rPr lang="en-US" sz="2800" dirty="0" smtClean="0"/>
              <a:t>Veins</a:t>
            </a:r>
            <a:endParaRPr lang="en-US" sz="2800" dirty="0"/>
          </a:p>
          <a:p>
            <a:pPr lvl="1"/>
            <a:r>
              <a:rPr lang="en-US" sz="2800" u="sng" dirty="0" smtClean="0"/>
              <a:t>Arteries</a:t>
            </a:r>
            <a:endParaRPr lang="en-US" sz="2800" u="sng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229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53480" cy="4351338"/>
          </a:xfrm>
        </p:spPr>
        <p:txBody>
          <a:bodyPr/>
          <a:lstStyle/>
          <a:p>
            <a:pPr lvl="0"/>
            <a:r>
              <a:rPr lang="en-US" dirty="0"/>
              <a:t>Arteries help </a:t>
            </a:r>
            <a:r>
              <a:rPr lang="en-US" dirty="0" smtClean="0"/>
              <a:t>carry oxygenated </a:t>
            </a:r>
            <a:r>
              <a:rPr lang="en-US" dirty="0"/>
              <a:t>blood </a:t>
            </a:r>
            <a:r>
              <a:rPr lang="en-US" u="sng" dirty="0" smtClean="0"/>
              <a:t>away</a:t>
            </a:r>
            <a:r>
              <a:rPr lang="en-US" dirty="0" smtClean="0"/>
              <a:t> </a:t>
            </a:r>
            <a:r>
              <a:rPr lang="en-US" dirty="0"/>
              <a:t>from the </a:t>
            </a:r>
            <a:r>
              <a:rPr lang="en-US" dirty="0" smtClean="0"/>
              <a:t>heart</a:t>
            </a:r>
            <a:endParaRPr lang="en-US" dirty="0"/>
          </a:p>
          <a:p>
            <a:pPr lvl="0"/>
            <a:r>
              <a:rPr lang="en-US" u="sng" dirty="0" smtClean="0"/>
              <a:t>Veins</a:t>
            </a:r>
            <a:r>
              <a:rPr lang="en-US" dirty="0" smtClean="0"/>
              <a:t> carry un-oxygenated </a:t>
            </a:r>
            <a:r>
              <a:rPr lang="en-US" dirty="0"/>
              <a:t>blood toward the </a:t>
            </a:r>
            <a:r>
              <a:rPr lang="en-US" dirty="0" smtClean="0"/>
              <a:t>heart</a:t>
            </a:r>
            <a:endParaRPr lang="en-US" dirty="0"/>
          </a:p>
          <a:p>
            <a:pPr lvl="0"/>
            <a:r>
              <a:rPr lang="en-US" u="sng" dirty="0" smtClean="0"/>
              <a:t>Capillaries</a:t>
            </a:r>
            <a:r>
              <a:rPr lang="en-US" dirty="0" smtClean="0"/>
              <a:t> are </a:t>
            </a:r>
            <a:r>
              <a:rPr lang="en-US" dirty="0"/>
              <a:t>tiny blood vessels that connect </a:t>
            </a:r>
            <a:r>
              <a:rPr lang="en-US" u="sng" dirty="0" smtClean="0"/>
              <a:t>arteries</a:t>
            </a:r>
            <a:r>
              <a:rPr lang="en-US" dirty="0" smtClean="0"/>
              <a:t> </a:t>
            </a:r>
            <a:r>
              <a:rPr lang="en-US" dirty="0"/>
              <a:t>and veins. </a:t>
            </a:r>
            <a:r>
              <a:rPr lang="en-US" u="sng" dirty="0" smtClean="0"/>
              <a:t>Gas</a:t>
            </a:r>
            <a:r>
              <a:rPr lang="en-US" dirty="0" smtClean="0"/>
              <a:t> </a:t>
            </a:r>
            <a:r>
              <a:rPr lang="en-US" dirty="0"/>
              <a:t>exchange takes place here. </a:t>
            </a:r>
          </a:p>
          <a:p>
            <a:endParaRPr lang="en-US" dirty="0"/>
          </a:p>
        </p:txBody>
      </p:sp>
      <p:pic>
        <p:nvPicPr>
          <p:cNvPr id="4" name="Picture 3" descr="http://t3.gstatic.com/images?q=tbn:ANd9GcQCxtoCE989uuE2w2nBIIOMPVHgz02_sCardZRwX8TTW__yGPLL:www.imcpl.org/kids/blog/wp-content/uploads/2012/05/circulatorysystem.gif.pagespeed.ce.MhM26ofcDO.gif">
            <a:hlinkClick r:id="rId2"/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8" r="13726"/>
          <a:stretch/>
        </p:blipFill>
        <p:spPr bwMode="auto">
          <a:xfrm>
            <a:off x="7369810" y="582612"/>
            <a:ext cx="3440430" cy="5147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35341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 with other systems: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3600" dirty="0"/>
              <a:t>Works with the </a:t>
            </a:r>
            <a:r>
              <a:rPr lang="en-US" sz="3600" dirty="0" smtClean="0"/>
              <a:t>respiratory </a:t>
            </a:r>
            <a:r>
              <a:rPr lang="en-US" sz="3600" dirty="0"/>
              <a:t>system to help you </a:t>
            </a:r>
            <a:r>
              <a:rPr lang="en-US" sz="3600" dirty="0" smtClean="0"/>
              <a:t>transport oxygen </a:t>
            </a:r>
            <a:r>
              <a:rPr lang="en-US" sz="3600" dirty="0"/>
              <a:t>and </a:t>
            </a:r>
            <a:r>
              <a:rPr lang="en-US" sz="3600" dirty="0" smtClean="0"/>
              <a:t>carbon dioxide.</a:t>
            </a:r>
            <a:endParaRPr lang="en-US" sz="3600" dirty="0"/>
          </a:p>
          <a:p>
            <a:pPr lvl="0"/>
            <a:r>
              <a:rPr lang="en-US" sz="3600" dirty="0"/>
              <a:t>Works with the excretory </a:t>
            </a:r>
            <a:r>
              <a:rPr lang="en-US" sz="3600" dirty="0" smtClean="0"/>
              <a:t>to </a:t>
            </a:r>
            <a:r>
              <a:rPr lang="en-US" sz="3600" dirty="0"/>
              <a:t>help remove waste from the body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Works with the digestive system to transport nutrients</a:t>
            </a:r>
            <a:r>
              <a:rPr lang="en-US" sz="3600" dirty="0" smtClean="0"/>
              <a:t>.</a:t>
            </a:r>
            <a:endParaRPr lang="en-US" sz="3600" dirty="0"/>
          </a:p>
          <a:p>
            <a:r>
              <a:rPr lang="en-US" sz="3600" dirty="0"/>
              <a:t>Works with the </a:t>
            </a:r>
            <a:r>
              <a:rPr lang="en-US" sz="3600" smtClean="0"/>
              <a:t>muscular system to </a:t>
            </a:r>
            <a:r>
              <a:rPr lang="en-US" sz="3600" dirty="0"/>
              <a:t>help circulate </a:t>
            </a:r>
            <a:r>
              <a:rPr lang="en-US" sz="3600" dirty="0" smtClean="0"/>
              <a:t>nutrients.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114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Nervous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181" y="1528333"/>
            <a:ext cx="5862334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Functions</a:t>
            </a:r>
          </a:p>
          <a:p>
            <a:pPr lvl="1"/>
            <a:r>
              <a:rPr lang="en-US" sz="2800" dirty="0"/>
              <a:t>Controls all </a:t>
            </a:r>
            <a:r>
              <a:rPr lang="en-US" sz="2800" dirty="0" smtClean="0"/>
              <a:t>body’s functions</a:t>
            </a:r>
            <a:endParaRPr lang="en-US" sz="2800" dirty="0"/>
          </a:p>
          <a:p>
            <a:pPr lvl="1"/>
            <a:r>
              <a:rPr lang="en-US" sz="2800" dirty="0" smtClean="0"/>
              <a:t>Senses and </a:t>
            </a:r>
            <a:r>
              <a:rPr lang="en-US" sz="2800" dirty="0"/>
              <a:t>recognizes </a:t>
            </a:r>
            <a:r>
              <a:rPr lang="en-US" sz="2800" dirty="0" smtClean="0"/>
              <a:t>information </a:t>
            </a:r>
            <a:r>
              <a:rPr lang="en-US" sz="2800" dirty="0"/>
              <a:t>from </a:t>
            </a:r>
            <a:r>
              <a:rPr lang="en-US" sz="2800" dirty="0" smtClean="0"/>
              <a:t>inside and outside </a:t>
            </a:r>
            <a:r>
              <a:rPr lang="en-US" sz="2800" dirty="0"/>
              <a:t>of the body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381" y="545786"/>
            <a:ext cx="5015516" cy="600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6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338" y="1948873"/>
            <a:ext cx="6124661" cy="47513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Respiratory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</a:t>
            </a:r>
          </a:p>
          <a:p>
            <a:pPr lvl="1"/>
            <a:r>
              <a:rPr lang="en-US" dirty="0"/>
              <a:t>Puts </a:t>
            </a:r>
            <a:r>
              <a:rPr lang="en-US" u="sng" dirty="0"/>
              <a:t>oxygen </a:t>
            </a:r>
            <a:r>
              <a:rPr lang="en-US" dirty="0"/>
              <a:t>into the body &amp; removes </a:t>
            </a:r>
            <a:r>
              <a:rPr lang="en-US" u="sng" dirty="0"/>
              <a:t>Carbon</a:t>
            </a:r>
            <a:r>
              <a:rPr lang="en-US" dirty="0"/>
              <a:t> dioxide</a:t>
            </a:r>
          </a:p>
          <a:p>
            <a:r>
              <a:rPr lang="en-US" dirty="0" smtClean="0"/>
              <a:t>Main parts</a:t>
            </a:r>
          </a:p>
          <a:p>
            <a:pPr lvl="1"/>
            <a:r>
              <a:rPr lang="en-US" dirty="0" smtClean="0"/>
              <a:t>Lungs</a:t>
            </a:r>
          </a:p>
          <a:p>
            <a:pPr lvl="1"/>
            <a:r>
              <a:rPr lang="en-US" dirty="0" smtClean="0"/>
              <a:t>Nasal </a:t>
            </a:r>
            <a:r>
              <a:rPr lang="en-US" u="sng" dirty="0" smtClean="0"/>
              <a:t>passages</a:t>
            </a:r>
            <a:endParaRPr lang="en-US" u="sng" dirty="0"/>
          </a:p>
          <a:p>
            <a:pPr lvl="1"/>
            <a:r>
              <a:rPr lang="en-US" dirty="0" smtClean="0"/>
              <a:t>Throat</a:t>
            </a:r>
          </a:p>
          <a:p>
            <a:pPr lvl="1"/>
            <a:r>
              <a:rPr lang="en-US" u="sng" dirty="0"/>
              <a:t>N</a:t>
            </a:r>
            <a:r>
              <a:rPr lang="en-US" u="sng" dirty="0" smtClean="0"/>
              <a:t>ose 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260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Breathe</a:t>
            </a:r>
            <a:endParaRPr lang="en-US" u="sng" dirty="0"/>
          </a:p>
          <a:p>
            <a:r>
              <a:rPr lang="en-US" dirty="0" smtClean="0"/>
              <a:t>Sustain </a:t>
            </a:r>
            <a:r>
              <a:rPr lang="en-US" dirty="0"/>
              <a:t>life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600" y="1387929"/>
            <a:ext cx="6742187" cy="523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3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697" y="307108"/>
            <a:ext cx="6916449" cy="639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 with other systems: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Circulatory – transports vital materials to the cells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8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Digestive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</a:t>
            </a:r>
          </a:p>
          <a:p>
            <a:pPr lvl="1"/>
            <a:r>
              <a:rPr lang="en-US" sz="3200" dirty="0"/>
              <a:t>Takes food &amp; breaks it down into nutrients the body needs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44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Digestive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4109" y="1825625"/>
            <a:ext cx="5585691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Main parts:</a:t>
            </a:r>
          </a:p>
          <a:p>
            <a:pPr lvl="1"/>
            <a:r>
              <a:rPr lang="en-US" sz="2800" dirty="0" smtClean="0"/>
              <a:t>Mouth</a:t>
            </a:r>
          </a:p>
          <a:p>
            <a:pPr lvl="1"/>
            <a:r>
              <a:rPr lang="en-US" sz="2800" dirty="0" smtClean="0"/>
              <a:t>Esophagus</a:t>
            </a:r>
            <a:endParaRPr lang="en-US" sz="2800" dirty="0" smtClean="0"/>
          </a:p>
          <a:p>
            <a:pPr lvl="1"/>
            <a:r>
              <a:rPr lang="en-US" sz="2800" dirty="0" smtClean="0"/>
              <a:t>Stomach</a:t>
            </a:r>
          </a:p>
          <a:p>
            <a:pPr lvl="1"/>
            <a:r>
              <a:rPr lang="en-US" sz="2800" dirty="0" smtClean="0"/>
              <a:t>Liver</a:t>
            </a:r>
          </a:p>
          <a:p>
            <a:pPr lvl="1"/>
            <a:r>
              <a:rPr lang="en-US" sz="2800" dirty="0" smtClean="0"/>
              <a:t>Pancreas</a:t>
            </a:r>
          </a:p>
          <a:p>
            <a:pPr lvl="1"/>
            <a:r>
              <a:rPr lang="en-US" sz="2800" dirty="0"/>
              <a:t>S</a:t>
            </a:r>
            <a:r>
              <a:rPr lang="en-US" sz="2800" dirty="0" smtClean="0"/>
              <a:t>mall intestines</a:t>
            </a:r>
            <a:endParaRPr lang="en-US" sz="2800" dirty="0"/>
          </a:p>
          <a:p>
            <a:pPr lvl="1"/>
            <a:r>
              <a:rPr lang="en-US" sz="2800" dirty="0" smtClean="0"/>
              <a:t>Large intestines</a:t>
            </a:r>
            <a:endParaRPr lang="en-US" sz="2800" dirty="0"/>
          </a:p>
          <a:p>
            <a:pPr lvl="1"/>
            <a:r>
              <a:rPr lang="en-US" sz="2800" dirty="0" smtClean="0"/>
              <a:t>Rectum </a:t>
            </a:r>
            <a:endParaRPr lang="en-US" sz="2800" dirty="0"/>
          </a:p>
        </p:txBody>
      </p:sp>
      <p:sp>
        <p:nvSpPr>
          <p:cNvPr id="267" name="Content Placeholder 266"/>
          <p:cNvSpPr>
            <a:spLocks noGrp="1"/>
          </p:cNvSpPr>
          <p:nvPr>
            <p:ph sz="half" idx="2"/>
          </p:nvPr>
        </p:nvSpPr>
        <p:spPr>
          <a:xfrm>
            <a:off x="8968508" y="1825625"/>
            <a:ext cx="3004127" cy="4351338"/>
          </a:xfrm>
        </p:spPr>
        <p:txBody>
          <a:bodyPr/>
          <a:lstStyle/>
          <a:p>
            <a:r>
              <a:rPr lang="en-US" dirty="0" smtClean="0"/>
              <a:t>Path of Food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Mouth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Esophagus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Stomach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Small Intestines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Large Intestine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Rectum</a:t>
            </a:r>
            <a:endParaRPr lang="en-US" dirty="0"/>
          </a:p>
        </p:txBody>
      </p:sp>
      <p:pic>
        <p:nvPicPr>
          <p:cNvPr id="268" name="Picture 267"/>
          <p:cNvPicPr>
            <a:picLocks noChangeAspect="1"/>
          </p:cNvPicPr>
          <p:nvPr/>
        </p:nvPicPr>
        <p:blipFill rotWithShape="1">
          <a:blip r:embed="rId2"/>
          <a:srcRect t="8872" b="15376"/>
          <a:stretch/>
        </p:blipFill>
        <p:spPr>
          <a:xfrm>
            <a:off x="3518212" y="1825625"/>
            <a:ext cx="5450296" cy="41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9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944" y="1825625"/>
            <a:ext cx="6159535" cy="4351338"/>
          </a:xfrm>
        </p:spPr>
        <p:txBody>
          <a:bodyPr>
            <a:normAutofit/>
          </a:bodyPr>
          <a:lstStyle/>
          <a:p>
            <a:pPr lvl="1"/>
            <a:r>
              <a:rPr lang="en-US" sz="3200" dirty="0" smtClean="0"/>
              <a:t>It provides nutrients to your body’s cells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079" y="864852"/>
            <a:ext cx="5455020" cy="549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 with other systems: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Circulatory </a:t>
            </a:r>
            <a:r>
              <a:rPr lang="en-US" sz="3200" dirty="0"/>
              <a:t>– helps transport nutrients to the </a:t>
            </a:r>
            <a:r>
              <a:rPr lang="en-US" sz="3200" dirty="0" smtClean="0"/>
              <a:t>body’s </a:t>
            </a:r>
            <a:r>
              <a:rPr lang="en-US" sz="3200" dirty="0"/>
              <a:t>cells </a:t>
            </a:r>
          </a:p>
        </p:txBody>
      </p:sp>
    </p:spTree>
    <p:extLst>
      <p:ext uri="{BB962C8B-B14F-4D97-AF65-F5344CB8AC3E}">
        <p14:creationId xmlns:p14="http://schemas.microsoft.com/office/powerpoint/2010/main" val="353064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Excretory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8332"/>
            <a:ext cx="6537791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Functions</a:t>
            </a:r>
          </a:p>
          <a:p>
            <a:pPr lvl="1"/>
            <a:r>
              <a:rPr lang="en-US" sz="2800" dirty="0"/>
              <a:t>Removes wastes from </a:t>
            </a:r>
            <a:r>
              <a:rPr lang="en-US" sz="2800" dirty="0" smtClean="0"/>
              <a:t>blood</a:t>
            </a:r>
            <a:endParaRPr lang="en-US" sz="2800" dirty="0"/>
          </a:p>
          <a:p>
            <a:pPr lvl="1"/>
            <a:r>
              <a:rPr lang="en-US" sz="2800" dirty="0" smtClean="0"/>
              <a:t>Removes </a:t>
            </a:r>
            <a:r>
              <a:rPr lang="en-US" sz="2800" dirty="0"/>
              <a:t>harmful substances from </a:t>
            </a:r>
            <a:r>
              <a:rPr lang="en-US" sz="2800" dirty="0" smtClean="0"/>
              <a:t>blood</a:t>
            </a:r>
            <a:endParaRPr lang="en-US" sz="2800" dirty="0"/>
          </a:p>
          <a:p>
            <a:pPr lvl="1"/>
            <a:r>
              <a:rPr lang="en-US" sz="2800" dirty="0" smtClean="0"/>
              <a:t>Regulates body </a:t>
            </a:r>
            <a:r>
              <a:rPr lang="en-US" sz="2800" dirty="0"/>
              <a:t>fluids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736" y="1613900"/>
            <a:ext cx="4727143" cy="462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1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Excretory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8332"/>
            <a:ext cx="6537791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Main Parts</a:t>
            </a:r>
          </a:p>
          <a:p>
            <a:pPr lvl="1"/>
            <a:r>
              <a:rPr lang="en-US" sz="2800" dirty="0" smtClean="0"/>
              <a:t>Kidneys</a:t>
            </a:r>
          </a:p>
          <a:p>
            <a:pPr lvl="1"/>
            <a:r>
              <a:rPr lang="en-US" sz="2800" dirty="0" smtClean="0"/>
              <a:t>Urinary </a:t>
            </a:r>
            <a:r>
              <a:rPr lang="en-US" sz="2800" dirty="0"/>
              <a:t>bladder </a:t>
            </a:r>
            <a:endParaRPr lang="en-US" sz="2800" dirty="0" smtClean="0"/>
          </a:p>
          <a:p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736" y="1613900"/>
            <a:ext cx="4727143" cy="462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Nervous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181" y="1528333"/>
            <a:ext cx="5862334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Main Parts</a:t>
            </a:r>
          </a:p>
          <a:p>
            <a:pPr lvl="1"/>
            <a:r>
              <a:rPr lang="en-US" sz="2800" dirty="0" smtClean="0"/>
              <a:t>Brain</a:t>
            </a:r>
          </a:p>
          <a:p>
            <a:pPr lvl="1"/>
            <a:r>
              <a:rPr lang="en-US" sz="2800" dirty="0" smtClean="0"/>
              <a:t>Nerves</a:t>
            </a:r>
            <a:endParaRPr lang="en-US" sz="2800" dirty="0"/>
          </a:p>
          <a:p>
            <a:pPr lvl="1"/>
            <a:r>
              <a:rPr lang="en-US" sz="2800" dirty="0" smtClean="0"/>
              <a:t>Spinal cord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381" y="545786"/>
            <a:ext cx="5015516" cy="600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26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</a:t>
            </a:r>
            <a:r>
              <a:rPr lang="en-US" dirty="0" smtClean="0"/>
              <a:t>homeostasis</a:t>
            </a:r>
            <a:endParaRPr lang="en-US" dirty="0"/>
          </a:p>
          <a:p>
            <a:r>
              <a:rPr lang="en-US" dirty="0" smtClean="0"/>
              <a:t>Removes </a:t>
            </a:r>
            <a:r>
              <a:rPr lang="en-US" dirty="0"/>
              <a:t>waste </a:t>
            </a:r>
          </a:p>
        </p:txBody>
      </p:sp>
    </p:spTree>
    <p:extLst>
      <p:ext uri="{BB962C8B-B14F-4D97-AF65-F5344CB8AC3E}">
        <p14:creationId xmlns:p14="http://schemas.microsoft.com/office/powerpoint/2010/main" val="15530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system does it interact with: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Circulatory – </a:t>
            </a:r>
            <a:r>
              <a:rPr lang="en-US" sz="4000" dirty="0" smtClean="0"/>
              <a:t>to help remove waste from the blood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0426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Immune System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Functions</a:t>
            </a:r>
          </a:p>
          <a:p>
            <a:pPr lvl="1"/>
            <a:r>
              <a:rPr lang="en-US" sz="2800" dirty="0" smtClean="0"/>
              <a:t>Fights off disease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995" y="1030387"/>
            <a:ext cx="4465299" cy="55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0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Immune System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Main Parts</a:t>
            </a:r>
          </a:p>
          <a:p>
            <a:pPr lvl="1"/>
            <a:r>
              <a:rPr lang="en-US" sz="2800" dirty="0" smtClean="0"/>
              <a:t>Lymph nodes</a:t>
            </a:r>
            <a:endParaRPr lang="en-US" sz="2800" dirty="0"/>
          </a:p>
          <a:p>
            <a:pPr lvl="1"/>
            <a:r>
              <a:rPr lang="en-US" sz="2800" dirty="0" smtClean="0"/>
              <a:t>White </a:t>
            </a:r>
            <a:r>
              <a:rPr lang="en-US" sz="2800" dirty="0"/>
              <a:t>blood </a:t>
            </a:r>
            <a:r>
              <a:rPr lang="en-US" sz="2800" dirty="0" smtClean="0"/>
              <a:t>cells</a:t>
            </a:r>
            <a:endParaRPr lang="en-US" sz="2800" dirty="0"/>
          </a:p>
          <a:p>
            <a:pPr lvl="1"/>
            <a:r>
              <a:rPr lang="en-US" sz="2800" dirty="0" smtClean="0"/>
              <a:t>Skin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995" y="1030387"/>
            <a:ext cx="4465299" cy="55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5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Maintain a healthy body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9261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 with other systems: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59535" cy="4351338"/>
          </a:xfrm>
        </p:spPr>
        <p:txBody>
          <a:bodyPr/>
          <a:lstStyle/>
          <a:p>
            <a:r>
              <a:rPr lang="en-US" dirty="0"/>
              <a:t>Circulatory, integumentary, lymphatic – helps fight diseases </a:t>
            </a:r>
          </a:p>
        </p:txBody>
      </p:sp>
    </p:spTree>
    <p:extLst>
      <p:ext uri="{BB962C8B-B14F-4D97-AF65-F5344CB8AC3E}">
        <p14:creationId xmlns:p14="http://schemas.microsoft.com/office/powerpoint/2010/main" val="42806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Reproductive System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Functions</a:t>
            </a:r>
          </a:p>
          <a:p>
            <a:pPr lvl="1"/>
            <a:r>
              <a:rPr lang="en-US" sz="2800" dirty="0" smtClean="0"/>
              <a:t>Produce offspring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 smtClean="0"/>
              <a:t>Males- make sperm</a:t>
            </a:r>
          </a:p>
          <a:p>
            <a:pPr lvl="1"/>
            <a:r>
              <a:rPr lang="en-US" sz="2800" dirty="0" smtClean="0"/>
              <a:t>Females- make eggs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628" y="1375841"/>
            <a:ext cx="7407372" cy="395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Reproductive System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Main Parts</a:t>
            </a:r>
          </a:p>
          <a:p>
            <a:pPr lvl="1"/>
            <a:r>
              <a:rPr lang="en-US" sz="2800" dirty="0" smtClean="0"/>
              <a:t>Male</a:t>
            </a:r>
          </a:p>
          <a:p>
            <a:pPr lvl="2"/>
            <a:r>
              <a:rPr lang="en-US" sz="2400" dirty="0" smtClean="0"/>
              <a:t>Penis</a:t>
            </a:r>
          </a:p>
          <a:p>
            <a:pPr lvl="2"/>
            <a:r>
              <a:rPr lang="en-US" sz="2400" dirty="0" smtClean="0"/>
              <a:t>Testes</a:t>
            </a:r>
          </a:p>
          <a:p>
            <a:pPr lvl="1"/>
            <a:r>
              <a:rPr lang="en-US" sz="2800" dirty="0" smtClean="0"/>
              <a:t>Female</a:t>
            </a:r>
          </a:p>
          <a:p>
            <a:pPr lvl="2"/>
            <a:r>
              <a:rPr lang="en-US" sz="2400" dirty="0" smtClean="0"/>
              <a:t>Uterus</a:t>
            </a:r>
          </a:p>
          <a:p>
            <a:pPr lvl="2"/>
            <a:r>
              <a:rPr lang="en-US" sz="2400" dirty="0" smtClean="0"/>
              <a:t>Ovary</a:t>
            </a:r>
          </a:p>
          <a:p>
            <a:pPr lvl="2"/>
            <a:r>
              <a:rPr lang="en-US" sz="2400" dirty="0" smtClean="0"/>
              <a:t>Vagina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870" y="1511853"/>
            <a:ext cx="7782595" cy="415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7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Continuation of the species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4851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Move</a:t>
            </a:r>
            <a:endParaRPr lang="en-US" sz="3600" dirty="0"/>
          </a:p>
          <a:p>
            <a:r>
              <a:rPr lang="en-US" sz="3600" dirty="0" smtClean="0"/>
              <a:t>Sense </a:t>
            </a:r>
            <a:r>
              <a:rPr lang="en-US" sz="3600" dirty="0"/>
              <a:t>things from the </a:t>
            </a:r>
            <a:r>
              <a:rPr lang="en-US" sz="3600" dirty="0" smtClean="0"/>
              <a:t>environment</a:t>
            </a:r>
          </a:p>
          <a:p>
            <a:r>
              <a:rPr lang="en-US" sz="3600" dirty="0" smtClean="0"/>
              <a:t>And much more!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9991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 with other systems: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All systems – helps keep the systems functioning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689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www.rci.rutgers.edu/~uzwiak/AnatPhys/APFallLect7_files/image001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37" y="2503055"/>
            <a:ext cx="6679738" cy="41172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Integumentary (Skin)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51880" cy="4351338"/>
          </a:xfrm>
        </p:spPr>
        <p:txBody>
          <a:bodyPr>
            <a:noAutofit/>
          </a:bodyPr>
          <a:lstStyle/>
          <a:p>
            <a:r>
              <a:rPr lang="en-US" sz="3200" dirty="0" smtClean="0"/>
              <a:t>Function</a:t>
            </a:r>
          </a:p>
          <a:p>
            <a:pPr lvl="1"/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line of </a:t>
            </a:r>
            <a:r>
              <a:rPr lang="en-US" sz="2800" dirty="0" smtClean="0"/>
              <a:t>defense </a:t>
            </a:r>
            <a:r>
              <a:rPr lang="en-US" sz="2800" dirty="0"/>
              <a:t>against </a:t>
            </a:r>
            <a:r>
              <a:rPr lang="en-US" sz="2800" dirty="0" smtClean="0"/>
              <a:t>disease</a:t>
            </a:r>
            <a:endParaRPr lang="en-US" sz="3600" dirty="0"/>
          </a:p>
          <a:p>
            <a:pPr lvl="1"/>
            <a:r>
              <a:rPr lang="en-US" sz="2800" dirty="0"/>
              <a:t>Helps maintain </a:t>
            </a:r>
            <a:r>
              <a:rPr lang="en-US" sz="2800" dirty="0" smtClean="0"/>
              <a:t>body temperature</a:t>
            </a:r>
            <a:endParaRPr lang="en-US" sz="3600" dirty="0"/>
          </a:p>
          <a:p>
            <a:pPr lvl="1"/>
            <a:r>
              <a:rPr lang="en-US" sz="2800" dirty="0"/>
              <a:t>Keeps </a:t>
            </a:r>
            <a:r>
              <a:rPr lang="en-US" sz="2800" dirty="0" smtClean="0"/>
              <a:t>fluids inside</a:t>
            </a:r>
          </a:p>
          <a:p>
            <a:endParaRPr lang="en-US" sz="3200" dirty="0" smtClean="0"/>
          </a:p>
          <a:p>
            <a:r>
              <a:rPr lang="en-US" sz="3200" dirty="0" smtClean="0"/>
              <a:t>Main Parts</a:t>
            </a:r>
          </a:p>
          <a:p>
            <a:pPr lvl="1"/>
            <a:r>
              <a:rPr lang="en-US" sz="2800" dirty="0" smtClean="0"/>
              <a:t>Skin</a:t>
            </a:r>
            <a:endParaRPr lang="en-US" sz="3600" dirty="0"/>
          </a:p>
          <a:p>
            <a:pPr lvl="1"/>
            <a:r>
              <a:rPr lang="en-US" sz="2800" dirty="0" smtClean="0"/>
              <a:t>Sweat glands</a:t>
            </a:r>
            <a:endParaRPr lang="en-US" sz="2800" dirty="0"/>
          </a:p>
          <a:p>
            <a:pPr lvl="1"/>
            <a:r>
              <a:rPr lang="en-US" sz="2800" dirty="0"/>
              <a:t>Hair </a:t>
            </a:r>
          </a:p>
          <a:p>
            <a:pPr lvl="1"/>
            <a:r>
              <a:rPr lang="en-US" sz="2800" dirty="0" smtClean="0"/>
              <a:t>nails</a:t>
            </a:r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593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helps you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dirty="0"/>
              <a:t>Helps you maintain </a:t>
            </a:r>
            <a:r>
              <a:rPr lang="en-US" sz="4000" dirty="0" smtClean="0"/>
              <a:t>fluids </a:t>
            </a:r>
            <a:r>
              <a:rPr lang="en-US" sz="4000" dirty="0"/>
              <a:t>(don’t dehydrate)</a:t>
            </a:r>
          </a:p>
          <a:p>
            <a:pPr lvl="0"/>
            <a:r>
              <a:rPr lang="en-US" sz="4000" dirty="0"/>
              <a:t>Helps you know </a:t>
            </a:r>
            <a:r>
              <a:rPr lang="en-US" sz="4000" dirty="0" smtClean="0"/>
              <a:t>your environment by </a:t>
            </a:r>
            <a:r>
              <a:rPr lang="en-US" sz="4000" dirty="0"/>
              <a:t>feeling things around you</a:t>
            </a:r>
          </a:p>
          <a:p>
            <a:pPr lvl="0"/>
            <a:r>
              <a:rPr lang="en-US" sz="4000" dirty="0"/>
              <a:t>Protect </a:t>
            </a:r>
            <a:r>
              <a:rPr lang="en-US" sz="4000" dirty="0" smtClean="0"/>
              <a:t>organs</a:t>
            </a:r>
            <a:endParaRPr lang="en-US" sz="4000" dirty="0"/>
          </a:p>
          <a:p>
            <a:r>
              <a:rPr lang="en-US" sz="4000" dirty="0"/>
              <a:t>Remove </a:t>
            </a:r>
            <a:r>
              <a:rPr lang="en-US" sz="4000" dirty="0" smtClean="0"/>
              <a:t>waste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358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 with other systems…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Works with the excretory and the </a:t>
            </a:r>
            <a:r>
              <a:rPr lang="en-US" sz="4400" dirty="0" smtClean="0"/>
              <a:t>immune </a:t>
            </a:r>
            <a:r>
              <a:rPr lang="en-US" sz="4400" dirty="0"/>
              <a:t>system to help remove </a:t>
            </a:r>
            <a:r>
              <a:rPr lang="en-US" sz="4400" dirty="0" smtClean="0"/>
              <a:t>cellular waste </a:t>
            </a:r>
            <a:r>
              <a:rPr lang="en-US" sz="4400" dirty="0"/>
              <a:t>and protect us from disease.</a:t>
            </a:r>
          </a:p>
        </p:txBody>
      </p:sp>
    </p:spTree>
    <p:extLst>
      <p:ext uri="{BB962C8B-B14F-4D97-AF65-F5344CB8AC3E}">
        <p14:creationId xmlns:p14="http://schemas.microsoft.com/office/powerpoint/2010/main" val="415434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Skeletal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Support and </a:t>
            </a:r>
            <a:r>
              <a:rPr lang="en-US" u="sng" dirty="0" smtClean="0"/>
              <a:t>protect</a:t>
            </a:r>
            <a:r>
              <a:rPr lang="en-US" dirty="0" smtClean="0"/>
              <a:t> </a:t>
            </a:r>
            <a:r>
              <a:rPr lang="en-US" dirty="0"/>
              <a:t>body parts.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Helps maintain </a:t>
            </a:r>
            <a:r>
              <a:rPr lang="en-US" u="sng" dirty="0" smtClean="0"/>
              <a:t>homeostasis</a:t>
            </a:r>
            <a:endParaRPr lang="en-US" u="sng" dirty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Makes red </a:t>
            </a:r>
            <a:r>
              <a:rPr lang="en-US" u="sng" dirty="0" smtClean="0"/>
              <a:t>blood</a:t>
            </a:r>
            <a:r>
              <a:rPr lang="en-US" dirty="0" smtClean="0"/>
              <a:t> </a:t>
            </a:r>
            <a:r>
              <a:rPr lang="en-US" dirty="0"/>
              <a:t>cells (red bone marrow)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455" y="146255"/>
            <a:ext cx="4393893" cy="657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4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6173</TotalTime>
  <Words>711</Words>
  <Application>Microsoft Office PowerPoint</Application>
  <PresentationFormat>Widescreen</PresentationFormat>
  <Paragraphs>181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Human Body Systems</vt:lpstr>
      <vt:lpstr>Nervous System</vt:lpstr>
      <vt:lpstr>Nervous System</vt:lpstr>
      <vt:lpstr>What it helps you do…</vt:lpstr>
      <vt:lpstr>Interactions with other systems:</vt:lpstr>
      <vt:lpstr>Integumentary (Skin) System</vt:lpstr>
      <vt:lpstr>What it helps you do…</vt:lpstr>
      <vt:lpstr>Interactions with other systems…</vt:lpstr>
      <vt:lpstr>Skeletal System</vt:lpstr>
      <vt:lpstr>Skeletal System: Parts &amp; Function</vt:lpstr>
      <vt:lpstr>Skeletal System Interactions</vt:lpstr>
      <vt:lpstr>Muscular System</vt:lpstr>
      <vt:lpstr>Types of Movement </vt:lpstr>
      <vt:lpstr>Three types of muscles found in the body:</vt:lpstr>
      <vt:lpstr>Muscular Systems help you…</vt:lpstr>
      <vt:lpstr>Interactions with other systems</vt:lpstr>
      <vt:lpstr>Circulatory (Cardiovascular) System</vt:lpstr>
      <vt:lpstr>What it helps you do…</vt:lpstr>
      <vt:lpstr>Interactions with other systems:</vt:lpstr>
      <vt:lpstr>Respiratory System</vt:lpstr>
      <vt:lpstr>What it helps you do…</vt:lpstr>
      <vt:lpstr>PowerPoint Presentation</vt:lpstr>
      <vt:lpstr>Interactions with other systems:</vt:lpstr>
      <vt:lpstr>Digestive System</vt:lpstr>
      <vt:lpstr>Digestive System</vt:lpstr>
      <vt:lpstr>What it helps you do…</vt:lpstr>
      <vt:lpstr>Interactions with other systems:</vt:lpstr>
      <vt:lpstr>Excretory System</vt:lpstr>
      <vt:lpstr>Excretory System</vt:lpstr>
      <vt:lpstr>What it helps you do…</vt:lpstr>
      <vt:lpstr>What system does it interact with:</vt:lpstr>
      <vt:lpstr>Immune System </vt:lpstr>
      <vt:lpstr>Immune System </vt:lpstr>
      <vt:lpstr>What it helps you do…</vt:lpstr>
      <vt:lpstr>Interactions with other systems:</vt:lpstr>
      <vt:lpstr>Reproductive System </vt:lpstr>
      <vt:lpstr>Reproductive System </vt:lpstr>
      <vt:lpstr>What it helps you do…</vt:lpstr>
    </vt:vector>
  </TitlesOfParts>
  <Company>Paulding County School District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Body Systems</dc:title>
  <dc:creator>Erin Anderson</dc:creator>
  <cp:lastModifiedBy>Katrina Kippen</cp:lastModifiedBy>
  <cp:revision>50</cp:revision>
  <cp:lastPrinted>2015-01-15T18:00:24Z</cp:lastPrinted>
  <dcterms:created xsi:type="dcterms:W3CDTF">2015-01-12T14:40:06Z</dcterms:created>
  <dcterms:modified xsi:type="dcterms:W3CDTF">2016-01-14T20:24:09Z</dcterms:modified>
</cp:coreProperties>
</file>