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sldIdLst>
    <p:sldId id="278" r:id="rId3"/>
    <p:sldId id="256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9" r:id="rId19"/>
  </p:sldIdLst>
  <p:sldSz cx="9144000" cy="6858000" type="screen4x3"/>
  <p:notesSz cx="6858000" cy="9144000"/>
  <p:custDataLst>
    <p:custData r:id="rId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94660"/>
  </p:normalViewPr>
  <p:slideViewPr>
    <p:cSldViewPr>
      <p:cViewPr varScale="1">
        <p:scale>
          <a:sx n="80" d="100"/>
          <a:sy n="80" d="100"/>
        </p:scale>
        <p:origin x="114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B778530-598D-4E2C-92EE-B0D367BA84B0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47CDD3-E035-4B33-96C0-6FB6978371E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7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5300" b="18152"/>
          <a:stretch/>
        </p:blipFill>
        <p:spPr bwMode="auto">
          <a:xfrm>
            <a:off x="1295400" y="2514600"/>
            <a:ext cx="632895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4800" y="6858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+mj-lt"/>
              </a:rPr>
              <a:t>Therefore the entire box-and-whiskers plot is equal to </a:t>
            </a:r>
            <a:endParaRPr lang="en-US" sz="28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Left Brace 6"/>
          <p:cNvSpPr/>
          <p:nvPr/>
        </p:nvSpPr>
        <p:spPr>
          <a:xfrm rot="16200000">
            <a:off x="4118265" y="1139537"/>
            <a:ext cx="678873" cy="6019801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4641274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100% of the data.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704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4800" y="6858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+mj-lt"/>
              </a:rPr>
              <a:t>No matter how the diagram appears to be equally or unequally divided, </a:t>
            </a:r>
            <a:r>
              <a:rPr lang="en-US" sz="2800" b="1" u="sng" dirty="0" smtClean="0">
                <a:solidFill>
                  <a:schemeClr val="tx2"/>
                </a:solidFill>
                <a:latin typeface="+mj-lt"/>
              </a:rPr>
              <a:t>each section is always 25%</a:t>
            </a:r>
            <a:endParaRPr lang="en-US" sz="2800" b="1" u="sng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538520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391891"/>
            <a:ext cx="58959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eft Brace 8"/>
          <p:cNvSpPr/>
          <p:nvPr/>
        </p:nvSpPr>
        <p:spPr>
          <a:xfrm rot="16200000">
            <a:off x="1114686" y="3296564"/>
            <a:ext cx="323331" cy="723899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8200" y="3868671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25%</a:t>
            </a:r>
            <a:endParaRPr lang="en-US" sz="2400" b="1" dirty="0">
              <a:latin typeface="+mj-lt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3331412" y="4437526"/>
            <a:ext cx="371825" cy="2109353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959304" y="57912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25%</a:t>
            </a: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594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4800" y="6858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+mj-lt"/>
              </a:rPr>
              <a:t>No matter how the diagram appears to be equally or unequally divided, </a:t>
            </a:r>
            <a:r>
              <a:rPr lang="en-US" sz="2800" b="1" u="sng" dirty="0" smtClean="0">
                <a:solidFill>
                  <a:schemeClr val="tx2"/>
                </a:solidFill>
                <a:latin typeface="+mj-lt"/>
              </a:rPr>
              <a:t>each section is always 25%</a:t>
            </a:r>
            <a:endParaRPr lang="en-US" sz="2800" b="1" u="sng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538520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4420922"/>
            <a:ext cx="5895975" cy="91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eft Brace 8"/>
          <p:cNvSpPr/>
          <p:nvPr/>
        </p:nvSpPr>
        <p:spPr>
          <a:xfrm rot="16200000">
            <a:off x="2097305" y="2979876"/>
            <a:ext cx="323331" cy="1400666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28800" y="3930226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25%</a:t>
            </a:r>
            <a:endParaRPr lang="en-US" sz="2400" b="1" dirty="0">
              <a:latin typeface="+mj-lt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4821944" y="5279144"/>
            <a:ext cx="185912" cy="380999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495800" y="5581149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25%</a:t>
            </a:r>
            <a:endParaRPr lang="en-US" sz="2400" b="1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81150" y="2693073"/>
            <a:ext cx="1378153" cy="659727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734793" y="4449954"/>
            <a:ext cx="370608" cy="884046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4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4800" y="6858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+mj-lt"/>
              </a:rPr>
              <a:t>No matter how the diagram appears to be equally or unequally divided, </a:t>
            </a:r>
            <a:r>
              <a:rPr lang="en-US" sz="2800" b="1" u="sng" dirty="0" smtClean="0">
                <a:solidFill>
                  <a:schemeClr val="tx2"/>
                </a:solidFill>
                <a:latin typeface="+mj-lt"/>
              </a:rPr>
              <a:t>each section is always 25%</a:t>
            </a:r>
            <a:endParaRPr lang="en-US" sz="2800" b="1" u="sng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538520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4420922"/>
            <a:ext cx="5895975" cy="91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eft Brace 8"/>
          <p:cNvSpPr/>
          <p:nvPr/>
        </p:nvSpPr>
        <p:spPr>
          <a:xfrm rot="16200000">
            <a:off x="3475459" y="2966533"/>
            <a:ext cx="323331" cy="1400666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141824" y="3829854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25%</a:t>
            </a:r>
            <a:endParaRPr lang="en-US" sz="2400" b="1" dirty="0">
              <a:latin typeface="+mj-lt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6273825" y="4237204"/>
            <a:ext cx="416745" cy="2732809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096000" y="57150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25%</a:t>
            </a:r>
            <a:endParaRPr lang="en-US" sz="2400" b="1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59304" y="2693073"/>
            <a:ext cx="1378153" cy="659727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115792" y="4449954"/>
            <a:ext cx="2732808" cy="807846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0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4800" y="6858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+mj-lt"/>
              </a:rPr>
              <a:t>No matter how the diagram appears to be equally or unequally divided, </a:t>
            </a:r>
            <a:r>
              <a:rPr lang="en-US" sz="2800" b="1" u="sng" dirty="0" smtClean="0">
                <a:solidFill>
                  <a:schemeClr val="tx2"/>
                </a:solidFill>
                <a:latin typeface="+mj-lt"/>
              </a:rPr>
              <a:t>each section is always 25%</a:t>
            </a:r>
            <a:endParaRPr lang="en-US" sz="2800" b="1" u="sng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538520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4420922"/>
            <a:ext cx="5895975" cy="91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eft Brace 8"/>
          <p:cNvSpPr/>
          <p:nvPr/>
        </p:nvSpPr>
        <p:spPr>
          <a:xfrm rot="16200000">
            <a:off x="4974472" y="2860722"/>
            <a:ext cx="410118" cy="1528141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876800" y="38100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25%</a:t>
            </a:r>
            <a:endParaRPr lang="en-US" sz="2400" b="1" dirty="0">
              <a:latin typeface="+mj-lt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7933617" y="5295257"/>
            <a:ext cx="208373" cy="364544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848600" y="5581716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25%</a:t>
            </a: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18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526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>
                <a:effectLst/>
              </a:rPr>
              <a:t>Mr. Patterson surveyed members of the school band and members of the school orchestra to find out how many CDs each owned.  His data is shown in the box-and-whiskers plot on the </a:t>
            </a:r>
            <a:r>
              <a:rPr lang="en-US" sz="2800" dirty="0" smtClean="0">
                <a:effectLst/>
              </a:rPr>
              <a:t>left.</a:t>
            </a: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97"/>
          <a:stretch/>
        </p:blipFill>
        <p:spPr bwMode="auto">
          <a:xfrm>
            <a:off x="0" y="1981200"/>
            <a:ext cx="50006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000" y="1905000"/>
            <a:ext cx="3886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+mj-lt"/>
              </a:rPr>
              <a:t>a) Which group has 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a higher percent of members with 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20-30 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CDs?</a:t>
            </a:r>
            <a:endParaRPr lang="en-US" dirty="0">
              <a:solidFill>
                <a:schemeClr val="tx2"/>
              </a:solidFill>
              <a:latin typeface="+mj-lt"/>
            </a:endParaRPr>
          </a:p>
          <a:p>
            <a:endParaRPr lang="en-US" dirty="0">
              <a:solidFill>
                <a:schemeClr val="tx2"/>
              </a:solidFill>
              <a:latin typeface="+mj-lt"/>
            </a:endParaRPr>
          </a:p>
          <a:p>
            <a:endParaRPr lang="en-US" dirty="0">
              <a:solidFill>
                <a:schemeClr val="tx2"/>
              </a:solidFill>
              <a:latin typeface="+mj-lt"/>
            </a:endParaRPr>
          </a:p>
          <a:p>
            <a:pPr marL="342900" indent="-342900">
              <a:buAutoNum type="alphaLcParenR" startAt="2"/>
            </a:pPr>
            <a:r>
              <a:rPr lang="en-US" dirty="0" smtClean="0">
                <a:solidFill>
                  <a:schemeClr val="tx2"/>
                </a:solidFill>
                <a:latin typeface="+mj-lt"/>
              </a:rPr>
              <a:t>Which 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group has the 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higher 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range? </a:t>
            </a:r>
            <a:endParaRPr lang="en-US" dirty="0" smtClean="0">
              <a:solidFill>
                <a:schemeClr val="tx2"/>
              </a:solidFill>
              <a:latin typeface="+mj-lt"/>
            </a:endParaRPr>
          </a:p>
          <a:p>
            <a:pPr marL="342900" indent="-342900">
              <a:buAutoNum type="alphaLcParenR" startAt="2"/>
            </a:pPr>
            <a:endParaRPr lang="en-US" dirty="0">
              <a:solidFill>
                <a:schemeClr val="tx2"/>
              </a:solidFill>
              <a:latin typeface="+mj-lt"/>
            </a:endParaRPr>
          </a:p>
          <a:p>
            <a:pPr algn="ctr"/>
            <a:endParaRPr lang="en-US" sz="2400" dirty="0">
              <a:solidFill>
                <a:schemeClr val="tx2"/>
              </a:solidFill>
              <a:latin typeface="+mj-lt"/>
            </a:endParaRPr>
          </a:p>
          <a:p>
            <a:r>
              <a:rPr lang="en-US" dirty="0">
                <a:solidFill>
                  <a:schemeClr val="tx2"/>
                </a:solidFill>
                <a:latin typeface="+mj-lt"/>
              </a:rPr>
              <a:t>c)  Which group has the 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higher interquartile range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?</a:t>
            </a:r>
          </a:p>
          <a:p>
            <a:r>
              <a:rPr lang="en-US" dirty="0">
                <a:solidFill>
                  <a:schemeClr val="tx2"/>
                </a:solidFill>
                <a:latin typeface="+mj-lt"/>
              </a:rPr>
              <a:t>      </a:t>
            </a:r>
            <a:endParaRPr lang="en-US" dirty="0" smtClean="0">
              <a:solidFill>
                <a:schemeClr val="tx2"/>
              </a:solidFill>
              <a:latin typeface="+mj-lt"/>
            </a:endParaRPr>
          </a:p>
          <a:p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30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295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 dirty="0">
                <a:effectLst/>
              </a:rPr>
              <a:t>The double box-and-whiskers plot below shows the test scores for two classes.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410094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43400" y="1143000"/>
            <a:ext cx="457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a) Which 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class had the 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lowest 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test grade and what was the score? </a:t>
            </a:r>
            <a:endParaRPr lang="en-US" dirty="0" smtClean="0">
              <a:solidFill>
                <a:schemeClr val="tx2"/>
              </a:solidFill>
              <a:latin typeface="+mj-lt"/>
            </a:endParaRPr>
          </a:p>
          <a:p>
            <a:endParaRPr lang="en-US" dirty="0" smtClean="0">
              <a:solidFill>
                <a:schemeClr val="tx2"/>
              </a:solidFill>
              <a:latin typeface="+mj-lt"/>
            </a:endParaRPr>
          </a:p>
          <a:p>
            <a:endParaRPr lang="en-US" dirty="0" smtClean="0">
              <a:solidFill>
                <a:schemeClr val="tx2"/>
              </a:solidFill>
              <a:latin typeface="+mj-lt"/>
            </a:endParaRPr>
          </a:p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b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) Which class had the 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higher median and what was it?</a:t>
            </a:r>
          </a:p>
          <a:p>
            <a:endParaRPr lang="en-US" dirty="0">
              <a:solidFill>
                <a:schemeClr val="tx2"/>
              </a:solidFill>
              <a:latin typeface="+mj-lt"/>
            </a:endParaRPr>
          </a:p>
          <a:p>
            <a:endParaRPr lang="en-US" dirty="0">
              <a:solidFill>
                <a:schemeClr val="tx2"/>
              </a:solidFill>
              <a:latin typeface="+mj-lt"/>
            </a:endParaRPr>
          </a:p>
          <a:p>
            <a:pPr marL="342900" indent="-342900">
              <a:buAutoNum type="alphaLcParenR" startAt="3"/>
            </a:pPr>
            <a:r>
              <a:rPr lang="en-US" dirty="0" smtClean="0">
                <a:solidFill>
                  <a:schemeClr val="tx2"/>
                </a:solidFill>
                <a:latin typeface="+mj-lt"/>
              </a:rPr>
              <a:t>If 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80 is a passing grade, which class had the 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higher percent of students who passed? Explain 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your answer. </a:t>
            </a:r>
            <a:endParaRPr lang="en-US" dirty="0" smtClean="0">
              <a:solidFill>
                <a:schemeClr val="tx2"/>
              </a:solidFill>
              <a:latin typeface="+mj-lt"/>
            </a:endParaRPr>
          </a:p>
          <a:p>
            <a:pPr marL="342900" indent="-342900">
              <a:buAutoNum type="alphaLcParenR" startAt="3"/>
            </a:pP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8845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664"/>
            <a:ext cx="9144000" cy="636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4267200"/>
          </a:xfrm>
        </p:spPr>
        <p:txBody>
          <a:bodyPr/>
          <a:lstStyle/>
          <a:p>
            <a:r>
              <a:rPr lang="en-US" dirty="0" smtClean="0"/>
              <a:t>Box and Whiskers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5257800"/>
            <a:ext cx="4800600" cy="9144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46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box-and-whiskers plot is a good way to show the </a:t>
            </a:r>
            <a:r>
              <a:rPr lang="en-US" b="1" u="sng" dirty="0"/>
              <a:t>spread (or variation) of a set of data visually.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5300" b="18152"/>
          <a:stretch/>
        </p:blipFill>
        <p:spPr bwMode="auto">
          <a:xfrm>
            <a:off x="990600" y="2514600"/>
            <a:ext cx="7310452" cy="149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016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box-and-whiskers plot shows both the </a:t>
            </a:r>
            <a:r>
              <a:rPr lang="en-US" b="1" u="sng" dirty="0" smtClean="0"/>
              <a:t>median</a:t>
            </a:r>
            <a:r>
              <a:rPr lang="en-US" dirty="0" smtClean="0"/>
              <a:t> and </a:t>
            </a:r>
            <a:r>
              <a:rPr lang="en-US" b="1" u="sng" dirty="0"/>
              <a:t>extremes</a:t>
            </a:r>
            <a:r>
              <a:rPr lang="en-US" dirty="0"/>
              <a:t> </a:t>
            </a:r>
            <a:r>
              <a:rPr lang="en-US" dirty="0" smtClean="0"/>
              <a:t>of a data set. 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5300" b="18152"/>
          <a:stretch/>
        </p:blipFill>
        <p:spPr bwMode="auto">
          <a:xfrm>
            <a:off x="1295400" y="2743200"/>
            <a:ext cx="632895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43400" y="1267361"/>
            <a:ext cx="411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Median</a:t>
            </a:r>
            <a:r>
              <a:rPr lang="en-US" sz="2000" b="1" dirty="0" smtClean="0">
                <a:solidFill>
                  <a:schemeClr val="tx2"/>
                </a:solidFill>
                <a:latin typeface="+mj-lt"/>
              </a:rPr>
              <a:t>:  </a:t>
            </a:r>
            <a:r>
              <a:rPr lang="en-US" sz="2000" b="1" u="sng" dirty="0" smtClean="0">
                <a:solidFill>
                  <a:schemeClr val="tx2"/>
                </a:solidFill>
                <a:latin typeface="+mj-lt"/>
              </a:rPr>
              <a:t>the middle term, or the average of the two middle terms, when the terms are arranged from least to greatest.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810001" y="2560260"/>
            <a:ext cx="649877" cy="80985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05101" y="4572000"/>
            <a:ext cx="39095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Extremes: </a:t>
            </a:r>
            <a:r>
              <a:rPr lang="en-US" sz="2000" b="1" u="sng" dirty="0" smtClean="0">
                <a:solidFill>
                  <a:schemeClr val="tx2"/>
                </a:solidFill>
                <a:latin typeface="+mj-lt"/>
              </a:rPr>
              <a:t>the minimum and maximum values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1524000" y="3734056"/>
            <a:ext cx="782138" cy="86565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6553200" y="3689157"/>
            <a:ext cx="838200" cy="91055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9600" y="3962400"/>
            <a:ext cx="151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Lower 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+mj-lt"/>
              </a:rPr>
              <a:t>E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xtreme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3962124"/>
            <a:ext cx="151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Upper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+mj-lt"/>
              </a:rPr>
              <a:t>E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xtreme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13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extreme values are used to find the </a:t>
            </a:r>
            <a:r>
              <a:rPr lang="en-US" b="1" u="sng" dirty="0" smtClean="0"/>
              <a:t>range</a:t>
            </a:r>
            <a:r>
              <a:rPr lang="en-US" dirty="0" smtClean="0"/>
              <a:t> of the set of data by finding the difference between the lower extreme and the upper extreme.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5300" b="18152"/>
          <a:stretch/>
        </p:blipFill>
        <p:spPr bwMode="auto">
          <a:xfrm>
            <a:off x="1295400" y="2743200"/>
            <a:ext cx="632895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05101" y="4572000"/>
            <a:ext cx="3909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+mj-lt"/>
              </a:rPr>
              <a:t>EXTREMES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1524000" y="3734057"/>
            <a:ext cx="1676400" cy="1191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715000" y="3689157"/>
            <a:ext cx="1676400" cy="12367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66800" y="4156501"/>
            <a:ext cx="151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Lower 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+mj-lt"/>
              </a:rPr>
              <a:t>E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xtreme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07728" y="4156501"/>
            <a:ext cx="151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Upper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+mj-lt"/>
              </a:rPr>
              <a:t>E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xtreme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1907232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Upper Extreme – Lower Extreme = </a:t>
            </a:r>
            <a:r>
              <a:rPr lang="en-US" sz="2400" b="1" u="sng" dirty="0" smtClean="0">
                <a:solidFill>
                  <a:schemeClr val="tx2"/>
                </a:solidFill>
                <a:latin typeface="+mj-lt"/>
              </a:rPr>
              <a:t>RANGE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995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5300" b="18152"/>
          <a:stretch/>
        </p:blipFill>
        <p:spPr bwMode="auto">
          <a:xfrm>
            <a:off x="1295400" y="2971800"/>
            <a:ext cx="632895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95400" y="990600"/>
            <a:ext cx="64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Quartiles: </a:t>
            </a:r>
            <a:r>
              <a:rPr lang="en-US" sz="2800" b="1" u="sng" dirty="0" smtClean="0">
                <a:solidFill>
                  <a:schemeClr val="tx2"/>
                </a:solidFill>
                <a:latin typeface="+mj-lt"/>
              </a:rPr>
              <a:t>the medians of the lower and upper halves of the data.</a:t>
            </a:r>
            <a:endParaRPr lang="en-US" sz="2000" b="1" u="sng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676400" y="2743200"/>
            <a:ext cx="685800" cy="762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615546" y="2743200"/>
            <a:ext cx="547254" cy="82363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04800" y="1988403"/>
            <a:ext cx="151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Lower </a:t>
            </a:r>
          </a:p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Quartile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64855" y="1912203"/>
            <a:ext cx="1517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Upper</a:t>
            </a:r>
          </a:p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Quartile</a:t>
            </a:r>
            <a:endParaRPr lang="en-US" sz="16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600" y="4800600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+mj-lt"/>
              </a:rPr>
              <a:t>Upper Quartile – Lower Quartile= </a:t>
            </a:r>
            <a:r>
              <a:rPr lang="en-US" sz="2800" b="1" u="sng" dirty="0" smtClean="0">
                <a:solidFill>
                  <a:schemeClr val="tx2"/>
                </a:solidFill>
                <a:latin typeface="+mj-lt"/>
              </a:rPr>
              <a:t>INTERQUARTILE</a:t>
            </a:r>
          </a:p>
          <a:p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</a:rPr>
              <a:t>							</a:t>
            </a:r>
            <a:r>
              <a:rPr lang="en-US" sz="2800" b="1" u="sng" dirty="0" smtClean="0">
                <a:solidFill>
                  <a:schemeClr val="tx2"/>
                </a:solidFill>
                <a:latin typeface="+mj-lt"/>
              </a:rPr>
              <a:t>RANGE</a:t>
            </a:r>
            <a:endParaRPr lang="en-US" b="1" u="sng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406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5300" b="18152"/>
          <a:stretch/>
        </p:blipFill>
        <p:spPr bwMode="auto">
          <a:xfrm>
            <a:off x="1295400" y="2971800"/>
            <a:ext cx="632895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4800" y="685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+mj-lt"/>
              </a:rPr>
              <a:t>Box-and-whiskers plots are </a:t>
            </a:r>
            <a:r>
              <a:rPr lang="en-US" sz="2800" dirty="0" smtClean="0">
                <a:solidFill>
                  <a:schemeClr val="tx2"/>
                </a:solidFill>
                <a:latin typeface="+mj-lt"/>
              </a:rPr>
              <a:t>uniform </a:t>
            </a:r>
            <a:r>
              <a:rPr lang="en-US" sz="2800" dirty="0">
                <a:solidFill>
                  <a:schemeClr val="tx2"/>
                </a:solidFill>
                <a:latin typeface="+mj-lt"/>
              </a:rPr>
              <a:t>in the use of the box.  </a:t>
            </a:r>
            <a:r>
              <a:rPr lang="en-US" sz="2800" b="1" u="sng" dirty="0">
                <a:solidFill>
                  <a:schemeClr val="tx2"/>
                </a:solidFill>
                <a:latin typeface="+mj-lt"/>
              </a:rPr>
              <a:t>Therefore, no matter the size of each section, the data is evenly divided in quarters (25%).</a:t>
            </a:r>
          </a:p>
        </p:txBody>
      </p:sp>
      <p:sp>
        <p:nvSpPr>
          <p:cNvPr id="11" name="Left Brace 10"/>
          <p:cNvSpPr/>
          <p:nvPr/>
        </p:nvSpPr>
        <p:spPr>
          <a:xfrm rot="16200000">
            <a:off x="1861186" y="3911483"/>
            <a:ext cx="240030" cy="914401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85901" y="45720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25%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810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5300" b="18152"/>
          <a:stretch/>
        </p:blipFill>
        <p:spPr bwMode="auto">
          <a:xfrm>
            <a:off x="1295400" y="2971800"/>
            <a:ext cx="632895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4800" y="685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+mj-lt"/>
              </a:rPr>
              <a:t>Box-and-whiskers plots are uniformed in the use of the box.  </a:t>
            </a:r>
            <a:r>
              <a:rPr lang="en-US" sz="2800" b="1" u="sng" dirty="0">
                <a:solidFill>
                  <a:schemeClr val="tx2"/>
                </a:solidFill>
                <a:latin typeface="+mj-lt"/>
              </a:rPr>
              <a:t>Therefore, no matter the size of each section, the data is evenly divided in quarters (25%).</a:t>
            </a:r>
          </a:p>
        </p:txBody>
      </p:sp>
      <p:sp>
        <p:nvSpPr>
          <p:cNvPr id="11" name="Left Brace 10"/>
          <p:cNvSpPr/>
          <p:nvPr/>
        </p:nvSpPr>
        <p:spPr>
          <a:xfrm rot="16200000">
            <a:off x="2985136" y="3850696"/>
            <a:ext cx="240032" cy="1257300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609852" y="47244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25%</a:t>
            </a:r>
            <a:endParaRPr lang="en-US" sz="2800" b="1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76502" y="3124200"/>
            <a:ext cx="1257300" cy="9906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/>
          <p:cNvSpPr/>
          <p:nvPr/>
        </p:nvSpPr>
        <p:spPr>
          <a:xfrm rot="16200000">
            <a:off x="2489835" y="4166233"/>
            <a:ext cx="240032" cy="2247902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09800" y="5671388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50%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760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5300" b="18152"/>
          <a:stretch/>
        </p:blipFill>
        <p:spPr bwMode="auto">
          <a:xfrm>
            <a:off x="1295400" y="2971800"/>
            <a:ext cx="632895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4800" y="685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+mj-lt"/>
              </a:rPr>
              <a:t>Box-and-whiskers plots are uniformed in the use of the box.  </a:t>
            </a:r>
            <a:r>
              <a:rPr lang="en-US" sz="2800" b="1" u="sng" dirty="0">
                <a:solidFill>
                  <a:schemeClr val="tx2"/>
                </a:solidFill>
                <a:latin typeface="+mj-lt"/>
              </a:rPr>
              <a:t>Therefore, no matter the size of each section, the data is evenly divided in quarters (25%).</a:t>
            </a:r>
          </a:p>
        </p:txBody>
      </p:sp>
      <p:sp>
        <p:nvSpPr>
          <p:cNvPr id="11" name="Left Brace 10"/>
          <p:cNvSpPr/>
          <p:nvPr/>
        </p:nvSpPr>
        <p:spPr>
          <a:xfrm rot="16200000">
            <a:off x="4914901" y="3086102"/>
            <a:ext cx="457199" cy="2819397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24400" y="46482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25%</a:t>
            </a:r>
            <a:endParaRPr lang="en-US" sz="2800" b="1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3802" y="3151909"/>
            <a:ext cx="2819397" cy="9906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/>
          <p:cNvSpPr/>
          <p:nvPr/>
        </p:nvSpPr>
        <p:spPr>
          <a:xfrm rot="16200000">
            <a:off x="3876674" y="2886075"/>
            <a:ext cx="457200" cy="5048251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9974" y="57912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75%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438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7" grpId="0" animBg="1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version>
  <revision id="1.1.53290.0"/>
</version>
</file>

<file path=customXml/itemProps1.xml><?xml version="1.0" encoding="utf-8"?>
<ds:datastoreItem xmlns:ds="http://schemas.openxmlformats.org/officeDocument/2006/customXml" ds:itemID="{8929089D-E791-4670-B212-88741CA2A98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1813</TotalTime>
  <Words>480</Words>
  <Application>Microsoft Office PowerPoint</Application>
  <PresentationFormat>On-screen Show (4:3)</PresentationFormat>
  <Paragraphs>62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Courier New</vt:lpstr>
      <vt:lpstr>Palatino Linotype</vt:lpstr>
      <vt:lpstr>Executive</vt:lpstr>
      <vt:lpstr>PowerPoint Presentation</vt:lpstr>
      <vt:lpstr>Box and Whiskers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Mr. Patterson surveyed members of the school band and members of the school orchestra to find out how many CDs each owned.  His data is shown in the box-and-whiskers plot on the left.</vt:lpstr>
      <vt:lpstr>The double box-and-whiskers plot below shows the test scores for two classes.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Box and Whiskers</dc:title>
  <dc:creator>Tammy L. Wallace (tlwallace)</dc:creator>
  <cp:lastModifiedBy>Elizabeth Wilson</cp:lastModifiedBy>
  <cp:revision>26</cp:revision>
  <dcterms:created xsi:type="dcterms:W3CDTF">2014-08-13T13:17:47Z</dcterms:created>
  <dcterms:modified xsi:type="dcterms:W3CDTF">2015-09-17T14:29:47Z</dcterms:modified>
</cp:coreProperties>
</file>