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3" r:id="rId2"/>
  </p:sldMasterIdLst>
  <p:notesMasterIdLst>
    <p:notesMasterId r:id="rId27"/>
  </p:notesMasterIdLst>
  <p:sldIdLst>
    <p:sldId id="272" r:id="rId3"/>
    <p:sldId id="256" r:id="rId4"/>
    <p:sldId id="273" r:id="rId5"/>
    <p:sldId id="261" r:id="rId6"/>
    <p:sldId id="274" r:id="rId7"/>
    <p:sldId id="291" r:id="rId8"/>
    <p:sldId id="293" r:id="rId9"/>
    <p:sldId id="292" r:id="rId10"/>
    <p:sldId id="269" r:id="rId11"/>
    <p:sldId id="277" r:id="rId12"/>
    <p:sldId id="279" r:id="rId13"/>
    <p:sldId id="280" r:id="rId14"/>
    <p:sldId id="278" r:id="rId15"/>
    <p:sldId id="257" r:id="rId16"/>
    <p:sldId id="284" r:id="rId17"/>
    <p:sldId id="294" r:id="rId18"/>
    <p:sldId id="286" r:id="rId19"/>
    <p:sldId id="295" r:id="rId20"/>
    <p:sldId id="268" r:id="rId21"/>
    <p:sldId id="281" r:id="rId22"/>
    <p:sldId id="282" r:id="rId23"/>
    <p:sldId id="271" r:id="rId24"/>
    <p:sldId id="296" r:id="rId25"/>
    <p:sldId id="288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8968C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4" autoAdjust="0"/>
    <p:restoredTop sz="94600"/>
  </p:normalViewPr>
  <p:slideViewPr>
    <p:cSldViewPr>
      <p:cViewPr varScale="1">
        <p:scale>
          <a:sx n="74" d="100"/>
          <a:sy n="74" d="100"/>
        </p:scale>
        <p:origin x="-43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FB53F56-FAEC-4FA8-AD99-73A069071C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 sz="4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184FF-350B-4A95-A79A-1FFBDDCF66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ACC6D-A73C-4724-9B63-976C9339C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3075" y="274638"/>
            <a:ext cx="21971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274638"/>
            <a:ext cx="64420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484A9-1C67-4F35-8D60-89D9FBDA80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383C2-D44A-43A5-85DD-4C86F823DB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2FD8A-1822-4728-883B-86642C1A83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6031D2-BDB0-4544-9B18-5663C1F57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7DA66-966B-4482-A83D-EDABB42CFF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9B48D-46EC-411A-A229-F3635DAF56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269A3-45D8-4FE2-8589-5FCC4D2B2C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64257-DC18-4705-94C3-EF3B1CBE87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F5083-C547-49E4-8655-100FCC1DBE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5F8E1-B1CD-4D91-8FC7-35A846AF0F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515E7-F0D1-4446-9A37-F27B9DBEC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AEF58-1167-4F87-B5D3-5DBD53FB13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86E39-FEAA-4B9A-9307-682DC24F04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73DDB-BDB0-40BA-A1AB-8462AFEF8A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2D924-26D5-44C9-878E-562BF07085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28148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8688" y="1600200"/>
            <a:ext cx="42814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B8110-D479-412F-A310-3AF5184A50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B5039-02B0-402F-9F17-49A9C4127F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4E217-01E3-44E9-B7FB-3660EF648A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1B628-0F13-4EAB-9160-561BBA782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71CDF-8D1D-43E6-8CA6-5E41E497F2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8A24B-0EF8-41C0-B8FE-162D9D9E8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28600" y="274638"/>
            <a:ext cx="87915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304800" y="1600200"/>
            <a:ext cx="87153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981F011-BB6E-4CB0-9AA0-BF15FE4C4F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1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4000">
          <a:solidFill>
            <a:schemeClr val="tx1"/>
          </a:solidFill>
          <a:latin typeface="Comic Sans MS" pitchFamily="66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4000">
          <a:solidFill>
            <a:schemeClr val="tx1"/>
          </a:solidFill>
          <a:latin typeface="Comic Sans MS" pitchFamily="66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4000">
          <a:solidFill>
            <a:schemeClr val="tx1"/>
          </a:solidFill>
          <a:latin typeface="Comic Sans MS" pitchFamily="66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4000">
          <a:solidFill>
            <a:schemeClr val="tx1"/>
          </a:solidFill>
          <a:latin typeface="Comic Sans MS" pitchFamily="66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4000">
          <a:solidFill>
            <a:schemeClr val="tx1"/>
          </a:solidFill>
          <a:latin typeface="Comic Sans MS" pitchFamily="66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4000">
          <a:solidFill>
            <a:schemeClr val="tx1"/>
          </a:solidFill>
          <a:latin typeface="Comic Sans MS" pitchFamily="66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4000">
          <a:solidFill>
            <a:schemeClr val="tx1"/>
          </a:solidFill>
          <a:latin typeface="Comic Sans MS" pitchFamily="66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4000">
          <a:solidFill>
            <a:schemeClr val="tx1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5D93E78-52A1-4FF0-8EDF-A1854760D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Genetic Engineering and Selective Breeding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Everything you need to know!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\\staff-fs\teachers\hendersonm\7TH GRADE SCIENCE\Inheritance\DNA, genes, chromos, GE, SB\Corn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76400"/>
            <a:ext cx="9144000" cy="494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9" name="Rectangle 15"/>
          <p:cNvSpPr>
            <a:spLocks noChangeArrowheads="1"/>
          </p:cNvSpPr>
          <p:nvPr/>
        </p:nvSpPr>
        <p:spPr bwMode="auto">
          <a:xfrm>
            <a:off x="4876800" y="4724400"/>
            <a:ext cx="4267200" cy="21336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4876800" y="1828800"/>
            <a:ext cx="4267200" cy="31242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10600" cy="1143000"/>
          </a:xfrm>
        </p:spPr>
        <p:txBody>
          <a:bodyPr/>
          <a:lstStyle/>
          <a:p>
            <a:pPr algn="l" eaLnBrk="1" hangingPunct="1"/>
            <a:r>
              <a:rPr lang="en-US" smtClean="0">
                <a:latin typeface="Bodoni" pitchFamily="18" charset="0"/>
              </a:rPr>
              <a:t>Genetic Engineering of insect- </a:t>
            </a:r>
            <a:br>
              <a:rPr lang="en-US" smtClean="0">
                <a:latin typeface="Bodoni" pitchFamily="18" charset="0"/>
              </a:rPr>
            </a:br>
            <a:r>
              <a:rPr lang="en-US" smtClean="0">
                <a:latin typeface="Bodoni" pitchFamily="18" charset="0"/>
              </a:rPr>
              <a:t>       resistant corn</a:t>
            </a:r>
          </a:p>
        </p:txBody>
      </p:sp>
      <p:sp>
        <p:nvSpPr>
          <p:cNvPr id="13318" name="TextBox 5"/>
          <p:cNvSpPr txBox="1">
            <a:spLocks noChangeArrowheads="1"/>
          </p:cNvSpPr>
          <p:nvPr/>
        </p:nvSpPr>
        <p:spPr bwMode="auto">
          <a:xfrm>
            <a:off x="1524000" y="1747838"/>
            <a:ext cx="3657600" cy="4572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2"/>
                </a:solidFill>
                <a:latin typeface="Bodoni" pitchFamily="18" charset="0"/>
              </a:rPr>
              <a:t>#1 Identify desired gene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rot="5400000">
            <a:off x="2593975" y="2257425"/>
            <a:ext cx="304800" cy="2095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638800" y="1066800"/>
            <a:ext cx="3505200" cy="82232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2"/>
                </a:solidFill>
                <a:latin typeface="Bodoni" pitchFamily="18" charset="0"/>
              </a:rPr>
              <a:t>#2 Use enzymes to cut</a:t>
            </a:r>
          </a:p>
          <a:p>
            <a:r>
              <a:rPr lang="en-US" sz="2400" b="1">
                <a:solidFill>
                  <a:schemeClr val="bg2"/>
                </a:solidFill>
                <a:latin typeface="Bodoni" pitchFamily="18" charset="0"/>
              </a:rPr>
              <a:t>     desired gene loose</a:t>
            </a:r>
          </a:p>
        </p:txBody>
      </p:sp>
      <p:sp>
        <p:nvSpPr>
          <p:cNvPr id="36874" name="TextBox 13"/>
          <p:cNvSpPr txBox="1">
            <a:spLocks noChangeArrowheads="1"/>
          </p:cNvSpPr>
          <p:nvPr/>
        </p:nvSpPr>
        <p:spPr bwMode="auto">
          <a:xfrm>
            <a:off x="0" y="5791200"/>
            <a:ext cx="4191000" cy="4572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  <a:latin typeface="Bodoni" pitchFamily="18" charset="0"/>
              </a:rPr>
              <a:t>#3 Remove undesired gene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191000" y="6396038"/>
            <a:ext cx="4953000" cy="4572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  <a:latin typeface="Bodoni" pitchFamily="18" charset="0"/>
              </a:rPr>
              <a:t>#4 Insert desired gene into corn</a:t>
            </a:r>
          </a:p>
        </p:txBody>
      </p:sp>
      <p:sp>
        <p:nvSpPr>
          <p:cNvPr id="36878" name="Rectangle 14"/>
          <p:cNvSpPr>
            <a:spLocks noChangeArrowheads="1"/>
          </p:cNvSpPr>
          <p:nvPr/>
        </p:nvSpPr>
        <p:spPr bwMode="auto">
          <a:xfrm>
            <a:off x="152400" y="3581400"/>
            <a:ext cx="4495800" cy="21336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9" grpId="0" animBg="1"/>
      <p:bldP spid="36877" grpId="0" animBg="1"/>
      <p:bldP spid="12" grpId="0" animBg="1"/>
      <p:bldP spid="36874" grpId="0" animBg="1"/>
      <p:bldP spid="20" grpId="0" animBg="1"/>
      <p:bldP spid="3687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Bodoni" pitchFamily="18" charset="0"/>
              </a:rPr>
              <a:t>Advantages </a:t>
            </a:r>
            <a:br>
              <a:rPr lang="en-US" smtClean="0">
                <a:latin typeface="Bodoni" pitchFamily="18" charset="0"/>
              </a:rPr>
            </a:br>
            <a:r>
              <a:rPr lang="en-US" smtClean="0">
                <a:latin typeface="Bodoni" pitchFamily="18" charset="0"/>
              </a:rPr>
              <a:t>of Genetic Engineering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r>
              <a:rPr lang="en-US" smtClean="0">
                <a:latin typeface="Bodoni" pitchFamily="18" charset="0"/>
              </a:rPr>
              <a:t>Will get </a:t>
            </a:r>
            <a:r>
              <a:rPr lang="en-US" b="1" u="sng" smtClean="0">
                <a:latin typeface="Bodoni" pitchFamily="18" charset="0"/>
              </a:rPr>
              <a:t>improved</a:t>
            </a:r>
            <a:r>
              <a:rPr lang="en-US" smtClean="0">
                <a:latin typeface="Bodoni" pitchFamily="18" charset="0"/>
              </a:rPr>
              <a:t> organisms</a:t>
            </a:r>
          </a:p>
          <a:p>
            <a:r>
              <a:rPr lang="en-US" smtClean="0">
                <a:latin typeface="Bodoni" pitchFamily="18" charset="0"/>
              </a:rPr>
              <a:t>Can create organisms with traits </a:t>
            </a:r>
            <a:r>
              <a:rPr lang="en-US" b="1" u="sng" smtClean="0">
                <a:latin typeface="Bodoni" pitchFamily="18" charset="0"/>
              </a:rPr>
              <a:t>not</a:t>
            </a:r>
            <a:r>
              <a:rPr lang="en-US" smtClean="0">
                <a:latin typeface="Bodoni" pitchFamily="18" charset="0"/>
              </a:rPr>
              <a:t> previously thought possible</a:t>
            </a:r>
          </a:p>
          <a:p>
            <a:r>
              <a:rPr lang="en-US" smtClean="0">
                <a:latin typeface="Bodoni" pitchFamily="18" charset="0"/>
              </a:rPr>
              <a:t>Can </a:t>
            </a:r>
            <a:r>
              <a:rPr lang="en-US" b="1" u="sng" smtClean="0">
                <a:latin typeface="Bodoni" pitchFamily="18" charset="0"/>
              </a:rPr>
              <a:t>remove</a:t>
            </a:r>
            <a:r>
              <a:rPr lang="en-US" smtClean="0">
                <a:latin typeface="Bodoni" pitchFamily="18" charset="0"/>
              </a:rPr>
              <a:t> “bad” genes</a:t>
            </a:r>
          </a:p>
          <a:p>
            <a:r>
              <a:rPr lang="en-US" smtClean="0">
                <a:latin typeface="Bodoni" pitchFamily="18" charset="0"/>
              </a:rPr>
              <a:t>Reduces the chance of getting “</a:t>
            </a:r>
            <a:r>
              <a:rPr lang="en-US" b="1" u="sng" smtClean="0">
                <a:latin typeface="Bodoni" pitchFamily="18" charset="0"/>
              </a:rPr>
              <a:t>undesirable</a:t>
            </a:r>
            <a:r>
              <a:rPr lang="en-US" smtClean="0">
                <a:latin typeface="Bodoni" pitchFamily="18" charset="0"/>
              </a:rPr>
              <a:t>” organisms</a:t>
            </a:r>
          </a:p>
        </p:txBody>
      </p:sp>
      <p:pic>
        <p:nvPicPr>
          <p:cNvPr id="14340" name="Picture 10" descr="penci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9600" y="76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228600" y="46038"/>
            <a:ext cx="8610600" cy="990600"/>
          </a:xfrm>
        </p:spPr>
        <p:txBody>
          <a:bodyPr/>
          <a:lstStyle/>
          <a:p>
            <a:r>
              <a:rPr lang="en-US" sz="3600" b="1" smtClean="0">
                <a:latin typeface="Bodoni" pitchFamily="18" charset="0"/>
              </a:rPr>
              <a:t>Disadvantages of Genetic Engineering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60438"/>
            <a:ext cx="8763000" cy="4068762"/>
          </a:xfrm>
        </p:spPr>
        <p:txBody>
          <a:bodyPr/>
          <a:lstStyle/>
          <a:p>
            <a:r>
              <a:rPr lang="en-US" sz="2800" smtClean="0">
                <a:latin typeface="Bodoni" pitchFamily="18" charset="0"/>
              </a:rPr>
              <a:t>Co$tly</a:t>
            </a:r>
          </a:p>
          <a:p>
            <a:r>
              <a:rPr lang="en-US" sz="2800" smtClean="0">
                <a:latin typeface="Bodoni" pitchFamily="18" charset="0"/>
              </a:rPr>
              <a:t>Must be performed in a </a:t>
            </a:r>
            <a:r>
              <a:rPr lang="en-US" sz="2800" b="1" u="sng" smtClean="0">
                <a:latin typeface="Bodoni" pitchFamily="18" charset="0"/>
              </a:rPr>
              <a:t>lab</a:t>
            </a:r>
            <a:r>
              <a:rPr lang="en-US" sz="2800" smtClean="0">
                <a:latin typeface="Bodoni" pitchFamily="18" charset="0"/>
              </a:rPr>
              <a:t> with special </a:t>
            </a:r>
            <a:r>
              <a:rPr lang="en-US" sz="2800" b="1" u="sng" smtClean="0">
                <a:latin typeface="Bodoni" pitchFamily="18" charset="0"/>
              </a:rPr>
              <a:t>equipment</a:t>
            </a:r>
          </a:p>
          <a:p>
            <a:r>
              <a:rPr lang="en-US" sz="2800" b="1" u="sng" smtClean="0">
                <a:latin typeface="Bodoni" pitchFamily="18" charset="0"/>
              </a:rPr>
              <a:t>Ethical</a:t>
            </a:r>
            <a:r>
              <a:rPr lang="en-US" sz="2800" smtClean="0">
                <a:latin typeface="Bodoni" pitchFamily="18" charset="0"/>
              </a:rPr>
              <a:t> issues</a:t>
            </a:r>
          </a:p>
          <a:p>
            <a:r>
              <a:rPr lang="en-US" sz="2800" smtClean="0">
                <a:latin typeface="Bodoni" pitchFamily="18" charset="0"/>
              </a:rPr>
              <a:t>Long term </a:t>
            </a:r>
            <a:r>
              <a:rPr lang="en-US" sz="2800" b="1" u="sng" smtClean="0">
                <a:latin typeface="Bodoni" pitchFamily="18" charset="0"/>
              </a:rPr>
              <a:t>negative</a:t>
            </a:r>
            <a:r>
              <a:rPr lang="en-US" sz="2800" smtClean="0">
                <a:latin typeface="Bodoni" pitchFamily="18" charset="0"/>
              </a:rPr>
              <a:t> affects</a:t>
            </a:r>
          </a:p>
          <a:p>
            <a:r>
              <a:rPr lang="en-US" sz="2800" smtClean="0">
                <a:latin typeface="Bodoni" pitchFamily="18" charset="0"/>
              </a:rPr>
              <a:t>Negative </a:t>
            </a:r>
            <a:r>
              <a:rPr lang="en-US" sz="2800" b="1" u="sng" smtClean="0">
                <a:latin typeface="Bodoni" pitchFamily="18" charset="0"/>
              </a:rPr>
              <a:t>environmental</a:t>
            </a:r>
            <a:r>
              <a:rPr lang="en-US" sz="2800" smtClean="0">
                <a:latin typeface="Bodoni" pitchFamily="18" charset="0"/>
              </a:rPr>
              <a:t> </a:t>
            </a:r>
            <a:r>
              <a:rPr lang="en-US" sz="2800" b="1" u="sng" smtClean="0">
                <a:latin typeface="Bodoni" pitchFamily="18" charset="0"/>
              </a:rPr>
              <a:t>impacts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362200" y="3733800"/>
            <a:ext cx="594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kern="0" dirty="0">
                <a:solidFill>
                  <a:srgbClr val="FFFF00"/>
                </a:solidFill>
                <a:latin typeface="Bodoni" pitchFamily="18" charset="0"/>
                <a:cs typeface="+mn-cs"/>
              </a:rPr>
              <a:t>S</a:t>
            </a:r>
            <a:r>
              <a:rPr lang="en-US" sz="2800" kern="0" dirty="0" err="1">
                <a:solidFill>
                  <a:srgbClr val="FFFF00"/>
                </a:solidFill>
                <a:latin typeface="Bodoni" pitchFamily="18" charset="0"/>
                <a:cs typeface="+mn-cs"/>
              </a:rPr>
              <a:t>uper</a:t>
            </a:r>
            <a:r>
              <a:rPr lang="en-US" sz="2800" kern="0" dirty="0">
                <a:solidFill>
                  <a:srgbClr val="FFFF00"/>
                </a:solidFill>
                <a:latin typeface="Bodoni" pitchFamily="18" charset="0"/>
                <a:cs typeface="+mn-cs"/>
              </a:rPr>
              <a:t>-C apples (allergies!)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kern="0" dirty="0" err="1">
                <a:solidFill>
                  <a:srgbClr val="FFFF00"/>
                </a:solidFill>
                <a:latin typeface="Bodoni" pitchFamily="18" charset="0"/>
                <a:cs typeface="+mn-cs"/>
              </a:rPr>
              <a:t>Superweeds</a:t>
            </a:r>
            <a:r>
              <a:rPr lang="en-US" sz="2800" kern="0" dirty="0">
                <a:solidFill>
                  <a:srgbClr val="FFFF00"/>
                </a:solidFill>
                <a:latin typeface="Bodoni" pitchFamily="18" charset="0"/>
                <a:cs typeface="+mn-cs"/>
              </a:rPr>
              <a:t>!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kern="0" dirty="0">
                <a:solidFill>
                  <a:srgbClr val="FFFF00"/>
                </a:solidFill>
                <a:latin typeface="Bodoni" pitchFamily="18" charset="0"/>
                <a:cs typeface="+mn-cs"/>
              </a:rPr>
              <a:t>Natural insecticides get into soil</a:t>
            </a: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kern="0" dirty="0">
                <a:solidFill>
                  <a:srgbClr val="FFFF00"/>
                </a:solidFill>
                <a:latin typeface="Bodoni" pitchFamily="18" charset="0"/>
                <a:cs typeface="+mn-cs"/>
              </a:rPr>
              <a:t>Unknowns?????</a:t>
            </a:r>
          </a:p>
        </p:txBody>
      </p:sp>
      <p:pic>
        <p:nvPicPr>
          <p:cNvPr id="15365" name="Picture 10" descr="penci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21336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381000" y="1319213"/>
            <a:ext cx="84582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6000">
                <a:latin typeface="Bodoni" pitchFamily="18" charset="0"/>
              </a:rPr>
              <a:t>Genetic engineering has </a:t>
            </a:r>
            <a:r>
              <a:rPr lang="en-US" sz="6000" b="1">
                <a:latin typeface="Bodoni" pitchFamily="18" charset="0"/>
              </a:rPr>
              <a:t>few limits</a:t>
            </a:r>
            <a:r>
              <a:rPr lang="en-US" sz="6000">
                <a:latin typeface="Bodoni" pitchFamily="18" charset="0"/>
              </a:rPr>
              <a:t> - except our imagination, and our moral or ethical code.</a:t>
            </a:r>
            <a:endParaRPr lang="en-US" sz="6000">
              <a:solidFill>
                <a:schemeClr val="tx2"/>
              </a:solidFill>
              <a:latin typeface="Bodoni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Selective Breeding: Details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0438" y="1600200"/>
            <a:ext cx="7726362" cy="4525963"/>
          </a:xfrm>
        </p:spPr>
        <p:txBody>
          <a:bodyPr/>
          <a:lstStyle/>
          <a:p>
            <a:pPr algn="just" eaLnBrk="1" hangingPunct="1"/>
            <a:r>
              <a:rPr lang="en-US" smtClean="0">
                <a:latin typeface="Bodoni" pitchFamily="18" charset="0"/>
              </a:rPr>
              <a:t>Selective breeding involves </a:t>
            </a:r>
            <a:r>
              <a:rPr lang="en-US" b="1" u="sng" smtClean="0">
                <a:latin typeface="Bodoni" pitchFamily="18" charset="0"/>
              </a:rPr>
              <a:t>mating</a:t>
            </a:r>
            <a:r>
              <a:rPr lang="en-US" smtClean="0">
                <a:latin typeface="Bodoni" pitchFamily="18" charset="0"/>
              </a:rPr>
              <a:t> organisms with </a:t>
            </a:r>
            <a:r>
              <a:rPr lang="en-US" b="1" u="sng" smtClean="0">
                <a:latin typeface="Bodoni" pitchFamily="18" charset="0"/>
              </a:rPr>
              <a:t>different</a:t>
            </a:r>
            <a:r>
              <a:rPr lang="en-US" smtClean="0">
                <a:latin typeface="Bodoni" pitchFamily="18" charset="0"/>
              </a:rPr>
              <a:t>  “desirable” traits to get offspring with </a:t>
            </a:r>
            <a:r>
              <a:rPr lang="en-US" b="1" smtClean="0">
                <a:latin typeface="Bodoni" pitchFamily="18" charset="0"/>
              </a:rPr>
              <a:t>the desirable traits of </a:t>
            </a:r>
            <a:r>
              <a:rPr lang="en-US" b="1" u="sng" smtClean="0">
                <a:latin typeface="Bodoni" pitchFamily="18" charset="0"/>
              </a:rPr>
              <a:t>both</a:t>
            </a:r>
            <a:r>
              <a:rPr lang="en-US" b="1" smtClean="0">
                <a:latin typeface="Bodoni" pitchFamily="18" charset="0"/>
              </a:rPr>
              <a:t> parents</a:t>
            </a:r>
          </a:p>
          <a:p>
            <a:pPr eaLnBrk="1" hangingPunct="1"/>
            <a:endParaRPr lang="en-US" smtClean="0">
              <a:latin typeface="Bodoni" pitchFamily="18" charset="0"/>
            </a:endParaRPr>
          </a:p>
          <a:p>
            <a:pPr algn="just" eaLnBrk="1" hangingPunct="1"/>
            <a:r>
              <a:rPr lang="en-US" smtClean="0">
                <a:latin typeface="Bodoni" pitchFamily="18" charset="0"/>
              </a:rPr>
              <a:t>Selective breeding is used mostly for dogs, cats, other pets, cattle, and </a:t>
            </a:r>
            <a:r>
              <a:rPr lang="en-US" b="1" u="sng" smtClean="0">
                <a:latin typeface="Bodoni" pitchFamily="18" charset="0"/>
              </a:rPr>
              <a:t>crops</a:t>
            </a:r>
            <a:r>
              <a:rPr lang="en-US" smtClean="0">
                <a:latin typeface="Bodoni" pitchFamily="18" charset="0"/>
              </a:rPr>
              <a:t>.</a:t>
            </a:r>
          </a:p>
        </p:txBody>
      </p:sp>
      <p:pic>
        <p:nvPicPr>
          <p:cNvPr id="17412" name="Picture 10" descr="penci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9600" y="76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Selective Breeding Example A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 cstate="print"/>
          <a:srcRect b="40298"/>
          <a:stretch>
            <a:fillRect/>
          </a:stretch>
        </p:blipFill>
        <p:spPr bwMode="auto">
          <a:xfrm>
            <a:off x="304800" y="1447800"/>
            <a:ext cx="858996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8"/>
          <p:cNvSpPr txBox="1">
            <a:spLocks noChangeArrowheads="1"/>
          </p:cNvSpPr>
          <p:nvPr/>
        </p:nvSpPr>
        <p:spPr bwMode="auto">
          <a:xfrm>
            <a:off x="304800" y="4648200"/>
            <a:ext cx="8839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Bodoni" pitchFamily="18" charset="0"/>
              </a:rPr>
              <a:t>Tough wild boars mated with friendly meaty pigs give you robust &amp; meaty pigs for your farm. 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457200" y="5791200"/>
            <a:ext cx="883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u="sng">
                <a:solidFill>
                  <a:srgbClr val="FFFF00"/>
                </a:solidFill>
                <a:latin typeface="Bodoni" pitchFamily="18" charset="0"/>
              </a:rPr>
              <a:t>Tough Boar +  meaty pig = Superpig</a:t>
            </a:r>
          </a:p>
        </p:txBody>
      </p:sp>
      <p:pic>
        <p:nvPicPr>
          <p:cNvPr id="41990" name="Picture 10" descr="penci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58674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8600" y="-76200"/>
            <a:ext cx="86868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Selective Breeding Example B</a:t>
            </a:r>
          </a:p>
        </p:txBody>
      </p:sp>
      <p:pic>
        <p:nvPicPr>
          <p:cNvPr id="19459" name="Picture 1" descr="http://www.regentsprep.org/regents/biology/units/heredity/brahm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173163"/>
            <a:ext cx="26035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www.regentsprep.org/regents/biology/units/heredity/shorthor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7238" y="1201738"/>
            <a:ext cx="257016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http://www.regentsprep.org/regents/biology/units/heredity/santagertrudi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8575" y="1201738"/>
            <a:ext cx="2613025" cy="227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Rectangle 9"/>
          <p:cNvSpPr>
            <a:spLocks noChangeArrowheads="1"/>
          </p:cNvSpPr>
          <p:nvPr/>
        </p:nvSpPr>
        <p:spPr bwMode="auto">
          <a:xfrm>
            <a:off x="152400" y="3763963"/>
            <a:ext cx="2590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Bodoni" pitchFamily="18" charset="0"/>
              </a:rPr>
              <a:t>Brahman cattle:</a:t>
            </a:r>
            <a:r>
              <a:rPr lang="en-US" sz="2400">
                <a:latin typeface="Bodoni" pitchFamily="18" charset="0"/>
              </a:rPr>
              <a:t/>
            </a:r>
            <a:br>
              <a:rPr lang="en-US" sz="2400">
                <a:latin typeface="Bodoni" pitchFamily="18" charset="0"/>
              </a:rPr>
            </a:br>
            <a:r>
              <a:rPr lang="en-US" sz="2400">
                <a:latin typeface="Bodoni" pitchFamily="18" charset="0"/>
              </a:rPr>
              <a:t>Good resistance to heat, but poor beef.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048000" y="3763963"/>
            <a:ext cx="2971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Bodoni" pitchFamily="18" charset="0"/>
              </a:rPr>
              <a:t>English shorthorn cattle:</a:t>
            </a:r>
            <a:r>
              <a:rPr lang="en-US" sz="2400">
                <a:latin typeface="Bodoni" pitchFamily="18" charset="0"/>
              </a:rPr>
              <a:t> Good beef but poor heat resistance.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6019800" y="3535363"/>
            <a:ext cx="31242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Bodoni" pitchFamily="18" charset="0"/>
              </a:rPr>
              <a:t>Santa Gertrudis cattle</a:t>
            </a:r>
            <a:r>
              <a:rPr lang="en-US" sz="2400">
                <a:latin typeface="Bodoni" pitchFamily="18" charset="0"/>
              </a:rPr>
              <a:t> </a:t>
            </a:r>
          </a:p>
          <a:p>
            <a:pPr algn="ctr"/>
            <a:r>
              <a:rPr lang="en-US" sz="2400" i="1">
                <a:latin typeface="Bodoni" pitchFamily="18" charset="0"/>
              </a:rPr>
              <a:t>(</a:t>
            </a:r>
            <a:r>
              <a:rPr lang="en-US" sz="2400" b="1" i="1">
                <a:latin typeface="Bodoni" pitchFamily="18" charset="0"/>
              </a:rPr>
              <a:t>cross</a:t>
            </a:r>
            <a:r>
              <a:rPr lang="en-US" sz="2400" i="1">
                <a:latin typeface="Bodoni" pitchFamily="18" charset="0"/>
              </a:rPr>
              <a:t> of 2 breeds)</a:t>
            </a:r>
            <a:r>
              <a:rPr lang="en-US" sz="2400">
                <a:latin typeface="Bodoni" pitchFamily="18" charset="0"/>
              </a:rPr>
              <a:t> </a:t>
            </a:r>
          </a:p>
          <a:p>
            <a:endParaRPr lang="en-US" sz="2400">
              <a:latin typeface="Bodoni" pitchFamily="18" charset="0"/>
            </a:endParaRPr>
          </a:p>
          <a:p>
            <a:r>
              <a:rPr lang="en-US" sz="2400">
                <a:latin typeface="Bodoni" pitchFamily="18" charset="0"/>
              </a:rPr>
              <a:t>RESULT = good beef </a:t>
            </a:r>
            <a:r>
              <a:rPr lang="en-US" sz="2400" b="1" i="1">
                <a:latin typeface="Bodoni" pitchFamily="18" charset="0"/>
              </a:rPr>
              <a:t>and</a:t>
            </a:r>
            <a:r>
              <a:rPr lang="en-US" sz="2400">
                <a:latin typeface="Bodoni" pitchFamily="18" charset="0"/>
              </a:rPr>
              <a:t> resistant to heat!</a:t>
            </a: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52400" y="5867400"/>
            <a:ext cx="883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u="sng">
                <a:solidFill>
                  <a:srgbClr val="FFFF00"/>
                </a:solidFill>
                <a:latin typeface="Bodoni" pitchFamily="18" charset="0"/>
              </a:rPr>
              <a:t>hot weather cow +  beefy cow =  supercow</a:t>
            </a:r>
          </a:p>
        </p:txBody>
      </p:sp>
      <p:pic>
        <p:nvPicPr>
          <p:cNvPr id="43018" name="Picture 10" descr="pencil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28025" y="5791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28600" y="-152400"/>
            <a:ext cx="86868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Selective Breeding: Example C</a:t>
            </a: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09600" y="5715000"/>
            <a:ext cx="8077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FF00"/>
                </a:solidFill>
                <a:latin typeface="Bodoni" pitchFamily="18" charset="0"/>
              </a:rPr>
              <a:t>Choosing only the best corn plants for seeds results in better crops over a long time.</a:t>
            </a:r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2" cstate="print"/>
          <a:srcRect l="5286" t="5341" r="6609" b="5666"/>
          <a:stretch>
            <a:fillRect/>
          </a:stretch>
        </p:blipFill>
        <p:spPr bwMode="auto">
          <a:xfrm>
            <a:off x="990600" y="914400"/>
            <a:ext cx="444817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43000" y="1676400"/>
            <a:ext cx="15240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2"/>
                </a:solidFill>
              </a:rPr>
              <a:t>Ancient corn from Peru</a:t>
            </a:r>
          </a:p>
          <a:p>
            <a:pPr algn="ctr"/>
            <a:r>
              <a:rPr lang="en-US" sz="1400">
                <a:solidFill>
                  <a:schemeClr val="bg2"/>
                </a:solidFill>
              </a:rPr>
              <a:t>(~4000 yrs old)</a:t>
            </a:r>
          </a:p>
        </p:txBody>
      </p:sp>
      <p:cxnSp>
        <p:nvCxnSpPr>
          <p:cNvPr id="9" name="Straight Arrow Connector 8"/>
          <p:cNvCxnSpPr>
            <a:stCxn id="7" idx="2"/>
          </p:cNvCxnSpPr>
          <p:nvPr/>
        </p:nvCxnSpPr>
        <p:spPr>
          <a:xfrm rot="5400000">
            <a:off x="1078706" y="3136107"/>
            <a:ext cx="1423987" cy="228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24074" t="4321" r="24074" b="3085"/>
          <a:stretch>
            <a:fillRect/>
          </a:stretch>
        </p:blipFill>
        <p:spPr bwMode="auto">
          <a:xfrm>
            <a:off x="6400800" y="914400"/>
            <a:ext cx="179228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10" descr="pencil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58674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9688" y="101600"/>
            <a:ext cx="6189662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Selective Breeding Example D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/>
          <a:srcRect l="30629" t="40315" r="30630" b="17070"/>
          <a:stretch>
            <a:fillRect/>
          </a:stretch>
        </p:blipFill>
        <p:spPr bwMode="auto">
          <a:xfrm>
            <a:off x="304800" y="2362200"/>
            <a:ext cx="914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752600"/>
            <a:ext cx="3057525" cy="24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Box 5"/>
          <p:cNvSpPr txBox="1">
            <a:spLocks noChangeArrowheads="1"/>
          </p:cNvSpPr>
          <p:nvPr/>
        </p:nvSpPr>
        <p:spPr bwMode="auto">
          <a:xfrm>
            <a:off x="1143000" y="2667000"/>
            <a:ext cx="914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/>
              <a:t>X</a:t>
            </a:r>
          </a:p>
        </p:txBody>
      </p:sp>
      <p:sp>
        <p:nvSpPr>
          <p:cNvPr id="21510" name="TextBox 6"/>
          <p:cNvSpPr txBox="1">
            <a:spLocks noChangeArrowheads="1"/>
          </p:cNvSpPr>
          <p:nvPr/>
        </p:nvSpPr>
        <p:spPr bwMode="auto">
          <a:xfrm>
            <a:off x="5181600" y="2667000"/>
            <a:ext cx="914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/>
              <a:t>=</a:t>
            </a:r>
          </a:p>
        </p:txBody>
      </p:sp>
      <p:pic>
        <p:nvPicPr>
          <p:cNvPr id="215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1676400"/>
            <a:ext cx="279082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381000" y="5029200"/>
            <a:ext cx="853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u="sng">
                <a:solidFill>
                  <a:srgbClr val="FFFF00"/>
                </a:solidFill>
                <a:latin typeface="Bodoni" pitchFamily="18" charset="0"/>
              </a:rPr>
              <a:t>little red tomato +  big green = BIG RED TOMATO</a:t>
            </a:r>
          </a:p>
        </p:txBody>
      </p:sp>
      <p:pic>
        <p:nvPicPr>
          <p:cNvPr id="45065" name="Picture 10" descr="pencil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05800" y="41910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Bodoni" pitchFamily="18" charset="0"/>
              </a:rPr>
              <a:t>Remember!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7543800" cy="4525963"/>
          </a:xfrm>
        </p:spPr>
        <p:txBody>
          <a:bodyPr/>
          <a:lstStyle/>
          <a:p>
            <a:pPr eaLnBrk="1" hangingPunct="1"/>
            <a:r>
              <a:rPr lang="en-US" sz="4400" smtClean="0">
                <a:latin typeface="Bodoni" pitchFamily="18" charset="0"/>
              </a:rPr>
              <a:t>Selective breeding crosses (mates) organisms with </a:t>
            </a:r>
            <a:r>
              <a:rPr lang="en-US" sz="4400" b="1" u="sng" smtClean="0">
                <a:latin typeface="Bodoni" pitchFamily="18" charset="0"/>
              </a:rPr>
              <a:t>desirable</a:t>
            </a:r>
            <a:r>
              <a:rPr lang="en-US" sz="4400" smtClean="0">
                <a:latin typeface="Bodoni" pitchFamily="18" charset="0"/>
              </a:rPr>
              <a:t> </a:t>
            </a:r>
            <a:r>
              <a:rPr lang="en-US" sz="4400" b="1" u="sng" smtClean="0">
                <a:latin typeface="Bodoni" pitchFamily="18" charset="0"/>
              </a:rPr>
              <a:t>traits</a:t>
            </a:r>
            <a:r>
              <a:rPr lang="en-US" sz="4400" smtClean="0">
                <a:latin typeface="Bodoni" pitchFamily="18" charset="0"/>
              </a:rPr>
              <a:t> to produce offspring that have the traits from both parents!</a:t>
            </a:r>
          </a:p>
        </p:txBody>
      </p:sp>
      <p:pic>
        <p:nvPicPr>
          <p:cNvPr id="22532" name="Picture 10" descr="penci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76200"/>
            <a:ext cx="7010400" cy="18288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Bodoni" pitchFamily="18" charset="0"/>
              </a:rPr>
              <a:t>Scientists used a bioluminescent gene from a jellyfish to create “glowing” green mice! </a:t>
            </a:r>
            <a:r>
              <a:rPr lang="en-US" sz="800" smtClean="0">
                <a:latin typeface="Bodoni" pitchFamily="18" charset="0"/>
              </a:rPr>
              <a:t/>
            </a:r>
            <a:br>
              <a:rPr lang="en-US" sz="800" smtClean="0">
                <a:latin typeface="Bodoni" pitchFamily="18" charset="0"/>
              </a:rPr>
            </a:br>
            <a:r>
              <a:rPr lang="en-US" sz="800" smtClean="0">
                <a:latin typeface="Bodoni" pitchFamily="18" charset="0"/>
              </a:rPr>
              <a:t/>
            </a:r>
            <a:br>
              <a:rPr lang="en-US" sz="800" smtClean="0">
                <a:latin typeface="Bodoni" pitchFamily="18" charset="0"/>
              </a:rPr>
            </a:br>
            <a:endParaRPr lang="en-US" sz="2400" smtClean="0">
              <a:latin typeface="Bodoni" pitchFamily="18" charset="0"/>
            </a:endParaRPr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770063"/>
            <a:ext cx="5910263" cy="432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143000"/>
          </a:xfrm>
        </p:spPr>
        <p:txBody>
          <a:bodyPr/>
          <a:lstStyle/>
          <a:p>
            <a:r>
              <a:rPr lang="en-US" smtClean="0">
                <a:latin typeface="Bodoni" pitchFamily="18" charset="0"/>
              </a:rPr>
              <a:t>Advantages </a:t>
            </a:r>
            <a:br>
              <a:rPr lang="en-US" smtClean="0">
                <a:latin typeface="Bodoni" pitchFamily="18" charset="0"/>
              </a:rPr>
            </a:br>
            <a:r>
              <a:rPr lang="en-US" smtClean="0">
                <a:latin typeface="Bodoni" pitchFamily="18" charset="0"/>
              </a:rPr>
              <a:t>of Selective Breeding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534400" cy="3505200"/>
          </a:xfrm>
        </p:spPr>
        <p:txBody>
          <a:bodyPr/>
          <a:lstStyle/>
          <a:p>
            <a:r>
              <a:rPr lang="en-US" sz="4000" smtClean="0">
                <a:latin typeface="Bodoni" pitchFamily="18" charset="0"/>
              </a:rPr>
              <a:t>Might get </a:t>
            </a:r>
            <a:r>
              <a:rPr lang="en-US" sz="4000" b="1" u="sng" smtClean="0">
                <a:latin typeface="Bodoni" pitchFamily="18" charset="0"/>
              </a:rPr>
              <a:t>improved</a:t>
            </a:r>
            <a:r>
              <a:rPr lang="en-US" sz="4000" smtClean="0">
                <a:latin typeface="Bodoni" pitchFamily="18" charset="0"/>
              </a:rPr>
              <a:t> organisms</a:t>
            </a:r>
          </a:p>
          <a:p>
            <a:r>
              <a:rPr lang="en-US" sz="4000" b="1" u="sng" smtClean="0">
                <a:latin typeface="Bodoni" pitchFamily="18" charset="0"/>
              </a:rPr>
              <a:t>Don’t</a:t>
            </a:r>
            <a:r>
              <a:rPr lang="en-US" sz="4000" smtClean="0">
                <a:latin typeface="Bodoni" pitchFamily="18" charset="0"/>
              </a:rPr>
              <a:t> need any special tools or lab</a:t>
            </a:r>
          </a:p>
          <a:p>
            <a:r>
              <a:rPr lang="en-US" sz="4000" smtClean="0">
                <a:latin typeface="Bodoni" pitchFamily="18" charset="0"/>
              </a:rPr>
              <a:t>Can be performed </a:t>
            </a:r>
            <a:r>
              <a:rPr lang="en-US" sz="4000" b="1" u="sng" smtClean="0">
                <a:latin typeface="Bodoni" pitchFamily="18" charset="0"/>
              </a:rPr>
              <a:t>easily</a:t>
            </a:r>
            <a:r>
              <a:rPr lang="en-US" sz="4000" smtClean="0">
                <a:latin typeface="Bodoni" pitchFamily="18" charset="0"/>
              </a:rPr>
              <a:t> by farmers &amp; breeders</a:t>
            </a:r>
          </a:p>
        </p:txBody>
      </p:sp>
      <p:pic>
        <p:nvPicPr>
          <p:cNvPr id="47108" name="Picture 10" descr="penci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1524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smtClean="0">
                <a:latin typeface="Bodoni" pitchFamily="18" charset="0"/>
              </a:rPr>
              <a:t>Disadvantages </a:t>
            </a:r>
            <a:br>
              <a:rPr lang="en-US" smtClean="0">
                <a:latin typeface="Bodoni" pitchFamily="18" charset="0"/>
              </a:rPr>
            </a:br>
            <a:r>
              <a:rPr lang="en-US" smtClean="0">
                <a:latin typeface="Bodoni" pitchFamily="18" charset="0"/>
              </a:rPr>
              <a:t>of Selective Breeding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895600"/>
          </a:xfrm>
        </p:spPr>
        <p:txBody>
          <a:bodyPr/>
          <a:lstStyle/>
          <a:p>
            <a:r>
              <a:rPr lang="en-US" b="1" u="sng" smtClean="0">
                <a:latin typeface="Bodoni" pitchFamily="18" charset="0"/>
              </a:rPr>
              <a:t>Undesirable</a:t>
            </a:r>
            <a:r>
              <a:rPr lang="en-US" smtClean="0">
                <a:latin typeface="Bodoni" pitchFamily="18" charset="0"/>
              </a:rPr>
              <a:t> traits from </a:t>
            </a:r>
            <a:r>
              <a:rPr lang="en-US" b="1" u="sng" smtClean="0">
                <a:latin typeface="Bodoni" pitchFamily="18" charset="0"/>
              </a:rPr>
              <a:t>both</a:t>
            </a:r>
            <a:r>
              <a:rPr lang="en-US" smtClean="0">
                <a:latin typeface="Bodoni" pitchFamily="18" charset="0"/>
              </a:rPr>
              <a:t> parents </a:t>
            </a:r>
            <a:r>
              <a:rPr lang="en-US" i="1" smtClean="0">
                <a:latin typeface="Bodoni" pitchFamily="18" charset="0"/>
              </a:rPr>
              <a:t>may</a:t>
            </a:r>
            <a:r>
              <a:rPr lang="en-US" smtClean="0">
                <a:latin typeface="Bodoni" pitchFamily="18" charset="0"/>
              </a:rPr>
              <a:t> appear in the offspring</a:t>
            </a:r>
          </a:p>
          <a:p>
            <a:r>
              <a:rPr lang="en-US" b="1" u="sng" smtClean="0">
                <a:latin typeface="Bodoni" pitchFamily="18" charset="0"/>
              </a:rPr>
              <a:t>Disease</a:t>
            </a:r>
            <a:r>
              <a:rPr lang="en-US" smtClean="0">
                <a:latin typeface="Bodoni" pitchFamily="18" charset="0"/>
              </a:rPr>
              <a:t> can accumulate in the population </a:t>
            </a:r>
          </a:p>
          <a:p>
            <a:pPr lvl="1"/>
            <a:r>
              <a:rPr lang="en-US" smtClean="0">
                <a:latin typeface="Bodoni" pitchFamily="18" charset="0"/>
              </a:rPr>
              <a:t>Remember the deaf dalmatians, boxers with heart disease, labs with hip problems, etc.?</a:t>
            </a:r>
          </a:p>
          <a:p>
            <a:endParaRPr lang="en-US" smtClean="0">
              <a:latin typeface="Bodoni" pitchFamily="18" charset="0"/>
            </a:endParaRPr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4495800"/>
            <a:ext cx="14287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4495800"/>
            <a:ext cx="19716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4495800"/>
            <a:ext cx="24669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10" descr="pencil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1524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REVIEW</a:t>
            </a:r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46238"/>
            <a:ext cx="4043363" cy="4525962"/>
          </a:xfrm>
        </p:spPr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Genetic Engineering</a:t>
            </a:r>
          </a:p>
          <a:p>
            <a:pPr lvl="1" eaLnBrk="1" hangingPunct="1"/>
            <a:r>
              <a:rPr lang="en-US" smtClean="0">
                <a:latin typeface="Bodoni" pitchFamily="18" charset="0"/>
              </a:rPr>
              <a:t>Relatively </a:t>
            </a:r>
            <a:r>
              <a:rPr lang="en-US" b="1" u="sng" smtClean="0">
                <a:latin typeface="Bodoni" pitchFamily="18" charset="0"/>
              </a:rPr>
              <a:t>new</a:t>
            </a:r>
            <a:r>
              <a:rPr lang="en-US" smtClean="0">
                <a:latin typeface="Bodoni" pitchFamily="18" charset="0"/>
              </a:rPr>
              <a:t> process performed within </a:t>
            </a:r>
            <a:r>
              <a:rPr lang="en-US" b="1" u="sng" smtClean="0">
                <a:latin typeface="Bodoni" pitchFamily="18" charset="0"/>
              </a:rPr>
              <a:t>labs</a:t>
            </a:r>
          </a:p>
          <a:p>
            <a:pPr lvl="1" eaLnBrk="1" hangingPunct="1"/>
            <a:r>
              <a:rPr lang="en-US" smtClean="0">
                <a:latin typeface="Bodoni" pitchFamily="18" charset="0"/>
              </a:rPr>
              <a:t>Manipulates or </a:t>
            </a:r>
            <a:r>
              <a:rPr lang="en-US" b="1" u="sng" smtClean="0">
                <a:latin typeface="Bodoni" pitchFamily="18" charset="0"/>
              </a:rPr>
              <a:t>alters</a:t>
            </a:r>
            <a:r>
              <a:rPr lang="en-US" smtClean="0">
                <a:latin typeface="Bodoni" pitchFamily="18" charset="0"/>
              </a:rPr>
              <a:t> the </a:t>
            </a:r>
            <a:r>
              <a:rPr lang="en-US" b="1" u="sng" smtClean="0">
                <a:latin typeface="Bodoni" pitchFamily="18" charset="0"/>
              </a:rPr>
              <a:t>genetic</a:t>
            </a:r>
            <a:r>
              <a:rPr lang="en-US" smtClean="0">
                <a:latin typeface="Bodoni" pitchFamily="18" charset="0"/>
              </a:rPr>
              <a:t> makeup of organisms</a:t>
            </a:r>
          </a:p>
          <a:p>
            <a:pPr lvl="1" eaLnBrk="1" hangingPunct="1"/>
            <a:r>
              <a:rPr lang="en-US" b="1" u="sng" smtClean="0">
                <a:latin typeface="Bodoni" pitchFamily="18" charset="0"/>
              </a:rPr>
              <a:t>Results</a:t>
            </a:r>
            <a:r>
              <a:rPr lang="en-US" smtClean="0">
                <a:latin typeface="Bodoni" pitchFamily="18" charset="0"/>
              </a:rPr>
              <a:t> in organisms with </a:t>
            </a:r>
            <a:r>
              <a:rPr lang="en-US" b="1" u="sng" smtClean="0">
                <a:latin typeface="Bodoni" pitchFamily="18" charset="0"/>
              </a:rPr>
              <a:t>new</a:t>
            </a:r>
            <a:r>
              <a:rPr lang="en-US" smtClean="0">
                <a:latin typeface="Bodoni" pitchFamily="18" charset="0"/>
              </a:rPr>
              <a:t> traits</a:t>
            </a:r>
          </a:p>
          <a:p>
            <a:pPr lvl="1" eaLnBrk="1" hangingPunct="1">
              <a:buFontTx/>
              <a:buNone/>
            </a:pPr>
            <a:endParaRPr lang="en-US" smtClean="0"/>
          </a:p>
        </p:txBody>
      </p:sp>
      <p:sp>
        <p:nvSpPr>
          <p:cNvPr id="15364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600200"/>
            <a:ext cx="4043362" cy="4525963"/>
          </a:xfrm>
        </p:spPr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Selective Breeding</a:t>
            </a:r>
          </a:p>
          <a:p>
            <a:pPr lvl="1" eaLnBrk="1" hangingPunct="1"/>
            <a:r>
              <a:rPr lang="en-US" smtClean="0">
                <a:latin typeface="Bodoni" pitchFamily="18" charset="0"/>
              </a:rPr>
              <a:t>Process has been around for thousands of </a:t>
            </a:r>
            <a:r>
              <a:rPr lang="en-US" b="1" u="sng" smtClean="0">
                <a:latin typeface="Bodoni" pitchFamily="18" charset="0"/>
              </a:rPr>
              <a:t>years</a:t>
            </a:r>
          </a:p>
          <a:p>
            <a:pPr lvl="1" eaLnBrk="1" hangingPunct="1"/>
            <a:r>
              <a:rPr lang="en-US" b="1" u="sng" smtClean="0">
                <a:latin typeface="Bodoni" pitchFamily="18" charset="0"/>
              </a:rPr>
              <a:t>Combines</a:t>
            </a:r>
            <a:r>
              <a:rPr lang="en-US" smtClean="0">
                <a:latin typeface="Bodoni" pitchFamily="18" charset="0"/>
              </a:rPr>
              <a:t> the best traits of two organisms</a:t>
            </a:r>
          </a:p>
          <a:p>
            <a:pPr lvl="1" eaLnBrk="1" hangingPunct="1"/>
            <a:r>
              <a:rPr lang="en-US" smtClean="0">
                <a:latin typeface="Bodoni" pitchFamily="18" charset="0"/>
              </a:rPr>
              <a:t>Results in organisms that have the </a:t>
            </a:r>
            <a:r>
              <a:rPr lang="en-US" b="1" u="sng" smtClean="0">
                <a:latin typeface="Bodoni" pitchFamily="18" charset="0"/>
              </a:rPr>
              <a:t>desirable</a:t>
            </a:r>
            <a:r>
              <a:rPr lang="en-US" smtClean="0">
                <a:latin typeface="Bodoni" pitchFamily="18" charset="0"/>
              </a:rPr>
              <a:t> traits of their parents</a:t>
            </a:r>
          </a:p>
        </p:txBody>
      </p:sp>
      <p:pic>
        <p:nvPicPr>
          <p:cNvPr id="49157" name="Picture 10" descr="penci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1524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343" name="Group 47"/>
          <p:cNvGraphicFramePr>
            <a:graphicFrameLocks noGrp="1"/>
          </p:cNvGraphicFramePr>
          <p:nvPr/>
        </p:nvGraphicFramePr>
        <p:xfrm>
          <a:off x="304800" y="76200"/>
          <a:ext cx="8610600" cy="6704013"/>
        </p:xfrm>
        <a:graphic>
          <a:graphicData uri="http://schemas.openxmlformats.org/drawingml/2006/table">
            <a:tbl>
              <a:tblPr/>
              <a:tblGrid>
                <a:gridCol w="7299325"/>
                <a:gridCol w="1311275"/>
              </a:tblGrid>
              <a:tr h="268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Scientific Example or Fact</a:t>
                      </a:r>
                      <a:endParaRPr kumimoji="0" lang="en-US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461" marR="54461" marT="0" marB="0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GE or SB?</a:t>
                      </a:r>
                      <a:endParaRPr kumimoji="0" lang="en-US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461" marR="54461" marT="0" marB="0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534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Farmers removed the gene in chicken DNA to make them grow featherless.</a:t>
                      </a:r>
                    </a:p>
                  </a:txBody>
                  <a:tcPr marL="54461" marR="5446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461" marR="54461" marT="0" marB="0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534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This process </a:t>
                      </a: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attempts to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combines the best traits of </a:t>
                      </a: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 parents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54461" marR="5446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461" marR="54461" marT="0" marB="0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776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Dog breeders wanted to breed a dog that would run fast but also be born with long, shiny fur, looking for the best characteristics from the parents.</a:t>
                      </a:r>
                    </a:p>
                  </a:txBody>
                  <a:tcPr marL="54461" marR="5446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461" marR="54461" marT="0" marB="0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776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Scientists take out a gene for bioluminescence from a jellyfish and put that gene into a mouse’s DNA to see if it will have a glowing effect.</a:t>
                      </a:r>
                    </a:p>
                  </a:txBody>
                  <a:tcPr marL="54461" marR="5446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461" marR="54461" marT="0" marB="0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This process is relatively new and done in science labs.</a:t>
                      </a:r>
                    </a:p>
                  </a:txBody>
                  <a:tcPr marL="54461" marR="5446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461" marR="54461" marT="0" marB="0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This process manipulates or alters the genes/DNA of organisms.</a:t>
                      </a:r>
                    </a:p>
                  </a:txBody>
                  <a:tcPr marL="54461" marR="5446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461" marR="54461" marT="0" marB="0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This results in organisms with new traits.</a:t>
                      </a:r>
                    </a:p>
                  </a:txBody>
                  <a:tcPr marL="54461" marR="5446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461" marR="54461" marT="0" marB="0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765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English Shorthorn cattle, which produced good beef were bred with Brahman cattle from India to make the offspring both tasty and resistant to heat and humidity.</a:t>
                      </a:r>
                    </a:p>
                  </a:txBody>
                  <a:tcPr marL="54461" marR="5446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461" marR="54461" marT="0" marB="0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This process has been around for thousands of years.</a:t>
                      </a:r>
                    </a:p>
                  </a:txBody>
                  <a:tcPr marL="54461" marR="5446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461" marR="54461" marT="0" marB="0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Scientists removed a gene for fat in bison to make them leaner.</a:t>
                      </a:r>
                    </a:p>
                  </a:txBody>
                  <a:tcPr marL="54461" marR="5446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461" marR="54461" marT="0" marB="0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This results in organisms with desirable traits from both parents</a:t>
                      </a:r>
                    </a:p>
                  </a:txBody>
                  <a:tcPr marL="54461" marR="54461" marT="0" marB="0" anchor="ctr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4461" marR="54461" marT="0" marB="0" horzOverflow="overflow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620000" y="457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GE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20000" y="9906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SB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00" y="1600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SB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620000" y="2362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GE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620000" y="30480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GE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620000" y="35814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BOTH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620000" y="40386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BOTH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620000" y="47244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SB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620000" y="53340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SB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620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GE</a:t>
            </a:r>
          </a:p>
        </p:txBody>
      </p:sp>
      <p:sp>
        <p:nvSpPr>
          <p:cNvPr id="2" name="TextBox 12"/>
          <p:cNvSpPr txBox="1">
            <a:spLocks noChangeArrowheads="1"/>
          </p:cNvSpPr>
          <p:nvPr/>
        </p:nvSpPr>
        <p:spPr bwMode="auto">
          <a:xfrm>
            <a:off x="7620000" y="63246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SB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1" grpId="0"/>
      <p:bldP spid="12" grpId="0"/>
      <p:bldP spid="13" grpId="0"/>
      <p:bldP spid="14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8001000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9144000" cy="64008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FFFF00"/>
                </a:solidFill>
              </a:rPr>
              <a:t> </a:t>
            </a:r>
            <a:r>
              <a:rPr lang="en-US" sz="2800" b="1" smtClean="0">
                <a:solidFill>
                  <a:srgbClr val="FFFF00"/>
                </a:solidFill>
                <a:latin typeface="Calibri" pitchFamily="34" charset="0"/>
              </a:rPr>
              <a:t>Know</a:t>
            </a:r>
          </a:p>
          <a:p>
            <a:pPr lvl="1" eaLnBrk="1" hangingPunct="1"/>
            <a:r>
              <a:rPr lang="en-US" sz="2400" smtClean="0">
                <a:latin typeface="Bodoni" pitchFamily="18" charset="0"/>
              </a:rPr>
              <a:t>Selective  Breeding involves choosing </a:t>
            </a:r>
            <a:r>
              <a:rPr lang="en-US" sz="2400" b="1" u="sng" smtClean="0">
                <a:latin typeface="Bodoni" pitchFamily="18" charset="0"/>
              </a:rPr>
              <a:t>two</a:t>
            </a:r>
            <a:r>
              <a:rPr lang="en-US" sz="2400" smtClean="0">
                <a:latin typeface="Bodoni" pitchFamily="18" charset="0"/>
              </a:rPr>
              <a:t> organisms of the </a:t>
            </a:r>
            <a:r>
              <a:rPr lang="en-US" sz="2400" b="1" u="sng" smtClean="0">
                <a:latin typeface="Bodoni" pitchFamily="18" charset="0"/>
              </a:rPr>
              <a:t>same</a:t>
            </a:r>
            <a:r>
              <a:rPr lang="en-US" sz="2400" smtClean="0">
                <a:latin typeface="Bodoni" pitchFamily="18" charset="0"/>
              </a:rPr>
              <a:t> species and </a:t>
            </a:r>
            <a:r>
              <a:rPr lang="en-US" sz="2400" b="1" u="sng" smtClean="0">
                <a:latin typeface="Bodoni" pitchFamily="18" charset="0"/>
              </a:rPr>
              <a:t>mating</a:t>
            </a:r>
            <a:r>
              <a:rPr lang="en-US" sz="2400" smtClean="0">
                <a:latin typeface="Bodoni" pitchFamily="18" charset="0"/>
              </a:rPr>
              <a:t> them with the hope of getting the </a:t>
            </a:r>
            <a:r>
              <a:rPr lang="en-US" sz="2400" b="1" u="sng" smtClean="0">
                <a:latin typeface="Bodoni" pitchFamily="18" charset="0"/>
              </a:rPr>
              <a:t>best</a:t>
            </a:r>
            <a:r>
              <a:rPr lang="en-US" sz="2400" b="1" smtClean="0">
                <a:latin typeface="Bodoni" pitchFamily="18" charset="0"/>
              </a:rPr>
              <a:t> </a:t>
            </a:r>
            <a:r>
              <a:rPr lang="en-US" sz="2400" b="1" u="sng" smtClean="0">
                <a:latin typeface="Bodoni" pitchFamily="18" charset="0"/>
              </a:rPr>
              <a:t>qualities </a:t>
            </a:r>
            <a:r>
              <a:rPr lang="en-US" sz="2400" smtClean="0">
                <a:latin typeface="Bodoni" pitchFamily="18" charset="0"/>
              </a:rPr>
              <a:t>of each parent to show up in the offspring.</a:t>
            </a:r>
          </a:p>
          <a:p>
            <a:pPr lvl="1" eaLnBrk="1" hangingPunct="1"/>
            <a:r>
              <a:rPr lang="en-US" sz="2400" smtClean="0">
                <a:latin typeface="Bodoni" pitchFamily="18" charset="0"/>
              </a:rPr>
              <a:t>Genetic Engineering involves identifying certain genes and </a:t>
            </a:r>
            <a:r>
              <a:rPr lang="en-US" sz="2400" b="1" u="sng" smtClean="0">
                <a:latin typeface="Bodoni" pitchFamily="18" charset="0"/>
              </a:rPr>
              <a:t>moving</a:t>
            </a:r>
            <a:r>
              <a:rPr lang="en-US" sz="2400" smtClean="0">
                <a:latin typeface="Bodoni" pitchFamily="18" charset="0"/>
              </a:rPr>
              <a:t> them from one organism to another – even to a different species or removing the gene entirely!</a:t>
            </a:r>
          </a:p>
          <a:p>
            <a:pPr lvl="1" eaLnBrk="1" hangingPunct="1"/>
            <a:r>
              <a:rPr lang="en-US" sz="2400" smtClean="0">
                <a:latin typeface="Bodoni" pitchFamily="18" charset="0"/>
              </a:rPr>
              <a:t>Both activities are </a:t>
            </a:r>
            <a:r>
              <a:rPr lang="en-US" sz="2400" b="1" u="sng" smtClean="0">
                <a:latin typeface="Bodoni" pitchFamily="18" charset="0"/>
              </a:rPr>
              <a:t>controversial</a:t>
            </a:r>
            <a:r>
              <a:rPr lang="en-US" sz="2400" smtClean="0">
                <a:latin typeface="Bodoni" pitchFamily="18" charset="0"/>
              </a:rPr>
              <a:t>.</a:t>
            </a:r>
          </a:p>
          <a:p>
            <a:pPr eaLnBrk="1" hangingPunct="1"/>
            <a:r>
              <a:rPr lang="en-US" sz="2800" b="1" smtClean="0">
                <a:solidFill>
                  <a:srgbClr val="FFFF00"/>
                </a:solidFill>
                <a:latin typeface="Calibri" pitchFamily="34" charset="0"/>
              </a:rPr>
              <a:t>Understand</a:t>
            </a:r>
          </a:p>
          <a:p>
            <a:pPr lvl="1" eaLnBrk="1" hangingPunct="1"/>
            <a:r>
              <a:rPr lang="en-US" sz="2400" smtClean="0">
                <a:latin typeface="Bodoni" pitchFamily="18" charset="0"/>
              </a:rPr>
              <a:t>Genetic engineering is an ethical issue that needs to be regulated by the personal, cultural, and global conscience.</a:t>
            </a:r>
          </a:p>
          <a:p>
            <a:pPr eaLnBrk="1" hangingPunct="1"/>
            <a:r>
              <a:rPr lang="en-US" sz="2800" b="1" smtClean="0">
                <a:solidFill>
                  <a:srgbClr val="FFFF00"/>
                </a:solidFill>
                <a:latin typeface="Calibri" pitchFamily="34" charset="0"/>
              </a:rPr>
              <a:t>Do</a:t>
            </a:r>
          </a:p>
          <a:p>
            <a:pPr lvl="1" eaLnBrk="1" hangingPunct="1"/>
            <a:r>
              <a:rPr lang="en-US" sz="2400" smtClean="0">
                <a:latin typeface="Bodoni" pitchFamily="18" charset="0"/>
              </a:rPr>
              <a:t>Discuss the advantages and disadvantages of  both processes.</a:t>
            </a:r>
          </a:p>
          <a:p>
            <a:pPr lvl="1" eaLnBrk="1" hangingPunct="1"/>
            <a:r>
              <a:rPr lang="en-US" sz="2400" smtClean="0">
                <a:latin typeface="Bodoni" pitchFamily="18" charset="0"/>
              </a:rPr>
              <a:t>Analyze scenarios and determine if the situation is an example of genetic engineering or selective breeding.</a:t>
            </a:r>
          </a:p>
          <a:p>
            <a:pPr eaLnBrk="1" hangingPunct="1"/>
            <a:endParaRPr lang="en-US" smtClean="0"/>
          </a:p>
        </p:txBody>
      </p:sp>
      <p:pic>
        <p:nvPicPr>
          <p:cNvPr id="6147" name="Picture 10" descr="penci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25908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Genetic Engineering: Details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8124825" cy="4419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mtClean="0">
                <a:latin typeface="Bodoni" pitchFamily="18" charset="0"/>
              </a:rPr>
              <a:t>Taking DNA from one organism and inserting it into another organism’s DNA sequence to ensure the organism will have a specific trait.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mtClean="0"/>
          </a:p>
          <a:p>
            <a:pPr eaLnBrk="1" hangingPunct="1">
              <a:lnSpc>
                <a:spcPct val="80000"/>
              </a:lnSpc>
            </a:pPr>
            <a:r>
              <a:rPr lang="en-US" smtClean="0">
                <a:latin typeface="Bodoni" pitchFamily="18" charset="0"/>
              </a:rPr>
              <a:t>It produces an organism that has a </a:t>
            </a:r>
            <a:r>
              <a:rPr lang="en-US" b="1" u="sng" smtClean="0">
                <a:latin typeface="Bodoni" pitchFamily="18" charset="0"/>
              </a:rPr>
              <a:t>new trait</a:t>
            </a:r>
            <a:r>
              <a:rPr lang="en-US" b="1" smtClean="0">
                <a:latin typeface="Bodoni" pitchFamily="18" charset="0"/>
              </a:rPr>
              <a:t> </a:t>
            </a:r>
            <a:r>
              <a:rPr lang="en-US" smtClean="0">
                <a:latin typeface="Bodoni" pitchFamily="18" charset="0"/>
              </a:rPr>
              <a:t>it would most likely not have developed on its own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</p:txBody>
      </p:sp>
      <p:pic>
        <p:nvPicPr>
          <p:cNvPr id="7172" name="Picture 10" descr="penci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33528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868363"/>
          </a:xfrm>
        </p:spPr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Genetic Engineering Example A:</a:t>
            </a:r>
          </a:p>
        </p:txBody>
      </p:sp>
      <p:sp>
        <p:nvSpPr>
          <p:cNvPr id="9219" name="Text Placeholder 2"/>
          <p:cNvSpPr>
            <a:spLocks noGrp="1"/>
          </p:cNvSpPr>
          <p:nvPr>
            <p:ph type="body" sz="half" idx="1"/>
          </p:nvPr>
        </p:nvSpPr>
        <p:spPr>
          <a:xfrm>
            <a:off x="3657600" y="990600"/>
            <a:ext cx="5486400" cy="5410200"/>
          </a:xfrm>
        </p:spPr>
        <p:txBody>
          <a:bodyPr/>
          <a:lstStyle/>
          <a:p>
            <a:pPr marL="457200" lvl="1" indent="-457200" eaLnBrk="1" hangingPunct="1">
              <a:buFontTx/>
              <a:buChar char="•"/>
            </a:pPr>
            <a:r>
              <a:rPr lang="en-US" sz="2600" b="1" i="1" smtClean="0">
                <a:latin typeface="Bodoni" pitchFamily="18" charset="0"/>
              </a:rPr>
              <a:t>Diabetic</a:t>
            </a:r>
            <a:r>
              <a:rPr lang="en-US" sz="2600" i="1" smtClean="0">
                <a:latin typeface="Bodoni" pitchFamily="18" charset="0"/>
              </a:rPr>
              <a:t> =  a person whose </a:t>
            </a:r>
            <a:r>
              <a:rPr lang="en-US" sz="2600" i="1" u="sng" smtClean="0">
                <a:latin typeface="Bodoni" pitchFamily="18" charset="0"/>
              </a:rPr>
              <a:t>pancreas</a:t>
            </a:r>
            <a:r>
              <a:rPr lang="en-US" sz="2600" i="1" smtClean="0">
                <a:latin typeface="Bodoni" pitchFamily="18" charset="0"/>
              </a:rPr>
              <a:t> cannot create the important hormone </a:t>
            </a:r>
            <a:r>
              <a:rPr lang="en-US" sz="2600" b="1" i="1" smtClean="0">
                <a:latin typeface="Bodoni" pitchFamily="18" charset="0"/>
              </a:rPr>
              <a:t>insulin</a:t>
            </a:r>
            <a:r>
              <a:rPr lang="en-US" sz="2600" i="1" smtClean="0">
                <a:latin typeface="Bodoni" pitchFamily="18" charset="0"/>
              </a:rPr>
              <a:t>. </a:t>
            </a:r>
            <a:r>
              <a:rPr lang="en-US" sz="2600" smtClean="0">
                <a:latin typeface="Bodoni" pitchFamily="18" charset="0"/>
              </a:rPr>
              <a:t> </a:t>
            </a:r>
          </a:p>
          <a:p>
            <a:pPr marL="457200" lvl="1" indent="-457200" eaLnBrk="1" hangingPunct="1">
              <a:buFontTx/>
              <a:buChar char="•"/>
            </a:pPr>
            <a:endParaRPr lang="en-US" sz="600" smtClean="0">
              <a:latin typeface="Bodoni" pitchFamily="18" charset="0"/>
            </a:endParaRPr>
          </a:p>
          <a:p>
            <a:pPr marL="457200" lvl="1" indent="-457200" eaLnBrk="1" hangingPunct="1">
              <a:buFontTx/>
              <a:buAutoNum type="arabicPeriod"/>
            </a:pPr>
            <a:r>
              <a:rPr lang="en-US" sz="2600" smtClean="0">
                <a:latin typeface="Bodoni" pitchFamily="18" charset="0"/>
              </a:rPr>
              <a:t>Take the gene for making insulin from a healthy donor’s DNA</a:t>
            </a:r>
          </a:p>
          <a:p>
            <a:pPr marL="457200" lvl="1" indent="-457200" eaLnBrk="1" hangingPunct="1">
              <a:buFontTx/>
              <a:buAutoNum type="arabicPeriod"/>
            </a:pPr>
            <a:r>
              <a:rPr lang="en-US" sz="2600" smtClean="0">
                <a:latin typeface="Bodoni" pitchFamily="18" charset="0"/>
              </a:rPr>
              <a:t>Add that gene to the DNA of </a:t>
            </a:r>
            <a:r>
              <a:rPr lang="en-US" sz="2600" b="1" smtClean="0">
                <a:latin typeface="Bodoni" pitchFamily="18" charset="0"/>
              </a:rPr>
              <a:t>pancreas</a:t>
            </a:r>
            <a:r>
              <a:rPr lang="en-US" sz="2600" smtClean="0">
                <a:latin typeface="Bodoni" pitchFamily="18" charset="0"/>
              </a:rPr>
              <a:t> cells from a diabetic</a:t>
            </a:r>
          </a:p>
          <a:p>
            <a:pPr marL="457200" lvl="1" indent="-457200" eaLnBrk="1" hangingPunct="1">
              <a:buFontTx/>
              <a:buAutoNum type="arabicPeriod"/>
            </a:pPr>
            <a:r>
              <a:rPr lang="en-US" sz="2200" smtClean="0">
                <a:latin typeface="Bodoni" pitchFamily="18" charset="0"/>
              </a:rPr>
              <a:t>Let mitosis happen for a while (in a “test tube”) so you get LOTS of pancreas cells with the </a:t>
            </a:r>
            <a:r>
              <a:rPr lang="en-US" sz="2200" b="1" smtClean="0">
                <a:latin typeface="Bodoni" pitchFamily="18" charset="0"/>
              </a:rPr>
              <a:t>good gene</a:t>
            </a:r>
            <a:r>
              <a:rPr lang="en-US" sz="2200" smtClean="0">
                <a:latin typeface="Bodoni" pitchFamily="18" charset="0"/>
              </a:rPr>
              <a:t>.</a:t>
            </a:r>
          </a:p>
          <a:p>
            <a:pPr marL="457200" lvl="1" indent="-457200" eaLnBrk="1" hangingPunct="1">
              <a:buFontTx/>
              <a:buAutoNum type="arabicPeriod"/>
            </a:pPr>
            <a:r>
              <a:rPr lang="en-US" sz="2600" smtClean="0">
                <a:latin typeface="Bodoni" pitchFamily="18" charset="0"/>
              </a:rPr>
              <a:t>Surgically implant the good cells back into the diabetic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62000" y="1143000"/>
            <a:ext cx="3276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u="sng">
                <a:solidFill>
                  <a:srgbClr val="FFFF00"/>
                </a:solidFill>
                <a:latin typeface="Bodoni" pitchFamily="18" charset="0"/>
              </a:rPr>
              <a:t>Give the insulin gene to diabetics.</a:t>
            </a:r>
          </a:p>
        </p:txBody>
      </p:sp>
      <p:pic>
        <p:nvPicPr>
          <p:cNvPr id="8197" name="Picture 19" descr="8883"/>
          <p:cNvPicPr>
            <a:picLocks noChangeAspect="1" noChangeArrowheads="1"/>
          </p:cNvPicPr>
          <p:nvPr/>
        </p:nvPicPr>
        <p:blipFill>
          <a:blip r:embed="rId2" cstate="print"/>
          <a:srcRect l="19608"/>
          <a:stretch>
            <a:fillRect/>
          </a:stretch>
        </p:blipFill>
        <p:spPr bwMode="auto">
          <a:xfrm>
            <a:off x="228600" y="2362200"/>
            <a:ext cx="31242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10" descr="penci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95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868363"/>
          </a:xfrm>
        </p:spPr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Genetic Engineering Example B:</a:t>
            </a:r>
          </a:p>
        </p:txBody>
      </p:sp>
      <p:sp>
        <p:nvSpPr>
          <p:cNvPr id="33794" name="Text Placeholder 2"/>
          <p:cNvSpPr>
            <a:spLocks noGrp="1"/>
          </p:cNvSpPr>
          <p:nvPr>
            <p:ph type="body" sz="half" idx="1"/>
          </p:nvPr>
        </p:nvSpPr>
        <p:spPr>
          <a:xfrm>
            <a:off x="3962400" y="1066800"/>
            <a:ext cx="4876800" cy="1981200"/>
          </a:xfrm>
        </p:spPr>
        <p:txBody>
          <a:bodyPr/>
          <a:lstStyle/>
          <a:p>
            <a:pPr marL="342900" lvl="1" indent="-342900" eaLnBrk="1" hangingPunct="1">
              <a:buFontTx/>
              <a:buChar char="•"/>
            </a:pPr>
            <a:r>
              <a:rPr lang="en-US" sz="2400" smtClean="0">
                <a:latin typeface="Bodoni" pitchFamily="18" charset="0"/>
              </a:rPr>
              <a:t>Scientists engineered chickens to be featherless by REMOVING the gene in chicken DNA that causes them to grow feathers</a:t>
            </a:r>
            <a:endParaRPr lang="en-US" sz="2600" smtClean="0">
              <a:latin typeface="Bodoni" pitchFamily="18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762000" y="1143000"/>
            <a:ext cx="3276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u="sng">
                <a:solidFill>
                  <a:srgbClr val="FFFF00"/>
                </a:solidFill>
                <a:latin typeface="Bodoni" pitchFamily="18" charset="0"/>
              </a:rPr>
              <a:t>Make chickens with no feathers.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971800"/>
            <a:ext cx="5791200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0" descr="penci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95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868363"/>
          </a:xfrm>
        </p:spPr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Genetic Engineering Example C:</a:t>
            </a:r>
          </a:p>
        </p:txBody>
      </p:sp>
      <p:sp>
        <p:nvSpPr>
          <p:cNvPr id="34818" name="Text Placeholder 2"/>
          <p:cNvSpPr>
            <a:spLocks noGrp="1"/>
          </p:cNvSpPr>
          <p:nvPr>
            <p:ph type="body" sz="half" idx="1"/>
          </p:nvPr>
        </p:nvSpPr>
        <p:spPr>
          <a:xfrm>
            <a:off x="4419600" y="990600"/>
            <a:ext cx="4419600" cy="1676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smtClean="0">
                <a:latin typeface="Bodoni" pitchFamily="18" charset="0"/>
              </a:rPr>
              <a:t>Scientists added a gene for producing scorpion venom to cabbage plants to kill pesky caterpillars that eat crops!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457200" y="914400"/>
            <a:ext cx="3886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u="sng">
                <a:solidFill>
                  <a:srgbClr val="FFFF00"/>
                </a:solidFill>
                <a:latin typeface="Bodoni" pitchFamily="18" charset="0"/>
              </a:rPr>
              <a:t>Cabbage plant</a:t>
            </a:r>
            <a:r>
              <a:rPr lang="en-US" sz="2800" b="1">
                <a:solidFill>
                  <a:srgbClr val="FFFF00"/>
                </a:solidFill>
                <a:latin typeface="Bodoni" pitchFamily="18" charset="0"/>
              </a:rPr>
              <a:t> + </a:t>
            </a:r>
          </a:p>
          <a:p>
            <a:r>
              <a:rPr lang="en-US" sz="2800" b="1">
                <a:solidFill>
                  <a:srgbClr val="FFFF00"/>
                </a:solidFill>
                <a:latin typeface="Bodoni" pitchFamily="18" charset="0"/>
              </a:rPr>
              <a:t>   </a:t>
            </a:r>
            <a:r>
              <a:rPr lang="en-US" sz="2800" b="1" u="sng">
                <a:solidFill>
                  <a:srgbClr val="FFFF00"/>
                </a:solidFill>
                <a:latin typeface="Bodoni" pitchFamily="18" charset="0"/>
              </a:rPr>
              <a:t>scorpion venom</a:t>
            </a:r>
            <a:r>
              <a:rPr lang="en-US" sz="2800" b="1">
                <a:solidFill>
                  <a:srgbClr val="FFFF00"/>
                </a:solidFill>
                <a:latin typeface="Bodoni" pitchFamily="18" charset="0"/>
              </a:rPr>
              <a:t> = </a:t>
            </a:r>
          </a:p>
          <a:p>
            <a:r>
              <a:rPr lang="en-US" sz="2800" b="1">
                <a:solidFill>
                  <a:srgbClr val="FFFF00"/>
                </a:solidFill>
                <a:latin typeface="Bodoni" pitchFamily="18" charset="0"/>
              </a:rPr>
              <a:t>     </a:t>
            </a:r>
            <a:r>
              <a:rPr lang="en-US" sz="2800" b="1" u="sng">
                <a:solidFill>
                  <a:srgbClr val="FFFF00"/>
                </a:solidFill>
                <a:latin typeface="Bodoni" pitchFamily="18" charset="0"/>
              </a:rPr>
              <a:t>bug-proof veggies</a:t>
            </a:r>
          </a:p>
        </p:txBody>
      </p:sp>
      <p:pic>
        <p:nvPicPr>
          <p:cNvPr id="1024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911475"/>
            <a:ext cx="4267200" cy="341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7"/>
          <p:cNvPicPr>
            <a:picLocks noChangeAspect="1" noChangeArrowheads="1"/>
          </p:cNvPicPr>
          <p:nvPr/>
        </p:nvPicPr>
        <p:blipFill>
          <a:blip r:embed="rId3" cstate="print">
            <a:lum bright="-6000" contrast="36000"/>
          </a:blip>
          <a:srcRect/>
          <a:stretch>
            <a:fillRect/>
          </a:stretch>
        </p:blipFill>
        <p:spPr bwMode="auto">
          <a:xfrm>
            <a:off x="4648200" y="2667000"/>
            <a:ext cx="391477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0" descr="pencil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5240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868363"/>
          </a:xfrm>
        </p:spPr>
        <p:txBody>
          <a:bodyPr/>
          <a:lstStyle/>
          <a:p>
            <a:pPr eaLnBrk="1" hangingPunct="1"/>
            <a:r>
              <a:rPr lang="en-US" smtClean="0">
                <a:latin typeface="Bodoni" pitchFamily="18" charset="0"/>
              </a:rPr>
              <a:t>Genetic Engineering Example D:</a:t>
            </a:r>
          </a:p>
        </p:txBody>
      </p:sp>
      <p:sp>
        <p:nvSpPr>
          <p:cNvPr id="35842" name="Text Placeholder 2"/>
          <p:cNvSpPr>
            <a:spLocks noGrp="1"/>
          </p:cNvSpPr>
          <p:nvPr>
            <p:ph type="body" sz="half" idx="1"/>
          </p:nvPr>
        </p:nvSpPr>
        <p:spPr>
          <a:xfrm>
            <a:off x="3962400" y="1066800"/>
            <a:ext cx="4800600" cy="1676400"/>
          </a:xfrm>
        </p:spPr>
        <p:txBody>
          <a:bodyPr/>
          <a:lstStyle/>
          <a:p>
            <a:r>
              <a:rPr lang="en-US" sz="2400" smtClean="0">
                <a:latin typeface="Bodoni" pitchFamily="18" charset="0"/>
              </a:rPr>
              <a:t>Placing the “anti-freeze gene” from a fish in tomatoes so the tomatoes can still grow in cold weather.</a:t>
            </a:r>
          </a:p>
          <a:p>
            <a:endParaRPr lang="en-US" sz="2400" smtClean="0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838200" y="990600"/>
            <a:ext cx="3276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u="sng">
                <a:solidFill>
                  <a:srgbClr val="FFFF00"/>
                </a:solidFill>
                <a:latin typeface="Bodoni" pitchFamily="18" charset="0"/>
              </a:rPr>
              <a:t>Give tomatoes the ability to make anti-freeze.</a:t>
            </a:r>
          </a:p>
        </p:txBody>
      </p: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743200"/>
            <a:ext cx="5842000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0" descr="penci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95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4648200" cy="1143000"/>
          </a:xfrm>
        </p:spPr>
        <p:txBody>
          <a:bodyPr/>
          <a:lstStyle/>
          <a:p>
            <a:pPr algn="l" eaLnBrk="1" hangingPunct="1"/>
            <a:r>
              <a:rPr lang="en-US" sz="6000" smtClean="0">
                <a:latin typeface="Bodoni" pitchFamily="18" charset="0"/>
              </a:rPr>
              <a:t>Remember!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10200" y="1600200"/>
            <a:ext cx="3886200" cy="3733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000" smtClean="0">
                <a:latin typeface="Bodoni" pitchFamily="18" charset="0"/>
              </a:rPr>
              <a:t>   Genetic engineering involves the </a:t>
            </a:r>
            <a:r>
              <a:rPr lang="en-US" sz="4000" b="1" u="sng" smtClean="0">
                <a:latin typeface="Bodoni" pitchFamily="18" charset="0"/>
              </a:rPr>
              <a:t>manipulation</a:t>
            </a:r>
            <a:r>
              <a:rPr lang="en-US" sz="4000" smtClean="0">
                <a:latin typeface="Bodoni" pitchFamily="18" charset="0"/>
              </a:rPr>
              <a:t> of </a:t>
            </a:r>
            <a:r>
              <a:rPr lang="en-US" sz="4000" b="1" u="sng" smtClean="0">
                <a:latin typeface="Bodoni" pitchFamily="18" charset="0"/>
              </a:rPr>
              <a:t>genes</a:t>
            </a:r>
            <a:r>
              <a:rPr lang="en-US" sz="4000" smtClean="0">
                <a:latin typeface="Bodoni" pitchFamily="18" charset="0"/>
              </a:rPr>
              <a:t>!</a:t>
            </a:r>
          </a:p>
          <a:p>
            <a:pPr eaLnBrk="1" hangingPunct="1">
              <a:buFontTx/>
              <a:buNone/>
            </a:pPr>
            <a:endParaRPr lang="en-US" sz="4400" smtClean="0"/>
          </a:p>
        </p:txBody>
      </p:sp>
      <p:pic>
        <p:nvPicPr>
          <p:cNvPr id="12292" name="Picture 5" descr="\\staff-fs\teachers\hendersonm\7TH GRADE SCIENCE\Inheritance\DNA, genes, chromos, GE, SB\ist2_352492-genetic-engineer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00200"/>
            <a:ext cx="5105400" cy="463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 rot="5400000">
            <a:off x="3352800" y="3352800"/>
            <a:ext cx="838200" cy="381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581400" y="2209800"/>
            <a:ext cx="17526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Gene: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 segment of DNA</a:t>
            </a:r>
          </a:p>
        </p:txBody>
      </p:sp>
      <p:pic>
        <p:nvPicPr>
          <p:cNvPr id="12295" name="Picture 10" descr="penci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76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heme/theme1.xml><?xml version="1.0" encoding="utf-8"?>
<a:theme xmlns:a="http://schemas.openxmlformats.org/drawingml/2006/main" name="ind_0166_slide">
  <a:themeElements>
    <a:clrScheme name="ind_0166_slide 2">
      <a:dk1>
        <a:srgbClr val="616161"/>
      </a:dk1>
      <a:lt1>
        <a:srgbClr val="FFFFFF"/>
      </a:lt1>
      <a:dk2>
        <a:srgbClr val="006400"/>
      </a:dk2>
      <a:lt2>
        <a:srgbClr val="FFFFFF"/>
      </a:lt2>
      <a:accent1>
        <a:srgbClr val="A8DA09"/>
      </a:accent1>
      <a:accent2>
        <a:srgbClr val="0994DA"/>
      </a:accent2>
      <a:accent3>
        <a:srgbClr val="AAB8AA"/>
      </a:accent3>
      <a:accent4>
        <a:srgbClr val="DADADA"/>
      </a:accent4>
      <a:accent5>
        <a:srgbClr val="D1EAAA"/>
      </a:accent5>
      <a:accent6>
        <a:srgbClr val="0786C5"/>
      </a:accent6>
      <a:hlink>
        <a:srgbClr val="09DA09"/>
      </a:hlink>
      <a:folHlink>
        <a:srgbClr val="E8CF0B"/>
      </a:folHlink>
    </a:clrScheme>
    <a:fontScheme name="ind_0166_slide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d_0166_slide 1">
        <a:dk1>
          <a:srgbClr val="616161"/>
        </a:dk1>
        <a:lt1>
          <a:srgbClr val="FFFFFF"/>
        </a:lt1>
        <a:dk2>
          <a:srgbClr val="006400"/>
        </a:dk2>
        <a:lt2>
          <a:srgbClr val="FFFFFF"/>
        </a:lt2>
        <a:accent1>
          <a:srgbClr val="29C729"/>
        </a:accent1>
        <a:accent2>
          <a:srgbClr val="99BA2B"/>
        </a:accent2>
        <a:accent3>
          <a:srgbClr val="AAB8AA"/>
        </a:accent3>
        <a:accent4>
          <a:srgbClr val="DADADA"/>
        </a:accent4>
        <a:accent5>
          <a:srgbClr val="ACE0AC"/>
        </a:accent5>
        <a:accent6>
          <a:srgbClr val="8AA826"/>
        </a:accent6>
        <a:hlink>
          <a:srgbClr val="66BE66"/>
        </a:hlink>
        <a:folHlink>
          <a:srgbClr val="BCE24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_0166_slide 2">
        <a:dk1>
          <a:srgbClr val="616161"/>
        </a:dk1>
        <a:lt1>
          <a:srgbClr val="FFFFFF"/>
        </a:lt1>
        <a:dk2>
          <a:srgbClr val="006400"/>
        </a:dk2>
        <a:lt2>
          <a:srgbClr val="FFFFFF"/>
        </a:lt2>
        <a:accent1>
          <a:srgbClr val="A8DA09"/>
        </a:accent1>
        <a:accent2>
          <a:srgbClr val="0994DA"/>
        </a:accent2>
        <a:accent3>
          <a:srgbClr val="AAB8AA"/>
        </a:accent3>
        <a:accent4>
          <a:srgbClr val="DADADA"/>
        </a:accent4>
        <a:accent5>
          <a:srgbClr val="D1EAAA"/>
        </a:accent5>
        <a:accent6>
          <a:srgbClr val="0786C5"/>
        </a:accent6>
        <a:hlink>
          <a:srgbClr val="09DA09"/>
        </a:hlink>
        <a:folHlink>
          <a:srgbClr val="E8CF0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_0166_slide 3">
        <a:dk1>
          <a:srgbClr val="616161"/>
        </a:dk1>
        <a:lt1>
          <a:srgbClr val="FFFFFF"/>
        </a:lt1>
        <a:dk2>
          <a:srgbClr val="006400"/>
        </a:dk2>
        <a:lt2>
          <a:srgbClr val="FFFFFF"/>
        </a:lt2>
        <a:accent1>
          <a:srgbClr val="F3A823"/>
        </a:accent1>
        <a:accent2>
          <a:srgbClr val="47CE47"/>
        </a:accent2>
        <a:accent3>
          <a:srgbClr val="AAB8AA"/>
        </a:accent3>
        <a:accent4>
          <a:srgbClr val="DADADA"/>
        </a:accent4>
        <a:accent5>
          <a:srgbClr val="F8D1AC"/>
        </a:accent5>
        <a:accent6>
          <a:srgbClr val="3FBA3F"/>
        </a:accent6>
        <a:hlink>
          <a:srgbClr val="F9A16C"/>
        </a:hlink>
        <a:folHlink>
          <a:srgbClr val="E580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_0166_slide 4">
        <a:dk1>
          <a:srgbClr val="616161"/>
        </a:dk1>
        <a:lt1>
          <a:srgbClr val="FFFFFF"/>
        </a:lt1>
        <a:dk2>
          <a:srgbClr val="006400"/>
        </a:dk2>
        <a:lt2>
          <a:srgbClr val="FFFFFF"/>
        </a:lt2>
        <a:accent1>
          <a:srgbClr val="E9AFCC"/>
        </a:accent1>
        <a:accent2>
          <a:srgbClr val="E7C463"/>
        </a:accent2>
        <a:accent3>
          <a:srgbClr val="AAB8AA"/>
        </a:accent3>
        <a:accent4>
          <a:srgbClr val="DADADA"/>
        </a:accent4>
        <a:accent5>
          <a:srgbClr val="F2D4E2"/>
        </a:accent5>
        <a:accent6>
          <a:srgbClr val="D1B159"/>
        </a:accent6>
        <a:hlink>
          <a:srgbClr val="C9E05C"/>
        </a:hlink>
        <a:folHlink>
          <a:srgbClr val="95B1E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d_0166_slid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29C729"/>
        </a:accent1>
        <a:accent2>
          <a:srgbClr val="99BA2B"/>
        </a:accent2>
        <a:accent3>
          <a:srgbClr val="FFFFFF"/>
        </a:accent3>
        <a:accent4>
          <a:srgbClr val="000000"/>
        </a:accent4>
        <a:accent5>
          <a:srgbClr val="ACE0AC"/>
        </a:accent5>
        <a:accent6>
          <a:srgbClr val="8AA826"/>
        </a:accent6>
        <a:hlink>
          <a:srgbClr val="66BE66"/>
        </a:hlink>
        <a:folHlink>
          <a:srgbClr val="BCE2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0166_slid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8DA09"/>
        </a:accent1>
        <a:accent2>
          <a:srgbClr val="0994DA"/>
        </a:accent2>
        <a:accent3>
          <a:srgbClr val="FFFFFF"/>
        </a:accent3>
        <a:accent4>
          <a:srgbClr val="000000"/>
        </a:accent4>
        <a:accent5>
          <a:srgbClr val="D1EAAA"/>
        </a:accent5>
        <a:accent6>
          <a:srgbClr val="0786C5"/>
        </a:accent6>
        <a:hlink>
          <a:srgbClr val="09DA09"/>
        </a:hlink>
        <a:folHlink>
          <a:srgbClr val="E8CF0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0166_slid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3A823"/>
        </a:accent1>
        <a:accent2>
          <a:srgbClr val="47CE47"/>
        </a:accent2>
        <a:accent3>
          <a:srgbClr val="FFFFFF"/>
        </a:accent3>
        <a:accent4>
          <a:srgbClr val="000000"/>
        </a:accent4>
        <a:accent5>
          <a:srgbClr val="F8D1AC"/>
        </a:accent5>
        <a:accent6>
          <a:srgbClr val="3FBA3F"/>
        </a:accent6>
        <a:hlink>
          <a:srgbClr val="F9A16C"/>
        </a:hlink>
        <a:folHlink>
          <a:srgbClr val="E580B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0166_slid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9AFCC"/>
        </a:accent1>
        <a:accent2>
          <a:srgbClr val="E7C463"/>
        </a:accent2>
        <a:accent3>
          <a:srgbClr val="FFFFFF"/>
        </a:accent3>
        <a:accent4>
          <a:srgbClr val="000000"/>
        </a:accent4>
        <a:accent5>
          <a:srgbClr val="F2D4E2"/>
        </a:accent5>
        <a:accent6>
          <a:srgbClr val="D1B159"/>
        </a:accent6>
        <a:hlink>
          <a:srgbClr val="C9E05C"/>
        </a:hlink>
        <a:folHlink>
          <a:srgbClr val="95B1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1">
      <a:dk1>
        <a:srgbClr val="3E3E5C"/>
      </a:dk1>
      <a:lt1>
        <a:srgbClr val="FFFFFF"/>
      </a:lt1>
      <a:dk2>
        <a:srgbClr val="666699"/>
      </a:dk2>
      <a:lt2>
        <a:srgbClr val="FFFFFF"/>
      </a:lt2>
      <a:accent1>
        <a:srgbClr val="60597B"/>
      </a:accent1>
      <a:accent2>
        <a:srgbClr val="6666FF"/>
      </a:accent2>
      <a:accent3>
        <a:srgbClr val="B8B8CA"/>
      </a:accent3>
      <a:accent4>
        <a:srgbClr val="DADADA"/>
      </a:accent4>
      <a:accent5>
        <a:srgbClr val="B6B5BF"/>
      </a:accent5>
      <a:accent6>
        <a:srgbClr val="5C5CE7"/>
      </a:accent6>
      <a:hlink>
        <a:srgbClr val="99CCFF"/>
      </a:hlink>
      <a:folHlink>
        <a:srgbClr val="FFFF99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ind_0166_slide</Template>
  <TotalTime>1323</TotalTime>
  <Words>810</Words>
  <Application>Microsoft Office PowerPoint</Application>
  <PresentationFormat>On-screen Show (4:3)</PresentationFormat>
  <Paragraphs>127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Comic Sans MS</vt:lpstr>
      <vt:lpstr>Bodoni</vt:lpstr>
      <vt:lpstr>Calibri</vt:lpstr>
      <vt:lpstr>Times New Roman</vt:lpstr>
      <vt:lpstr>ind_0166_slide</vt:lpstr>
      <vt:lpstr>Default Design</vt:lpstr>
      <vt:lpstr>Genetic Engineering and Selective Breeding</vt:lpstr>
      <vt:lpstr>Scientists used a bioluminescent gene from a jellyfish to create “glowing” green mice!   </vt:lpstr>
      <vt:lpstr>Slide 3</vt:lpstr>
      <vt:lpstr>Genetic Engineering: Details</vt:lpstr>
      <vt:lpstr>Genetic Engineering Example A:</vt:lpstr>
      <vt:lpstr>Genetic Engineering Example B:</vt:lpstr>
      <vt:lpstr>Genetic Engineering Example C:</vt:lpstr>
      <vt:lpstr>Genetic Engineering Example D:</vt:lpstr>
      <vt:lpstr>Remember!</vt:lpstr>
      <vt:lpstr>Genetic Engineering of insect-         resistant corn</vt:lpstr>
      <vt:lpstr>Advantages  of Genetic Engineering</vt:lpstr>
      <vt:lpstr>Disadvantages of Genetic Engineering</vt:lpstr>
      <vt:lpstr>Slide 13</vt:lpstr>
      <vt:lpstr>Selective Breeding: Details</vt:lpstr>
      <vt:lpstr>Selective Breeding Example A</vt:lpstr>
      <vt:lpstr>Selective Breeding Example B</vt:lpstr>
      <vt:lpstr>Selective Breeding: Example C</vt:lpstr>
      <vt:lpstr>Selective Breeding Example D</vt:lpstr>
      <vt:lpstr>Remember!</vt:lpstr>
      <vt:lpstr>Advantages  of Selective Breeding</vt:lpstr>
      <vt:lpstr>Disadvantages  of Selective Breeding</vt:lpstr>
      <vt:lpstr>REVIEW</vt:lpstr>
      <vt:lpstr>Slide 23</vt:lpstr>
      <vt:lpstr>Slide 24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Genetic Technology</dc:title>
  <dc:creator>Shelby K</dc:creator>
  <cp:lastModifiedBy>eanderson</cp:lastModifiedBy>
  <cp:revision>115</cp:revision>
  <dcterms:created xsi:type="dcterms:W3CDTF">2009-03-15T18:20:51Z</dcterms:created>
  <dcterms:modified xsi:type="dcterms:W3CDTF">2014-02-14T18:06:35Z</dcterms:modified>
</cp:coreProperties>
</file>