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6" r:id="rId2"/>
    <p:sldId id="291" r:id="rId3"/>
    <p:sldId id="289" r:id="rId4"/>
    <p:sldId id="290" r:id="rId5"/>
    <p:sldId id="293" r:id="rId6"/>
    <p:sldId id="292" r:id="rId7"/>
    <p:sldId id="268" r:id="rId8"/>
    <p:sldId id="269" r:id="rId9"/>
    <p:sldId id="270" r:id="rId10"/>
    <p:sldId id="271" r:id="rId11"/>
    <p:sldId id="272" r:id="rId12"/>
    <p:sldId id="294" r:id="rId13"/>
    <p:sldId id="273" r:id="rId14"/>
    <p:sldId id="283" r:id="rId15"/>
    <p:sldId id="267" r:id="rId16"/>
    <p:sldId id="277" r:id="rId17"/>
    <p:sldId id="274" r:id="rId18"/>
    <p:sldId id="278" r:id="rId19"/>
    <p:sldId id="279" r:id="rId20"/>
    <p:sldId id="280" r:id="rId2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660"/>
  </p:normalViewPr>
  <p:slideViewPr>
    <p:cSldViewPr>
      <p:cViewPr varScale="1">
        <p:scale>
          <a:sx n="48" d="100"/>
          <a:sy n="48" d="100"/>
        </p:scale>
        <p:origin x="50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41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5" tIns="46582" rIns="93165" bIns="46582" numCol="1" anchor="t" anchorCtr="0" compatLnSpc="1">
            <a:prstTxWarp prst="textNoShape">
              <a:avLst/>
            </a:prstTxWarp>
          </a:bodyPr>
          <a:lstStyle>
            <a:lvl1pPr defTabSz="93136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386" y="0"/>
            <a:ext cx="303741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5" tIns="46582" rIns="93165" bIns="46582" numCol="1" anchor="t" anchorCtr="0" compatLnSpc="1">
            <a:prstTxWarp prst="textNoShape">
              <a:avLst/>
            </a:prstTxWarp>
          </a:bodyPr>
          <a:lstStyle>
            <a:lvl1pPr algn="r" defTabSz="93136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EB1ED5C0-D266-4F7D-9853-F6F31664669F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0627"/>
            <a:ext cx="303741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5" tIns="46582" rIns="93165" bIns="46582" numCol="1" anchor="b" anchorCtr="0" compatLnSpc="1">
            <a:prstTxWarp prst="textNoShape">
              <a:avLst/>
            </a:prstTxWarp>
          </a:bodyPr>
          <a:lstStyle>
            <a:lvl1pPr defTabSz="93136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386" y="8830627"/>
            <a:ext cx="3037413" cy="46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5" tIns="46582" rIns="93165" bIns="46582" numCol="1" anchor="b" anchorCtr="0" compatLnSpc="1">
            <a:prstTxWarp prst="textNoShape">
              <a:avLst/>
            </a:prstTxWarp>
          </a:bodyPr>
          <a:lstStyle>
            <a:lvl1pPr algn="r" defTabSz="931365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9D5846E-5108-4B4E-A00C-3737495259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7313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413" cy="46418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386" y="0"/>
            <a:ext cx="3037413" cy="464184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pPr>
              <a:defRPr/>
            </a:pPr>
            <a:fld id="{185D717F-B50C-426D-A04B-EEFAF11CAE89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81" y="4416108"/>
            <a:ext cx="5607038" cy="4182427"/>
          </a:xfrm>
          <a:prstGeom prst="rect">
            <a:avLst/>
          </a:prstGeom>
        </p:spPr>
        <p:txBody>
          <a:bodyPr vert="horz" lIns="91861" tIns="45930" rIns="91861" bIns="4593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0627"/>
            <a:ext cx="3037413" cy="46418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386" y="8830627"/>
            <a:ext cx="3037413" cy="464184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pPr>
              <a:defRPr/>
            </a:pPr>
            <a:fld id="{FD446C85-89A1-4048-AD81-DD4A4BA217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7056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3178E-D68B-4E15-8B8F-963FE474E369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F5D6F-D9CA-4174-A44D-3DFDDDBA25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0F5DE-C9C0-44A9-B907-A1FA049C8EB5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6E26A-C25E-4F6C-BB7F-D187F268C9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17C40-DF56-435F-9825-D58EE1CF3BF2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AA66A-E032-4B4A-9ED1-D86B42AAEA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20F67-A92C-4C49-8F01-3AF89ED28199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D55E6-94D5-4AE6-BD3B-3D802E686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E6005-E460-444F-AE78-F4CABA2FB11A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6B15B-DF46-46AB-B79E-6E1B28612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7843F-3B6C-4285-A0B1-9EE3D93F8DFC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27116-AAEE-494B-96A3-A195560CAA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A10BC-CAC3-4C46-8C3D-341BDAD178B9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8AEFC-5E03-4CF6-AE2D-E920E70D29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73A35-F44A-4D1D-ACEF-0D1327B3600B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66A04-D8E6-4B43-A6C9-C95554A937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04DB2-926C-4108-91E6-CBA8BF10AB13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B5571-C03A-4632-9A52-7548CD212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94E09-E091-41B6-966B-B3751EF9B639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4FD7D-657A-4266-9DF0-6F39EE3F0F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EF293-8FBA-43BC-A87A-F189FCE8CD9C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58587-793E-4691-95F3-834F6674C6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E383E3E-1B2B-4616-98F8-A3303456F698}" type="datetimeFigureOut">
              <a:rPr lang="en-US"/>
              <a:pPr>
                <a:defRPr/>
              </a:pPr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B27DF76-6DE3-49C2-9529-71A6D3901B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classzone.com/books/earth_science/terc/content/visualizations/es2901/es2901page01.cf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Content Placeholder 3" descr="http://ts1.mm.bing.net/images/thumbnail.aspx?q=524772909332&amp;id=fb2416b7112ef04cf77789523774837e&amp;url=http%3a%2f%2fblog.webosaurs.com%2fwp-content%2fuploads%2f2009%2f09%2fvelociraptor_fighting_dinosaur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000" b="1" dirty="0" smtClean="0">
                <a:solidFill>
                  <a:srgbClr val="FF0000"/>
                </a:solidFill>
              </a:rPr>
              <a:t/>
            </a:r>
            <a:br>
              <a:rPr lang="en-US" sz="8000" b="1" dirty="0" smtClean="0">
                <a:solidFill>
                  <a:srgbClr val="FF0000"/>
                </a:solidFill>
              </a:rPr>
            </a:br>
            <a:r>
              <a:rPr lang="en-US" sz="8000" b="1" dirty="0" smtClean="0">
                <a:solidFill>
                  <a:srgbClr val="FF0000"/>
                </a:solidFill>
              </a:rPr>
              <a:t/>
            </a:r>
            <a:br>
              <a:rPr lang="en-US" sz="8000" b="1" dirty="0" smtClean="0">
                <a:solidFill>
                  <a:srgbClr val="FF0000"/>
                </a:solidFill>
              </a:rPr>
            </a:br>
            <a:r>
              <a:rPr lang="en-US" sz="8000" b="1" dirty="0" smtClean="0">
                <a:solidFill>
                  <a:srgbClr val="FF0000"/>
                </a:solidFill>
              </a:rPr>
              <a:t/>
            </a:r>
            <a:br>
              <a:rPr lang="en-US" sz="8000" b="1" dirty="0" smtClean="0">
                <a:solidFill>
                  <a:srgbClr val="FF0000"/>
                </a:solidFill>
              </a:rPr>
            </a:br>
            <a:r>
              <a:rPr lang="en-US" sz="8000" b="1" dirty="0" smtClean="0">
                <a:solidFill>
                  <a:srgbClr val="FF0000"/>
                </a:solidFill>
              </a:rPr>
              <a:t/>
            </a:r>
            <a:br>
              <a:rPr lang="en-US" sz="8000" b="1" dirty="0" smtClean="0">
                <a:solidFill>
                  <a:srgbClr val="FF0000"/>
                </a:solidFill>
              </a:rPr>
            </a:br>
            <a:r>
              <a:rPr lang="en-US" sz="8000" b="1" dirty="0" smtClean="0">
                <a:solidFill>
                  <a:srgbClr val="FF0000"/>
                </a:solidFill>
              </a:rPr>
              <a:t>The fossil Record</a:t>
            </a:r>
            <a:endParaRPr lang="en-US" sz="8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Petrified fossils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Is a fossil formed when the minerals slowly replace all or part of an organism.</a:t>
            </a:r>
          </a:p>
          <a:p>
            <a:pPr eaLnBrk="1" hangingPunct="1"/>
            <a:endParaRPr lang="en-US" smtClean="0"/>
          </a:p>
          <a:p>
            <a:pPr eaLnBrk="1" hangingPunct="1">
              <a:buFont typeface="Arial" charset="0"/>
              <a:buNone/>
            </a:pP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pic>
        <p:nvPicPr>
          <p:cNvPr id="24579" name="Picture 3" descr="Petrified stump, Florissant Fossil Beds National Monument. Colorado, USA (color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3429000"/>
            <a:ext cx="5486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524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Organisms are preserved in substances other than sediments: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Organisms such as the Mammoth have been perfectly preserved in ice.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Insects like mosquito’s have been preserved in sap of trees, called amber.</a:t>
            </a:r>
          </a:p>
        </p:txBody>
      </p:sp>
      <p:pic>
        <p:nvPicPr>
          <p:cNvPr id="25603" name="Picture 4" descr="http://ts4.mm.bing.net/images/thumbnail.aspx?q=766644849779&amp;id=24e99fe49436d2d2b1214c058c45b578&amp;url=http%3a%2f%2f3.bp.blogspot.com%2f_KpqQ9rqe9aQ%2fTTgIxS8t8pI%2fAAAAAAAAH0E%2fni6fxE6i8tw%2fs1600%2fmammoth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962400"/>
            <a:ext cx="285750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5" descr="http://ts1.mm.bing.net/images/thumbnail.aspx?q=634581621920&amp;id=8885cfed4a52275cc24a3b485e40c2da&amp;url=http%3a%2f%2fearthsci8.wikispaces.com%2ffile%2fview%2finsectinamber.jpg%2f197074724%2finsectinamb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3886200"/>
            <a:ext cx="28575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Fossil Record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dirty="0" smtClean="0"/>
              <a:t>•Record of all of the millions of fossils found  </a:t>
            </a:r>
          </a:p>
          <a:p>
            <a:pPr eaLnBrk="1" hangingPunct="1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Scientists look for similarities between living organisms and fossils.</a:t>
            </a:r>
          </a:p>
          <a:p>
            <a:pPr eaLnBrk="1" hangingPunct="1">
              <a:buFont typeface="Arial" charset="0"/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80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Fossil Record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provides evidence about the history of life on Earth and how different groups of organisms, including species, have changed over time.</a:t>
            </a:r>
          </a:p>
          <a:p>
            <a:pPr eaLnBrk="1" hangingPunct="1">
              <a:buFont typeface="Arial" charset="0"/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3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676400"/>
          </a:xfrm>
        </p:spPr>
        <p:txBody>
          <a:bodyPr/>
          <a:lstStyle/>
          <a:p>
            <a:pPr algn="l" eaLnBrk="1" hangingPunct="1"/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To understand how living things have changed through time, scientists need to be able to determine the age of the fossil. Scientists can determine fossils age in two ways:</a:t>
            </a:r>
          </a:p>
        </p:txBody>
      </p:sp>
      <p:sp>
        <p:nvSpPr>
          <p:cNvPr id="27650" name="Content Placeholder 4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Relative dating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2. Radioactive dating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52400" y="4572000"/>
            <a:ext cx="839946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/>
              <a:t>The fossil record provides information about species that are </a:t>
            </a:r>
            <a:r>
              <a:rPr lang="en-US" sz="3200" dirty="0" smtClean="0"/>
              <a:t>__Extinct__ </a:t>
            </a:r>
            <a:r>
              <a:rPr lang="en-US" sz="3200" dirty="0"/>
              <a:t>(or have died out).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Relative dating: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Scientists look at where the rock is </a:t>
            </a:r>
            <a:r>
              <a:rPr lang="en-US" b="1" u="sng" smtClean="0">
                <a:latin typeface="Times New Roman" pitchFamily="18" charset="0"/>
                <a:cs typeface="Times New Roman" pitchFamily="18" charset="0"/>
              </a:rPr>
              <a:t>located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.  The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older layers are deeper than the layers above. 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This method only provides an </a:t>
            </a:r>
            <a:r>
              <a:rPr lang="en-US" i="1" smtClean="0">
                <a:latin typeface="Times New Roman" pitchFamily="18" charset="0"/>
                <a:cs typeface="Times New Roman" pitchFamily="18" charset="0"/>
              </a:rPr>
              <a:t>estimated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age of a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fossil.</a:t>
            </a:r>
            <a:endParaRPr lang="en-US" b="1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eaLnBrk="1" hangingPunct="1">
              <a:buFont typeface="Arial" charset="0"/>
              <a:buNone/>
            </a:pPr>
            <a:r>
              <a:rPr lang="en-US" u="sng" smtClean="0">
                <a:latin typeface="Times New Roman" pitchFamily="18" charset="0"/>
                <a:cs typeface="Times New Roman" pitchFamily="18" charset="0"/>
              </a:rPr>
              <a:t>The Exact age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cannot be determined; you can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only say that something appears earlier or later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mtClean="0">
                <a:latin typeface="Times New Roman" pitchFamily="18" charset="0"/>
                <a:cs typeface="Times New Roman" pitchFamily="18" charset="0"/>
              </a:rPr>
              <a:t>than something else.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524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Relative dating - It determines which of the two fossils is </a:t>
            </a: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older.</a:t>
            </a:r>
            <a:r>
              <a:rPr lang="en-US" b="1" u="sng" dirty="0" smtClean="0"/>
              <a:t/>
            </a:r>
            <a:br>
              <a:rPr lang="en-US" b="1" u="sng" dirty="0" smtClean="0"/>
            </a:br>
            <a:endParaRPr lang="en-US" dirty="0"/>
          </a:p>
        </p:txBody>
      </p:sp>
      <p:pic>
        <p:nvPicPr>
          <p:cNvPr id="29698" name="Picture 1" descr="Relative vs. absolute dati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0" y="1600200"/>
            <a:ext cx="4524375" cy="4876800"/>
          </a:xfrm>
        </p:spPr>
      </p:pic>
      <p:sp>
        <p:nvSpPr>
          <p:cNvPr id="5" name="Left Arrow 4"/>
          <p:cNvSpPr/>
          <p:nvPr/>
        </p:nvSpPr>
        <p:spPr>
          <a:xfrm>
            <a:off x="5715000" y="4953000"/>
            <a:ext cx="14478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Left Arrow 5"/>
          <p:cNvSpPr/>
          <p:nvPr/>
        </p:nvSpPr>
        <p:spPr>
          <a:xfrm>
            <a:off x="5410200" y="2590800"/>
            <a:ext cx="16002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7162800" y="2590800"/>
            <a:ext cx="1981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Youngest fossil</a:t>
            </a:r>
          </a:p>
        </p:txBody>
      </p:sp>
      <p:sp>
        <p:nvSpPr>
          <p:cNvPr id="29702" name="TextBox 7"/>
          <p:cNvSpPr txBox="1">
            <a:spLocks noChangeArrowheads="1"/>
          </p:cNvSpPr>
          <p:nvPr/>
        </p:nvSpPr>
        <p:spPr bwMode="auto">
          <a:xfrm>
            <a:off x="7315200" y="4953000"/>
            <a:ext cx="1600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Oldest Fossil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Radioactive dating: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Scientists determine the actual age of a sample based in the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amount of remaining radioactive isotopes it contains.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Calculations are based on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half-life – the time it takes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for ½ of the radioactive sample to decay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Two vocabulary terms associated with radioactive dating are: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Half-life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the time it takes for half of the atoms in a                   radioactive element to decay.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Radioactive element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– An unstable element that breaks down into a different element. These  elements are used in nuclear fission to produce energy that we use in electricity.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u="sng" dirty="0"/>
          </a:p>
        </p:txBody>
      </p:sp>
      <p:sp>
        <p:nvSpPr>
          <p:cNvPr id="30723" name="Rectangle 11"/>
          <p:cNvSpPr>
            <a:spLocks noChangeArrowheads="1"/>
          </p:cNvSpPr>
          <p:nvPr/>
        </p:nvSpPr>
        <p:spPr bwMode="auto">
          <a:xfrm>
            <a:off x="533400" y="2274888"/>
            <a:ext cx="228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b="1">
              <a:latin typeface="Calibri" pitchFamily="34" charset="0"/>
            </a:endParaRPr>
          </a:p>
          <a:p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Radioactive dating example: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Naturally-occurring radioactive materials break down into other materials at known rates. This is known as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radioactive decay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Radioactive parent elements decay to stable daughter elements. 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Radioactivity decay to measures the age of rocks and minerals.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/>
              <a:t>	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Radioactive decay occurs at a constant exponential or geometric rate. The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rate of decay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is proportional to the </a:t>
            </a:r>
            <a:r>
              <a:rPr lang="en-US" b="1" smtClean="0">
                <a:latin typeface="Times New Roman" pitchFamily="18" charset="0"/>
                <a:cs typeface="Times New Roman" pitchFamily="18" charset="0"/>
              </a:rPr>
              <a:t>number of parent atoms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present. 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pic>
        <p:nvPicPr>
          <p:cNvPr id="32770" name="Picture 3" descr="http://facstaff.gpc.edu/~pgore/myart/radgrap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2438400"/>
            <a:ext cx="508635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771" name="Group 6"/>
          <p:cNvGrpSpPr>
            <a:grpSpLocks/>
          </p:cNvGrpSpPr>
          <p:nvPr/>
        </p:nvGrpSpPr>
        <p:grpSpPr bwMode="auto">
          <a:xfrm>
            <a:off x="11434763" y="6469063"/>
            <a:ext cx="603250" cy="2519362"/>
            <a:chOff x="7203" y="4075"/>
            <a:chExt cx="380" cy="1587"/>
          </a:xfrm>
        </p:grpSpPr>
        <p:sp>
          <p:nvSpPr>
            <p:cNvPr id="32772" name="SMARTInkAnnotation17"/>
            <p:cNvSpPr>
              <a:spLocks/>
            </p:cNvSpPr>
            <p:nvPr/>
          </p:nvSpPr>
          <p:spPr bwMode="auto">
            <a:xfrm>
              <a:off x="7203" y="4075"/>
              <a:ext cx="380" cy="333"/>
            </a:xfrm>
            <a:custGeom>
              <a:avLst/>
              <a:gdLst>
                <a:gd name="T0" fmla="*/ 276 w 380"/>
                <a:gd name="T1" fmla="*/ 106 h 333"/>
                <a:gd name="T2" fmla="*/ 266 w 380"/>
                <a:gd name="T3" fmla="*/ 62 h 333"/>
                <a:gd name="T4" fmla="*/ 257 w 380"/>
                <a:gd name="T5" fmla="*/ 56 h 333"/>
                <a:gd name="T6" fmla="*/ 252 w 380"/>
                <a:gd name="T7" fmla="*/ 49 h 333"/>
                <a:gd name="T8" fmla="*/ 247 w 380"/>
                <a:gd name="T9" fmla="*/ 41 h 333"/>
                <a:gd name="T10" fmla="*/ 240 w 380"/>
                <a:gd name="T11" fmla="*/ 36 h 333"/>
                <a:gd name="T12" fmla="*/ 216 w 380"/>
                <a:gd name="T13" fmla="*/ 28 h 333"/>
                <a:gd name="T14" fmla="*/ 204 w 380"/>
                <a:gd name="T15" fmla="*/ 23 h 333"/>
                <a:gd name="T16" fmla="*/ 195 w 380"/>
                <a:gd name="T17" fmla="*/ 27 h 333"/>
                <a:gd name="T18" fmla="*/ 137 w 380"/>
                <a:gd name="T19" fmla="*/ 29 h 333"/>
                <a:gd name="T20" fmla="*/ 114 w 380"/>
                <a:gd name="T21" fmla="*/ 46 h 333"/>
                <a:gd name="T22" fmla="*/ 106 w 380"/>
                <a:gd name="T23" fmla="*/ 52 h 333"/>
                <a:gd name="T24" fmla="*/ 95 w 380"/>
                <a:gd name="T25" fmla="*/ 59 h 333"/>
                <a:gd name="T26" fmla="*/ 78 w 380"/>
                <a:gd name="T27" fmla="*/ 80 h 333"/>
                <a:gd name="T28" fmla="*/ 66 w 380"/>
                <a:gd name="T29" fmla="*/ 87 h 333"/>
                <a:gd name="T30" fmla="*/ 57 w 380"/>
                <a:gd name="T31" fmla="*/ 100 h 333"/>
                <a:gd name="T32" fmla="*/ 50 w 380"/>
                <a:gd name="T33" fmla="*/ 106 h 333"/>
                <a:gd name="T34" fmla="*/ 41 w 380"/>
                <a:gd name="T35" fmla="*/ 130 h 333"/>
                <a:gd name="T36" fmla="*/ 38 w 380"/>
                <a:gd name="T37" fmla="*/ 222 h 333"/>
                <a:gd name="T38" fmla="*/ 45 w 380"/>
                <a:gd name="T39" fmla="*/ 228 h 333"/>
                <a:gd name="T40" fmla="*/ 48 w 380"/>
                <a:gd name="T41" fmla="*/ 243 h 333"/>
                <a:gd name="T42" fmla="*/ 55 w 380"/>
                <a:gd name="T43" fmla="*/ 249 h 333"/>
                <a:gd name="T44" fmla="*/ 71 w 380"/>
                <a:gd name="T45" fmla="*/ 270 h 333"/>
                <a:gd name="T46" fmla="*/ 78 w 380"/>
                <a:gd name="T47" fmla="*/ 282 h 333"/>
                <a:gd name="T48" fmla="*/ 99 w 380"/>
                <a:gd name="T49" fmla="*/ 293 h 333"/>
                <a:gd name="T50" fmla="*/ 105 w 380"/>
                <a:gd name="T51" fmla="*/ 301 h 333"/>
                <a:gd name="T52" fmla="*/ 118 w 380"/>
                <a:gd name="T53" fmla="*/ 309 h 333"/>
                <a:gd name="T54" fmla="*/ 139 w 380"/>
                <a:gd name="T55" fmla="*/ 314 h 333"/>
                <a:gd name="T56" fmla="*/ 167 w 380"/>
                <a:gd name="T57" fmla="*/ 326 h 333"/>
                <a:gd name="T58" fmla="*/ 178 w 380"/>
                <a:gd name="T59" fmla="*/ 331 h 333"/>
                <a:gd name="T60" fmla="*/ 252 w 380"/>
                <a:gd name="T61" fmla="*/ 331 h 333"/>
                <a:gd name="T62" fmla="*/ 266 w 380"/>
                <a:gd name="T63" fmla="*/ 324 h 333"/>
                <a:gd name="T64" fmla="*/ 283 w 380"/>
                <a:gd name="T65" fmla="*/ 316 h 333"/>
                <a:gd name="T66" fmla="*/ 301 w 380"/>
                <a:gd name="T67" fmla="*/ 311 h 333"/>
                <a:gd name="T68" fmla="*/ 308 w 380"/>
                <a:gd name="T69" fmla="*/ 305 h 333"/>
                <a:gd name="T70" fmla="*/ 339 w 380"/>
                <a:gd name="T71" fmla="*/ 278 h 333"/>
                <a:gd name="T72" fmla="*/ 347 w 380"/>
                <a:gd name="T73" fmla="*/ 268 h 333"/>
                <a:gd name="T74" fmla="*/ 358 w 380"/>
                <a:gd name="T75" fmla="*/ 249 h 333"/>
                <a:gd name="T76" fmla="*/ 364 w 380"/>
                <a:gd name="T77" fmla="*/ 226 h 333"/>
                <a:gd name="T78" fmla="*/ 370 w 380"/>
                <a:gd name="T79" fmla="*/ 206 h 333"/>
                <a:gd name="T80" fmla="*/ 379 w 380"/>
                <a:gd name="T81" fmla="*/ 182 h 333"/>
                <a:gd name="T82" fmla="*/ 371 w 380"/>
                <a:gd name="T83" fmla="*/ 158 h 333"/>
                <a:gd name="T84" fmla="*/ 365 w 380"/>
                <a:gd name="T85" fmla="*/ 138 h 333"/>
                <a:gd name="T86" fmla="*/ 360 w 380"/>
                <a:gd name="T87" fmla="*/ 116 h 333"/>
                <a:gd name="T88" fmla="*/ 351 w 380"/>
                <a:gd name="T89" fmla="*/ 97 h 333"/>
                <a:gd name="T90" fmla="*/ 340 w 380"/>
                <a:gd name="T91" fmla="*/ 79 h 333"/>
                <a:gd name="T92" fmla="*/ 334 w 380"/>
                <a:gd name="T93" fmla="*/ 71 h 333"/>
                <a:gd name="T94" fmla="*/ 319 w 380"/>
                <a:gd name="T95" fmla="*/ 59 h 333"/>
                <a:gd name="T96" fmla="*/ 314 w 380"/>
                <a:gd name="T97" fmla="*/ 51 h 333"/>
                <a:gd name="T98" fmla="*/ 292 w 380"/>
                <a:gd name="T99" fmla="*/ 36 h 333"/>
                <a:gd name="T100" fmla="*/ 260 w 380"/>
                <a:gd name="T101" fmla="*/ 13 h 333"/>
                <a:gd name="T102" fmla="*/ 228 w 380"/>
                <a:gd name="T103" fmla="*/ 4 h 333"/>
                <a:gd name="T104" fmla="*/ 159 w 380"/>
                <a:gd name="T105" fmla="*/ 0 h 333"/>
                <a:gd name="T106" fmla="*/ 134 w 380"/>
                <a:gd name="T107" fmla="*/ 8 h 333"/>
                <a:gd name="T108" fmla="*/ 102 w 380"/>
                <a:gd name="T109" fmla="*/ 24 h 333"/>
                <a:gd name="T110" fmla="*/ 64 w 380"/>
                <a:gd name="T111" fmla="*/ 36 h 333"/>
                <a:gd name="T112" fmla="*/ 35 w 380"/>
                <a:gd name="T113" fmla="*/ 68 h 333"/>
                <a:gd name="T114" fmla="*/ 10 w 380"/>
                <a:gd name="T115" fmla="*/ 104 h 33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80"/>
                <a:gd name="T175" fmla="*/ 0 h 333"/>
                <a:gd name="T176" fmla="*/ 380 w 380"/>
                <a:gd name="T177" fmla="*/ 333 h 33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80" h="333">
                  <a:moveTo>
                    <a:pt x="285" y="123"/>
                  </a:moveTo>
                  <a:lnTo>
                    <a:pt x="280" y="118"/>
                  </a:lnTo>
                  <a:lnTo>
                    <a:pt x="278" y="116"/>
                  </a:lnTo>
                  <a:lnTo>
                    <a:pt x="276" y="106"/>
                  </a:lnTo>
                  <a:lnTo>
                    <a:pt x="267" y="96"/>
                  </a:lnTo>
                  <a:lnTo>
                    <a:pt x="267" y="93"/>
                  </a:lnTo>
                  <a:lnTo>
                    <a:pt x="266" y="83"/>
                  </a:lnTo>
                  <a:lnTo>
                    <a:pt x="266" y="62"/>
                  </a:lnTo>
                  <a:lnTo>
                    <a:pt x="265" y="60"/>
                  </a:lnTo>
                  <a:lnTo>
                    <a:pt x="263" y="59"/>
                  </a:lnTo>
                  <a:lnTo>
                    <a:pt x="258" y="57"/>
                  </a:lnTo>
                  <a:lnTo>
                    <a:pt x="257" y="56"/>
                  </a:lnTo>
                  <a:lnTo>
                    <a:pt x="257" y="52"/>
                  </a:lnTo>
                  <a:lnTo>
                    <a:pt x="256" y="50"/>
                  </a:lnTo>
                  <a:lnTo>
                    <a:pt x="254" y="49"/>
                  </a:lnTo>
                  <a:lnTo>
                    <a:pt x="252" y="49"/>
                  </a:lnTo>
                  <a:lnTo>
                    <a:pt x="250" y="47"/>
                  </a:lnTo>
                  <a:lnTo>
                    <a:pt x="249" y="45"/>
                  </a:lnTo>
                  <a:lnTo>
                    <a:pt x="248" y="43"/>
                  </a:lnTo>
                  <a:lnTo>
                    <a:pt x="247" y="41"/>
                  </a:lnTo>
                  <a:lnTo>
                    <a:pt x="245" y="40"/>
                  </a:lnTo>
                  <a:lnTo>
                    <a:pt x="242" y="39"/>
                  </a:lnTo>
                  <a:lnTo>
                    <a:pt x="241" y="38"/>
                  </a:lnTo>
                  <a:lnTo>
                    <a:pt x="240" y="36"/>
                  </a:lnTo>
                  <a:lnTo>
                    <a:pt x="238" y="30"/>
                  </a:lnTo>
                  <a:lnTo>
                    <a:pt x="237" y="29"/>
                  </a:lnTo>
                  <a:lnTo>
                    <a:pt x="227" y="29"/>
                  </a:lnTo>
                  <a:lnTo>
                    <a:pt x="216" y="28"/>
                  </a:lnTo>
                  <a:lnTo>
                    <a:pt x="214" y="28"/>
                  </a:lnTo>
                  <a:lnTo>
                    <a:pt x="211" y="27"/>
                  </a:lnTo>
                  <a:lnTo>
                    <a:pt x="205" y="23"/>
                  </a:lnTo>
                  <a:lnTo>
                    <a:pt x="204" y="23"/>
                  </a:lnTo>
                  <a:lnTo>
                    <a:pt x="202" y="24"/>
                  </a:lnTo>
                  <a:lnTo>
                    <a:pt x="201" y="25"/>
                  </a:lnTo>
                  <a:lnTo>
                    <a:pt x="200" y="26"/>
                  </a:lnTo>
                  <a:lnTo>
                    <a:pt x="195" y="27"/>
                  </a:lnTo>
                  <a:lnTo>
                    <a:pt x="185" y="28"/>
                  </a:lnTo>
                  <a:lnTo>
                    <a:pt x="173" y="28"/>
                  </a:lnTo>
                  <a:lnTo>
                    <a:pt x="140" y="28"/>
                  </a:lnTo>
                  <a:lnTo>
                    <a:pt x="137" y="29"/>
                  </a:lnTo>
                  <a:lnTo>
                    <a:pt x="130" y="33"/>
                  </a:lnTo>
                  <a:lnTo>
                    <a:pt x="118" y="44"/>
                  </a:lnTo>
                  <a:lnTo>
                    <a:pt x="116" y="46"/>
                  </a:lnTo>
                  <a:lnTo>
                    <a:pt x="114" y="46"/>
                  </a:lnTo>
                  <a:lnTo>
                    <a:pt x="110" y="47"/>
                  </a:lnTo>
                  <a:lnTo>
                    <a:pt x="108" y="48"/>
                  </a:lnTo>
                  <a:lnTo>
                    <a:pt x="107" y="50"/>
                  </a:lnTo>
                  <a:lnTo>
                    <a:pt x="106" y="52"/>
                  </a:lnTo>
                  <a:lnTo>
                    <a:pt x="105" y="54"/>
                  </a:lnTo>
                  <a:lnTo>
                    <a:pt x="102" y="55"/>
                  </a:lnTo>
                  <a:lnTo>
                    <a:pt x="100" y="56"/>
                  </a:lnTo>
                  <a:lnTo>
                    <a:pt x="95" y="59"/>
                  </a:lnTo>
                  <a:lnTo>
                    <a:pt x="84" y="69"/>
                  </a:lnTo>
                  <a:lnTo>
                    <a:pt x="81" y="71"/>
                  </a:lnTo>
                  <a:lnTo>
                    <a:pt x="79" y="74"/>
                  </a:lnTo>
                  <a:lnTo>
                    <a:pt x="78" y="80"/>
                  </a:lnTo>
                  <a:lnTo>
                    <a:pt x="76" y="81"/>
                  </a:lnTo>
                  <a:lnTo>
                    <a:pt x="74" y="83"/>
                  </a:lnTo>
                  <a:lnTo>
                    <a:pt x="72" y="84"/>
                  </a:lnTo>
                  <a:lnTo>
                    <a:pt x="66" y="87"/>
                  </a:lnTo>
                  <a:lnTo>
                    <a:pt x="63" y="90"/>
                  </a:lnTo>
                  <a:lnTo>
                    <a:pt x="61" y="93"/>
                  </a:lnTo>
                  <a:lnTo>
                    <a:pt x="59" y="98"/>
                  </a:lnTo>
                  <a:lnTo>
                    <a:pt x="57" y="100"/>
                  </a:lnTo>
                  <a:lnTo>
                    <a:pt x="55" y="102"/>
                  </a:lnTo>
                  <a:lnTo>
                    <a:pt x="53" y="103"/>
                  </a:lnTo>
                  <a:lnTo>
                    <a:pt x="51" y="104"/>
                  </a:lnTo>
                  <a:lnTo>
                    <a:pt x="50" y="106"/>
                  </a:lnTo>
                  <a:lnTo>
                    <a:pt x="48" y="112"/>
                  </a:lnTo>
                  <a:lnTo>
                    <a:pt x="48" y="119"/>
                  </a:lnTo>
                  <a:lnTo>
                    <a:pt x="47" y="121"/>
                  </a:lnTo>
                  <a:lnTo>
                    <a:pt x="41" y="130"/>
                  </a:lnTo>
                  <a:lnTo>
                    <a:pt x="40" y="136"/>
                  </a:lnTo>
                  <a:lnTo>
                    <a:pt x="39" y="146"/>
                  </a:lnTo>
                  <a:lnTo>
                    <a:pt x="38" y="154"/>
                  </a:lnTo>
                  <a:lnTo>
                    <a:pt x="38" y="222"/>
                  </a:lnTo>
                  <a:lnTo>
                    <a:pt x="39" y="224"/>
                  </a:lnTo>
                  <a:lnTo>
                    <a:pt x="41" y="225"/>
                  </a:lnTo>
                  <a:lnTo>
                    <a:pt x="43" y="226"/>
                  </a:lnTo>
                  <a:lnTo>
                    <a:pt x="45" y="228"/>
                  </a:lnTo>
                  <a:lnTo>
                    <a:pt x="46" y="230"/>
                  </a:lnTo>
                  <a:lnTo>
                    <a:pt x="47" y="235"/>
                  </a:lnTo>
                  <a:lnTo>
                    <a:pt x="47" y="241"/>
                  </a:lnTo>
                  <a:lnTo>
                    <a:pt x="48" y="243"/>
                  </a:lnTo>
                  <a:lnTo>
                    <a:pt x="50" y="244"/>
                  </a:lnTo>
                  <a:lnTo>
                    <a:pt x="53" y="245"/>
                  </a:lnTo>
                  <a:lnTo>
                    <a:pt x="54" y="247"/>
                  </a:lnTo>
                  <a:lnTo>
                    <a:pt x="55" y="249"/>
                  </a:lnTo>
                  <a:lnTo>
                    <a:pt x="56" y="251"/>
                  </a:lnTo>
                  <a:lnTo>
                    <a:pt x="59" y="257"/>
                  </a:lnTo>
                  <a:lnTo>
                    <a:pt x="67" y="266"/>
                  </a:lnTo>
                  <a:lnTo>
                    <a:pt x="71" y="270"/>
                  </a:lnTo>
                  <a:lnTo>
                    <a:pt x="73" y="273"/>
                  </a:lnTo>
                  <a:lnTo>
                    <a:pt x="75" y="279"/>
                  </a:lnTo>
                  <a:lnTo>
                    <a:pt x="76" y="281"/>
                  </a:lnTo>
                  <a:lnTo>
                    <a:pt x="78" y="282"/>
                  </a:lnTo>
                  <a:lnTo>
                    <a:pt x="84" y="284"/>
                  </a:lnTo>
                  <a:lnTo>
                    <a:pt x="90" y="290"/>
                  </a:lnTo>
                  <a:lnTo>
                    <a:pt x="93" y="291"/>
                  </a:lnTo>
                  <a:lnTo>
                    <a:pt x="99" y="293"/>
                  </a:lnTo>
                  <a:lnTo>
                    <a:pt x="101" y="295"/>
                  </a:lnTo>
                  <a:lnTo>
                    <a:pt x="102" y="297"/>
                  </a:lnTo>
                  <a:lnTo>
                    <a:pt x="103" y="299"/>
                  </a:lnTo>
                  <a:lnTo>
                    <a:pt x="105" y="301"/>
                  </a:lnTo>
                  <a:lnTo>
                    <a:pt x="107" y="302"/>
                  </a:lnTo>
                  <a:lnTo>
                    <a:pt x="109" y="302"/>
                  </a:lnTo>
                  <a:lnTo>
                    <a:pt x="115" y="306"/>
                  </a:lnTo>
                  <a:lnTo>
                    <a:pt x="118" y="309"/>
                  </a:lnTo>
                  <a:lnTo>
                    <a:pt x="121" y="310"/>
                  </a:lnTo>
                  <a:lnTo>
                    <a:pt x="127" y="312"/>
                  </a:lnTo>
                  <a:lnTo>
                    <a:pt x="136" y="313"/>
                  </a:lnTo>
                  <a:lnTo>
                    <a:pt x="139" y="314"/>
                  </a:lnTo>
                  <a:lnTo>
                    <a:pt x="150" y="322"/>
                  </a:lnTo>
                  <a:lnTo>
                    <a:pt x="162" y="322"/>
                  </a:lnTo>
                  <a:lnTo>
                    <a:pt x="165" y="324"/>
                  </a:lnTo>
                  <a:lnTo>
                    <a:pt x="167" y="326"/>
                  </a:lnTo>
                  <a:lnTo>
                    <a:pt x="168" y="328"/>
                  </a:lnTo>
                  <a:lnTo>
                    <a:pt x="170" y="329"/>
                  </a:lnTo>
                  <a:lnTo>
                    <a:pt x="173" y="330"/>
                  </a:lnTo>
                  <a:lnTo>
                    <a:pt x="178" y="331"/>
                  </a:lnTo>
                  <a:lnTo>
                    <a:pt x="187" y="332"/>
                  </a:lnTo>
                  <a:lnTo>
                    <a:pt x="196" y="332"/>
                  </a:lnTo>
                  <a:lnTo>
                    <a:pt x="249" y="332"/>
                  </a:lnTo>
                  <a:lnTo>
                    <a:pt x="252" y="331"/>
                  </a:lnTo>
                  <a:lnTo>
                    <a:pt x="253" y="330"/>
                  </a:lnTo>
                  <a:lnTo>
                    <a:pt x="254" y="327"/>
                  </a:lnTo>
                  <a:lnTo>
                    <a:pt x="257" y="326"/>
                  </a:lnTo>
                  <a:lnTo>
                    <a:pt x="266" y="324"/>
                  </a:lnTo>
                  <a:lnTo>
                    <a:pt x="273" y="323"/>
                  </a:lnTo>
                  <a:lnTo>
                    <a:pt x="277" y="320"/>
                  </a:lnTo>
                  <a:lnTo>
                    <a:pt x="280" y="318"/>
                  </a:lnTo>
                  <a:lnTo>
                    <a:pt x="283" y="316"/>
                  </a:lnTo>
                  <a:lnTo>
                    <a:pt x="288" y="315"/>
                  </a:lnTo>
                  <a:lnTo>
                    <a:pt x="298" y="314"/>
                  </a:lnTo>
                  <a:lnTo>
                    <a:pt x="300" y="313"/>
                  </a:lnTo>
                  <a:lnTo>
                    <a:pt x="301" y="311"/>
                  </a:lnTo>
                  <a:lnTo>
                    <a:pt x="302" y="308"/>
                  </a:lnTo>
                  <a:lnTo>
                    <a:pt x="304" y="307"/>
                  </a:lnTo>
                  <a:lnTo>
                    <a:pt x="306" y="306"/>
                  </a:lnTo>
                  <a:lnTo>
                    <a:pt x="308" y="305"/>
                  </a:lnTo>
                  <a:lnTo>
                    <a:pt x="314" y="302"/>
                  </a:lnTo>
                  <a:lnTo>
                    <a:pt x="325" y="292"/>
                  </a:lnTo>
                  <a:lnTo>
                    <a:pt x="337" y="280"/>
                  </a:lnTo>
                  <a:lnTo>
                    <a:pt x="339" y="278"/>
                  </a:lnTo>
                  <a:lnTo>
                    <a:pt x="340" y="272"/>
                  </a:lnTo>
                  <a:lnTo>
                    <a:pt x="342" y="270"/>
                  </a:lnTo>
                  <a:lnTo>
                    <a:pt x="344" y="269"/>
                  </a:lnTo>
                  <a:lnTo>
                    <a:pt x="347" y="268"/>
                  </a:lnTo>
                  <a:lnTo>
                    <a:pt x="348" y="266"/>
                  </a:lnTo>
                  <a:lnTo>
                    <a:pt x="349" y="264"/>
                  </a:lnTo>
                  <a:lnTo>
                    <a:pt x="351" y="258"/>
                  </a:lnTo>
                  <a:lnTo>
                    <a:pt x="358" y="249"/>
                  </a:lnTo>
                  <a:lnTo>
                    <a:pt x="360" y="243"/>
                  </a:lnTo>
                  <a:lnTo>
                    <a:pt x="361" y="234"/>
                  </a:lnTo>
                  <a:lnTo>
                    <a:pt x="361" y="230"/>
                  </a:lnTo>
                  <a:lnTo>
                    <a:pt x="364" y="226"/>
                  </a:lnTo>
                  <a:lnTo>
                    <a:pt x="366" y="223"/>
                  </a:lnTo>
                  <a:lnTo>
                    <a:pt x="367" y="221"/>
                  </a:lnTo>
                  <a:lnTo>
                    <a:pt x="369" y="215"/>
                  </a:lnTo>
                  <a:lnTo>
                    <a:pt x="370" y="206"/>
                  </a:lnTo>
                  <a:lnTo>
                    <a:pt x="370" y="196"/>
                  </a:lnTo>
                  <a:lnTo>
                    <a:pt x="371" y="193"/>
                  </a:lnTo>
                  <a:lnTo>
                    <a:pt x="378" y="183"/>
                  </a:lnTo>
                  <a:lnTo>
                    <a:pt x="379" y="182"/>
                  </a:lnTo>
                  <a:lnTo>
                    <a:pt x="378" y="181"/>
                  </a:lnTo>
                  <a:lnTo>
                    <a:pt x="373" y="173"/>
                  </a:lnTo>
                  <a:lnTo>
                    <a:pt x="372" y="167"/>
                  </a:lnTo>
                  <a:lnTo>
                    <a:pt x="371" y="158"/>
                  </a:lnTo>
                  <a:lnTo>
                    <a:pt x="371" y="149"/>
                  </a:lnTo>
                  <a:lnTo>
                    <a:pt x="370" y="144"/>
                  </a:lnTo>
                  <a:lnTo>
                    <a:pt x="368" y="140"/>
                  </a:lnTo>
                  <a:lnTo>
                    <a:pt x="365" y="138"/>
                  </a:lnTo>
                  <a:lnTo>
                    <a:pt x="364" y="135"/>
                  </a:lnTo>
                  <a:lnTo>
                    <a:pt x="361" y="125"/>
                  </a:lnTo>
                  <a:lnTo>
                    <a:pt x="361" y="119"/>
                  </a:lnTo>
                  <a:lnTo>
                    <a:pt x="360" y="116"/>
                  </a:lnTo>
                  <a:lnTo>
                    <a:pt x="353" y="106"/>
                  </a:lnTo>
                  <a:lnTo>
                    <a:pt x="352" y="102"/>
                  </a:lnTo>
                  <a:lnTo>
                    <a:pt x="352" y="100"/>
                  </a:lnTo>
                  <a:lnTo>
                    <a:pt x="351" y="97"/>
                  </a:lnTo>
                  <a:lnTo>
                    <a:pt x="345" y="88"/>
                  </a:lnTo>
                  <a:lnTo>
                    <a:pt x="343" y="82"/>
                  </a:lnTo>
                  <a:lnTo>
                    <a:pt x="342" y="80"/>
                  </a:lnTo>
                  <a:lnTo>
                    <a:pt x="340" y="79"/>
                  </a:lnTo>
                  <a:lnTo>
                    <a:pt x="337" y="78"/>
                  </a:lnTo>
                  <a:lnTo>
                    <a:pt x="336" y="76"/>
                  </a:lnTo>
                  <a:lnTo>
                    <a:pt x="335" y="74"/>
                  </a:lnTo>
                  <a:lnTo>
                    <a:pt x="334" y="71"/>
                  </a:lnTo>
                  <a:lnTo>
                    <a:pt x="330" y="66"/>
                  </a:lnTo>
                  <a:lnTo>
                    <a:pt x="328" y="63"/>
                  </a:lnTo>
                  <a:lnTo>
                    <a:pt x="325" y="61"/>
                  </a:lnTo>
                  <a:lnTo>
                    <a:pt x="319" y="59"/>
                  </a:lnTo>
                  <a:lnTo>
                    <a:pt x="317" y="57"/>
                  </a:lnTo>
                  <a:lnTo>
                    <a:pt x="316" y="55"/>
                  </a:lnTo>
                  <a:lnTo>
                    <a:pt x="315" y="52"/>
                  </a:lnTo>
                  <a:lnTo>
                    <a:pt x="314" y="51"/>
                  </a:lnTo>
                  <a:lnTo>
                    <a:pt x="311" y="50"/>
                  </a:lnTo>
                  <a:lnTo>
                    <a:pt x="309" y="49"/>
                  </a:lnTo>
                  <a:lnTo>
                    <a:pt x="303" y="45"/>
                  </a:lnTo>
                  <a:lnTo>
                    <a:pt x="292" y="36"/>
                  </a:lnTo>
                  <a:lnTo>
                    <a:pt x="281" y="25"/>
                  </a:lnTo>
                  <a:lnTo>
                    <a:pt x="278" y="23"/>
                  </a:lnTo>
                  <a:lnTo>
                    <a:pt x="269" y="19"/>
                  </a:lnTo>
                  <a:lnTo>
                    <a:pt x="260" y="13"/>
                  </a:lnTo>
                  <a:lnTo>
                    <a:pt x="253" y="11"/>
                  </a:lnTo>
                  <a:lnTo>
                    <a:pt x="242" y="10"/>
                  </a:lnTo>
                  <a:lnTo>
                    <a:pt x="239" y="10"/>
                  </a:lnTo>
                  <a:lnTo>
                    <a:pt x="228" y="4"/>
                  </a:lnTo>
                  <a:lnTo>
                    <a:pt x="221" y="1"/>
                  </a:lnTo>
                  <a:lnTo>
                    <a:pt x="214" y="0"/>
                  </a:lnTo>
                  <a:lnTo>
                    <a:pt x="203" y="0"/>
                  </a:lnTo>
                  <a:lnTo>
                    <a:pt x="159" y="0"/>
                  </a:lnTo>
                  <a:lnTo>
                    <a:pt x="156" y="1"/>
                  </a:lnTo>
                  <a:lnTo>
                    <a:pt x="149" y="5"/>
                  </a:lnTo>
                  <a:lnTo>
                    <a:pt x="140" y="7"/>
                  </a:lnTo>
                  <a:lnTo>
                    <a:pt x="134" y="8"/>
                  </a:lnTo>
                  <a:lnTo>
                    <a:pt x="130" y="10"/>
                  </a:lnTo>
                  <a:lnTo>
                    <a:pt x="118" y="16"/>
                  </a:lnTo>
                  <a:lnTo>
                    <a:pt x="108" y="19"/>
                  </a:lnTo>
                  <a:lnTo>
                    <a:pt x="102" y="24"/>
                  </a:lnTo>
                  <a:lnTo>
                    <a:pt x="97" y="25"/>
                  </a:lnTo>
                  <a:lnTo>
                    <a:pt x="87" y="27"/>
                  </a:lnTo>
                  <a:lnTo>
                    <a:pt x="75" y="31"/>
                  </a:lnTo>
                  <a:lnTo>
                    <a:pt x="64" y="36"/>
                  </a:lnTo>
                  <a:lnTo>
                    <a:pt x="56" y="42"/>
                  </a:lnTo>
                  <a:lnTo>
                    <a:pt x="48" y="50"/>
                  </a:lnTo>
                  <a:lnTo>
                    <a:pt x="42" y="60"/>
                  </a:lnTo>
                  <a:lnTo>
                    <a:pt x="35" y="68"/>
                  </a:lnTo>
                  <a:lnTo>
                    <a:pt x="29" y="78"/>
                  </a:lnTo>
                  <a:lnTo>
                    <a:pt x="22" y="89"/>
                  </a:lnTo>
                  <a:lnTo>
                    <a:pt x="16" y="97"/>
                  </a:lnTo>
                  <a:lnTo>
                    <a:pt x="10" y="104"/>
                  </a:lnTo>
                  <a:lnTo>
                    <a:pt x="0" y="114"/>
                  </a:lnTo>
                </a:path>
              </a:pathLst>
            </a:custGeom>
            <a:noFill/>
            <a:ln w="38100" cap="flat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773" name="SMARTInkAnnotation18"/>
            <p:cNvSpPr>
              <a:spLocks/>
            </p:cNvSpPr>
            <p:nvPr/>
          </p:nvSpPr>
          <p:spPr bwMode="auto">
            <a:xfrm>
              <a:off x="7336" y="4217"/>
              <a:ext cx="68" cy="1445"/>
            </a:xfrm>
            <a:custGeom>
              <a:avLst/>
              <a:gdLst>
                <a:gd name="T0" fmla="*/ 57 w 68"/>
                <a:gd name="T1" fmla="*/ 0 h 1445"/>
                <a:gd name="T2" fmla="*/ 56 w 68"/>
                <a:gd name="T3" fmla="*/ 55 h 1445"/>
                <a:gd name="T4" fmla="*/ 52 w 68"/>
                <a:gd name="T5" fmla="*/ 61 h 1445"/>
                <a:gd name="T6" fmla="*/ 49 w 68"/>
                <a:gd name="T7" fmla="*/ 70 h 1445"/>
                <a:gd name="T8" fmla="*/ 47 w 68"/>
                <a:gd name="T9" fmla="*/ 102 h 1445"/>
                <a:gd name="T10" fmla="*/ 43 w 68"/>
                <a:gd name="T11" fmla="*/ 108 h 1445"/>
                <a:gd name="T12" fmla="*/ 39 w 68"/>
                <a:gd name="T13" fmla="*/ 118 h 1445"/>
                <a:gd name="T14" fmla="*/ 37 w 68"/>
                <a:gd name="T15" fmla="*/ 149 h 1445"/>
                <a:gd name="T16" fmla="*/ 33 w 68"/>
                <a:gd name="T17" fmla="*/ 156 h 1445"/>
                <a:gd name="T18" fmla="*/ 30 w 68"/>
                <a:gd name="T19" fmla="*/ 165 h 1445"/>
                <a:gd name="T20" fmla="*/ 32 w 68"/>
                <a:gd name="T21" fmla="*/ 174 h 1445"/>
                <a:gd name="T22" fmla="*/ 35 w 68"/>
                <a:gd name="T23" fmla="*/ 184 h 1445"/>
                <a:gd name="T24" fmla="*/ 38 w 68"/>
                <a:gd name="T25" fmla="*/ 203 h 1445"/>
                <a:gd name="T26" fmla="*/ 35 w 68"/>
                <a:gd name="T27" fmla="*/ 209 h 1445"/>
                <a:gd name="T28" fmla="*/ 31 w 68"/>
                <a:gd name="T29" fmla="*/ 216 h 1445"/>
                <a:gd name="T30" fmla="*/ 29 w 68"/>
                <a:gd name="T31" fmla="*/ 264 h 1445"/>
                <a:gd name="T32" fmla="*/ 28 w 68"/>
                <a:gd name="T33" fmla="*/ 319 h 1445"/>
                <a:gd name="T34" fmla="*/ 24 w 68"/>
                <a:gd name="T35" fmla="*/ 326 h 1445"/>
                <a:gd name="T36" fmla="*/ 20 w 68"/>
                <a:gd name="T37" fmla="*/ 336 h 1445"/>
                <a:gd name="T38" fmla="*/ 19 w 68"/>
                <a:gd name="T39" fmla="*/ 459 h 1445"/>
                <a:gd name="T40" fmla="*/ 16 w 68"/>
                <a:gd name="T41" fmla="*/ 469 h 1445"/>
                <a:gd name="T42" fmla="*/ 13 w 68"/>
                <a:gd name="T43" fmla="*/ 479 h 1445"/>
                <a:gd name="T44" fmla="*/ 10 w 68"/>
                <a:gd name="T45" fmla="*/ 532 h 1445"/>
                <a:gd name="T46" fmla="*/ 9 w 68"/>
                <a:gd name="T47" fmla="*/ 577 h 1445"/>
                <a:gd name="T48" fmla="*/ 5 w 68"/>
                <a:gd name="T49" fmla="*/ 588 h 1445"/>
                <a:gd name="T50" fmla="*/ 1 w 68"/>
                <a:gd name="T51" fmla="*/ 601 h 1445"/>
                <a:gd name="T52" fmla="*/ 0 w 68"/>
                <a:gd name="T53" fmla="*/ 854 h 1445"/>
                <a:gd name="T54" fmla="*/ 3 w 68"/>
                <a:gd name="T55" fmla="*/ 863 h 1445"/>
                <a:gd name="T56" fmla="*/ 7 w 68"/>
                <a:gd name="T57" fmla="*/ 870 h 1445"/>
                <a:gd name="T58" fmla="*/ 10 w 68"/>
                <a:gd name="T59" fmla="*/ 922 h 1445"/>
                <a:gd name="T60" fmla="*/ 9 w 68"/>
                <a:gd name="T61" fmla="*/ 938 h 1445"/>
                <a:gd name="T62" fmla="*/ 5 w 68"/>
                <a:gd name="T63" fmla="*/ 944 h 1445"/>
                <a:gd name="T64" fmla="*/ 1 w 68"/>
                <a:gd name="T65" fmla="*/ 959 h 1445"/>
                <a:gd name="T66" fmla="*/ 1 w 68"/>
                <a:gd name="T67" fmla="*/ 985 h 1445"/>
                <a:gd name="T68" fmla="*/ 5 w 68"/>
                <a:gd name="T69" fmla="*/ 991 h 1445"/>
                <a:gd name="T70" fmla="*/ 8 w 68"/>
                <a:gd name="T71" fmla="*/ 1001 h 1445"/>
                <a:gd name="T72" fmla="*/ 11 w 68"/>
                <a:gd name="T73" fmla="*/ 1033 h 1445"/>
                <a:gd name="T74" fmla="*/ 15 w 68"/>
                <a:gd name="T75" fmla="*/ 1039 h 1445"/>
                <a:gd name="T76" fmla="*/ 18 w 68"/>
                <a:gd name="T77" fmla="*/ 1048 h 1445"/>
                <a:gd name="T78" fmla="*/ 19 w 68"/>
                <a:gd name="T79" fmla="*/ 1134 h 1445"/>
                <a:gd name="T80" fmla="*/ 22 w 68"/>
                <a:gd name="T81" fmla="*/ 1140 h 1445"/>
                <a:gd name="T82" fmla="*/ 26 w 68"/>
                <a:gd name="T83" fmla="*/ 1147 h 1445"/>
                <a:gd name="T84" fmla="*/ 29 w 68"/>
                <a:gd name="T85" fmla="*/ 1197 h 1445"/>
                <a:gd name="T86" fmla="*/ 30 w 68"/>
                <a:gd name="T87" fmla="*/ 1337 h 1445"/>
                <a:gd name="T88" fmla="*/ 34 w 68"/>
                <a:gd name="T89" fmla="*/ 1343 h 1445"/>
                <a:gd name="T90" fmla="*/ 37 w 68"/>
                <a:gd name="T91" fmla="*/ 1352 h 1445"/>
                <a:gd name="T92" fmla="*/ 39 w 68"/>
                <a:gd name="T93" fmla="*/ 1384 h 1445"/>
                <a:gd name="T94" fmla="*/ 46 w 68"/>
                <a:gd name="T95" fmla="*/ 1395 h 1445"/>
                <a:gd name="T96" fmla="*/ 48 w 68"/>
                <a:gd name="T97" fmla="*/ 1420 h 1445"/>
                <a:gd name="T98" fmla="*/ 50 w 68"/>
                <a:gd name="T99" fmla="*/ 1423 h 1445"/>
                <a:gd name="T100" fmla="*/ 54 w 68"/>
                <a:gd name="T101" fmla="*/ 1425 h 1445"/>
                <a:gd name="T102" fmla="*/ 57 w 68"/>
                <a:gd name="T103" fmla="*/ 1433 h 144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8"/>
                <a:gd name="T157" fmla="*/ 0 h 1445"/>
                <a:gd name="T158" fmla="*/ 68 w 68"/>
                <a:gd name="T159" fmla="*/ 1445 h 144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8" h="1445">
                  <a:moveTo>
                    <a:pt x="67" y="0"/>
                  </a:moveTo>
                  <a:lnTo>
                    <a:pt x="57" y="0"/>
                  </a:lnTo>
                  <a:lnTo>
                    <a:pt x="57" y="52"/>
                  </a:lnTo>
                  <a:lnTo>
                    <a:pt x="56" y="55"/>
                  </a:lnTo>
                  <a:lnTo>
                    <a:pt x="54" y="58"/>
                  </a:lnTo>
                  <a:lnTo>
                    <a:pt x="52" y="61"/>
                  </a:lnTo>
                  <a:lnTo>
                    <a:pt x="51" y="64"/>
                  </a:lnTo>
                  <a:lnTo>
                    <a:pt x="49" y="70"/>
                  </a:lnTo>
                  <a:lnTo>
                    <a:pt x="48" y="99"/>
                  </a:lnTo>
                  <a:lnTo>
                    <a:pt x="47" y="102"/>
                  </a:lnTo>
                  <a:lnTo>
                    <a:pt x="45" y="105"/>
                  </a:lnTo>
                  <a:lnTo>
                    <a:pt x="43" y="108"/>
                  </a:lnTo>
                  <a:lnTo>
                    <a:pt x="41" y="111"/>
                  </a:lnTo>
                  <a:lnTo>
                    <a:pt x="39" y="118"/>
                  </a:lnTo>
                  <a:lnTo>
                    <a:pt x="38" y="146"/>
                  </a:lnTo>
                  <a:lnTo>
                    <a:pt x="37" y="149"/>
                  </a:lnTo>
                  <a:lnTo>
                    <a:pt x="35" y="152"/>
                  </a:lnTo>
                  <a:lnTo>
                    <a:pt x="33" y="156"/>
                  </a:lnTo>
                  <a:lnTo>
                    <a:pt x="32" y="159"/>
                  </a:lnTo>
                  <a:lnTo>
                    <a:pt x="30" y="165"/>
                  </a:lnTo>
                  <a:lnTo>
                    <a:pt x="31" y="169"/>
                  </a:lnTo>
                  <a:lnTo>
                    <a:pt x="32" y="174"/>
                  </a:lnTo>
                  <a:lnTo>
                    <a:pt x="34" y="180"/>
                  </a:lnTo>
                  <a:lnTo>
                    <a:pt x="35" y="184"/>
                  </a:lnTo>
                  <a:lnTo>
                    <a:pt x="37" y="196"/>
                  </a:lnTo>
                  <a:lnTo>
                    <a:pt x="38" y="203"/>
                  </a:lnTo>
                  <a:lnTo>
                    <a:pt x="37" y="206"/>
                  </a:lnTo>
                  <a:lnTo>
                    <a:pt x="35" y="209"/>
                  </a:lnTo>
                  <a:lnTo>
                    <a:pt x="33" y="212"/>
                  </a:lnTo>
                  <a:lnTo>
                    <a:pt x="31" y="216"/>
                  </a:lnTo>
                  <a:lnTo>
                    <a:pt x="30" y="222"/>
                  </a:lnTo>
                  <a:lnTo>
                    <a:pt x="29" y="264"/>
                  </a:lnTo>
                  <a:lnTo>
                    <a:pt x="29" y="316"/>
                  </a:lnTo>
                  <a:lnTo>
                    <a:pt x="28" y="319"/>
                  </a:lnTo>
                  <a:lnTo>
                    <a:pt x="26" y="323"/>
                  </a:lnTo>
                  <a:lnTo>
                    <a:pt x="24" y="326"/>
                  </a:lnTo>
                  <a:lnTo>
                    <a:pt x="22" y="329"/>
                  </a:lnTo>
                  <a:lnTo>
                    <a:pt x="20" y="336"/>
                  </a:lnTo>
                  <a:lnTo>
                    <a:pt x="19" y="378"/>
                  </a:lnTo>
                  <a:lnTo>
                    <a:pt x="19" y="459"/>
                  </a:lnTo>
                  <a:lnTo>
                    <a:pt x="18" y="463"/>
                  </a:lnTo>
                  <a:lnTo>
                    <a:pt x="16" y="469"/>
                  </a:lnTo>
                  <a:lnTo>
                    <a:pt x="14" y="474"/>
                  </a:lnTo>
                  <a:lnTo>
                    <a:pt x="13" y="479"/>
                  </a:lnTo>
                  <a:lnTo>
                    <a:pt x="11" y="487"/>
                  </a:lnTo>
                  <a:lnTo>
                    <a:pt x="10" y="532"/>
                  </a:lnTo>
                  <a:lnTo>
                    <a:pt x="10" y="573"/>
                  </a:lnTo>
                  <a:lnTo>
                    <a:pt x="9" y="577"/>
                  </a:lnTo>
                  <a:lnTo>
                    <a:pt x="7" y="582"/>
                  </a:lnTo>
                  <a:lnTo>
                    <a:pt x="5" y="588"/>
                  </a:lnTo>
                  <a:lnTo>
                    <a:pt x="3" y="593"/>
                  </a:lnTo>
                  <a:lnTo>
                    <a:pt x="1" y="601"/>
                  </a:lnTo>
                  <a:lnTo>
                    <a:pt x="0" y="646"/>
                  </a:lnTo>
                  <a:lnTo>
                    <a:pt x="0" y="854"/>
                  </a:lnTo>
                  <a:lnTo>
                    <a:pt x="1" y="859"/>
                  </a:lnTo>
                  <a:lnTo>
                    <a:pt x="3" y="863"/>
                  </a:lnTo>
                  <a:lnTo>
                    <a:pt x="5" y="867"/>
                  </a:lnTo>
                  <a:lnTo>
                    <a:pt x="7" y="870"/>
                  </a:lnTo>
                  <a:lnTo>
                    <a:pt x="8" y="877"/>
                  </a:lnTo>
                  <a:lnTo>
                    <a:pt x="10" y="922"/>
                  </a:lnTo>
                  <a:lnTo>
                    <a:pt x="10" y="934"/>
                  </a:lnTo>
                  <a:lnTo>
                    <a:pt x="9" y="938"/>
                  </a:lnTo>
                  <a:lnTo>
                    <a:pt x="7" y="941"/>
                  </a:lnTo>
                  <a:lnTo>
                    <a:pt x="5" y="944"/>
                  </a:lnTo>
                  <a:lnTo>
                    <a:pt x="3" y="948"/>
                  </a:lnTo>
                  <a:lnTo>
                    <a:pt x="1" y="959"/>
                  </a:lnTo>
                  <a:lnTo>
                    <a:pt x="0" y="982"/>
                  </a:lnTo>
                  <a:lnTo>
                    <a:pt x="1" y="985"/>
                  </a:lnTo>
                  <a:lnTo>
                    <a:pt x="3" y="988"/>
                  </a:lnTo>
                  <a:lnTo>
                    <a:pt x="5" y="991"/>
                  </a:lnTo>
                  <a:lnTo>
                    <a:pt x="7" y="995"/>
                  </a:lnTo>
                  <a:lnTo>
                    <a:pt x="8" y="1001"/>
                  </a:lnTo>
                  <a:lnTo>
                    <a:pt x="10" y="1029"/>
                  </a:lnTo>
                  <a:lnTo>
                    <a:pt x="11" y="1033"/>
                  </a:lnTo>
                  <a:lnTo>
                    <a:pt x="12" y="1036"/>
                  </a:lnTo>
                  <a:lnTo>
                    <a:pt x="15" y="1039"/>
                  </a:lnTo>
                  <a:lnTo>
                    <a:pt x="16" y="1042"/>
                  </a:lnTo>
                  <a:lnTo>
                    <a:pt x="18" y="1048"/>
                  </a:lnTo>
                  <a:lnTo>
                    <a:pt x="19" y="1093"/>
                  </a:lnTo>
                  <a:lnTo>
                    <a:pt x="19" y="1134"/>
                  </a:lnTo>
                  <a:lnTo>
                    <a:pt x="20" y="1137"/>
                  </a:lnTo>
                  <a:lnTo>
                    <a:pt x="22" y="1140"/>
                  </a:lnTo>
                  <a:lnTo>
                    <a:pt x="24" y="1143"/>
                  </a:lnTo>
                  <a:lnTo>
                    <a:pt x="26" y="1147"/>
                  </a:lnTo>
                  <a:lnTo>
                    <a:pt x="27" y="1153"/>
                  </a:lnTo>
                  <a:lnTo>
                    <a:pt x="29" y="1197"/>
                  </a:lnTo>
                  <a:lnTo>
                    <a:pt x="29" y="1334"/>
                  </a:lnTo>
                  <a:lnTo>
                    <a:pt x="30" y="1337"/>
                  </a:lnTo>
                  <a:lnTo>
                    <a:pt x="31" y="1340"/>
                  </a:lnTo>
                  <a:lnTo>
                    <a:pt x="34" y="1343"/>
                  </a:lnTo>
                  <a:lnTo>
                    <a:pt x="35" y="1346"/>
                  </a:lnTo>
                  <a:lnTo>
                    <a:pt x="37" y="1352"/>
                  </a:lnTo>
                  <a:lnTo>
                    <a:pt x="38" y="1381"/>
                  </a:lnTo>
                  <a:lnTo>
                    <a:pt x="39" y="1384"/>
                  </a:lnTo>
                  <a:lnTo>
                    <a:pt x="41" y="1387"/>
                  </a:lnTo>
                  <a:lnTo>
                    <a:pt x="46" y="1395"/>
                  </a:lnTo>
                  <a:lnTo>
                    <a:pt x="47" y="1399"/>
                  </a:lnTo>
                  <a:lnTo>
                    <a:pt x="48" y="1420"/>
                  </a:lnTo>
                  <a:lnTo>
                    <a:pt x="49" y="1422"/>
                  </a:lnTo>
                  <a:lnTo>
                    <a:pt x="50" y="1423"/>
                  </a:lnTo>
                  <a:lnTo>
                    <a:pt x="53" y="1424"/>
                  </a:lnTo>
                  <a:lnTo>
                    <a:pt x="54" y="1425"/>
                  </a:lnTo>
                  <a:lnTo>
                    <a:pt x="55" y="1427"/>
                  </a:lnTo>
                  <a:lnTo>
                    <a:pt x="57" y="1433"/>
                  </a:lnTo>
                  <a:lnTo>
                    <a:pt x="57" y="1444"/>
                  </a:lnTo>
                </a:path>
              </a:pathLst>
            </a:custGeom>
            <a:noFill/>
            <a:ln w="38100" cap="flat">
              <a:solidFill>
                <a:srgbClr val="009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What we will learn about Fossils?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We will learn how fossils form?</a:t>
            </a:r>
          </a:p>
          <a:p>
            <a:pPr eaLnBrk="1" hangingPunct="1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What types of fossils exist?</a:t>
            </a:r>
          </a:p>
          <a:p>
            <a:pPr eaLnBrk="1" hangingPunct="1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How do scientists determine the age of fossils?</a:t>
            </a:r>
          </a:p>
          <a:p>
            <a:pPr eaLnBrk="1" hangingPunct="1"/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What do fossils reveal to scientists?</a:t>
            </a:r>
          </a:p>
          <a:p>
            <a:pPr eaLnBrk="1" hangingPunct="1">
              <a:buFont typeface="Arial" charset="0"/>
              <a:buNone/>
            </a:pPr>
            <a:endParaRPr lang="en-US" sz="36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What the graph tells us: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The proportion of parent to daughter tells us the number of half-lives, which we can use to find the age in years.</a:t>
            </a:r>
          </a:p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For example, if there are equal amounts of parent and daughter, then one half-life has passed.</a:t>
            </a:r>
            <a:br>
              <a:rPr lang="en-US" smtClean="0">
                <a:latin typeface="Times New Roman" pitchFamily="18" charset="0"/>
                <a:cs typeface="Times New Roman" pitchFamily="18" charset="0"/>
              </a:rPr>
            </a:br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5" name="Picture 3" descr="http://facstaff.gpc.edu/~pgore/myart/radgrap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4419600"/>
            <a:ext cx="2514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a fossil?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eaLnBrk="1" hangingPunct="1"/>
            <a:r>
              <a:rPr lang="en-US" smtClean="0"/>
              <a:t>Fossils are the remains or imprints left behind from plants and animals.</a:t>
            </a:r>
          </a:p>
          <a:p>
            <a:pPr eaLnBrk="1" hangingPunct="1"/>
            <a:r>
              <a:rPr lang="en-US" smtClean="0"/>
              <a:t> They can be whole parts of an animal, or just pieces of their remains. </a:t>
            </a:r>
          </a:p>
          <a:p>
            <a:pPr eaLnBrk="1" hangingPunct="1"/>
            <a:r>
              <a:rPr lang="en-US" smtClean="0"/>
              <a:t>They can also include evidence of movement of animals, such as footprints or imprints. 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 do fossils form?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mtClean="0"/>
              <a:t>In order for a fossil to form, an animal or plant must be trapped into a material. 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/>
              <a:t>In many instances, fossils are found in sediment.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/>
              <a:t>Layers of sediment will envelop the remains; 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/>
              <a:t>This can continue for thousands of years.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do fossils form?</a:t>
            </a:r>
          </a:p>
        </p:txBody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mtClean="0"/>
              <a:t>The actual remains that are found aren't the animal or plant at all. Instead, the remains begin to decay within the sediment. 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/>
              <a:t>Minerals then replace the space that was once the remains.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/>
              <a:t>The mineral hardens and makes an impression of the animal or plant. </a:t>
            </a:r>
          </a:p>
          <a:p>
            <a:pPr eaLnBrk="1" hangingPunct="1">
              <a:lnSpc>
                <a:spcPct val="80000"/>
              </a:lnSpc>
            </a:pPr>
            <a:r>
              <a:rPr lang="en-US" smtClean="0"/>
              <a:t>What is left is what is known as a fossil.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What parts of an organisms remains will form a fossil?</a:t>
            </a:r>
            <a:endParaRPr lang="en-US" dirty="0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en-US" smtClean="0"/>
          </a:p>
          <a:p>
            <a:pPr eaLnBrk="1" hangingPunct="1"/>
            <a:r>
              <a:rPr lang="en-US" smtClean="0"/>
              <a:t>The soft parts of an animal or plant decay more quickly than its hard parts, therefore teeth and bones are more likely to be preserved than skin, tissues, and organs.</a:t>
            </a:r>
            <a:br>
              <a:rPr lang="en-US" smtClean="0"/>
            </a:b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5400" smtClean="0">
                <a:latin typeface="Times New Roman" pitchFamily="18" charset="0"/>
                <a:cs typeface="Times New Roman" pitchFamily="18" charset="0"/>
              </a:rPr>
              <a:t>Types of fossils</a:t>
            </a:r>
            <a:r>
              <a:rPr lang="en-US" sz="5400" smtClean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05000"/>
            <a:ext cx="7010400" cy="42211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Mold fossils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Cast fossils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Petrified fossils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Mold Fossil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81600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lnSpc>
                <a:spcPct val="120000"/>
              </a:lnSpc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41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4100" b="1" dirty="0" smtClean="0">
                <a:latin typeface="Times New Roman" pitchFamily="18" charset="0"/>
                <a:cs typeface="Times New Roman" pitchFamily="18" charset="0"/>
              </a:rPr>
              <a:t>mold </a:t>
            </a:r>
            <a:r>
              <a:rPr lang="en-US" sz="4100" i="1" dirty="0" smtClean="0">
                <a:latin typeface="Times New Roman" pitchFamily="18" charset="0"/>
                <a:cs typeface="Times New Roman" pitchFamily="18" charset="0"/>
              </a:rPr>
              <a:t>is a type of fossil formed when a shell or other hard part of an organism dissolves leaving an empty space or imprint of that organism.</a:t>
            </a:r>
            <a:r>
              <a:rPr lang="en-US" sz="4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100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100" b="1" dirty="0" smtClean="0">
                <a:latin typeface="Times New Roman" pitchFamily="18" charset="0"/>
                <a:cs typeface="Times New Roman" pitchFamily="18" charset="0"/>
              </a:rPr>
              <a:t>How is a mold formed</a:t>
            </a:r>
            <a:r>
              <a:rPr lang="en-US" sz="41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100" dirty="0" smtClean="0">
                <a:latin typeface="Times New Roman" pitchFamily="18" charset="0"/>
                <a:cs typeface="Times New Roman" pitchFamily="18" charset="0"/>
              </a:rPr>
              <a:t>A shell can make an imprint in sand.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100" dirty="0" smtClean="0">
                <a:latin typeface="Times New Roman" pitchFamily="18" charset="0"/>
                <a:cs typeface="Times New Roman" pitchFamily="18" charset="0"/>
              </a:rPr>
              <a:t>After the sand begins to harden, the shell might dissolve, leaving a space shaped like the shell in the rock. The space in the rock is a </a:t>
            </a:r>
            <a:r>
              <a:rPr lang="en-US" sz="4100" b="1" u="sng" dirty="0" smtClean="0">
                <a:latin typeface="Times New Roman" pitchFamily="18" charset="0"/>
                <a:cs typeface="Times New Roman" pitchFamily="18" charset="0"/>
              </a:rPr>
              <a:t>mold </a:t>
            </a:r>
            <a:r>
              <a:rPr lang="en-US" sz="4100" dirty="0" smtClean="0">
                <a:latin typeface="Times New Roman" pitchFamily="18" charset="0"/>
                <a:cs typeface="Times New Roman" pitchFamily="18" charset="0"/>
              </a:rPr>
              <a:t>fossil.  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4100" dirty="0" smtClean="0">
                <a:latin typeface="Times New Roman" pitchFamily="18" charset="0"/>
                <a:cs typeface="Times New Roman" pitchFamily="18" charset="0"/>
              </a:rPr>
              <a:t>When the sediments harden into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100" dirty="0" smtClean="0">
                <a:latin typeface="Times New Roman" pitchFamily="18" charset="0"/>
                <a:cs typeface="Times New Roman" pitchFamily="18" charset="0"/>
              </a:rPr>
              <a:t>      rock, they form a fossil that has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100" dirty="0" smtClean="0">
                <a:latin typeface="Times New Roman" pitchFamily="18" charset="0"/>
                <a:cs typeface="Times New Roman" pitchFamily="18" charset="0"/>
              </a:rPr>
              <a:t>      the same shape as the shell that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100" dirty="0" smtClean="0">
                <a:latin typeface="Times New Roman" pitchFamily="18" charset="0"/>
                <a:cs typeface="Times New Roman" pitchFamily="18" charset="0"/>
              </a:rPr>
              <a:t>      made the </a:t>
            </a:r>
            <a:r>
              <a:rPr lang="en-US" sz="4100" b="1" u="sng" dirty="0" smtClean="0">
                <a:latin typeface="Times New Roman" pitchFamily="18" charset="0"/>
                <a:cs typeface="Times New Roman" pitchFamily="18" charset="0"/>
              </a:rPr>
              <a:t>mold.</a:t>
            </a:r>
            <a:r>
              <a:rPr lang="en-US" sz="4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100" dirty="0" smtClean="0">
                <a:latin typeface="Times New Roman" pitchFamily="18" charset="0"/>
                <a:cs typeface="Times New Roman" pitchFamily="18" charset="0"/>
              </a:rPr>
              <a:t> 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pic>
        <p:nvPicPr>
          <p:cNvPr id="22531" name="Picture 3" descr="http://ts4.mm.bing.net/images/thumbnail.aspx?q=767020502207&amp;id=96c46ef25789fbaaadc4939904e6a3f0&amp;url=http%3a%2f%2fskywalker.cochise.edu%2fwellerr%2ffossil%2ftrilobite%2f6trilobite-mold22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9800" y="3886200"/>
            <a:ext cx="28575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  <a:cs typeface="Times New Roman" pitchFamily="18" charset="0"/>
              </a:rPr>
              <a:t>Cast Fossil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When the space of the mold becomes filled in with minerals it will form a cast</a:t>
            </a:r>
            <a:r>
              <a:rPr lang="en-US" dirty="0" smtClean="0"/>
              <a:t>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400" dirty="0" smtClean="0">
                <a:hlinkClick r:id="rId2"/>
              </a:rPr>
              <a:t>http://www.classzone.com/books/earth_science/terc/content/visualizations/es2901/es2901page01.cfm</a:t>
            </a:r>
            <a:endParaRPr lang="en-US" sz="1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/>
          </a:p>
        </p:txBody>
      </p:sp>
      <p:pic>
        <p:nvPicPr>
          <p:cNvPr id="23555" name="Picture 3" descr="Fossil ammoni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2667000"/>
            <a:ext cx="3276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3822</TotalTime>
  <Words>770</Words>
  <Application>Microsoft Office PowerPoint</Application>
  <PresentationFormat>On-screen Show (4:3)</PresentationFormat>
  <Paragraphs>92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    The fossil Record</vt:lpstr>
      <vt:lpstr>What we will learn about Fossils?</vt:lpstr>
      <vt:lpstr>What is a fossil?</vt:lpstr>
      <vt:lpstr>How do fossils form?</vt:lpstr>
      <vt:lpstr>How do fossils form?</vt:lpstr>
      <vt:lpstr>What parts of an organisms remains will form a fossil?</vt:lpstr>
      <vt:lpstr>Types of fossils:</vt:lpstr>
      <vt:lpstr>Mold Fossil</vt:lpstr>
      <vt:lpstr>Cast Fossil</vt:lpstr>
      <vt:lpstr>Petrified fossils</vt:lpstr>
      <vt:lpstr> Organisms are preserved in substances other than sediments: </vt:lpstr>
      <vt:lpstr>Fossil Record</vt:lpstr>
      <vt:lpstr>Fossil Record</vt:lpstr>
      <vt:lpstr>To understand how living things have changed through time, scientists need to be able to determine the age of the fossil. Scientists can determine fossils age in two ways:</vt:lpstr>
      <vt:lpstr>Relative dating:</vt:lpstr>
      <vt:lpstr>Relative dating - It determines which of the two fossils is older. </vt:lpstr>
      <vt:lpstr>Radioactive dating:</vt:lpstr>
      <vt:lpstr>Radioactive dating example:</vt:lpstr>
      <vt:lpstr>PowerPoint Presentation</vt:lpstr>
      <vt:lpstr>What the graph tells us: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fossil record</dc:title>
  <dc:creator>RSLEES</dc:creator>
  <cp:lastModifiedBy>Katrina Kippen</cp:lastModifiedBy>
  <cp:revision>14</cp:revision>
  <cp:lastPrinted>2016-03-01T18:37:44Z</cp:lastPrinted>
  <dcterms:created xsi:type="dcterms:W3CDTF">2011-03-13T01:45:32Z</dcterms:created>
  <dcterms:modified xsi:type="dcterms:W3CDTF">2016-03-03T17:53:35Z</dcterms:modified>
</cp:coreProperties>
</file>