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4"/>
  </p:handoutMasterIdLst>
  <p:sldIdLst>
    <p:sldId id="299" r:id="rId2"/>
    <p:sldId id="261" r:id="rId3"/>
    <p:sldId id="262" r:id="rId4"/>
    <p:sldId id="263" r:id="rId5"/>
    <p:sldId id="264" r:id="rId6"/>
    <p:sldId id="306" r:id="rId7"/>
    <p:sldId id="265" r:id="rId8"/>
    <p:sldId id="289" r:id="rId9"/>
    <p:sldId id="297" r:id="rId10"/>
    <p:sldId id="288" r:id="rId11"/>
    <p:sldId id="284" r:id="rId12"/>
    <p:sldId id="266" r:id="rId13"/>
    <p:sldId id="302" r:id="rId14"/>
    <p:sldId id="290" r:id="rId15"/>
    <p:sldId id="294" r:id="rId16"/>
    <p:sldId id="291" r:id="rId17"/>
    <p:sldId id="303" r:id="rId18"/>
    <p:sldId id="267" r:id="rId19"/>
    <p:sldId id="300" r:id="rId20"/>
    <p:sldId id="269" r:id="rId21"/>
    <p:sldId id="270" r:id="rId22"/>
    <p:sldId id="272" r:id="rId23"/>
    <p:sldId id="292" r:id="rId24"/>
    <p:sldId id="298" r:id="rId25"/>
    <p:sldId id="274" r:id="rId26"/>
    <p:sldId id="277" r:id="rId27"/>
    <p:sldId id="307" r:id="rId28"/>
    <p:sldId id="293" r:id="rId29"/>
    <p:sldId id="304" r:id="rId30"/>
    <p:sldId id="283" r:id="rId31"/>
    <p:sldId id="295" r:id="rId32"/>
    <p:sldId id="286" r:id="rId33"/>
    <p:sldId id="287" r:id="rId34"/>
    <p:sldId id="296" r:id="rId35"/>
    <p:sldId id="305" r:id="rId36"/>
    <p:sldId id="278" r:id="rId37"/>
    <p:sldId id="310" r:id="rId38"/>
    <p:sldId id="282" r:id="rId39"/>
    <p:sldId id="259" r:id="rId40"/>
    <p:sldId id="301" r:id="rId41"/>
    <p:sldId id="271" r:id="rId42"/>
    <p:sldId id="279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43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72269" cy="457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561" y="3"/>
            <a:ext cx="2972269" cy="457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684318"/>
            <a:ext cx="2972269" cy="457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561" y="8684318"/>
            <a:ext cx="2972269" cy="457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CFFFC20-2F31-4C52-A96A-C683166FB7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9136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37891-5E82-4F6D-BEA3-13FD285D50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9226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BF02D-C83F-4736-A1D4-FFCD587113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1964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0CC4A-517F-43FD-BA37-F1E107975A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852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F28ED-AA68-40F8-8D06-BEE61B6221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555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2E25D-D6B5-4DA0-B357-BF3D296638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574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59B4D-CA48-43B4-AD6C-D2C2AC45BA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8851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98BD1-084E-45FE-8BC5-52CEDBDDC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419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50A7D-26B6-425C-9EB6-91B615F1F7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798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24465-575E-4A91-B0E0-35813AC0AA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162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F02A5-F455-4630-978A-DFB0A303C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850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5B9ED-44E4-45BC-AF87-27B8F7AEC6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14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06A4-BF9E-4BD1-B64D-1FBA69AE8B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17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0A1F3-45AE-4C01-AC25-A8EE4BA37C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91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F6D50BE-1DDA-4C40-8E80-F21841F43C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gfl.org/bgfl/custom/resources_ftp/client_ftp/ks3/science/changing_matter/index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PcoiLAsUvq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CDTZoFGmZoc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States of Matter </a:t>
            </a:r>
            <a:br>
              <a:rPr lang="en-US" dirty="0" smtClean="0"/>
            </a:br>
            <a:r>
              <a:rPr lang="en-US" dirty="0" smtClean="0"/>
              <a:t>Phase Change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Science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4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Phase Change Animation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4" name="Action Button: Movie 3">
            <a:hlinkClick r:id="rId2" highlightClick="1"/>
          </p:cNvPr>
          <p:cNvSpPr/>
          <p:nvPr/>
        </p:nvSpPr>
        <p:spPr>
          <a:xfrm>
            <a:off x="3048000" y="3216275"/>
            <a:ext cx="2667000" cy="114300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41438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Phase Change Diagram</a:t>
            </a:r>
            <a:br>
              <a:rPr lang="en-US" altLang="en-US" sz="4000" smtClean="0"/>
            </a:br>
            <a:r>
              <a:rPr lang="en-US" altLang="en-US" sz="2000" smtClean="0"/>
              <a:t>If something melts, then it can freeze!</a:t>
            </a:r>
          </a:p>
        </p:txBody>
      </p:sp>
      <p:pic>
        <p:nvPicPr>
          <p:cNvPr id="10243" name="Picture 5" descr="pha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686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Freezing- Liquid to Solid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Opposite of melting: liquid changing to a solid is freezing.</a:t>
            </a:r>
          </a:p>
          <a:p>
            <a:pPr eaLnBrk="1" hangingPunct="1"/>
            <a:r>
              <a:rPr lang="en-US" altLang="en-US" sz="2800" smtClean="0"/>
              <a:t>Freezing occurs when a substance loses heat energy.</a:t>
            </a:r>
          </a:p>
          <a:p>
            <a:pPr eaLnBrk="1" hangingPunct="1"/>
            <a:r>
              <a:rPr lang="en-US" altLang="en-US" sz="2800" smtClean="0"/>
              <a:t>The freezing point of a substance is equal to the melting point!</a:t>
            </a:r>
          </a:p>
        </p:txBody>
      </p:sp>
      <p:pic>
        <p:nvPicPr>
          <p:cNvPr id="11268" name="Picture 7" descr="watericesteam arrow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4925" y="1652588"/>
            <a:ext cx="310515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Molecules Freezing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click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38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Questions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What is a Freezing Point?</a:t>
            </a:r>
          </a:p>
          <a:p>
            <a:endParaRPr lang="en-US" altLang="en-US" smtClean="0"/>
          </a:p>
          <a:p>
            <a:r>
              <a:rPr lang="en-US" altLang="en-US" smtClean="0"/>
              <a:t>What might someone find interesting about the melting point and freezing point of a particular substance?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Questions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What is a Freezing Point?</a:t>
            </a:r>
          </a:p>
          <a:p>
            <a:r>
              <a:rPr lang="en-US" altLang="en-US" smtClean="0"/>
              <a:t>It is the precise temperature at which a particular substance freezes!</a:t>
            </a:r>
          </a:p>
          <a:p>
            <a:endParaRPr lang="en-US" altLang="en-US" smtClean="0"/>
          </a:p>
          <a:p>
            <a:r>
              <a:rPr lang="en-US" altLang="en-US" smtClean="0"/>
              <a:t>What might someone find interesting about the melting point and freezing point of a particular substance?</a:t>
            </a:r>
          </a:p>
          <a:p>
            <a:r>
              <a:rPr lang="en-US" altLang="en-US" smtClean="0"/>
              <a:t>They are the same temperature!</a:t>
            </a:r>
          </a:p>
          <a:p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More Questions </a:t>
            </a:r>
            <a:r>
              <a:rPr lang="en-US" altLang="en-US" smtClean="0">
                <a:sym typeface="Wingdings" pitchFamily="2" charset="2"/>
              </a:rPr>
              <a:t></a:t>
            </a:r>
            <a:endParaRPr lang="en-US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What is melting?</a:t>
            </a:r>
          </a:p>
          <a:p>
            <a:pPr lvl="1">
              <a:lnSpc>
                <a:spcPct val="150000"/>
              </a:lnSpc>
              <a:defRPr/>
            </a:pPr>
            <a:r>
              <a:rPr lang="en-US" dirty="0" smtClean="0"/>
              <a:t>Turning from a _______________ to a </a:t>
            </a:r>
          </a:p>
          <a:p>
            <a:pPr marL="457200" lvl="1" indent="0">
              <a:lnSpc>
                <a:spcPct val="150000"/>
              </a:lnSpc>
              <a:buFontTx/>
              <a:buNone/>
              <a:defRPr/>
            </a:pPr>
            <a:r>
              <a:rPr lang="en-US" dirty="0" smtClean="0"/>
              <a:t>______________ due to _________ of energy.</a:t>
            </a:r>
          </a:p>
          <a:p>
            <a:pPr>
              <a:defRPr/>
            </a:pPr>
            <a:r>
              <a:rPr lang="en-US" dirty="0" smtClean="0"/>
              <a:t>What is freezing?</a:t>
            </a:r>
          </a:p>
          <a:p>
            <a:pPr lvl="1">
              <a:lnSpc>
                <a:spcPct val="150000"/>
              </a:lnSpc>
              <a:defRPr/>
            </a:pPr>
            <a:r>
              <a:rPr lang="en-US" dirty="0" smtClean="0"/>
              <a:t>Turning from a _______________ to a </a:t>
            </a:r>
          </a:p>
          <a:p>
            <a:pPr marL="457200" lvl="1" indent="0">
              <a:lnSpc>
                <a:spcPct val="150000"/>
              </a:lnSpc>
              <a:buFontTx/>
              <a:buNone/>
              <a:defRPr/>
            </a:pPr>
            <a:r>
              <a:rPr lang="en-US" dirty="0" smtClean="0"/>
              <a:t>______________ due to __________ of energy.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More Questions </a:t>
            </a:r>
            <a:r>
              <a:rPr lang="en-US" altLang="en-US" smtClean="0">
                <a:sym typeface="Wingdings" pitchFamily="2" charset="2"/>
              </a:rPr>
              <a:t></a:t>
            </a:r>
            <a:endParaRPr lang="en-US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What is melting?</a:t>
            </a:r>
          </a:p>
          <a:p>
            <a:pPr lvl="1">
              <a:defRPr/>
            </a:pPr>
            <a:r>
              <a:rPr lang="en-US" dirty="0" smtClean="0"/>
              <a:t>Turning from a ____</a:t>
            </a:r>
            <a:r>
              <a:rPr lang="en-US" dirty="0" smtClean="0">
                <a:solidFill>
                  <a:srgbClr val="FF0000"/>
                </a:solidFill>
              </a:rPr>
              <a:t>solid</a:t>
            </a:r>
            <a:r>
              <a:rPr lang="en-US" b="1" dirty="0" smtClean="0"/>
              <a:t>_</a:t>
            </a:r>
            <a:r>
              <a:rPr lang="en-US" dirty="0" smtClean="0"/>
              <a:t>________ to a </a:t>
            </a:r>
          </a:p>
          <a:p>
            <a:pPr marL="457200" lvl="1" indent="0">
              <a:buFontTx/>
              <a:buNone/>
              <a:defRPr/>
            </a:pPr>
            <a:r>
              <a:rPr lang="en-US" dirty="0" smtClean="0"/>
              <a:t>______</a:t>
            </a:r>
            <a:r>
              <a:rPr lang="en-US" dirty="0" smtClean="0">
                <a:solidFill>
                  <a:srgbClr val="FF0000"/>
                </a:solidFill>
              </a:rPr>
              <a:t>liquid</a:t>
            </a:r>
            <a:r>
              <a:rPr lang="en-US" dirty="0" smtClean="0"/>
              <a:t>____ due to _</a:t>
            </a:r>
            <a:r>
              <a:rPr lang="en-US" dirty="0" smtClean="0">
                <a:solidFill>
                  <a:srgbClr val="FF0000"/>
                </a:solidFill>
              </a:rPr>
              <a:t>gain</a:t>
            </a:r>
            <a:r>
              <a:rPr lang="en-US" dirty="0" smtClean="0"/>
              <a:t>__ of energy.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What is freezing?</a:t>
            </a:r>
          </a:p>
          <a:p>
            <a:pPr lvl="1">
              <a:defRPr/>
            </a:pPr>
            <a:r>
              <a:rPr lang="en-US" dirty="0" smtClean="0"/>
              <a:t>Turning from a ___</a:t>
            </a:r>
            <a:r>
              <a:rPr lang="en-US" dirty="0" smtClean="0">
                <a:solidFill>
                  <a:srgbClr val="FF0000"/>
                </a:solidFill>
              </a:rPr>
              <a:t>liquid</a:t>
            </a:r>
            <a:r>
              <a:rPr lang="en-US" dirty="0" smtClean="0"/>
              <a:t>___ to a </a:t>
            </a:r>
          </a:p>
          <a:p>
            <a:pPr marL="457200" lvl="1" indent="0">
              <a:buFontTx/>
              <a:buNone/>
              <a:defRPr/>
            </a:pPr>
            <a:r>
              <a:rPr lang="en-US" dirty="0" smtClean="0"/>
              <a:t>__</a:t>
            </a:r>
            <a:r>
              <a:rPr lang="en-US" dirty="0" smtClean="0">
                <a:solidFill>
                  <a:srgbClr val="FF0000"/>
                </a:solidFill>
              </a:rPr>
              <a:t>solid</a:t>
            </a:r>
            <a:r>
              <a:rPr lang="en-US" dirty="0" smtClean="0"/>
              <a:t>__ due to _</a:t>
            </a:r>
            <a:r>
              <a:rPr lang="en-US" dirty="0" smtClean="0">
                <a:solidFill>
                  <a:srgbClr val="FF0000"/>
                </a:solidFill>
              </a:rPr>
              <a:t>loss</a:t>
            </a:r>
            <a:r>
              <a:rPr lang="en-US" dirty="0" smtClean="0"/>
              <a:t>_ of energy.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97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Vaporization- Liquid to Gas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Vaporization is the changing of a liquid to a gas when the substance absorbs heat energy.</a:t>
            </a:r>
          </a:p>
          <a:p>
            <a:pPr eaLnBrk="1" hangingPunct="1"/>
            <a:r>
              <a:rPr lang="en-US" altLang="en-US" sz="2800" smtClean="0"/>
              <a:t>Vaporization occurring at the </a:t>
            </a:r>
            <a:r>
              <a:rPr lang="en-US" altLang="en-US" sz="2800" smtClean="0">
                <a:solidFill>
                  <a:srgbClr val="FF0000"/>
                </a:solidFill>
              </a:rPr>
              <a:t>surface</a:t>
            </a:r>
            <a:r>
              <a:rPr lang="en-US" altLang="en-US" sz="2800" smtClean="0"/>
              <a:t> of a liquid is called </a:t>
            </a:r>
            <a:r>
              <a:rPr lang="en-US" altLang="en-US" sz="2800" smtClean="0">
                <a:solidFill>
                  <a:srgbClr val="FF0000"/>
                </a:solidFill>
              </a:rPr>
              <a:t>evaporation</a:t>
            </a:r>
            <a:r>
              <a:rPr lang="en-US" altLang="en-US" sz="2800" smtClean="0"/>
              <a:t>.</a:t>
            </a:r>
          </a:p>
          <a:p>
            <a:pPr eaLnBrk="1" hangingPunct="1"/>
            <a:endParaRPr lang="en-US" altLang="en-US" sz="2800" smtClean="0"/>
          </a:p>
        </p:txBody>
      </p:sp>
      <p:pic>
        <p:nvPicPr>
          <p:cNvPr id="15364" name="Picture 5" descr="Water_graph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828800"/>
            <a:ext cx="4038600" cy="3657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Water Cycle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575282"/>
            <a:ext cx="6400799" cy="4804590"/>
          </a:xfrm>
        </p:spPr>
      </p:pic>
    </p:spTree>
    <p:extLst>
      <p:ext uri="{BB962C8B-B14F-4D97-AF65-F5344CB8AC3E}">
        <p14:creationId xmlns:p14="http://schemas.microsoft.com/office/powerpoint/2010/main" val="106352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Water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Water exists on our planet in three states.</a:t>
            </a:r>
          </a:p>
          <a:p>
            <a:pPr eaLnBrk="1" hangingPunct="1"/>
            <a:r>
              <a:rPr lang="en-US" altLang="en-US" sz="2800" smtClean="0"/>
              <a:t>Ice, water, and water vapor</a:t>
            </a:r>
          </a:p>
          <a:p>
            <a:pPr eaLnBrk="1" hangingPunct="1"/>
            <a:r>
              <a:rPr lang="en-US" altLang="en-US" sz="2800" smtClean="0"/>
              <a:t>What causes water to be in one phase or another?</a:t>
            </a:r>
          </a:p>
        </p:txBody>
      </p:sp>
      <p:pic>
        <p:nvPicPr>
          <p:cNvPr id="2052" name="Picture 5" descr="ice,water, stea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1676400"/>
            <a:ext cx="4267200" cy="426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Vaporization a.k.a. Boiling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If enough heat energy is applied to a substance particles inside the liquid can change to gas.</a:t>
            </a:r>
          </a:p>
          <a:p>
            <a:pPr eaLnBrk="1" hangingPunct="1"/>
            <a:r>
              <a:rPr lang="en-US" altLang="en-US" sz="2800" smtClean="0"/>
              <a:t>These particles travel to the surface of the liquid and then into the air. This process is called </a:t>
            </a:r>
            <a:r>
              <a:rPr lang="en-US" altLang="en-US" sz="2800" smtClean="0">
                <a:solidFill>
                  <a:srgbClr val="FF0000"/>
                </a:solidFill>
              </a:rPr>
              <a:t>boiling</a:t>
            </a:r>
            <a:r>
              <a:rPr lang="en-US" altLang="en-US" sz="2800" smtClean="0"/>
              <a:t>.</a:t>
            </a:r>
          </a:p>
        </p:txBody>
      </p:sp>
      <p:pic>
        <p:nvPicPr>
          <p:cNvPr id="17412" name="Picture 9" descr="boiling w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828800"/>
            <a:ext cx="42672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Boiling Point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 smtClean="0">
                <a:solidFill>
                  <a:srgbClr val="FF0000"/>
                </a:solidFill>
              </a:rPr>
              <a:t>Boiling Point</a:t>
            </a:r>
            <a:r>
              <a:rPr lang="en-US" altLang="en-US" sz="2800" dirty="0" smtClean="0"/>
              <a:t> – temperature at which a substance boils.</a:t>
            </a:r>
          </a:p>
          <a:p>
            <a:pPr lvl="1" eaLnBrk="1" hangingPunct="1">
              <a:defRPr/>
            </a:pPr>
            <a:r>
              <a:rPr lang="en-US" altLang="en-US" sz="2400" dirty="0" smtClean="0"/>
              <a:t>Water           100</a:t>
            </a:r>
            <a:r>
              <a:rPr lang="en-US" altLang="en-US" sz="2400" dirty="0" smtClean="0">
                <a:cs typeface="Arial" charset="0"/>
              </a:rPr>
              <a:t>° C.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2400" dirty="0">
                <a:cs typeface="Arial" charset="0"/>
              </a:rPr>
              <a:t> </a:t>
            </a:r>
            <a:r>
              <a:rPr lang="en-US" altLang="en-US" sz="2400" dirty="0" smtClean="0">
                <a:cs typeface="Arial" charset="0"/>
              </a:rPr>
              <a:t>                       212° F.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altLang="en-US" sz="2400" dirty="0" smtClean="0">
              <a:cs typeface="Arial" charset="0"/>
            </a:endParaRPr>
          </a:p>
          <a:p>
            <a:pPr lvl="1" eaLnBrk="1" hangingPunct="1">
              <a:defRPr/>
            </a:pPr>
            <a:r>
              <a:rPr lang="en-US" altLang="en-US" sz="2400" dirty="0" smtClean="0">
                <a:cs typeface="Arial" charset="0"/>
              </a:rPr>
              <a:t>Table salt   1413° C.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2400" dirty="0">
                <a:cs typeface="Arial" charset="0"/>
              </a:rPr>
              <a:t> </a:t>
            </a:r>
            <a:r>
              <a:rPr lang="en-US" altLang="en-US" sz="2400" dirty="0" smtClean="0">
                <a:cs typeface="Arial" charset="0"/>
              </a:rPr>
              <a:t>                     2575</a:t>
            </a:r>
            <a:r>
              <a:rPr lang="en-US" sz="2400" dirty="0" smtClean="0"/>
              <a:t>° F.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altLang="en-US" sz="2400" dirty="0" smtClean="0">
              <a:cs typeface="Arial" charset="0"/>
            </a:endParaRPr>
          </a:p>
          <a:p>
            <a:pPr lvl="1" eaLnBrk="1" hangingPunct="1">
              <a:defRPr/>
            </a:pPr>
            <a:r>
              <a:rPr lang="en-US" altLang="en-US" sz="2400" dirty="0" smtClean="0">
                <a:cs typeface="Arial" charset="0"/>
              </a:rPr>
              <a:t>Diamond    4827° C.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2400" dirty="0">
                <a:cs typeface="Arial" charset="0"/>
              </a:rPr>
              <a:t> </a:t>
            </a:r>
            <a:r>
              <a:rPr lang="en-US" altLang="en-US" sz="2400" dirty="0" smtClean="0">
                <a:cs typeface="Arial" charset="0"/>
              </a:rPr>
              <a:t>                     8720</a:t>
            </a:r>
            <a:r>
              <a:rPr lang="en-US" sz="2400" dirty="0" smtClean="0"/>
              <a:t>° F.</a:t>
            </a:r>
            <a:endParaRPr lang="en-US" altLang="en-US" dirty="0" smtClean="0"/>
          </a:p>
        </p:txBody>
      </p:sp>
      <p:pic>
        <p:nvPicPr>
          <p:cNvPr id="18436" name="Picture 5" descr="boil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981200"/>
            <a:ext cx="3960813" cy="375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Water Phase Change Graph</a:t>
            </a:r>
            <a:br>
              <a:rPr lang="en-US" altLang="en-US" dirty="0" smtClean="0"/>
            </a:br>
            <a:r>
              <a:rPr lang="en-US" altLang="en-US" sz="2000" dirty="0" smtClean="0"/>
              <a:t>What is the difference in the amount of energy need to melt and to boil?</a:t>
            </a:r>
          </a:p>
        </p:txBody>
      </p:sp>
      <p:pic>
        <p:nvPicPr>
          <p:cNvPr id="19459" name="Picture 6" descr="water-phase-changes-coo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7375" y="1838325"/>
            <a:ext cx="5429250" cy="404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MORE Questions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Arial" charset="0"/>
              </a:rPr>
              <a:t>What is the difference between evaporation and boiling?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MORE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Arial" charset="0"/>
              </a:rPr>
              <a:t>What is the difference between evaporation and boiling?</a:t>
            </a:r>
          </a:p>
          <a:p>
            <a:pPr lvl="1" eaLnBrk="1" hangingPunct="1"/>
            <a:r>
              <a:rPr lang="en-US" altLang="en-US" smtClean="0">
                <a:cs typeface="Arial" charset="0"/>
              </a:rPr>
              <a:t>Evaporation happens </a:t>
            </a:r>
            <a:r>
              <a:rPr lang="en-US" altLang="en-US" b="1" smtClean="0">
                <a:cs typeface="Arial" charset="0"/>
              </a:rPr>
              <a:t>only</a:t>
            </a:r>
            <a:r>
              <a:rPr lang="en-US" altLang="en-US" smtClean="0">
                <a:cs typeface="Arial" charset="0"/>
              </a:rPr>
              <a:t> at the surface</a:t>
            </a:r>
          </a:p>
          <a:p>
            <a:pPr lvl="1" eaLnBrk="1" hangingPunct="1"/>
            <a:r>
              <a:rPr lang="en-US" altLang="en-US" smtClean="0">
                <a:cs typeface="Arial" charset="0"/>
              </a:rPr>
              <a:t>Examples – lake, ocean, perspiration</a:t>
            </a:r>
          </a:p>
          <a:p>
            <a:pPr lvl="1" eaLnBrk="1" hangingPunct="1"/>
            <a:r>
              <a:rPr lang="en-US" altLang="en-US" smtClean="0">
                <a:cs typeface="Arial" charset="0"/>
              </a:rPr>
              <a:t>Boiling, or vaporization, is when the particles within a liquid take in enough heat (energy) to become a gas. “Rolling boil”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Condensation- Gas to Liquid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Gases can change phase also -  in a gas to liquid phase change.</a:t>
            </a:r>
          </a:p>
          <a:p>
            <a:pPr eaLnBrk="1" hangingPunct="1"/>
            <a:r>
              <a:rPr lang="en-US" altLang="en-US" sz="2800" smtClean="0"/>
              <a:t>A substance in the gas phase that loses heat will change to a liquid. This is called condensation.</a:t>
            </a:r>
          </a:p>
        </p:txBody>
      </p:sp>
      <p:pic>
        <p:nvPicPr>
          <p:cNvPr id="22532" name="Picture 5" descr="water drops on glas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1125" y="1600200"/>
            <a:ext cx="29527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Condensation</a:t>
            </a:r>
          </a:p>
        </p:txBody>
      </p:sp>
      <p:pic>
        <p:nvPicPr>
          <p:cNvPr id="23555" name="Picture 6" descr="condense onglas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143000"/>
            <a:ext cx="5334000" cy="3276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6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4572000"/>
            <a:ext cx="8229600" cy="1554163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Water vapor in surrounding air loses heat energy when it comes in contact with the cold glass.  Water vapor condenses and becomes liquid drops of water.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Condensation in the Water Cycle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6400799" cy="5410200"/>
          </a:xfrm>
        </p:spPr>
      </p:pic>
      <p:sp>
        <p:nvSpPr>
          <p:cNvPr id="3" name="TextBox 2"/>
          <p:cNvSpPr txBox="1"/>
          <p:nvPr/>
        </p:nvSpPr>
        <p:spPr>
          <a:xfrm>
            <a:off x="6705600" y="1219200"/>
            <a:ext cx="2438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THINK!!!</a:t>
            </a:r>
          </a:p>
          <a:p>
            <a:r>
              <a:rPr lang="en-US" sz="2400" b="1" dirty="0" smtClean="0"/>
              <a:t>If water vapor in the air must condense to form a cloud, then a cloud is made of ____________?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0909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Yes, More Questions!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What is condensation?</a:t>
            </a:r>
          </a:p>
          <a:p>
            <a:pPr lvl="1">
              <a:defRPr/>
            </a:pPr>
            <a:r>
              <a:rPr lang="en-US" dirty="0" smtClean="0"/>
              <a:t>It is when a gas ______________ energy and</a:t>
            </a:r>
          </a:p>
          <a:p>
            <a:pPr marL="457200" lvl="1" indent="0">
              <a:buFontTx/>
              <a:buNone/>
              <a:defRPr/>
            </a:pPr>
            <a:endParaRPr lang="en-US" dirty="0"/>
          </a:p>
          <a:p>
            <a:pPr marL="457200" lvl="1" indent="0">
              <a:buFontTx/>
              <a:buNone/>
              <a:defRPr/>
            </a:pPr>
            <a:r>
              <a:rPr lang="en-US" dirty="0" smtClean="0"/>
              <a:t> changes to a ____________________.</a:t>
            </a:r>
          </a:p>
          <a:p>
            <a:pPr lvl="1"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Think of examples in your life other than the cold drink in the summer that shows condensation.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Yes, More Questions!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What is condensation?</a:t>
            </a:r>
          </a:p>
          <a:p>
            <a:pPr lvl="1">
              <a:defRPr/>
            </a:pPr>
            <a:r>
              <a:rPr lang="en-US" dirty="0" smtClean="0"/>
              <a:t>It is when a gas ______ energy and</a:t>
            </a:r>
          </a:p>
          <a:p>
            <a:pPr marL="457200" lvl="1" indent="0">
              <a:buFontTx/>
              <a:buNone/>
              <a:defRPr/>
            </a:pPr>
            <a:endParaRPr lang="en-US" dirty="0"/>
          </a:p>
          <a:p>
            <a:pPr marL="457200" lvl="1" indent="0">
              <a:buFontTx/>
              <a:buNone/>
              <a:defRPr/>
            </a:pPr>
            <a:r>
              <a:rPr lang="en-US" dirty="0" smtClean="0"/>
              <a:t> changes to a __________.</a:t>
            </a:r>
          </a:p>
          <a:p>
            <a:pPr lvl="1"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Think of examples in your life other than the cold drink in the summer that shows condensation.</a:t>
            </a:r>
          </a:p>
          <a:p>
            <a:pPr>
              <a:defRPr/>
            </a:pPr>
            <a:r>
              <a:rPr lang="en-US" sz="2800" b="1" dirty="0" smtClean="0">
                <a:solidFill>
                  <a:srgbClr val="C00000"/>
                </a:solidFill>
              </a:rPr>
              <a:t>Steamy bathroom after a hot shower – “fog” on mirror!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4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1601" y="2133600"/>
            <a:ext cx="6172200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>
            <a:glow rad="101600">
              <a:schemeClr val="accent1">
                <a:lumMod val="75000"/>
                <a:alpha val="6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9600" b="1" dirty="0">
                <a:ln w="11430"/>
                <a:solidFill>
                  <a:srgbClr val="FF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ENERGY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9-27-~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1450975"/>
            <a:ext cx="9272588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Phase Change 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Sublimation – Solid to Gas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altLang="en-US" sz="2800" smtClean="0"/>
          </a:p>
          <a:p>
            <a:pPr eaLnBrk="1" hangingPunct="1"/>
            <a:r>
              <a:rPr lang="en-US" altLang="en-US" sz="2800" smtClean="0"/>
              <a:t>Solid to gas phase change occurs when a substance gains so much energy it is able to go directly from a solid to a gas, omitting the liquid phase!</a:t>
            </a:r>
          </a:p>
        </p:txBody>
      </p:sp>
      <p:pic>
        <p:nvPicPr>
          <p:cNvPr id="26628" name="Picture 5" descr="800px-Dry_Ice_Pellets_Sublimi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828800"/>
            <a:ext cx="4038600" cy="3548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altLang="en-US" smtClean="0"/>
              <a:t>Sublimation: Solid to Gas</a:t>
            </a:r>
          </a:p>
        </p:txBody>
      </p:sp>
      <p:pic>
        <p:nvPicPr>
          <p:cNvPr id="27651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00400"/>
            <a:ext cx="5867400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1646238"/>
            <a:ext cx="3044825" cy="5075237"/>
          </a:xfrm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422275" y="1143000"/>
            <a:ext cx="54102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2200" dirty="0" smtClean="0"/>
              <a:t>Ice will sublimate in your freezer! The molecules on the surface of the ice will gain enough energy to turn into a gas.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2200" dirty="0" smtClean="0"/>
              <a:t>You may notice this in the cold winter with snow. The snow does not melt, but slowly disappears.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Deposition: Gas to Solid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/>
          <a:p>
            <a:pPr eaLnBrk="1" hangingPunct="1"/>
            <a:r>
              <a:rPr lang="en-US" altLang="en-US" smtClean="0"/>
              <a:t>When water vapor in air loses so much energy it turns directly into a solid.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Frost!</a:t>
            </a:r>
          </a:p>
        </p:txBody>
      </p:sp>
      <p:pic>
        <p:nvPicPr>
          <p:cNvPr id="2867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4191000"/>
            <a:ext cx="3327400" cy="2495550"/>
          </a:xfrm>
        </p:spPr>
      </p:pic>
      <p:pic>
        <p:nvPicPr>
          <p:cNvPr id="2867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00200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Questions – Just a couple…</a:t>
            </a:r>
          </a:p>
        </p:txBody>
      </p:sp>
      <p:sp>
        <p:nvSpPr>
          <p:cNvPr id="29699" name="Content Placeholder 5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 smtClean="0"/>
              <a:t>Sublimation occurs when a substance __________ energy and goes directly from a _____________ to a __________.</a:t>
            </a:r>
          </a:p>
          <a:p>
            <a:pPr>
              <a:lnSpc>
                <a:spcPct val="150000"/>
              </a:lnSpc>
            </a:pPr>
            <a:r>
              <a:rPr lang="en-US" altLang="en-US" dirty="0" smtClean="0"/>
              <a:t>Deposition occurs when a substance __________ energy and goes directly from a _____________ to a __________.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Qu</a:t>
            </a:r>
            <a:r>
              <a:rPr lang="en-US" altLang="en-US" dirty="0" smtClean="0">
                <a:solidFill>
                  <a:srgbClr val="FF0000"/>
                </a:solidFill>
              </a:rPr>
              <a:t>est</a:t>
            </a:r>
            <a:r>
              <a:rPr lang="en-US" altLang="en-US" dirty="0" smtClean="0"/>
              <a:t>ions – Just a couple…</a:t>
            </a:r>
          </a:p>
        </p:txBody>
      </p:sp>
      <p:sp>
        <p:nvSpPr>
          <p:cNvPr id="29699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 smtClean="0"/>
              <a:t>Sublimation occurs when a substance __</a:t>
            </a:r>
            <a:r>
              <a:rPr lang="en-US" altLang="en-US" dirty="0" smtClean="0">
                <a:solidFill>
                  <a:srgbClr val="FF0000"/>
                </a:solidFill>
              </a:rPr>
              <a:t>gains</a:t>
            </a:r>
            <a:r>
              <a:rPr lang="en-US" altLang="en-US" dirty="0" smtClean="0"/>
              <a:t> energy and goes directly from a _</a:t>
            </a:r>
            <a:r>
              <a:rPr lang="en-US" altLang="en-US" dirty="0" smtClean="0">
                <a:solidFill>
                  <a:srgbClr val="FF0000"/>
                </a:solidFill>
              </a:rPr>
              <a:t>solid</a:t>
            </a:r>
            <a:r>
              <a:rPr lang="en-US" altLang="en-US" dirty="0" smtClean="0"/>
              <a:t> to a _</a:t>
            </a:r>
            <a:r>
              <a:rPr lang="en-US" altLang="en-US" dirty="0" smtClean="0">
                <a:solidFill>
                  <a:srgbClr val="FF0000"/>
                </a:solidFill>
              </a:rPr>
              <a:t>gas</a:t>
            </a:r>
            <a:r>
              <a:rPr lang="en-US" alt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dirty="0" smtClean="0"/>
              <a:t>Deposition occurs when a substance _</a:t>
            </a:r>
            <a:r>
              <a:rPr lang="en-US" altLang="en-US" dirty="0" smtClean="0">
                <a:solidFill>
                  <a:srgbClr val="FF0000"/>
                </a:solidFill>
              </a:rPr>
              <a:t>loses </a:t>
            </a:r>
            <a:r>
              <a:rPr lang="en-US" altLang="en-US" dirty="0" smtClean="0"/>
              <a:t>energy and goes directly from a </a:t>
            </a:r>
            <a:r>
              <a:rPr lang="en-US" altLang="en-US" dirty="0" smtClean="0">
                <a:solidFill>
                  <a:srgbClr val="FF0000"/>
                </a:solidFill>
              </a:rPr>
              <a:t>gas</a:t>
            </a:r>
            <a:r>
              <a:rPr lang="en-US" altLang="en-US" dirty="0" smtClean="0"/>
              <a:t>_ to </a:t>
            </a:r>
            <a:r>
              <a:rPr lang="en-US" altLang="en-US" smtClean="0"/>
              <a:t>a </a:t>
            </a:r>
            <a:r>
              <a:rPr lang="en-US" altLang="en-US" smtClean="0">
                <a:solidFill>
                  <a:srgbClr val="FF0000"/>
                </a:solidFill>
              </a:rPr>
              <a:t>solid</a:t>
            </a:r>
            <a:r>
              <a:rPr lang="en-US" altLang="en-US" smtClean="0"/>
              <a:t>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942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Energy in Phase Change</a:t>
            </a:r>
          </a:p>
        </p:txBody>
      </p:sp>
      <p:pic>
        <p:nvPicPr>
          <p:cNvPr id="30723" name="Picture 6" descr="CHART W SUBLIM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100" y="1747838"/>
            <a:ext cx="7797800" cy="4229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4" name="TextBox 2"/>
          <p:cNvSpPr txBox="1">
            <a:spLocks noChangeArrowheads="1"/>
          </p:cNvSpPr>
          <p:nvPr/>
        </p:nvSpPr>
        <p:spPr bwMode="auto">
          <a:xfrm>
            <a:off x="3657600" y="1916113"/>
            <a:ext cx="1752600" cy="3698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/>
              <a:t>DEPOSITION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Deposition: Gas to Solid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/>
          <a:p>
            <a:pPr eaLnBrk="1" hangingPunct="1"/>
            <a:r>
              <a:rPr lang="en-US" altLang="en-US" smtClean="0"/>
              <a:t>When water vapor in air loses so much energy it turns directly into a solid.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Frost!</a:t>
            </a:r>
          </a:p>
        </p:txBody>
      </p:sp>
      <p:pic>
        <p:nvPicPr>
          <p:cNvPr id="2867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4191000"/>
            <a:ext cx="3327400" cy="2495550"/>
          </a:xfrm>
        </p:spPr>
      </p:pic>
      <p:pic>
        <p:nvPicPr>
          <p:cNvPr id="2867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00200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891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Add the correct terms to the diagram…</a:t>
            </a:r>
          </a:p>
        </p:txBody>
      </p:sp>
      <p:pic>
        <p:nvPicPr>
          <p:cNvPr id="31747" name="Picture 5" descr="watericesteam arrows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447800"/>
            <a:ext cx="41148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urved Right Arrow 1"/>
          <p:cNvSpPr/>
          <p:nvPr/>
        </p:nvSpPr>
        <p:spPr>
          <a:xfrm>
            <a:off x="228600" y="1371600"/>
            <a:ext cx="1752600" cy="5029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Right Arrow 8"/>
          <p:cNvSpPr/>
          <p:nvPr/>
        </p:nvSpPr>
        <p:spPr>
          <a:xfrm rot="10800000">
            <a:off x="6553200" y="1219200"/>
            <a:ext cx="1905000" cy="52578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94713" y="1600200"/>
            <a:ext cx="2133600" cy="838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94713" y="1524000"/>
            <a:ext cx="2133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Vapor</a:t>
            </a:r>
            <a:endParaRPr lang="en-US" sz="5400" b="0" cap="none" spc="0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Temperature Comparisons</a:t>
            </a:r>
          </a:p>
        </p:txBody>
      </p:sp>
      <p:sp>
        <p:nvSpPr>
          <p:cNvPr id="32771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Boiling Point of H</a:t>
            </a:r>
            <a:r>
              <a:rPr lang="en-US" altLang="en-US" sz="2800" baseline="-25000" smtClean="0"/>
              <a:t>2</a:t>
            </a:r>
            <a:r>
              <a:rPr lang="en-US" altLang="en-US" sz="2800" smtClean="0"/>
              <a:t>O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212</a:t>
            </a:r>
            <a:r>
              <a:rPr lang="en-US" altLang="en-US" sz="2400" smtClean="0">
                <a:sym typeface="Symbol" pitchFamily="18" charset="2"/>
              </a:rPr>
              <a:t></a:t>
            </a:r>
            <a:r>
              <a:rPr lang="en-US" altLang="en-US" sz="2400" smtClean="0"/>
              <a:t> F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100</a:t>
            </a:r>
            <a:r>
              <a:rPr lang="en-US" altLang="en-US" sz="2400" smtClean="0">
                <a:sym typeface="Symbol" pitchFamily="18" charset="2"/>
              </a:rPr>
              <a:t></a:t>
            </a:r>
            <a:r>
              <a:rPr lang="en-US" altLang="en-US" sz="2400" smtClean="0"/>
              <a:t> C</a:t>
            </a:r>
          </a:p>
          <a:p>
            <a:pPr eaLnBrk="1" hangingPunct="1"/>
            <a:r>
              <a:rPr lang="en-US" altLang="en-US" sz="2800" smtClean="0"/>
              <a:t>Melting Point of H</a:t>
            </a:r>
            <a:r>
              <a:rPr lang="en-US" altLang="en-US" sz="2800" baseline="-25000" smtClean="0"/>
              <a:t>2</a:t>
            </a:r>
            <a:r>
              <a:rPr lang="en-US" altLang="en-US" sz="2800" smtClean="0"/>
              <a:t>O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32</a:t>
            </a:r>
            <a:r>
              <a:rPr lang="en-US" altLang="en-US" sz="2400" smtClean="0">
                <a:sym typeface="Symbol" pitchFamily="18" charset="2"/>
              </a:rPr>
              <a:t></a:t>
            </a:r>
            <a:r>
              <a:rPr lang="en-US" altLang="en-US" sz="2400" smtClean="0"/>
              <a:t> F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0</a:t>
            </a:r>
            <a:r>
              <a:rPr lang="en-US" altLang="en-US" sz="2400" smtClean="0">
                <a:sym typeface="Symbol" pitchFamily="18" charset="2"/>
              </a:rPr>
              <a:t></a:t>
            </a:r>
            <a:r>
              <a:rPr lang="en-US" altLang="en-US" sz="2400" smtClean="0"/>
              <a:t> C</a:t>
            </a:r>
          </a:p>
          <a:p>
            <a:pPr eaLnBrk="1" hangingPunct="1"/>
            <a:r>
              <a:rPr lang="en-US" altLang="en-US" sz="2800" smtClean="0"/>
              <a:t>Freezing Point of H</a:t>
            </a:r>
            <a:r>
              <a:rPr lang="en-US" altLang="en-US" sz="2800" baseline="-25000" smtClean="0"/>
              <a:t>2</a:t>
            </a:r>
            <a:r>
              <a:rPr lang="en-US" altLang="en-US" sz="2800" smtClean="0"/>
              <a:t>O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32</a:t>
            </a:r>
            <a:r>
              <a:rPr lang="en-US" altLang="en-US" sz="2400" smtClean="0">
                <a:sym typeface="Symbol" pitchFamily="18" charset="2"/>
              </a:rPr>
              <a:t></a:t>
            </a:r>
            <a:r>
              <a:rPr lang="en-US" altLang="en-US" sz="2400" smtClean="0"/>
              <a:t> F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0</a:t>
            </a:r>
            <a:r>
              <a:rPr lang="en-US" altLang="en-US" sz="2400" smtClean="0">
                <a:sym typeface="Symbol" pitchFamily="18" charset="2"/>
              </a:rPr>
              <a:t></a:t>
            </a:r>
            <a:r>
              <a:rPr lang="en-US" altLang="en-US" sz="2400" smtClean="0"/>
              <a:t> C</a:t>
            </a:r>
          </a:p>
          <a:p>
            <a:pPr lvl="1" eaLnBrk="1" hangingPunct="1">
              <a:buFontTx/>
              <a:buNone/>
            </a:pPr>
            <a:endParaRPr lang="en-US" altLang="en-US" sz="2400" smtClean="0"/>
          </a:p>
          <a:p>
            <a:pPr eaLnBrk="1" hangingPunct="1"/>
            <a:endParaRPr lang="en-US" altLang="en-US" sz="2800" smtClean="0"/>
          </a:p>
        </p:txBody>
      </p:sp>
      <p:pic>
        <p:nvPicPr>
          <p:cNvPr id="32772" name="Picture 6" descr="AbsoluteZer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736725"/>
            <a:ext cx="4038600" cy="425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ENERGY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When energy is added to a substance that energy causes the particles in the substance to move faster and farther apart.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What happens to the particles when energy is taken away from a substance?  </a:t>
            </a:r>
          </a:p>
        </p:txBody>
      </p:sp>
      <p:pic>
        <p:nvPicPr>
          <p:cNvPr id="4100" name="Picture 8" descr="solid-liquid-gas chart molecul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1447800"/>
            <a:ext cx="2886075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Assignment…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r>
              <a:rPr lang="en-US" sz="2800" dirty="0" smtClean="0"/>
              <a:t>Grass Garden Teams - Pick a number</a:t>
            </a:r>
          </a:p>
          <a:p>
            <a:r>
              <a:rPr lang="en-US" sz="2800" dirty="0" smtClean="0"/>
              <a:t>In numerical order choose from the following: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Your TASK</a:t>
            </a:r>
          </a:p>
          <a:p>
            <a:pPr marL="400050" lvl="1" indent="0">
              <a:buNone/>
            </a:pPr>
            <a:r>
              <a:rPr lang="en-US" dirty="0" smtClean="0"/>
              <a:t>Communicate to the rest of the class what your phase change is. You may make a poster, present a newscast, create a jingle, or produce a skit.</a:t>
            </a:r>
          </a:p>
          <a:p>
            <a:pPr marL="400050" lvl="1" indent="0">
              <a:buNone/>
            </a:pPr>
            <a:r>
              <a:rPr lang="en-US" dirty="0" smtClean="0"/>
              <a:t>See Assignment Sheet for details.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229935"/>
              </p:ext>
            </p:extLst>
          </p:nvPr>
        </p:nvGraphicFramePr>
        <p:xfrm>
          <a:off x="1219200" y="2286000"/>
          <a:ext cx="60960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melting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freezing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vaporization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condensation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sublimation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deposition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35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Phase Change Graph</a:t>
            </a:r>
          </a:p>
        </p:txBody>
      </p:sp>
      <p:pic>
        <p:nvPicPr>
          <p:cNvPr id="33795" name="Picture 6" descr="phasechan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8200" y="1600200"/>
            <a:ext cx="4927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09-27-~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Phase Change 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Phase Change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Energy content is responsible for the different phases of matter.  </a:t>
            </a:r>
          </a:p>
          <a:p>
            <a:pPr eaLnBrk="1" hangingPunct="1"/>
            <a:r>
              <a:rPr lang="en-US" altLang="en-US" smtClean="0"/>
              <a:t>Matter can be made to change phase when energy is added to or taken away from a substance.</a:t>
            </a:r>
          </a:p>
          <a:p>
            <a:pPr eaLnBrk="1" hangingPunct="1"/>
            <a:endParaRPr lang="en-US" altLang="en-US" smtClean="0"/>
          </a:p>
          <a:p>
            <a:pPr algn="ctr" eaLnBrk="1" hangingPunct="1"/>
            <a:endParaRPr lang="en-US" altLang="en-US" smtClean="0"/>
          </a:p>
        </p:txBody>
      </p:sp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447800" y="3962400"/>
            <a:ext cx="6858000" cy="2667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ENERGY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NOW</a:t>
            </a:r>
            <a:br>
              <a:rPr lang="en-US" dirty="0" smtClean="0"/>
            </a:br>
            <a:r>
              <a:rPr lang="en-US" sz="2000" dirty="0" smtClean="0"/>
              <a:t>Page 2 in notebook </a:t>
            </a:r>
            <a:r>
              <a:rPr lang="en-US" sz="2000" dirty="0" smtClean="0">
                <a:sym typeface="Wingdings" panose="05000000000000000000" pitchFamily="2" charset="2"/>
              </a:rPr>
              <a:t>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Observe the ice cube.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Describe everything you see happening.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Why is this happening – be specific.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Use knowledge you already have to explain this process!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34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Melting- Solid to Liquid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4038600" cy="5334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 smtClean="0"/>
              <a:t>Melting is the changing of a solid to a liquid when the substance absorbs heat energy.</a:t>
            </a:r>
          </a:p>
          <a:p>
            <a:pPr eaLnBrk="1" hangingPunct="1">
              <a:defRPr/>
            </a:pPr>
            <a:r>
              <a:rPr lang="en-US" altLang="en-US" sz="2800" dirty="0" smtClean="0"/>
              <a:t>Melting Point</a:t>
            </a:r>
          </a:p>
          <a:p>
            <a:pPr lvl="1" eaLnBrk="1" hangingPunct="1">
              <a:defRPr/>
            </a:pPr>
            <a:r>
              <a:rPr lang="en-US" altLang="en-US" sz="2400" dirty="0" smtClean="0"/>
              <a:t>Water              0</a:t>
            </a:r>
            <a:r>
              <a:rPr lang="en-US" altLang="en-US" sz="2400" dirty="0" smtClean="0">
                <a:cs typeface="Arial" charset="0"/>
              </a:rPr>
              <a:t>° C.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2400" dirty="0">
                <a:cs typeface="Arial" charset="0"/>
              </a:rPr>
              <a:t> </a:t>
            </a:r>
            <a:r>
              <a:rPr lang="en-US" altLang="en-US" sz="2400" dirty="0" smtClean="0">
                <a:cs typeface="Arial" charset="0"/>
              </a:rPr>
              <a:t>                        32° F</a:t>
            </a:r>
          </a:p>
          <a:p>
            <a:pPr lvl="1" eaLnBrk="1" hangingPunct="1">
              <a:defRPr/>
            </a:pPr>
            <a:r>
              <a:rPr lang="en-US" altLang="en-US" sz="2400" dirty="0" smtClean="0">
                <a:cs typeface="Arial" charset="0"/>
              </a:rPr>
              <a:t>Table salt    801° C.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2400" dirty="0">
                <a:cs typeface="Arial" charset="0"/>
              </a:rPr>
              <a:t> </a:t>
            </a:r>
            <a:r>
              <a:rPr lang="en-US" altLang="en-US" sz="2400" dirty="0" smtClean="0">
                <a:cs typeface="Arial" charset="0"/>
              </a:rPr>
              <a:t>                    1474 ° F</a:t>
            </a:r>
          </a:p>
          <a:p>
            <a:pPr lvl="1" eaLnBrk="1" hangingPunct="1">
              <a:defRPr/>
            </a:pPr>
            <a:r>
              <a:rPr lang="en-US" altLang="en-US" sz="2400" dirty="0" smtClean="0">
                <a:cs typeface="Arial" charset="0"/>
              </a:rPr>
              <a:t>Diamond   3550° C. 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sz="2400" dirty="0">
                <a:cs typeface="Arial" charset="0"/>
              </a:rPr>
              <a:t> </a:t>
            </a:r>
            <a:r>
              <a:rPr lang="en-US" altLang="en-US" sz="2400" dirty="0" smtClean="0">
                <a:cs typeface="Arial" charset="0"/>
              </a:rPr>
              <a:t>                    6422 ° F</a:t>
            </a:r>
          </a:p>
          <a:p>
            <a:pPr eaLnBrk="1" hangingPunct="1">
              <a:defRPr/>
            </a:pPr>
            <a:endParaRPr lang="en-US" altLang="en-US" sz="2800" dirty="0" smtClean="0"/>
          </a:p>
        </p:txBody>
      </p:sp>
      <p:pic>
        <p:nvPicPr>
          <p:cNvPr id="6148" name="Picture 5" descr="phasechan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008188"/>
            <a:ext cx="4038600" cy="3709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7200" y="632460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click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Melting Point?</a:t>
            </a:r>
          </a:p>
        </p:txBody>
      </p:sp>
      <p:sp>
        <p:nvSpPr>
          <p:cNvPr id="7171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What is a melting point?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Melting Point?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What is a melting point?</a:t>
            </a:r>
          </a:p>
          <a:p>
            <a:r>
              <a:rPr lang="en-US" altLang="en-US" dirty="0" smtClean="0"/>
              <a:t>It is the precise temperature at which a particular substance </a:t>
            </a:r>
            <a:r>
              <a:rPr lang="en-US" altLang="en-US" dirty="0"/>
              <a:t>melts changing </a:t>
            </a:r>
            <a:r>
              <a:rPr lang="en-US" altLang="en-US" dirty="0" smtClean="0"/>
              <a:t>from </a:t>
            </a:r>
            <a:r>
              <a:rPr lang="en-US" altLang="en-US" dirty="0"/>
              <a:t>a solid to a liquid when the substance absorbs heat energy.</a:t>
            </a:r>
          </a:p>
          <a:p>
            <a:r>
              <a:rPr lang="en-US" altLang="en-US" dirty="0" smtClean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4064</TotalTime>
  <Words>1142</Words>
  <Application>Microsoft Office PowerPoint</Application>
  <PresentationFormat>On-screen Show (4:3)</PresentationFormat>
  <Paragraphs>167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Impact</vt:lpstr>
      <vt:lpstr>Symbol</vt:lpstr>
      <vt:lpstr>Wingdings</vt:lpstr>
      <vt:lpstr>Default Design</vt:lpstr>
      <vt:lpstr>States of Matter  Phase Change</vt:lpstr>
      <vt:lpstr>Water</vt:lpstr>
      <vt:lpstr>PowerPoint Presentation</vt:lpstr>
      <vt:lpstr>ENERGY</vt:lpstr>
      <vt:lpstr>Phase Change</vt:lpstr>
      <vt:lpstr>DO NOW Page 2 in notebook </vt:lpstr>
      <vt:lpstr>Melting- Solid to Liquid</vt:lpstr>
      <vt:lpstr>Melting Point?</vt:lpstr>
      <vt:lpstr>Melting Point?</vt:lpstr>
      <vt:lpstr>Phase Change Animation</vt:lpstr>
      <vt:lpstr>Phase Change Diagram If something melts, then it can freeze!</vt:lpstr>
      <vt:lpstr>Freezing- Liquid to Solid</vt:lpstr>
      <vt:lpstr>Water Molecules Freezing</vt:lpstr>
      <vt:lpstr>Questions</vt:lpstr>
      <vt:lpstr>Questions</vt:lpstr>
      <vt:lpstr>More Questions </vt:lpstr>
      <vt:lpstr>More Questions </vt:lpstr>
      <vt:lpstr>Vaporization- Liquid to Gas</vt:lpstr>
      <vt:lpstr>The Water Cycle</vt:lpstr>
      <vt:lpstr>Vaporization a.k.a. Boiling</vt:lpstr>
      <vt:lpstr>Boiling Point</vt:lpstr>
      <vt:lpstr>Water Phase Change Graph What is the difference in the amount of energy need to melt and to boil?</vt:lpstr>
      <vt:lpstr>MORE Questions</vt:lpstr>
      <vt:lpstr>MORE Questions</vt:lpstr>
      <vt:lpstr>Condensation- Gas to Liquid</vt:lpstr>
      <vt:lpstr>Condensation</vt:lpstr>
      <vt:lpstr>Condensation in the Water Cycle</vt:lpstr>
      <vt:lpstr>Yes, More Questions!</vt:lpstr>
      <vt:lpstr>Yes, More Questions!</vt:lpstr>
      <vt:lpstr>Phase Change Graph</vt:lpstr>
      <vt:lpstr>Sublimation – Solid to Gas</vt:lpstr>
      <vt:lpstr>Sublimation: Solid to Gas</vt:lpstr>
      <vt:lpstr>Deposition: Gas to Solid</vt:lpstr>
      <vt:lpstr>Questions – Just a couple…</vt:lpstr>
      <vt:lpstr>Questions – Just a couple…</vt:lpstr>
      <vt:lpstr>Energy in Phase Change</vt:lpstr>
      <vt:lpstr>Deposition: Gas to Solid</vt:lpstr>
      <vt:lpstr>Add the correct terms to the diagram…</vt:lpstr>
      <vt:lpstr>Temperature Comparisons</vt:lpstr>
      <vt:lpstr>Your Assignment…</vt:lpstr>
      <vt:lpstr>Phase Change Graph</vt:lpstr>
      <vt:lpstr>Phase Change Graph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States of Matter Phase Change</dc:title>
  <dc:creator>Nancy Hill</dc:creator>
  <cp:lastModifiedBy>Erin E M. Anderson</cp:lastModifiedBy>
  <cp:revision>125</cp:revision>
  <cp:lastPrinted>2016-08-11T16:00:46Z</cp:lastPrinted>
  <dcterms:created xsi:type="dcterms:W3CDTF">2009-09-20T16:50:51Z</dcterms:created>
  <dcterms:modified xsi:type="dcterms:W3CDTF">2016-08-11T20:03:52Z</dcterms:modified>
</cp:coreProperties>
</file>