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5" r:id="rId3"/>
    <p:sldId id="256" r:id="rId4"/>
    <p:sldId id="260" r:id="rId5"/>
    <p:sldId id="257" r:id="rId6"/>
    <p:sldId id="258" r:id="rId7"/>
    <p:sldId id="259" r:id="rId8"/>
    <p:sldId id="261" r:id="rId9"/>
    <p:sldId id="262" r:id="rId10"/>
    <p:sldId id="263" r:id="rId11"/>
    <p:sldId id="264" r:id="rId12"/>
    <p:sldId id="266" r:id="rId13"/>
    <p:sldId id="267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6" autoAdjust="0"/>
    <p:restoredTop sz="94660"/>
  </p:normalViewPr>
  <p:slideViewPr>
    <p:cSldViewPr snapToGrid="0">
      <p:cViewPr varScale="1">
        <p:scale>
          <a:sx n="72" d="100"/>
          <a:sy n="72" d="100"/>
        </p:scale>
        <p:origin x="96" y="1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422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8794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126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8667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5865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03733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74080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68022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861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9602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545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0D7D3A-BB1D-4B12-9E07-816EF53620FD}" type="datetimeFigureOut">
              <a:rPr lang="en-US" smtClean="0"/>
              <a:t>2/15/2017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82191C-C495-4EB7-86AD-93FE480CE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025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http://1.bp.blogspot.com/-ZJgoVPLXeCU/TalvwjVn21I/AAAAAAAAABo/xSHZpYy1cJg/s1600/parallel%252520copy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http://1.bp.blogspot.com/-ZJgoVPLXeCU/TalvwjVn21I/AAAAAAAAABo/xSHZpYy1cJg/s1600/parallel%252520copy.jpg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k12.org/biology/Water-Advanced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ck12.org/physics/Voltage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404" y="813732"/>
            <a:ext cx="10515600" cy="1970277"/>
          </a:xfrm>
        </p:spPr>
        <p:txBody>
          <a:bodyPr/>
          <a:lstStyle/>
          <a:p>
            <a:pPr algn="ctr"/>
            <a:r>
              <a:rPr lang="en-US" dirty="0"/>
              <a:t>Ohms Law</a:t>
            </a:r>
          </a:p>
        </p:txBody>
      </p:sp>
    </p:spTree>
    <p:extLst>
      <p:ext uri="{BB962C8B-B14F-4D97-AF65-F5344CB8AC3E}">
        <p14:creationId xmlns:p14="http://schemas.microsoft.com/office/powerpoint/2010/main" val="33731133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14399" y="693683"/>
            <a:ext cx="10736317" cy="68080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3200" b="1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You need to be aware of the following rules to work through the next questions.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en-GB" sz="3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lang="en-US" sz="3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 in a </a:t>
            </a:r>
            <a:r>
              <a:rPr lang="en-GB" sz="3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series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circuit is the </a:t>
            </a:r>
            <a:r>
              <a:rPr lang="en-GB" sz="32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same</a:t>
            </a: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at all parts in a circuit. 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GB" sz="3200" dirty="0"/>
              <a:t>In a series circuit, the </a:t>
            </a:r>
            <a:r>
              <a:rPr lang="en-GB" sz="3200" b="1" dirty="0"/>
              <a:t>total, or sum of the voltages</a:t>
            </a:r>
            <a:r>
              <a:rPr lang="en-GB" sz="3200" dirty="0"/>
              <a:t> across </a:t>
            </a:r>
            <a:r>
              <a:rPr lang="en-GB" sz="3200" b="1" u="sng" dirty="0"/>
              <a:t>all</a:t>
            </a:r>
            <a:r>
              <a:rPr lang="en-GB" sz="3200" dirty="0"/>
              <a:t> the components will </a:t>
            </a:r>
            <a:r>
              <a:rPr lang="en-GB" sz="3200" b="1" u="sng" dirty="0"/>
              <a:t>equal</a:t>
            </a:r>
            <a:r>
              <a:rPr lang="en-GB" sz="3200" dirty="0"/>
              <a:t> the voltage across the cell/battery.</a:t>
            </a:r>
          </a:p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r>
              <a:rPr lang="en-GB" sz="3200" dirty="0"/>
              <a:t>The total voltage supplied by the cell is 12V. There are three lamps connected in series, so 12/3 = 4V.</a:t>
            </a:r>
            <a:endParaRPr lang="en-US" sz="3200" dirty="0"/>
          </a:p>
          <a:p>
            <a:pPr marL="342900" indent="-342900">
              <a:lnSpc>
                <a:spcPct val="115000"/>
              </a:lnSpc>
              <a:buFont typeface="Calibri" panose="020F0502020204030204" pitchFamily="34" charset="0"/>
              <a:buChar char="-"/>
            </a:pPr>
            <a:endParaRPr lang="en-US" sz="4000" dirty="0"/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marR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en-US" sz="3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98301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71830" y="178223"/>
            <a:ext cx="10972800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parallel circuit splits into each routes; 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Example: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en-GB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en-GB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endParaRPr lang="en-GB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en-GB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means the current also splits into 3 equal amounts.  Therefore, 9/3 = 3Amps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1000"/>
              </a:spcAft>
              <a:buFont typeface="Calibri" panose="020F0502020204030204" pitchFamily="34" charset="0"/>
              <a:buChar char="-"/>
            </a:pPr>
            <a:r>
              <a:rPr lang="en-GB" sz="4000" dirty="0"/>
              <a:t>The voltage will be the same everywhere </a:t>
            </a:r>
            <a:endParaRPr lang="en-US" sz="4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051" name="Picture 1" descr="http://www.revisionworld.com/sites/revisionworld.com/files/rw_files/parallel%20cop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06" b="8640"/>
          <a:stretch>
            <a:fillRect/>
          </a:stretch>
        </p:blipFill>
        <p:spPr bwMode="auto">
          <a:xfrm>
            <a:off x="3610644" y="1332333"/>
            <a:ext cx="4613431" cy="3190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81091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45285" y="1478371"/>
            <a:ext cx="22794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 </a:t>
            </a:r>
            <a:endParaRPr kumimoji="0" lang="en-GB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5" name="Picture 3" descr="http://1.bp.blogspot.com/-ZJgoVPLXeCU/TalvwjVn21I/AAAAAAAAABo/xSHZpYy1cJg/s1600/parallel%252520copy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346146" y="1168738"/>
            <a:ext cx="6035199" cy="3968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Questions: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838200" y="1825625"/>
            <a:ext cx="6351165" cy="4351338"/>
          </a:xfrm>
        </p:spPr>
        <p:txBody>
          <a:bodyPr/>
          <a:lstStyle/>
          <a:p>
            <a:r>
              <a:rPr lang="en-GB" dirty="0"/>
              <a:t>The label on the battery says 6V. If we connected a voltmeter across each lamp, what would the readings be?</a:t>
            </a:r>
          </a:p>
          <a:p>
            <a:endParaRPr lang="en-GB" dirty="0"/>
          </a:p>
          <a:p>
            <a:r>
              <a:rPr lang="en-GB" dirty="0"/>
              <a:t>At lamp 1 - ________V</a:t>
            </a:r>
            <a:endParaRPr lang="en-US" dirty="0"/>
          </a:p>
          <a:p>
            <a:r>
              <a:rPr lang="en-GB" dirty="0"/>
              <a:t>At lamp 2- ________V</a:t>
            </a:r>
            <a:endParaRPr lang="en-US" dirty="0"/>
          </a:p>
          <a:p>
            <a:r>
              <a:rPr lang="en-GB" dirty="0"/>
              <a:t>At lamp 3- ________V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6393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Questions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356937" y="1496158"/>
            <a:ext cx="10515600" cy="4351338"/>
          </a:xfrm>
        </p:spPr>
        <p:txBody>
          <a:bodyPr/>
          <a:lstStyle/>
          <a:p>
            <a:r>
              <a:rPr lang="en-US" dirty="0"/>
              <a:t>What type of circuit is this?</a:t>
            </a:r>
          </a:p>
          <a:p>
            <a:r>
              <a:rPr lang="en-US" dirty="0"/>
              <a:t>What voltage will load 1, 2 and 3 have ?</a:t>
            </a:r>
          </a:p>
          <a:p>
            <a:r>
              <a:rPr lang="en-US" dirty="0"/>
              <a:t>What current will Load 1, 2 and 3 have?</a:t>
            </a:r>
          </a:p>
        </p:txBody>
      </p:sp>
      <p:pic>
        <p:nvPicPr>
          <p:cNvPr id="4099" name="Picture 3" descr="http://1.bp.blogspot.com/-ZJgoVPLXeCU/TalvwjVn21I/AAAAAAAAABo/xSHZpYy1cJg/s1600/parallel%252520copy.jpg"/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931382" y="1524142"/>
            <a:ext cx="5335856" cy="35089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9278754" y="365125"/>
            <a:ext cx="9432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9 V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0222029" y="2525086"/>
            <a:ext cx="58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L1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038870" y="3805007"/>
            <a:ext cx="58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L2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038870" y="4987674"/>
            <a:ext cx="582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L3</a:t>
            </a:r>
          </a:p>
        </p:txBody>
      </p:sp>
    </p:spTree>
    <p:extLst>
      <p:ext uri="{BB962C8B-B14F-4D97-AF65-F5344CB8AC3E}">
        <p14:creationId xmlns:p14="http://schemas.microsoft.com/office/powerpoint/2010/main" val="1758940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81635" y="522420"/>
            <a:ext cx="10819003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Current: The path an electric current follows</a:t>
            </a:r>
          </a:p>
          <a:p>
            <a:pPr marR="0" lv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</a:pPr>
            <a:r>
              <a:rPr lang="en-GB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 Unit for current is </a:t>
            </a:r>
            <a:r>
              <a:rPr lang="en-GB" sz="4800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amp</a:t>
            </a:r>
          </a:p>
          <a:p>
            <a:pPr marL="342900" marR="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Font typeface="Calibri" panose="020F0502020204030204" pitchFamily="34" charset="0"/>
              <a:buChar char="-"/>
            </a:pPr>
            <a:r>
              <a:rPr lang="en-GB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</a:t>
            </a:r>
            <a:r>
              <a:rPr lang="en-GB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ammeter</a:t>
            </a:r>
            <a:r>
              <a:rPr lang="en-GB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measures the amount of </a:t>
            </a:r>
            <a:r>
              <a:rPr lang="en-GB" sz="4800" b="1" u="sng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current</a:t>
            </a:r>
            <a:r>
              <a:rPr lang="en-GB" sz="4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flowing past a certain point </a:t>
            </a:r>
          </a:p>
        </p:txBody>
      </p:sp>
    </p:spTree>
    <p:extLst>
      <p:ext uri="{BB962C8B-B14F-4D97-AF65-F5344CB8AC3E}">
        <p14:creationId xmlns:p14="http://schemas.microsoft.com/office/powerpoint/2010/main" val="20403688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761999" y="882868"/>
            <a:ext cx="10746829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000" b="1" dirty="0"/>
              <a:t>Understanding Ohm’s Law</a:t>
            </a:r>
          </a:p>
          <a:p>
            <a:pPr algn="ctr"/>
            <a:endParaRPr lang="en-US" sz="4000" b="1" dirty="0"/>
          </a:p>
          <a:p>
            <a:r>
              <a:rPr lang="en-US" sz="5400" dirty="0"/>
              <a:t>Ohm’s law may be easier to understand with an analogy. Current flowing through a wire is like </a:t>
            </a:r>
            <a:r>
              <a:rPr lang="en-US" sz="5400" dirty="0">
                <a:hlinkClick r:id="rId2" tooltip="Water"/>
              </a:rPr>
              <a:t>water</a:t>
            </a:r>
            <a:r>
              <a:rPr lang="en-US" sz="5400" dirty="0"/>
              <a:t> flowing through a hose. </a:t>
            </a:r>
          </a:p>
        </p:txBody>
      </p:sp>
    </p:spTree>
    <p:extLst>
      <p:ext uri="{BB962C8B-B14F-4D97-AF65-F5344CB8AC3E}">
        <p14:creationId xmlns:p14="http://schemas.microsoft.com/office/powerpoint/2010/main" val="8123283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8123" y="1092820"/>
            <a:ext cx="9206969" cy="539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6394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961697" y="1340069"/>
            <a:ext cx="1095703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dirty="0"/>
              <a:t>Increasing </a:t>
            </a:r>
            <a:r>
              <a:rPr lang="en-US" sz="5400" dirty="0">
                <a:hlinkClick r:id="rId2" tooltip="Voltage"/>
              </a:rPr>
              <a:t>voltage</a:t>
            </a:r>
            <a:r>
              <a:rPr lang="en-US" sz="5400" dirty="0"/>
              <a:t> with a higher-volt battery increases the current. This is like opening the tap wider so more water flows through the hose.</a:t>
            </a:r>
          </a:p>
        </p:txBody>
      </p:sp>
    </p:spTree>
    <p:extLst>
      <p:ext uri="{BB962C8B-B14F-4D97-AF65-F5344CB8AC3E}">
        <p14:creationId xmlns:p14="http://schemas.microsoft.com/office/powerpoint/2010/main" val="4427993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70612" y="289931"/>
            <a:ext cx="10515600" cy="2942384"/>
          </a:xfrm>
        </p:spPr>
        <p:txBody>
          <a:bodyPr>
            <a:noAutofit/>
          </a:bodyPr>
          <a:lstStyle/>
          <a:p>
            <a:r>
              <a:rPr lang="en-US" sz="4800" dirty="0"/>
              <a:t>Increasing resistance reduces the current. This is like stepping on the hose so less water can flow through it.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398" y="2945786"/>
            <a:ext cx="6517046" cy="4503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2734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751" y="1252281"/>
            <a:ext cx="5368849" cy="5154095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/>
          <a:lstStyle/>
          <a:p>
            <a:r>
              <a:rPr lang="en-US" dirty="0"/>
              <a:t>Increasing the resistance, decreases the flow of current…</a:t>
            </a:r>
          </a:p>
        </p:txBody>
      </p:sp>
    </p:spTree>
    <p:extLst>
      <p:ext uri="{BB962C8B-B14F-4D97-AF65-F5344CB8AC3E}">
        <p14:creationId xmlns:p14="http://schemas.microsoft.com/office/powerpoint/2010/main" val="283648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1176" y="1055908"/>
            <a:ext cx="6332034" cy="4968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5117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93683" y="740979"/>
            <a:ext cx="1109892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A series circuit is a circuit in which resistors are arranged in a chain, so the current has only one path to take. The current is the same through each resistor. 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619600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</TotalTime>
  <Words>270</Words>
  <Application>Microsoft Office PowerPoint</Application>
  <PresentationFormat>Widescreen</PresentationFormat>
  <Paragraphs>43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Times New Roman</vt:lpstr>
      <vt:lpstr>Office Theme</vt:lpstr>
      <vt:lpstr>Ohms Law</vt:lpstr>
      <vt:lpstr>PowerPoint Presentation</vt:lpstr>
      <vt:lpstr>PowerPoint Presentation</vt:lpstr>
      <vt:lpstr>PowerPoint Presentation</vt:lpstr>
      <vt:lpstr>PowerPoint Presentation</vt:lpstr>
      <vt:lpstr>Increasing resistance reduces the current. This is like stepping on the hose so less water can flow through it.</vt:lpstr>
      <vt:lpstr>Increasing the resistance, decreases the flow of current…</vt:lpstr>
      <vt:lpstr>PowerPoint Presentation</vt:lpstr>
      <vt:lpstr>PowerPoint Presentation</vt:lpstr>
      <vt:lpstr>PowerPoint Presentation</vt:lpstr>
      <vt:lpstr>PowerPoint Presentation</vt:lpstr>
      <vt:lpstr>Questions:</vt:lpstr>
      <vt:lpstr>Questions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Nicola J. Lees</dc:creator>
  <cp:lastModifiedBy>Erin E M. Anderson</cp:lastModifiedBy>
  <cp:revision>6</cp:revision>
  <dcterms:created xsi:type="dcterms:W3CDTF">2017-02-09T19:40:07Z</dcterms:created>
  <dcterms:modified xsi:type="dcterms:W3CDTF">2017-02-15T14:03:41Z</dcterms:modified>
</cp:coreProperties>
</file>