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handoutMasterIdLst>
    <p:handoutMasterId r:id="rId43"/>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 id="283" r:id="rId28"/>
    <p:sldId id="284" r:id="rId29"/>
    <p:sldId id="286" r:id="rId30"/>
    <p:sldId id="287" r:id="rId31"/>
    <p:sldId id="285" r:id="rId32"/>
    <p:sldId id="281" r:id="rId33"/>
    <p:sldId id="288" r:id="rId34"/>
    <p:sldId id="289" r:id="rId35"/>
    <p:sldId id="290" r:id="rId36"/>
    <p:sldId id="296" r:id="rId37"/>
    <p:sldId id="292" r:id="rId38"/>
    <p:sldId id="293" r:id="rId39"/>
    <p:sldId id="294" r:id="rId40"/>
    <p:sldId id="295" r:id="rId4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3"/>
    <p:restoredTop sz="94675"/>
  </p:normalViewPr>
  <p:slideViewPr>
    <p:cSldViewPr>
      <p:cViewPr varScale="1">
        <p:scale>
          <a:sx n="68" d="100"/>
          <a:sy n="68" d="100"/>
        </p:scale>
        <p:origin x="78" y="1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8" tIns="46585" rIns="93168" bIns="46585"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68" tIns="46585" rIns="93168" bIns="46585" rtlCol="0"/>
          <a:lstStyle>
            <a:lvl1pPr algn="r">
              <a:defRPr sz="1200"/>
            </a:lvl1pPr>
          </a:lstStyle>
          <a:p>
            <a:fld id="{D42D116D-0DE4-4B4E-A78F-A2DF87E7B37B}" type="datetimeFigureOut">
              <a:rPr lang="en-US" smtClean="0"/>
              <a:t>3/2/2017</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68" tIns="46585" rIns="93168" bIns="46585"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68" tIns="46585" rIns="93168" bIns="46585" rtlCol="0" anchor="b"/>
          <a:lstStyle>
            <a:lvl1pPr algn="r">
              <a:defRPr sz="1200"/>
            </a:lvl1pPr>
          </a:lstStyle>
          <a:p>
            <a:fld id="{78A70501-CEC4-4E46-B3BC-92EED065CD83}" type="slidenum">
              <a:rPr lang="en-US" smtClean="0"/>
              <a:t>‹#›</a:t>
            </a:fld>
            <a:endParaRPr lang="en-US"/>
          </a:p>
        </p:txBody>
      </p:sp>
    </p:spTree>
    <p:extLst>
      <p:ext uri="{BB962C8B-B14F-4D97-AF65-F5344CB8AC3E}">
        <p14:creationId xmlns:p14="http://schemas.microsoft.com/office/powerpoint/2010/main" val="31206620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8" tIns="46585" rIns="93168" bIns="46585"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68" tIns="46585" rIns="93168" bIns="46585" rtlCol="0"/>
          <a:lstStyle>
            <a:lvl1pPr algn="r">
              <a:defRPr sz="1200"/>
            </a:lvl1pPr>
          </a:lstStyle>
          <a:p>
            <a:fld id="{00DCF53F-82E8-4EFC-B633-EC3BA86D5FEB}" type="datetimeFigureOut">
              <a:rPr lang="en-US" smtClean="0"/>
              <a:t>3/2/2017</a:t>
            </a:fld>
            <a:endParaRPr lang="en-US"/>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3168" tIns="46585" rIns="93168" bIns="46585"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8" tIns="46585" rIns="93168" bIns="465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68" tIns="46585" rIns="93168" bIns="4658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8" tIns="46585" rIns="93168" bIns="46585" rtlCol="0" anchor="b"/>
          <a:lstStyle>
            <a:lvl1pPr algn="r">
              <a:defRPr sz="1200"/>
            </a:lvl1pPr>
          </a:lstStyle>
          <a:p>
            <a:fld id="{5217341F-1945-428C-B006-ADF31AA76B7C}" type="slidenum">
              <a:rPr lang="en-US" smtClean="0"/>
              <a:t>‹#›</a:t>
            </a:fld>
            <a:endParaRPr lang="en-US"/>
          </a:p>
        </p:txBody>
      </p:sp>
    </p:spTree>
    <p:extLst>
      <p:ext uri="{BB962C8B-B14F-4D97-AF65-F5344CB8AC3E}">
        <p14:creationId xmlns:p14="http://schemas.microsoft.com/office/powerpoint/2010/main" val="964726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17341F-1945-428C-B006-ADF31AA76B7C}" type="slidenum">
              <a:rPr lang="en-US" smtClean="0"/>
              <a:t>14</a:t>
            </a:fld>
            <a:endParaRPr lang="en-US"/>
          </a:p>
        </p:txBody>
      </p:sp>
    </p:spTree>
    <p:extLst>
      <p:ext uri="{BB962C8B-B14F-4D97-AF65-F5344CB8AC3E}">
        <p14:creationId xmlns:p14="http://schemas.microsoft.com/office/powerpoint/2010/main" val="2002151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2514449E-2304-4D79-9A07-8369BDE80F6D}" type="datetimeFigureOut">
              <a:rPr lang="en-US" smtClean="0"/>
              <a:t>3/2/2017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56921C-3782-4D18-8C79-0839A0A0FA12}" type="slidenum">
              <a:rPr lang="en-US" smtClean="0"/>
              <a:t>‹#›</a:t>
            </a:fld>
            <a:endParaRPr lang="en-US"/>
          </a:p>
        </p:txBody>
      </p:sp>
    </p:spTree>
    <p:extLst>
      <p:ext uri="{BB962C8B-B14F-4D97-AF65-F5344CB8AC3E}">
        <p14:creationId xmlns:p14="http://schemas.microsoft.com/office/powerpoint/2010/main" val="548782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2514449E-2304-4D79-9A07-8369BDE80F6D}" type="datetimeFigureOut">
              <a:rPr lang="en-US" smtClean="0"/>
              <a:t>3/2/2017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56921C-3782-4D18-8C79-0839A0A0FA12}" type="slidenum">
              <a:rPr lang="en-US" smtClean="0"/>
              <a:t>‹#›</a:t>
            </a:fld>
            <a:endParaRPr lang="en-US"/>
          </a:p>
        </p:txBody>
      </p:sp>
    </p:spTree>
    <p:extLst>
      <p:ext uri="{BB962C8B-B14F-4D97-AF65-F5344CB8AC3E}">
        <p14:creationId xmlns:p14="http://schemas.microsoft.com/office/powerpoint/2010/main" val="3171967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2514449E-2304-4D79-9A07-8369BDE80F6D}" type="datetimeFigureOut">
              <a:rPr lang="en-US" smtClean="0"/>
              <a:t>3/2/2017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56921C-3782-4D18-8C79-0839A0A0FA12}" type="slidenum">
              <a:rPr lang="en-US" smtClean="0"/>
              <a:t>‹#›</a:t>
            </a:fld>
            <a:endParaRPr lang="en-US"/>
          </a:p>
        </p:txBody>
      </p:sp>
    </p:spTree>
    <p:extLst>
      <p:ext uri="{BB962C8B-B14F-4D97-AF65-F5344CB8AC3E}">
        <p14:creationId xmlns:p14="http://schemas.microsoft.com/office/powerpoint/2010/main" val="3679110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2514449E-2304-4D79-9A07-8369BDE80F6D}" type="datetimeFigureOut">
              <a:rPr lang="en-US" smtClean="0"/>
              <a:t>3/2/2017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56921C-3782-4D18-8C79-0839A0A0FA12}" type="slidenum">
              <a:rPr lang="en-US" smtClean="0"/>
              <a:t>‹#›</a:t>
            </a:fld>
            <a:endParaRPr lang="en-US"/>
          </a:p>
        </p:txBody>
      </p:sp>
    </p:spTree>
    <p:extLst>
      <p:ext uri="{BB962C8B-B14F-4D97-AF65-F5344CB8AC3E}">
        <p14:creationId xmlns:p14="http://schemas.microsoft.com/office/powerpoint/2010/main" val="1658362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14449E-2304-4D79-9A07-8369BDE80F6D}" type="datetimeFigureOut">
              <a:rPr lang="en-US" smtClean="0"/>
              <a:t>3/2/2017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56921C-3782-4D18-8C79-0839A0A0FA12}" type="slidenum">
              <a:rPr lang="en-US" smtClean="0"/>
              <a:t>‹#›</a:t>
            </a:fld>
            <a:endParaRPr lang="en-US"/>
          </a:p>
        </p:txBody>
      </p:sp>
    </p:spTree>
    <p:extLst>
      <p:ext uri="{BB962C8B-B14F-4D97-AF65-F5344CB8AC3E}">
        <p14:creationId xmlns:p14="http://schemas.microsoft.com/office/powerpoint/2010/main" val="1063094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5" name="Date Placeholder 4"/>
          <p:cNvSpPr>
            <a:spLocks noGrp="1"/>
          </p:cNvSpPr>
          <p:nvPr>
            <p:ph type="dt" sz="half" idx="10"/>
          </p:nvPr>
        </p:nvSpPr>
        <p:spPr/>
        <p:txBody>
          <a:bodyPr/>
          <a:lstStyle/>
          <a:p>
            <a:fld id="{2514449E-2304-4D79-9A07-8369BDE80F6D}" type="datetimeFigureOut">
              <a:rPr lang="en-US" smtClean="0"/>
              <a:t>3/2/2017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56921C-3782-4D18-8C79-0839A0A0FA12}" type="slidenum">
              <a:rPr lang="en-US" smtClean="0"/>
              <a:t>‹#›</a:t>
            </a:fld>
            <a:endParaRPr lang="en-US"/>
          </a:p>
        </p:txBody>
      </p:sp>
    </p:spTree>
    <p:extLst>
      <p:ext uri="{BB962C8B-B14F-4D97-AF65-F5344CB8AC3E}">
        <p14:creationId xmlns:p14="http://schemas.microsoft.com/office/powerpoint/2010/main" val="2602243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7" name="Date Placeholder 6"/>
          <p:cNvSpPr>
            <a:spLocks noGrp="1"/>
          </p:cNvSpPr>
          <p:nvPr>
            <p:ph type="dt" sz="half" idx="10"/>
          </p:nvPr>
        </p:nvSpPr>
        <p:spPr/>
        <p:txBody>
          <a:bodyPr/>
          <a:lstStyle/>
          <a:p>
            <a:fld id="{2514449E-2304-4D79-9A07-8369BDE80F6D}" type="datetimeFigureOut">
              <a:rPr lang="en-US" smtClean="0"/>
              <a:t>3/2/2017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56921C-3782-4D18-8C79-0839A0A0FA12}" type="slidenum">
              <a:rPr lang="en-US" smtClean="0"/>
              <a:t>‹#›</a:t>
            </a:fld>
            <a:endParaRPr lang="en-US"/>
          </a:p>
        </p:txBody>
      </p:sp>
    </p:spTree>
    <p:extLst>
      <p:ext uri="{BB962C8B-B14F-4D97-AF65-F5344CB8AC3E}">
        <p14:creationId xmlns:p14="http://schemas.microsoft.com/office/powerpoint/2010/main" val="264299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2514449E-2304-4D79-9A07-8369BDE80F6D}" type="datetimeFigureOut">
              <a:rPr lang="en-US" smtClean="0"/>
              <a:t>3/2/2017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56921C-3782-4D18-8C79-0839A0A0FA12}" type="slidenum">
              <a:rPr lang="en-US" smtClean="0"/>
              <a:t>‹#›</a:t>
            </a:fld>
            <a:endParaRPr lang="en-US"/>
          </a:p>
        </p:txBody>
      </p:sp>
    </p:spTree>
    <p:extLst>
      <p:ext uri="{BB962C8B-B14F-4D97-AF65-F5344CB8AC3E}">
        <p14:creationId xmlns:p14="http://schemas.microsoft.com/office/powerpoint/2010/main" val="236176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14449E-2304-4D79-9A07-8369BDE80F6D}" type="datetimeFigureOut">
              <a:rPr lang="en-US" smtClean="0"/>
              <a:t>3/2/2017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56921C-3782-4D18-8C79-0839A0A0FA12}" type="slidenum">
              <a:rPr lang="en-US" smtClean="0"/>
              <a:t>‹#›</a:t>
            </a:fld>
            <a:endParaRPr lang="en-US"/>
          </a:p>
        </p:txBody>
      </p:sp>
    </p:spTree>
    <p:extLst>
      <p:ext uri="{BB962C8B-B14F-4D97-AF65-F5344CB8AC3E}">
        <p14:creationId xmlns:p14="http://schemas.microsoft.com/office/powerpoint/2010/main" val="1896331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2514449E-2304-4D79-9A07-8369BDE80F6D}" type="datetimeFigureOut">
              <a:rPr lang="en-US" smtClean="0"/>
              <a:t>3/2/2017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56921C-3782-4D18-8C79-0839A0A0FA12}" type="slidenum">
              <a:rPr lang="en-US" smtClean="0"/>
              <a:t>‹#›</a:t>
            </a:fld>
            <a:endParaRPr lang="en-US"/>
          </a:p>
        </p:txBody>
      </p:sp>
    </p:spTree>
    <p:extLst>
      <p:ext uri="{BB962C8B-B14F-4D97-AF65-F5344CB8AC3E}">
        <p14:creationId xmlns:p14="http://schemas.microsoft.com/office/powerpoint/2010/main" val="741774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2514449E-2304-4D79-9A07-8369BDE80F6D}" type="datetimeFigureOut">
              <a:rPr lang="en-US" smtClean="0"/>
              <a:t>3/2/2017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56921C-3782-4D18-8C79-0839A0A0FA12}" type="slidenum">
              <a:rPr lang="en-US" smtClean="0"/>
              <a:t>‹#›</a:t>
            </a:fld>
            <a:endParaRPr lang="en-US"/>
          </a:p>
        </p:txBody>
      </p:sp>
    </p:spTree>
    <p:extLst>
      <p:ext uri="{BB962C8B-B14F-4D97-AF65-F5344CB8AC3E}">
        <p14:creationId xmlns:p14="http://schemas.microsoft.com/office/powerpoint/2010/main" val="993998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514449E-2304-4D79-9A07-8369BDE80F6D}" type="datetimeFigureOut">
              <a:rPr lang="en-US" smtClean="0"/>
              <a:t>3/2/2017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756921C-3782-4D18-8C79-0839A0A0FA12}" type="slidenum">
              <a:rPr lang="en-US" smtClean="0"/>
              <a:t>‹#›</a:t>
            </a:fld>
            <a:endParaRPr lang="en-US"/>
          </a:p>
        </p:txBody>
      </p:sp>
    </p:spTree>
    <p:extLst>
      <p:ext uri="{BB962C8B-B14F-4D97-AF65-F5344CB8AC3E}">
        <p14:creationId xmlns:p14="http://schemas.microsoft.com/office/powerpoint/2010/main" val="13750289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Electricity Unit Review</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566994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marL="0" indent="0">
              <a:buNone/>
            </a:pPr>
            <a:r>
              <a:rPr lang="en-US" dirty="0"/>
              <a:t>In an electric field diagram, how would a very weak electric field be indicated?</a:t>
            </a:r>
          </a:p>
          <a:p>
            <a:pPr marL="0" indent="0">
              <a:buNone/>
            </a:pPr>
            <a:endParaRPr lang="en-US" dirty="0"/>
          </a:p>
          <a:p>
            <a:pPr marL="514350" lvl="0" indent="-514350">
              <a:buFont typeface="+mj-lt"/>
              <a:buAutoNum type="alphaUcPeriod"/>
            </a:pPr>
            <a:r>
              <a:rPr lang="en-US" dirty="0"/>
              <a:t>The field lines are very close together.</a:t>
            </a:r>
          </a:p>
          <a:p>
            <a:pPr marL="514350" lvl="0" indent="-514350">
              <a:buFont typeface="+mj-lt"/>
              <a:buAutoNum type="alphaUcPeriod"/>
            </a:pPr>
            <a:r>
              <a:rPr lang="en-US" dirty="0"/>
              <a:t>The field lines are very long.</a:t>
            </a:r>
          </a:p>
          <a:p>
            <a:pPr marL="514350" lvl="0" indent="-514350">
              <a:buFont typeface="+mj-lt"/>
              <a:buAutoNum type="alphaUcPeriod"/>
            </a:pPr>
            <a:r>
              <a:rPr lang="en-US" dirty="0"/>
              <a:t>The field lines are very far apart.</a:t>
            </a:r>
          </a:p>
          <a:p>
            <a:pPr marL="514350" lvl="0" indent="-514350">
              <a:buFont typeface="+mj-lt"/>
              <a:buAutoNum type="alphaUcPeriod"/>
            </a:pPr>
            <a:r>
              <a:rPr lang="en-US" dirty="0"/>
              <a:t>The field lines are very short.</a:t>
            </a:r>
          </a:p>
          <a:p>
            <a:pPr marL="0" indent="0">
              <a:buNone/>
            </a:pPr>
            <a:endParaRPr lang="en-US" dirty="0"/>
          </a:p>
        </p:txBody>
      </p:sp>
    </p:spTree>
    <p:extLst>
      <p:ext uri="{BB962C8B-B14F-4D97-AF65-F5344CB8AC3E}">
        <p14:creationId xmlns:p14="http://schemas.microsoft.com/office/powerpoint/2010/main" val="225812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marL="0" indent="0">
              <a:buNone/>
            </a:pPr>
            <a:r>
              <a:rPr lang="en-US" dirty="0"/>
              <a:t>Tammy’s room contains a lamp, a hair dryer, a radio and a TV. What kind of wiring is the circuitry in Tammy’s house if the lamp does not dim as each appliance is turned on?</a:t>
            </a:r>
          </a:p>
          <a:p>
            <a:pPr marL="0" indent="0">
              <a:buNone/>
            </a:pPr>
            <a:endParaRPr lang="en-US" dirty="0"/>
          </a:p>
          <a:p>
            <a:pPr marL="514350" lvl="0" indent="-514350">
              <a:buFont typeface="+mj-lt"/>
              <a:buAutoNum type="alphaUcPeriod"/>
            </a:pPr>
            <a:r>
              <a:rPr lang="en-US" dirty="0"/>
              <a:t>Tammy’s room is wired as a series circuit.</a:t>
            </a:r>
          </a:p>
          <a:p>
            <a:pPr marL="514350" lvl="0" indent="-514350">
              <a:buFont typeface="+mj-lt"/>
              <a:buAutoNum type="alphaUcPeriod"/>
            </a:pPr>
            <a:r>
              <a:rPr lang="en-US" dirty="0"/>
              <a:t>Tammy’s room is wired as a parallel circuit.</a:t>
            </a:r>
          </a:p>
          <a:p>
            <a:pPr marL="514350" lvl="0" indent="-514350">
              <a:buFont typeface="+mj-lt"/>
              <a:buAutoNum type="alphaUcPeriod"/>
            </a:pPr>
            <a:r>
              <a:rPr lang="en-US" dirty="0"/>
              <a:t>Tammy’s room is wired as a mixed circuit.</a:t>
            </a:r>
          </a:p>
          <a:p>
            <a:pPr marL="514350" lvl="0" indent="-514350">
              <a:buFont typeface="+mj-lt"/>
              <a:buAutoNum type="alphaUcPeriod"/>
            </a:pPr>
            <a:r>
              <a:rPr lang="en-US" dirty="0"/>
              <a:t>Tammy’s room is wired as a direct circuit.</a:t>
            </a:r>
          </a:p>
          <a:p>
            <a:pPr marL="0" indent="0">
              <a:buNone/>
            </a:pPr>
            <a:endParaRPr lang="en-US" dirty="0"/>
          </a:p>
        </p:txBody>
      </p:sp>
    </p:spTree>
    <p:extLst>
      <p:ext uri="{BB962C8B-B14F-4D97-AF65-F5344CB8AC3E}">
        <p14:creationId xmlns:p14="http://schemas.microsoft.com/office/powerpoint/2010/main" val="544829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pPr marL="0" indent="0">
              <a:buNone/>
            </a:pPr>
            <a:r>
              <a:rPr lang="en-US" dirty="0"/>
              <a:t>In which way do a permanent magnet and an electromagnet differ?</a:t>
            </a:r>
          </a:p>
          <a:p>
            <a:pPr marL="0" indent="0">
              <a:buNone/>
            </a:pPr>
            <a:endParaRPr lang="en-US" dirty="0"/>
          </a:p>
          <a:p>
            <a:pPr marL="514350" lvl="0" indent="-514350">
              <a:buFont typeface="+mj-lt"/>
              <a:buAutoNum type="alphaUcPeriod"/>
            </a:pPr>
            <a:r>
              <a:rPr lang="en-US" dirty="0"/>
              <a:t>electromagnet has a fixed magnetic strength </a:t>
            </a:r>
          </a:p>
          <a:p>
            <a:pPr marL="514350" lvl="0" indent="-514350">
              <a:buFont typeface="+mj-lt"/>
              <a:buAutoNum type="alphaUcPeriod"/>
            </a:pPr>
            <a:r>
              <a:rPr lang="en-US" dirty="0"/>
              <a:t>a permanent magnet's strength can be changed </a:t>
            </a:r>
          </a:p>
          <a:p>
            <a:pPr marL="514350" lvl="0" indent="-514350">
              <a:buFont typeface="+mj-lt"/>
              <a:buAutoNum type="alphaUcPeriod"/>
            </a:pPr>
            <a:r>
              <a:rPr lang="en-US" dirty="0"/>
              <a:t>a permanent magnet can be turned on or off </a:t>
            </a:r>
          </a:p>
          <a:p>
            <a:pPr marL="514350" lvl="0" indent="-514350">
              <a:buFont typeface="+mj-lt"/>
              <a:buAutoNum type="alphaUcPeriod"/>
            </a:pPr>
            <a:r>
              <a:rPr lang="en-US" dirty="0"/>
              <a:t>an electromagnet can be turned on or off</a:t>
            </a:r>
          </a:p>
          <a:p>
            <a:pPr marL="514350" indent="-514350">
              <a:buFont typeface="+mj-lt"/>
              <a:buAutoNum type="alphaUcPeriod"/>
            </a:pPr>
            <a:endParaRPr lang="en-US" dirty="0"/>
          </a:p>
        </p:txBody>
      </p:sp>
    </p:spTree>
    <p:extLst>
      <p:ext uri="{BB962C8B-B14F-4D97-AF65-F5344CB8AC3E}">
        <p14:creationId xmlns:p14="http://schemas.microsoft.com/office/powerpoint/2010/main" val="371692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5" end="5"/>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normAutofit/>
          </a:bodyPr>
          <a:lstStyle/>
          <a:p>
            <a:pPr marL="0" indent="0">
              <a:buNone/>
            </a:pPr>
            <a:r>
              <a:rPr lang="en-US" dirty="0"/>
              <a:t>The diagram below shows the magnetic field lines between two magnetic poles, A and B.</a:t>
            </a:r>
          </a:p>
          <a:p>
            <a:endParaRPr lang="en-US" dirty="0"/>
          </a:p>
          <a:p>
            <a:pPr marL="0" indent="0">
              <a:buNone/>
            </a:pPr>
            <a:r>
              <a:rPr lang="en-US" dirty="0"/>
              <a:t>                                    </a:t>
            </a:r>
          </a:p>
          <a:p>
            <a:pPr marL="0" indent="0">
              <a:buNone/>
            </a:pPr>
            <a:endParaRPr lang="en-US" dirty="0"/>
          </a:p>
          <a:p>
            <a:pPr marL="0" indent="0">
              <a:buNone/>
            </a:pPr>
            <a:endParaRPr lang="en-US" dirty="0"/>
          </a:p>
          <a:p>
            <a:pPr marL="0" indent="0">
              <a:buNone/>
            </a:pPr>
            <a:endParaRPr lang="en-US" dirty="0"/>
          </a:p>
          <a:p>
            <a:pPr marL="0" indent="0">
              <a:buNone/>
            </a:pPr>
            <a:r>
              <a:rPr lang="en-US" dirty="0"/>
              <a:t>Which statement describes the polarity of magnetic poles A and B?</a:t>
            </a:r>
          </a:p>
          <a:p>
            <a:pPr marL="514350" lvl="0" indent="-514350">
              <a:buFont typeface="+mj-lt"/>
              <a:buAutoNum type="alphaUcPeriod"/>
            </a:pPr>
            <a:r>
              <a:rPr lang="en-US" dirty="0"/>
              <a:t>A is a north and B is a south pole</a:t>
            </a:r>
          </a:p>
          <a:p>
            <a:pPr marL="514350" lvl="0" indent="-514350">
              <a:buFont typeface="+mj-lt"/>
              <a:buAutoNum type="alphaUcPeriod"/>
            </a:pPr>
            <a:r>
              <a:rPr lang="en-US" dirty="0"/>
              <a:t>A is a south pole and B is a north pole</a:t>
            </a:r>
          </a:p>
          <a:p>
            <a:pPr marL="514350" lvl="0" indent="-514350">
              <a:buFont typeface="+mj-lt"/>
              <a:buAutoNum type="alphaUcPeriod"/>
            </a:pPr>
            <a:r>
              <a:rPr lang="en-US" dirty="0"/>
              <a:t>Both A and B are north poles</a:t>
            </a:r>
          </a:p>
          <a:p>
            <a:pPr marL="514350" lvl="0" indent="-514350">
              <a:buFont typeface="+mj-lt"/>
              <a:buAutoNum type="alphaUcPeriod"/>
            </a:pPr>
            <a:r>
              <a:rPr lang="en-US" dirty="0"/>
              <a:t>Both A and B are south poles</a:t>
            </a:r>
          </a:p>
          <a:p>
            <a:pPr marL="0" indent="0">
              <a:buNone/>
            </a:pPr>
            <a:endParaRPr lang="en-US" dirty="0"/>
          </a:p>
        </p:txBody>
      </p:sp>
      <p:pic>
        <p:nvPicPr>
          <p:cNvPr id="4" name="Picture 3"/>
          <p:cNvPicPr/>
          <p:nvPr/>
        </p:nvPicPr>
        <p:blipFill rotWithShape="1">
          <a:blip r:embed="rId2" cstate="print">
            <a:extLst>
              <a:ext uri="{28A0092B-C50C-407E-A947-70E740481C1C}">
                <a14:useLocalDpi xmlns:a14="http://schemas.microsoft.com/office/drawing/2010/main" val="0"/>
              </a:ext>
            </a:extLst>
          </a:blip>
          <a:srcRect t="20574"/>
          <a:stretch/>
        </p:blipFill>
        <p:spPr bwMode="auto">
          <a:xfrm>
            <a:off x="1828800" y="1440872"/>
            <a:ext cx="4800600" cy="1149927"/>
          </a:xfrm>
          <a:prstGeom prst="rect">
            <a:avLst/>
          </a:prstGeom>
          <a:noFill/>
          <a:ln>
            <a:noFill/>
          </a:ln>
        </p:spPr>
      </p:pic>
    </p:spTree>
    <p:extLst>
      <p:ext uri="{BB962C8B-B14F-4D97-AF65-F5344CB8AC3E}">
        <p14:creationId xmlns:p14="http://schemas.microsoft.com/office/powerpoint/2010/main" val="849291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7" end="7"/>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marL="0" indent="0">
              <a:buNone/>
            </a:pPr>
            <a:r>
              <a:rPr lang="en-US" dirty="0"/>
              <a:t>Four identical light bulbs are connected in a circuit as shown below. The current is greatest through which of the light bulbs?</a:t>
            </a:r>
          </a:p>
          <a:p>
            <a:pPr marL="0" indent="0">
              <a:buNone/>
            </a:pPr>
            <a:r>
              <a:rPr lang="en-US" dirty="0"/>
              <a:t>                     </a:t>
            </a:r>
          </a:p>
          <a:p>
            <a:pPr lvl="0"/>
            <a:endParaRPr lang="en-US" dirty="0"/>
          </a:p>
          <a:p>
            <a:pPr lvl="0"/>
            <a:endParaRPr lang="en-US" dirty="0"/>
          </a:p>
          <a:p>
            <a:pPr marL="514350" lvl="0" indent="-514350">
              <a:buFont typeface="+mj-lt"/>
              <a:buAutoNum type="alphaUcPeriod"/>
            </a:pPr>
            <a:r>
              <a:rPr lang="en-US" dirty="0"/>
              <a:t>A</a:t>
            </a:r>
          </a:p>
          <a:p>
            <a:pPr marL="514350" lvl="0" indent="-514350">
              <a:buFont typeface="+mj-lt"/>
              <a:buAutoNum type="alphaUcPeriod"/>
            </a:pPr>
            <a:r>
              <a:rPr lang="en-US" dirty="0"/>
              <a:t>B</a:t>
            </a:r>
          </a:p>
          <a:p>
            <a:pPr marL="514350" lvl="0" indent="-514350">
              <a:buFont typeface="+mj-lt"/>
              <a:buAutoNum type="alphaUcPeriod"/>
            </a:pPr>
            <a:r>
              <a:rPr lang="en-US" dirty="0"/>
              <a:t>C</a:t>
            </a:r>
          </a:p>
          <a:p>
            <a:pPr marL="514350" lvl="0" indent="-514350">
              <a:buFont typeface="+mj-lt"/>
              <a:buAutoNum type="alphaUcPeriod"/>
            </a:pPr>
            <a:r>
              <a:rPr lang="en-US" dirty="0"/>
              <a:t>D</a:t>
            </a:r>
          </a:p>
          <a:p>
            <a:endParaRPr lang="en-US" dirty="0"/>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3733800" y="1905000"/>
            <a:ext cx="3773805" cy="2286000"/>
          </a:xfrm>
          <a:prstGeom prst="rect">
            <a:avLst/>
          </a:prstGeom>
          <a:noFill/>
          <a:ln>
            <a:noFill/>
          </a:ln>
        </p:spPr>
      </p:pic>
    </p:spTree>
    <p:extLst>
      <p:ext uri="{BB962C8B-B14F-4D97-AF65-F5344CB8AC3E}">
        <p14:creationId xmlns:p14="http://schemas.microsoft.com/office/powerpoint/2010/main" val="2998374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7" end="7"/>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marL="0" indent="0">
              <a:buNone/>
            </a:pPr>
            <a:r>
              <a:rPr lang="en-US" sz="3600" dirty="0"/>
              <a:t>An electrician wears rubber gloves for protection. The purpose of the rubber gloves are to </a:t>
            </a:r>
          </a:p>
          <a:p>
            <a:pPr marL="0" indent="0">
              <a:buNone/>
            </a:pPr>
            <a:endParaRPr lang="en-US" sz="3600" dirty="0"/>
          </a:p>
          <a:p>
            <a:pPr marL="514350" lvl="0" indent="-514350">
              <a:buFont typeface="+mj-lt"/>
              <a:buAutoNum type="alphaUcPeriod"/>
            </a:pPr>
            <a:r>
              <a:rPr lang="en-US" sz="3600" dirty="0"/>
              <a:t>keep the electrician dry. </a:t>
            </a:r>
          </a:p>
          <a:p>
            <a:pPr marL="514350" lvl="0" indent="-514350">
              <a:buFont typeface="+mj-lt"/>
              <a:buAutoNum type="alphaUcPeriod"/>
            </a:pPr>
            <a:r>
              <a:rPr lang="en-US" sz="3600" dirty="0"/>
              <a:t>create an electrical circuit. </a:t>
            </a:r>
          </a:p>
          <a:p>
            <a:pPr marL="514350" lvl="0" indent="-514350">
              <a:buFont typeface="+mj-lt"/>
              <a:buAutoNum type="alphaUcPeriod"/>
            </a:pPr>
            <a:r>
              <a:rPr lang="en-US" sz="3600" dirty="0"/>
              <a:t>produce electricity.</a:t>
            </a:r>
          </a:p>
          <a:p>
            <a:pPr marL="514350" indent="-514350">
              <a:buFont typeface="+mj-lt"/>
              <a:buAutoNum type="alphaUcPeriod"/>
            </a:pPr>
            <a:r>
              <a:rPr lang="en-US" sz="3600" dirty="0"/>
              <a:t>insulate the electrician.</a:t>
            </a:r>
          </a:p>
        </p:txBody>
      </p:sp>
    </p:spTree>
    <p:extLst>
      <p:ext uri="{BB962C8B-B14F-4D97-AF65-F5344CB8AC3E}">
        <p14:creationId xmlns:p14="http://schemas.microsoft.com/office/powerpoint/2010/main" val="3098127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5" end="5"/>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rmAutofit/>
          </a:bodyPr>
          <a:lstStyle/>
          <a:p>
            <a:pPr marL="0" indent="0">
              <a:buNone/>
            </a:pPr>
            <a:r>
              <a:rPr lang="en-US" dirty="0"/>
              <a:t>High powered electromagnets are used in recycling centers to separate iron and steel waste from plastics and paper products. You are an engineer that must increase the power of the magnet without using any additional electrical power. What modification should you make to the electromagnet?</a:t>
            </a:r>
          </a:p>
          <a:p>
            <a:pPr marL="0" indent="0">
              <a:buNone/>
            </a:pPr>
            <a:endParaRPr lang="en-US" dirty="0"/>
          </a:p>
          <a:p>
            <a:pPr marL="514350" lvl="0" indent="-514350">
              <a:buFont typeface="+mj-lt"/>
              <a:buAutoNum type="alphaUcPeriod"/>
            </a:pPr>
            <a:r>
              <a:rPr lang="en-US" dirty="0"/>
              <a:t>insulate the coils</a:t>
            </a:r>
          </a:p>
          <a:p>
            <a:pPr marL="514350" lvl="0" indent="-514350">
              <a:buFont typeface="+mj-lt"/>
              <a:buAutoNum type="alphaUcPeriod"/>
            </a:pPr>
            <a:r>
              <a:rPr lang="en-US" dirty="0"/>
              <a:t>reduce the number of coils</a:t>
            </a:r>
          </a:p>
          <a:p>
            <a:pPr marL="514350" lvl="0" indent="-514350">
              <a:buFont typeface="+mj-lt"/>
              <a:buAutoNum type="alphaUcPeriod"/>
            </a:pPr>
            <a:r>
              <a:rPr lang="en-US" dirty="0"/>
              <a:t>increase the number of coils</a:t>
            </a:r>
          </a:p>
          <a:p>
            <a:pPr marL="514350" lvl="0" indent="-514350">
              <a:buFont typeface="+mj-lt"/>
              <a:buAutoNum type="alphaUcPeriod"/>
            </a:pPr>
            <a:r>
              <a:rPr lang="en-US" dirty="0"/>
              <a:t>increase the distance between the coils</a:t>
            </a:r>
          </a:p>
          <a:p>
            <a:pPr marL="0" indent="0">
              <a:buNone/>
            </a:pPr>
            <a:endParaRPr lang="en-US" dirty="0"/>
          </a:p>
        </p:txBody>
      </p:sp>
    </p:spTree>
    <p:extLst>
      <p:ext uri="{BB962C8B-B14F-4D97-AF65-F5344CB8AC3E}">
        <p14:creationId xmlns:p14="http://schemas.microsoft.com/office/powerpoint/2010/main" val="3272271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4" end="4"/>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pPr marL="0" indent="0">
              <a:buNone/>
            </a:pPr>
            <a:r>
              <a:rPr lang="en-US" dirty="0"/>
              <a:t>Which of the following statements is NOT true?</a:t>
            </a:r>
          </a:p>
          <a:p>
            <a:pPr marL="0" indent="0">
              <a:buNone/>
            </a:pPr>
            <a:endParaRPr lang="en-US" dirty="0"/>
          </a:p>
          <a:p>
            <a:pPr marL="514350" lvl="0" indent="-514350">
              <a:buFont typeface="+mj-lt"/>
              <a:buAutoNum type="alphaUcPeriod"/>
            </a:pPr>
            <a:r>
              <a:rPr lang="en-US" dirty="0"/>
              <a:t>A magnet can produce an electric current.</a:t>
            </a:r>
          </a:p>
          <a:p>
            <a:pPr marL="514350" lvl="0" indent="-514350">
              <a:buFont typeface="+mj-lt"/>
              <a:buAutoNum type="alphaUcPeriod"/>
            </a:pPr>
            <a:r>
              <a:rPr lang="en-US" dirty="0"/>
              <a:t>The flow of electricity can produce a magnetic field.</a:t>
            </a:r>
          </a:p>
          <a:p>
            <a:pPr marL="514350" lvl="0" indent="-514350">
              <a:buFont typeface="+mj-lt"/>
              <a:buAutoNum type="alphaUcPeriod"/>
            </a:pPr>
            <a:r>
              <a:rPr lang="en-US" dirty="0"/>
              <a:t>An electromagnet can be strengthened by increasing the number of coils.</a:t>
            </a:r>
          </a:p>
          <a:p>
            <a:pPr marL="514350" lvl="0" indent="-514350">
              <a:buFont typeface="+mj-lt"/>
              <a:buAutoNum type="alphaUcPeriod"/>
            </a:pPr>
            <a:r>
              <a:rPr lang="en-US" dirty="0"/>
              <a:t>An electromagnet can be strengthened by decreasing the number of coils.</a:t>
            </a:r>
          </a:p>
          <a:p>
            <a:pPr marL="0" indent="0">
              <a:buNone/>
            </a:pPr>
            <a:endParaRPr lang="en-US" dirty="0"/>
          </a:p>
        </p:txBody>
      </p:sp>
    </p:spTree>
    <p:extLst>
      <p:ext uri="{BB962C8B-B14F-4D97-AF65-F5344CB8AC3E}">
        <p14:creationId xmlns:p14="http://schemas.microsoft.com/office/powerpoint/2010/main" val="98471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5" end="5"/>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1285"/>
            <a:ext cx="8229600" cy="6324600"/>
          </a:xfrm>
        </p:spPr>
        <p:txBody>
          <a:bodyPr/>
          <a:lstStyle/>
          <a:p>
            <a:pPr marL="0" indent="0">
              <a:buNone/>
            </a:pPr>
            <a:r>
              <a:rPr lang="en-US" dirty="0"/>
              <a:t>Students are asked to assemble a circuit that contains one battery and one to three small bulbs. The circuits assembled by the students are shown below. Which circuit shown will not light the bulb?</a:t>
            </a:r>
          </a:p>
          <a:p>
            <a:pPr marL="0" indent="0">
              <a:buNone/>
            </a:pPr>
            <a:r>
              <a:rPr lang="en-US" dirty="0"/>
              <a:t> </a:t>
            </a:r>
          </a:p>
          <a:p>
            <a:pPr marL="0" indent="0">
              <a:buNone/>
            </a:pPr>
            <a:r>
              <a:rPr lang="en-US" sz="5400" b="1" dirty="0"/>
              <a:t>C</a:t>
            </a:r>
          </a:p>
          <a:p>
            <a:pPr marL="0" indent="0">
              <a:buNone/>
            </a:pPr>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999509"/>
            <a:ext cx="7086600" cy="2708506"/>
          </a:xfrm>
          <a:prstGeom prst="rect">
            <a:avLst/>
          </a:prstGeom>
          <a:noFill/>
          <a:ln>
            <a:noFill/>
          </a:ln>
        </p:spPr>
      </p:pic>
    </p:spTree>
    <p:extLst>
      <p:ext uri="{BB962C8B-B14F-4D97-AF65-F5344CB8AC3E}">
        <p14:creationId xmlns:p14="http://schemas.microsoft.com/office/powerpoint/2010/main" val="18830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buNone/>
            </a:pPr>
            <a:r>
              <a:rPr lang="en-US" sz="4000" dirty="0"/>
              <a:t>An ohm is </a:t>
            </a:r>
            <a:r>
              <a:rPr lang="en-US" sz="4000" b="1" dirty="0"/>
              <a:t>best</a:t>
            </a:r>
            <a:r>
              <a:rPr lang="en-US" sz="4000" dirty="0"/>
              <a:t> defined as a unit of measure for</a:t>
            </a:r>
          </a:p>
          <a:p>
            <a:pPr marL="0" indent="0">
              <a:buNone/>
            </a:pPr>
            <a:endParaRPr lang="en-US" sz="4000" dirty="0"/>
          </a:p>
          <a:p>
            <a:pPr marL="742950" indent="-742950">
              <a:buFont typeface="+mj-lt"/>
              <a:buAutoNum type="alphaUcPeriod"/>
            </a:pPr>
            <a:r>
              <a:rPr lang="en-US" sz="4000" dirty="0"/>
              <a:t>power.</a:t>
            </a:r>
          </a:p>
          <a:p>
            <a:pPr marL="742950" indent="-742950">
              <a:buFont typeface="+mj-lt"/>
              <a:buAutoNum type="alphaUcPeriod"/>
            </a:pPr>
            <a:r>
              <a:rPr lang="en-US" sz="4000" dirty="0"/>
              <a:t>magnetic fields.</a:t>
            </a:r>
          </a:p>
          <a:p>
            <a:pPr marL="742950" indent="-742950">
              <a:buFont typeface="+mj-lt"/>
              <a:buAutoNum type="alphaUcPeriod"/>
            </a:pPr>
            <a:r>
              <a:rPr lang="en-US" sz="4000" dirty="0"/>
              <a:t>electrical resistance.</a:t>
            </a:r>
          </a:p>
          <a:p>
            <a:pPr marL="742950" indent="-742950">
              <a:buFont typeface="+mj-lt"/>
              <a:buAutoNum type="alphaUcPeriod"/>
            </a:pPr>
            <a:r>
              <a:rPr lang="en-US" sz="4000" dirty="0"/>
              <a:t>electrical potential difference.</a:t>
            </a:r>
          </a:p>
          <a:p>
            <a:endParaRPr lang="en-US" sz="4000" dirty="0"/>
          </a:p>
        </p:txBody>
      </p:sp>
    </p:spTree>
    <p:extLst>
      <p:ext uri="{BB962C8B-B14F-4D97-AF65-F5344CB8AC3E}">
        <p14:creationId xmlns:p14="http://schemas.microsoft.com/office/powerpoint/2010/main" val="3716170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buNone/>
            </a:pPr>
            <a:r>
              <a:rPr lang="en-US" sz="3600" dirty="0"/>
              <a:t>Which statement best explains why there could be a force of attraction between two electrically charged objects?</a:t>
            </a:r>
          </a:p>
          <a:p>
            <a:pPr marL="0" indent="0">
              <a:buNone/>
            </a:pPr>
            <a:endParaRPr lang="en-US" dirty="0"/>
          </a:p>
          <a:p>
            <a:pPr marL="514350" lvl="0" indent="-514350">
              <a:buFont typeface="+mj-lt"/>
              <a:buAutoNum type="alphaUcPeriod"/>
            </a:pPr>
            <a:r>
              <a:rPr lang="en-US" sz="3600" dirty="0"/>
              <a:t>because they have like charges </a:t>
            </a:r>
          </a:p>
          <a:p>
            <a:pPr marL="514350" lvl="0" indent="-514350">
              <a:buFont typeface="+mj-lt"/>
              <a:buAutoNum type="alphaUcPeriod"/>
            </a:pPr>
            <a:r>
              <a:rPr lang="en-US" sz="3600" dirty="0"/>
              <a:t>because they have unlike charges </a:t>
            </a:r>
          </a:p>
          <a:p>
            <a:pPr marL="514350" lvl="0" indent="-514350">
              <a:buFont typeface="+mj-lt"/>
              <a:buAutoNum type="alphaUcPeriod"/>
            </a:pPr>
            <a:r>
              <a:rPr lang="en-US" sz="3600" dirty="0"/>
              <a:t>because they have the same number of protons </a:t>
            </a:r>
          </a:p>
          <a:p>
            <a:pPr marL="514350" lvl="0" indent="-514350">
              <a:buFont typeface="+mj-lt"/>
              <a:buAutoNum type="alphaUcPeriod"/>
            </a:pPr>
            <a:r>
              <a:rPr lang="en-US" sz="3600" dirty="0"/>
              <a:t>because they have the same number of electrons </a:t>
            </a:r>
          </a:p>
          <a:p>
            <a:endParaRPr lang="en-US" dirty="0"/>
          </a:p>
        </p:txBody>
      </p:sp>
    </p:spTree>
    <p:extLst>
      <p:ext uri="{BB962C8B-B14F-4D97-AF65-F5344CB8AC3E}">
        <p14:creationId xmlns:p14="http://schemas.microsoft.com/office/powerpoint/2010/main" val="4078193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marL="0" indent="0">
              <a:buNone/>
            </a:pPr>
            <a:r>
              <a:rPr lang="en-US" sz="4000" dirty="0"/>
              <a:t>What will happen if you break a magnet in half?</a:t>
            </a:r>
          </a:p>
          <a:p>
            <a:pPr marL="0" indent="0">
              <a:buNone/>
            </a:pPr>
            <a:endParaRPr lang="en-US" sz="4000" dirty="0"/>
          </a:p>
          <a:p>
            <a:pPr marL="742950" lvl="0" indent="-742950">
              <a:buFont typeface="+mj-lt"/>
              <a:buAutoNum type="alphaUcPeriod"/>
            </a:pPr>
            <a:r>
              <a:rPr lang="en-US" sz="4000" dirty="0"/>
              <a:t>The north pole will demagnetize.</a:t>
            </a:r>
          </a:p>
          <a:p>
            <a:pPr marL="742950" lvl="0" indent="-742950">
              <a:buFont typeface="+mj-lt"/>
              <a:buAutoNum type="alphaUcPeriod"/>
            </a:pPr>
            <a:r>
              <a:rPr lang="en-US" sz="4000" dirty="0"/>
              <a:t>The south pole will demagnetize.</a:t>
            </a:r>
          </a:p>
          <a:p>
            <a:pPr marL="742950" lvl="0" indent="-742950">
              <a:buFont typeface="+mj-lt"/>
              <a:buAutoNum type="alphaUcPeriod"/>
            </a:pPr>
            <a:r>
              <a:rPr lang="en-US" sz="4000" dirty="0"/>
              <a:t>Two new magnets will form.</a:t>
            </a:r>
          </a:p>
          <a:p>
            <a:pPr marL="742950" lvl="0" indent="-742950">
              <a:buFont typeface="+mj-lt"/>
              <a:buAutoNum type="alphaUcPeriod"/>
            </a:pPr>
            <a:r>
              <a:rPr lang="en-US" sz="4000" dirty="0"/>
              <a:t>Both poles will demagnetize.</a:t>
            </a:r>
          </a:p>
          <a:p>
            <a:pPr marL="0" indent="0">
              <a:buNone/>
            </a:pPr>
            <a:endParaRPr lang="en-US" dirty="0"/>
          </a:p>
        </p:txBody>
      </p:sp>
    </p:spTree>
    <p:extLst>
      <p:ext uri="{BB962C8B-B14F-4D97-AF65-F5344CB8AC3E}">
        <p14:creationId xmlns:p14="http://schemas.microsoft.com/office/powerpoint/2010/main" val="804030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mph" presetSubtype="0" fill="hold" nodeType="clickEffect">
                                  <p:stCondLst>
                                    <p:cond delay="0"/>
                                  </p:stCondLst>
                                  <p:childTnLst>
                                    <p:anim calcmode="discrete" valueType="str">
                                      <p:cBhvr override="childStyle">
                                        <p:cTn id="6" dur="2000" fill="hold"/>
                                        <p:tgtEl>
                                          <p:spTgt spid="3">
                                            <p:txEl>
                                              <p:pRg st="4" end="4"/>
                                            </p:txEl>
                                          </p:spTgt>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t="12417"/>
          <a:stretch/>
        </p:blipFill>
        <p:spPr bwMode="auto">
          <a:xfrm>
            <a:off x="419100" y="228600"/>
            <a:ext cx="8229600" cy="2736273"/>
          </a:xfrm>
          <a:prstGeom prst="rect">
            <a:avLst/>
          </a:prstGeom>
          <a:noFill/>
          <a:ln>
            <a:noFill/>
          </a:ln>
        </p:spPr>
      </p:pic>
      <p:sp>
        <p:nvSpPr>
          <p:cNvPr id="5" name="Rectangle 4"/>
          <p:cNvSpPr/>
          <p:nvPr/>
        </p:nvSpPr>
        <p:spPr>
          <a:xfrm>
            <a:off x="228600" y="3048000"/>
            <a:ext cx="8610600" cy="3539430"/>
          </a:xfrm>
          <a:prstGeom prst="rect">
            <a:avLst/>
          </a:prstGeom>
        </p:spPr>
        <p:txBody>
          <a:bodyPr wrap="square">
            <a:spAutoFit/>
          </a:bodyPr>
          <a:lstStyle/>
          <a:p>
            <a:r>
              <a:rPr lang="en-US" sz="2800" dirty="0"/>
              <a:t>What will happen to the bulbs in circuit </a:t>
            </a:r>
            <a:r>
              <a:rPr lang="en-US" sz="2800" b="1" dirty="0"/>
              <a:t>A</a:t>
            </a:r>
            <a:r>
              <a:rPr lang="en-US" sz="2800" dirty="0"/>
              <a:t> if the switch is opened?</a:t>
            </a:r>
          </a:p>
          <a:p>
            <a:endParaRPr lang="en-US" sz="2800" dirty="0"/>
          </a:p>
          <a:p>
            <a:pPr marL="514350" lvl="0" indent="-514350">
              <a:buFont typeface="+mj-lt"/>
              <a:buAutoNum type="alphaUcPeriod"/>
            </a:pPr>
            <a:r>
              <a:rPr lang="en-US" sz="2800" dirty="0"/>
              <a:t>Light bulb 1 will go out but light bulb 2 and 3 will stay lit.</a:t>
            </a:r>
          </a:p>
          <a:p>
            <a:pPr marL="514350" lvl="0" indent="-514350">
              <a:buFont typeface="+mj-lt"/>
              <a:buAutoNum type="alphaUcPeriod"/>
            </a:pPr>
            <a:r>
              <a:rPr lang="en-US" sz="2800" dirty="0"/>
              <a:t>Light bulb 2 and 3 will go out and 1 will stay on.</a:t>
            </a:r>
          </a:p>
          <a:p>
            <a:pPr marL="514350" lvl="0" indent="-514350">
              <a:buFont typeface="+mj-lt"/>
              <a:buAutoNum type="alphaUcPeriod"/>
            </a:pPr>
            <a:r>
              <a:rPr lang="en-US" sz="2800" dirty="0"/>
              <a:t>All the light bulbs will go out.</a:t>
            </a:r>
          </a:p>
          <a:p>
            <a:pPr marL="514350" lvl="0" indent="-514350">
              <a:buFont typeface="+mj-lt"/>
              <a:buAutoNum type="alphaUcPeriod"/>
            </a:pPr>
            <a:r>
              <a:rPr lang="en-US" sz="2800" dirty="0"/>
              <a:t>All the light bulbs will light up.</a:t>
            </a:r>
          </a:p>
        </p:txBody>
      </p:sp>
    </p:spTree>
    <p:extLst>
      <p:ext uri="{BB962C8B-B14F-4D97-AF65-F5344CB8AC3E}">
        <p14:creationId xmlns:p14="http://schemas.microsoft.com/office/powerpoint/2010/main" val="87403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5">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l="-168" t="8671" r="168" b="3853"/>
          <a:stretch/>
        </p:blipFill>
        <p:spPr bwMode="auto">
          <a:xfrm>
            <a:off x="381000" y="27709"/>
            <a:ext cx="8229600" cy="3144753"/>
          </a:xfrm>
          <a:prstGeom prst="rect">
            <a:avLst/>
          </a:prstGeom>
          <a:noFill/>
          <a:ln>
            <a:noFill/>
          </a:ln>
        </p:spPr>
      </p:pic>
      <p:sp>
        <p:nvSpPr>
          <p:cNvPr id="5" name="Rectangle 4"/>
          <p:cNvSpPr/>
          <p:nvPr/>
        </p:nvSpPr>
        <p:spPr>
          <a:xfrm>
            <a:off x="457200" y="3429000"/>
            <a:ext cx="8382000" cy="2862322"/>
          </a:xfrm>
          <a:prstGeom prst="rect">
            <a:avLst/>
          </a:prstGeom>
        </p:spPr>
        <p:txBody>
          <a:bodyPr wrap="square">
            <a:spAutoFit/>
          </a:bodyPr>
          <a:lstStyle/>
          <a:p>
            <a:r>
              <a:rPr lang="en-US" sz="3000" dirty="0"/>
              <a:t>What will happen if bulb 1 in circuit </a:t>
            </a:r>
            <a:r>
              <a:rPr lang="en-US" sz="3000" b="1" dirty="0"/>
              <a:t>B</a:t>
            </a:r>
            <a:r>
              <a:rPr lang="en-US" sz="3000" dirty="0"/>
              <a:t> is removed?</a:t>
            </a:r>
          </a:p>
          <a:p>
            <a:endParaRPr lang="en-US" sz="3000" dirty="0"/>
          </a:p>
          <a:p>
            <a:pPr marL="514350" lvl="0" indent="-514350">
              <a:buFont typeface="+mj-lt"/>
              <a:buAutoNum type="alphaUcPeriod"/>
            </a:pPr>
            <a:r>
              <a:rPr lang="en-US" sz="3000" dirty="0"/>
              <a:t>Light bulb 2 and 3 will stay lit.</a:t>
            </a:r>
          </a:p>
          <a:p>
            <a:pPr marL="514350" lvl="0" indent="-514350">
              <a:buFont typeface="+mj-lt"/>
              <a:buAutoNum type="alphaUcPeriod"/>
            </a:pPr>
            <a:r>
              <a:rPr lang="en-US" sz="3000" dirty="0"/>
              <a:t>Light bulb 2 will go out and 3 will stay on.</a:t>
            </a:r>
          </a:p>
          <a:p>
            <a:pPr marL="514350" lvl="0" indent="-514350">
              <a:buFont typeface="+mj-lt"/>
              <a:buAutoNum type="alphaUcPeriod"/>
            </a:pPr>
            <a:r>
              <a:rPr lang="en-US" sz="3000" dirty="0"/>
              <a:t>All the light bulbs will go out.</a:t>
            </a:r>
          </a:p>
          <a:p>
            <a:pPr marL="514350" lvl="0" indent="-514350">
              <a:buFont typeface="+mj-lt"/>
              <a:buAutoNum type="alphaUcPeriod"/>
            </a:pPr>
            <a:r>
              <a:rPr lang="en-US" sz="3000" dirty="0"/>
              <a:t>Light bulb 3 will go out and 2 will stay on.</a:t>
            </a:r>
          </a:p>
        </p:txBody>
      </p:sp>
    </p:spTree>
    <p:extLst>
      <p:ext uri="{BB962C8B-B14F-4D97-AF65-F5344CB8AC3E}">
        <p14:creationId xmlns:p14="http://schemas.microsoft.com/office/powerpoint/2010/main" val="870950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5">
                                            <p:txEl>
                                              <p:pRg st="2" end="2"/>
                                            </p:txEl>
                                          </p:spTgt>
                                        </p:tgtEl>
                                        <p:attrNameLst>
                                          <p:attrName>ppt_x</p:attrName>
                                          <p:attrName>ppt_y</p:attrName>
                                        </p:attrNameLst>
                                      </p:cBhvr>
                                    </p:animMotion>
                                    <p:animRot by="1500000">
                                      <p:cBhvr>
                                        <p:cTn id="7" dur="125" fill="hold">
                                          <p:stCondLst>
                                            <p:cond delay="0"/>
                                          </p:stCondLst>
                                        </p:cTn>
                                        <p:tgtEl>
                                          <p:spTgt spid="5">
                                            <p:txEl>
                                              <p:pRg st="2" end="2"/>
                                            </p:txEl>
                                          </p:spTgt>
                                        </p:tgtEl>
                                        <p:attrNameLst>
                                          <p:attrName>r</p:attrName>
                                        </p:attrNameLst>
                                      </p:cBhvr>
                                    </p:animRot>
                                    <p:animRot by="-1500000">
                                      <p:cBhvr>
                                        <p:cTn id="8" dur="125" fill="hold">
                                          <p:stCondLst>
                                            <p:cond delay="125"/>
                                          </p:stCondLst>
                                        </p:cTn>
                                        <p:tgtEl>
                                          <p:spTgt spid="5">
                                            <p:txEl>
                                              <p:pRg st="2" end="2"/>
                                            </p:txEl>
                                          </p:spTgt>
                                        </p:tgtEl>
                                        <p:attrNameLst>
                                          <p:attrName>r</p:attrName>
                                        </p:attrNameLst>
                                      </p:cBhvr>
                                    </p:animRot>
                                    <p:animRot by="-1500000">
                                      <p:cBhvr>
                                        <p:cTn id="9" dur="125" fill="hold">
                                          <p:stCondLst>
                                            <p:cond delay="250"/>
                                          </p:stCondLst>
                                        </p:cTn>
                                        <p:tgtEl>
                                          <p:spTgt spid="5">
                                            <p:txEl>
                                              <p:pRg st="2" end="2"/>
                                            </p:txEl>
                                          </p:spTgt>
                                        </p:tgtEl>
                                        <p:attrNameLst>
                                          <p:attrName>r</p:attrName>
                                        </p:attrNameLst>
                                      </p:cBhvr>
                                    </p:animRot>
                                    <p:animRot by="1500000">
                                      <p:cBhvr>
                                        <p:cTn id="10" dur="125" fill="hold">
                                          <p:stCondLst>
                                            <p:cond delay="375"/>
                                          </p:stCondLst>
                                        </p:cTn>
                                        <p:tgtEl>
                                          <p:spTgt spid="5">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a:bodyPr>
          <a:lstStyle/>
          <a:p>
            <a:pPr marL="0" indent="0">
              <a:buNone/>
            </a:pPr>
            <a:r>
              <a:rPr lang="en-US" dirty="0"/>
              <a:t>A student has a circuit that is missing a component at location </a:t>
            </a:r>
            <a:r>
              <a:rPr lang="en-US" b="1" dirty="0"/>
              <a:t>X</a:t>
            </a:r>
            <a:r>
              <a:rPr lang="en-US" dirty="0"/>
              <a:t>, as shown in the diagram below.</a:t>
            </a:r>
          </a:p>
          <a:p>
            <a:pPr marL="0" indent="0">
              <a:buNone/>
            </a:pPr>
            <a:r>
              <a:rPr lang="en-US" dirty="0"/>
              <a:t>                                                </a:t>
            </a:r>
          </a:p>
          <a:p>
            <a:pPr marL="0" indent="0">
              <a:buNone/>
            </a:pPr>
            <a:endParaRPr lang="en-US" dirty="0"/>
          </a:p>
          <a:p>
            <a:pPr marL="0" indent="0">
              <a:buNone/>
            </a:pPr>
            <a:r>
              <a:rPr lang="en-US" dirty="0"/>
              <a:t>The student wants component Y to warm up after the switch is closed. Which of the following components should the student add to the circuit at location </a:t>
            </a:r>
            <a:r>
              <a:rPr lang="en-US" b="1" dirty="0"/>
              <a:t>X</a:t>
            </a:r>
            <a:r>
              <a:rPr lang="en-US" dirty="0"/>
              <a:t>?</a:t>
            </a:r>
          </a:p>
          <a:p>
            <a:pPr marL="0" indent="0">
              <a:buNone/>
            </a:pPr>
            <a:endParaRPr lang="en-US" dirty="0"/>
          </a:p>
          <a:p>
            <a:pPr marL="0" indent="0">
              <a:buNone/>
            </a:pPr>
            <a:r>
              <a:rPr lang="en-US" sz="4400" b="1" dirty="0"/>
              <a:t>B</a:t>
            </a:r>
            <a:r>
              <a:rPr lang="en-US" dirty="0"/>
              <a:t>					</a:t>
            </a:r>
          </a:p>
          <a:p>
            <a:endParaRPr lang="en-US" dirty="0"/>
          </a:p>
        </p:txBody>
      </p:sp>
      <p:pic>
        <p:nvPicPr>
          <p:cNvPr id="4" name="Picture 3"/>
          <p:cNvPicPr/>
          <p:nvPr/>
        </p:nvPicPr>
        <p:blipFill rotWithShape="1">
          <a:blip r:embed="rId2">
            <a:extLst>
              <a:ext uri="{28A0092B-C50C-407E-A947-70E740481C1C}">
                <a14:useLocalDpi xmlns:a14="http://schemas.microsoft.com/office/drawing/2010/main" val="0"/>
              </a:ext>
            </a:extLst>
          </a:blip>
          <a:srcRect t="4600" b="5113"/>
          <a:stretch/>
        </p:blipFill>
        <p:spPr bwMode="auto">
          <a:xfrm>
            <a:off x="3390900" y="2971800"/>
            <a:ext cx="2209800" cy="1513587"/>
          </a:xfrm>
          <a:prstGeom prst="rect">
            <a:avLst/>
          </a:prstGeom>
          <a:noFill/>
          <a:ln>
            <a:noFill/>
          </a:ln>
        </p:spPr>
      </p:pic>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2514600" y="5181600"/>
            <a:ext cx="3962400" cy="1219200"/>
          </a:xfrm>
          <a:prstGeom prst="rect">
            <a:avLst/>
          </a:prstGeom>
          <a:noFill/>
          <a:ln>
            <a:noFill/>
          </a:ln>
        </p:spPr>
      </p:pic>
    </p:spTree>
    <p:extLst>
      <p:ext uri="{BB962C8B-B14F-4D97-AF65-F5344CB8AC3E}">
        <p14:creationId xmlns:p14="http://schemas.microsoft.com/office/powerpoint/2010/main" val="300115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pPr marL="0" indent="0">
              <a:buNone/>
            </a:pPr>
            <a:r>
              <a:rPr lang="en-US" dirty="0"/>
              <a:t>The battery in a cell phone provides a constant flow of electrons through conductors in the same direction to power the phone. A cell phone is powered by ____________ current.</a:t>
            </a:r>
          </a:p>
          <a:p>
            <a:endParaRPr lang="en-US" dirty="0"/>
          </a:p>
          <a:p>
            <a:pPr marL="514350" lvl="0" indent="-514350">
              <a:buFont typeface="+mj-lt"/>
              <a:buAutoNum type="alphaUcPeriod"/>
            </a:pPr>
            <a:r>
              <a:rPr lang="en-US" dirty="0"/>
              <a:t>Alternating</a:t>
            </a:r>
          </a:p>
          <a:p>
            <a:pPr marL="514350" lvl="0" indent="-514350">
              <a:buFont typeface="+mj-lt"/>
              <a:buAutoNum type="alphaUcPeriod"/>
            </a:pPr>
            <a:r>
              <a:rPr lang="en-US" dirty="0"/>
              <a:t>direct</a:t>
            </a:r>
          </a:p>
          <a:p>
            <a:pPr marL="514350" lvl="0" indent="-514350">
              <a:buFont typeface="+mj-lt"/>
              <a:buAutoNum type="alphaUcPeriod"/>
            </a:pPr>
            <a:r>
              <a:rPr lang="en-US" dirty="0"/>
              <a:t>ampere</a:t>
            </a:r>
          </a:p>
          <a:p>
            <a:pPr marL="514350" lvl="0" indent="-514350">
              <a:buFont typeface="+mj-lt"/>
              <a:buAutoNum type="alphaUcPeriod"/>
            </a:pPr>
            <a:r>
              <a:rPr lang="en-US" dirty="0"/>
              <a:t>Distributed</a:t>
            </a:r>
          </a:p>
          <a:p>
            <a:pPr marL="514350" lvl="0" indent="-514350">
              <a:buFont typeface="+mj-lt"/>
              <a:buAutoNum type="alphaUcPeriod"/>
            </a:pPr>
            <a:endParaRPr lang="en-US" dirty="0"/>
          </a:p>
          <a:p>
            <a:pPr marL="0" lvl="0" indent="0">
              <a:buNone/>
            </a:pPr>
            <a:r>
              <a:rPr lang="en-US" b="1" i="1" dirty="0"/>
              <a:t>**Note: Everything that runs off of a battery, plugs in to the wall with an AC adapter, or uses a USB cable for power relies on direct current (DC).</a:t>
            </a:r>
          </a:p>
          <a:p>
            <a:pPr marL="514350" lvl="0" indent="-514350">
              <a:buFont typeface="+mj-lt"/>
              <a:buAutoNum type="alphaUcPeriod"/>
            </a:pPr>
            <a:endParaRPr lang="en-US" dirty="0"/>
          </a:p>
          <a:p>
            <a:endParaRPr lang="en-US" dirty="0"/>
          </a:p>
        </p:txBody>
      </p:sp>
    </p:spTree>
    <p:extLst>
      <p:ext uri="{BB962C8B-B14F-4D97-AF65-F5344CB8AC3E}">
        <p14:creationId xmlns:p14="http://schemas.microsoft.com/office/powerpoint/2010/main" val="304964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3" end="3"/>
                                            </p:txEl>
                                          </p:spTgt>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anim calcmode="lin" valueType="num">
                                      <p:cBhvr additive="base">
                                        <p:cTn id="1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pPr marL="0" indent="0">
              <a:buNone/>
            </a:pPr>
            <a:r>
              <a:rPr lang="en-US" dirty="0"/>
              <a:t>In a simple electrical circuit, electrons flow from a battery through a resistor and back to the battery. In a plumbing system, a pump moves water through pipes. If a larger pump were used to move the water through the pipes more quickly, what electrical concept is MOST like the size of the water pump?</a:t>
            </a:r>
          </a:p>
          <a:p>
            <a:pPr marL="0" indent="0">
              <a:buNone/>
            </a:pPr>
            <a:endParaRPr lang="en-US" dirty="0"/>
          </a:p>
          <a:p>
            <a:pPr marL="514350" lvl="0" indent="-514350">
              <a:buFont typeface="+mj-lt"/>
              <a:buAutoNum type="alphaUcPeriod"/>
            </a:pPr>
            <a:r>
              <a:rPr lang="en-US" dirty="0"/>
              <a:t>Resistance</a:t>
            </a:r>
          </a:p>
          <a:p>
            <a:pPr marL="514350" lvl="0" indent="-514350">
              <a:buFont typeface="+mj-lt"/>
              <a:buAutoNum type="alphaUcPeriod"/>
            </a:pPr>
            <a:r>
              <a:rPr lang="en-US" dirty="0"/>
              <a:t>Voltage</a:t>
            </a:r>
          </a:p>
          <a:p>
            <a:pPr marL="514350" lvl="0" indent="-514350">
              <a:buFont typeface="+mj-lt"/>
              <a:buAutoNum type="alphaUcPeriod"/>
            </a:pPr>
            <a:r>
              <a:rPr lang="en-US" dirty="0"/>
              <a:t>Current</a:t>
            </a:r>
          </a:p>
          <a:p>
            <a:pPr marL="514350" lvl="0" indent="-514350">
              <a:buFont typeface="+mj-lt"/>
              <a:buAutoNum type="alphaUcPeriod"/>
            </a:pPr>
            <a:r>
              <a:rPr lang="en-US" dirty="0"/>
              <a:t>amperage</a:t>
            </a:r>
          </a:p>
          <a:p>
            <a:endParaRPr lang="en-US" dirty="0"/>
          </a:p>
        </p:txBody>
      </p:sp>
    </p:spTree>
    <p:extLst>
      <p:ext uri="{BB962C8B-B14F-4D97-AF65-F5344CB8AC3E}">
        <p14:creationId xmlns:p14="http://schemas.microsoft.com/office/powerpoint/2010/main" val="318776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mph" presetSubtype="0" fill="hold" nodeType="clickEffect">
                                  <p:stCondLst>
                                    <p:cond delay="0"/>
                                  </p:stCondLst>
                                  <p:childTnLst>
                                    <p:anim calcmode="discrete" valueType="str">
                                      <p:cBhvr override="childStyle">
                                        <p:cTn id="6" dur="2000" fill="hold"/>
                                        <p:tgtEl>
                                          <p:spTgt spid="3">
                                            <p:txEl>
                                              <p:pRg st="3" end="3"/>
                                            </p:txEl>
                                          </p:spTgt>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p:spPr>
        <p:txBody>
          <a:bodyPr>
            <a:normAutofit/>
          </a:bodyPr>
          <a:lstStyle/>
          <a:p>
            <a:pPr marL="0" indent="0">
              <a:buNone/>
            </a:pPr>
            <a:r>
              <a:rPr lang="en-US" dirty="0"/>
              <a:t>Use the diagram below to answer the question.</a:t>
            </a:r>
          </a:p>
          <a:p>
            <a:pPr marL="0" indent="0">
              <a:buNone/>
            </a:pPr>
            <a:r>
              <a:rPr lang="en-US" dirty="0"/>
              <a:t>                                       </a:t>
            </a:r>
          </a:p>
          <a:p>
            <a:endParaRPr lang="en-US" dirty="0"/>
          </a:p>
          <a:p>
            <a:pPr marL="0" indent="0">
              <a:buNone/>
            </a:pPr>
            <a:endParaRPr lang="en-US" dirty="0"/>
          </a:p>
          <a:p>
            <a:pPr marL="0" indent="0">
              <a:buNone/>
            </a:pPr>
            <a:r>
              <a:rPr lang="en-US" dirty="0"/>
              <a:t>If the bar magnet in the above diagram were cut in half, which diagram below best represents the magnetic field of the two new pieces?</a:t>
            </a:r>
          </a:p>
          <a:p>
            <a:pPr marL="0" indent="0">
              <a:buNone/>
            </a:pPr>
            <a:endParaRPr lang="en-US" dirty="0"/>
          </a:p>
          <a:p>
            <a:pPr marL="0" indent="0">
              <a:buNone/>
            </a:pPr>
            <a:endParaRPr lang="en-US" dirty="0"/>
          </a:p>
          <a:p>
            <a:pPr marL="0" indent="0">
              <a:buNone/>
            </a:pPr>
            <a:r>
              <a:rPr lang="en-US" sz="5400" b="1" dirty="0"/>
              <a:t>A</a:t>
            </a:r>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8600" y="2726788"/>
            <a:ext cx="1787237" cy="1676400"/>
          </a:xfrm>
          <a:prstGeom prst="rect">
            <a:avLst/>
          </a:prstGeom>
          <a:noFill/>
          <a:ln>
            <a:noFill/>
          </a:ln>
        </p:spPr>
      </p:pic>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800" y="4495800"/>
            <a:ext cx="6705600" cy="1905000"/>
          </a:xfrm>
          <a:prstGeom prst="rect">
            <a:avLst/>
          </a:prstGeom>
          <a:noFill/>
          <a:ln>
            <a:noFill/>
          </a:ln>
        </p:spPr>
      </p:pic>
    </p:spTree>
    <p:extLst>
      <p:ext uri="{BB962C8B-B14F-4D97-AF65-F5344CB8AC3E}">
        <p14:creationId xmlns:p14="http://schemas.microsoft.com/office/powerpoint/2010/main" val="3408431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85000" lnSpcReduction="10000"/>
          </a:bodyPr>
          <a:lstStyle/>
          <a:p>
            <a:pPr marL="0" indent="0">
              <a:buNone/>
            </a:pPr>
            <a:r>
              <a:rPr lang="en-US" sz="3800" dirty="0"/>
              <a:t>A parallel circuit containing 2 bulbs and a bell had three paths for current to flow. If the first bulb in the circuit blows out, what effect will it have on the other loads in the circuit?</a:t>
            </a:r>
          </a:p>
          <a:p>
            <a:pPr marL="0" indent="0">
              <a:buNone/>
            </a:pPr>
            <a:endParaRPr lang="en-US" sz="3800" dirty="0"/>
          </a:p>
          <a:p>
            <a:pPr marL="514350" lvl="0" indent="-514350">
              <a:buFont typeface="+mj-lt"/>
              <a:buAutoNum type="alphaUcPeriod"/>
            </a:pPr>
            <a:r>
              <a:rPr lang="en-US" sz="3800" dirty="0"/>
              <a:t>If one bulb goes out, the other bulb will go out, but the bell will continue to work.</a:t>
            </a:r>
          </a:p>
          <a:p>
            <a:pPr marL="514350" lvl="0" indent="-514350">
              <a:buFont typeface="+mj-lt"/>
              <a:buAutoNum type="alphaUcPeriod"/>
            </a:pPr>
            <a:r>
              <a:rPr lang="en-US" sz="3800" dirty="0"/>
              <a:t>If one bulb goes out, the other loads will not be affected.</a:t>
            </a:r>
          </a:p>
          <a:p>
            <a:pPr marL="514350" lvl="0" indent="-514350">
              <a:buFont typeface="+mj-lt"/>
              <a:buAutoNum type="alphaUcPeriod"/>
            </a:pPr>
            <a:r>
              <a:rPr lang="en-US" sz="3800" dirty="0"/>
              <a:t>If one bulb goes out, all the other devices will stop working.</a:t>
            </a:r>
          </a:p>
          <a:p>
            <a:pPr marL="514350" lvl="0" indent="-514350">
              <a:buFont typeface="+mj-lt"/>
              <a:buAutoNum type="alphaUcPeriod"/>
            </a:pPr>
            <a:r>
              <a:rPr lang="en-US" sz="3800" dirty="0"/>
              <a:t>If one bulb goes out, the others will remain lit, but the bell will no longer work.</a:t>
            </a:r>
          </a:p>
          <a:p>
            <a:endParaRPr lang="en-US" dirty="0"/>
          </a:p>
        </p:txBody>
      </p:sp>
    </p:spTree>
    <p:extLst>
      <p:ext uri="{BB962C8B-B14F-4D97-AF65-F5344CB8AC3E}">
        <p14:creationId xmlns:p14="http://schemas.microsoft.com/office/powerpoint/2010/main" val="3002062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3" end="3"/>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a:bodyPr>
          <a:lstStyle/>
          <a:p>
            <a:pPr marL="0" indent="0">
              <a:buNone/>
            </a:pPr>
            <a:r>
              <a:rPr lang="en-US" dirty="0"/>
              <a:t>Why does a balloon rubbed on wool stick to the wall? </a:t>
            </a:r>
          </a:p>
          <a:p>
            <a:pPr marL="0" indent="0">
              <a:buNone/>
            </a:pPr>
            <a:endParaRPr lang="en-US" dirty="0"/>
          </a:p>
          <a:p>
            <a:pPr marL="514350" lvl="0" indent="-514350">
              <a:buFont typeface="+mj-lt"/>
              <a:buAutoNum type="alphaUcPeriod"/>
            </a:pPr>
            <a:r>
              <a:rPr lang="en-US" dirty="0"/>
              <a:t>Opposite charges attract, and a charged object will even attract to something neutral.</a:t>
            </a:r>
          </a:p>
          <a:p>
            <a:pPr marL="514350" lvl="0" indent="-514350">
              <a:buFont typeface="+mj-lt"/>
              <a:buAutoNum type="alphaUcPeriod"/>
            </a:pPr>
            <a:r>
              <a:rPr lang="en-US" dirty="0"/>
              <a:t>The surface of the balloon becomes sticky because of the rubbing.</a:t>
            </a:r>
          </a:p>
          <a:p>
            <a:pPr marL="514350" lvl="0" indent="-514350">
              <a:buFont typeface="+mj-lt"/>
              <a:buAutoNum type="alphaUcPeriod"/>
            </a:pPr>
            <a:r>
              <a:rPr lang="en-US" dirty="0"/>
              <a:t>The balloon doesn't stick to the wall, the wool does.</a:t>
            </a:r>
          </a:p>
          <a:p>
            <a:pPr marL="514350" lvl="0" indent="-514350">
              <a:buFont typeface="+mj-lt"/>
              <a:buAutoNum type="alphaUcPeriod"/>
            </a:pPr>
            <a:r>
              <a:rPr lang="en-US" dirty="0"/>
              <a:t>The balloon causes all the protons to become electrons.</a:t>
            </a:r>
          </a:p>
          <a:p>
            <a:pPr marL="0" indent="0">
              <a:buNone/>
            </a:pPr>
            <a:endParaRPr lang="en-US" dirty="0"/>
          </a:p>
        </p:txBody>
      </p:sp>
    </p:spTree>
    <p:extLst>
      <p:ext uri="{BB962C8B-B14F-4D97-AF65-F5344CB8AC3E}">
        <p14:creationId xmlns:p14="http://schemas.microsoft.com/office/powerpoint/2010/main" val="2784070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pPr marL="0" indent="0">
              <a:buNone/>
            </a:pPr>
            <a:r>
              <a:rPr lang="en-US" sz="3600" dirty="0"/>
              <a:t>The attraction of hair to a briskly rubbed plastic comb is an example of</a:t>
            </a:r>
          </a:p>
          <a:p>
            <a:endParaRPr lang="en-US" sz="3600" dirty="0"/>
          </a:p>
          <a:p>
            <a:pPr marL="514350" lvl="0" indent="-514350">
              <a:buFont typeface="+mj-lt"/>
              <a:buAutoNum type="alphaUcPeriod"/>
            </a:pPr>
            <a:r>
              <a:rPr lang="en-US" sz="3600" dirty="0"/>
              <a:t>magnetism.</a:t>
            </a:r>
          </a:p>
          <a:p>
            <a:pPr marL="514350" lvl="0" indent="-514350">
              <a:buFont typeface="+mj-lt"/>
              <a:buAutoNum type="alphaUcPeriod"/>
            </a:pPr>
            <a:r>
              <a:rPr lang="en-US" sz="3600" dirty="0"/>
              <a:t>static electricity.</a:t>
            </a:r>
          </a:p>
          <a:p>
            <a:pPr marL="514350" lvl="0" indent="-514350">
              <a:buFont typeface="+mj-lt"/>
              <a:buAutoNum type="alphaUcPeriod"/>
            </a:pPr>
            <a:r>
              <a:rPr lang="en-US" sz="3600" dirty="0"/>
              <a:t>gravity.</a:t>
            </a:r>
          </a:p>
          <a:p>
            <a:pPr marL="514350" indent="-514350">
              <a:buFont typeface="+mj-lt"/>
              <a:buAutoNum type="alphaUcPeriod"/>
            </a:pPr>
            <a:r>
              <a:rPr lang="en-US" sz="3600" dirty="0"/>
              <a:t>radiation.</a:t>
            </a:r>
          </a:p>
        </p:txBody>
      </p:sp>
    </p:spTree>
    <p:extLst>
      <p:ext uri="{BB962C8B-B14F-4D97-AF65-F5344CB8AC3E}">
        <p14:creationId xmlns:p14="http://schemas.microsoft.com/office/powerpoint/2010/main" val="2247533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3" end="3"/>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normAutofit fontScale="47500" lnSpcReduction="20000"/>
          </a:bodyPr>
          <a:lstStyle/>
          <a:p>
            <a:pPr marL="0" indent="0">
              <a:buNone/>
            </a:pPr>
            <a:r>
              <a:rPr lang="en-US" sz="6300" dirty="0"/>
              <a:t>A student is testing the conductivity of two solid substances. Substance A has high conductivity and substance B has low conductivity. Based on this information, what must be true regarding these two substances?</a:t>
            </a:r>
          </a:p>
          <a:p>
            <a:pPr marL="0" indent="0">
              <a:buNone/>
            </a:pPr>
            <a:endParaRPr lang="en-US" sz="4600" dirty="0"/>
          </a:p>
          <a:p>
            <a:pPr marL="742950" lvl="0" indent="-742950">
              <a:buFont typeface="+mj-lt"/>
              <a:buAutoNum type="alphaUcPeriod"/>
            </a:pPr>
            <a:r>
              <a:rPr lang="en-US" sz="6500" dirty="0"/>
              <a:t>Electrons in substance A are able to move more easily than electrons in substance B</a:t>
            </a:r>
          </a:p>
          <a:p>
            <a:pPr marL="742950" lvl="0" indent="-742950">
              <a:buFont typeface="+mj-lt"/>
              <a:buAutoNum type="alphaUcPeriod"/>
            </a:pPr>
            <a:r>
              <a:rPr lang="en-US" sz="6500" dirty="0"/>
              <a:t>There is more energy stored in chemical bonds in substance A than there is in substance B</a:t>
            </a:r>
          </a:p>
          <a:p>
            <a:pPr marL="742950" lvl="0" indent="-742950">
              <a:buFont typeface="+mj-lt"/>
              <a:buAutoNum type="alphaUcPeriod"/>
            </a:pPr>
            <a:r>
              <a:rPr lang="en-US" sz="6500" dirty="0"/>
              <a:t>The atomic nuclei in substance A has more mass that the atomic nuclei in substance B</a:t>
            </a:r>
          </a:p>
          <a:p>
            <a:pPr marL="742950" lvl="0" indent="-742950">
              <a:buFont typeface="+mj-lt"/>
              <a:buAutoNum type="alphaUcPeriod"/>
            </a:pPr>
            <a:r>
              <a:rPr lang="en-US" sz="6500" dirty="0"/>
              <a:t>Substance A contains a higher percentage of radioactive atoms than does substance B</a:t>
            </a:r>
          </a:p>
          <a:p>
            <a:pPr marL="0" indent="0">
              <a:buNone/>
            </a:pPr>
            <a:endParaRPr lang="en-US" dirty="0"/>
          </a:p>
        </p:txBody>
      </p:sp>
    </p:spTree>
    <p:extLst>
      <p:ext uri="{BB962C8B-B14F-4D97-AF65-F5344CB8AC3E}">
        <p14:creationId xmlns:p14="http://schemas.microsoft.com/office/powerpoint/2010/main" val="2416809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3">
                                            <p:txEl>
                                              <p:pRg st="2" end="2"/>
                                            </p:txEl>
                                          </p:spTgt>
                                        </p:tgtEl>
                                        <p:attrNameLst>
                                          <p:attrName>style.color</p:attrName>
                                        </p:attrNameLst>
                                      </p:cBhvr>
                                      <p:to>
                                        <p:clrVal>
                                          <a:schemeClr val="accent2"/>
                                        </p:clrVal>
                                      </p:to>
                                    </p:set>
                                    <p:set>
                                      <p:cBhvr>
                                        <p:cTn id="7" dur="500" fill="hold"/>
                                        <p:tgtEl>
                                          <p:spTgt spid="3">
                                            <p:txEl>
                                              <p:pRg st="2" end="2"/>
                                            </p:txEl>
                                          </p:spTgt>
                                        </p:tgtEl>
                                        <p:attrNameLst>
                                          <p:attrName>fillcolor</p:attrName>
                                        </p:attrNameLst>
                                      </p:cBhvr>
                                      <p:to>
                                        <p:clrVal>
                                          <a:schemeClr val="accent2"/>
                                        </p:clrVal>
                                      </p:to>
                                    </p:set>
                                    <p:set>
                                      <p:cBhvr>
                                        <p:cTn id="8" dur="500" fill="hold"/>
                                        <p:tgtEl>
                                          <p:spTgt spid="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661795"/>
            <a:ext cx="8229600" cy="4953000"/>
          </a:xfrm>
        </p:spPr>
        <p:txBody>
          <a:bodyPr>
            <a:normAutofit/>
          </a:bodyPr>
          <a:lstStyle/>
          <a:p>
            <a:pPr marL="0" indent="0">
              <a:buNone/>
            </a:pPr>
            <a:r>
              <a:rPr lang="en-US" dirty="0"/>
              <a:t>Magnet A is pushed towards magnet B. You observe that the two magnets are attracted to each other and "stick". Which sentence BEST explains this observation?</a:t>
            </a:r>
          </a:p>
          <a:p>
            <a:pPr marL="0" indent="0">
              <a:buNone/>
            </a:pPr>
            <a:endParaRPr lang="en-US" dirty="0"/>
          </a:p>
          <a:p>
            <a:pPr marL="514350" lvl="0" indent="-514350">
              <a:buFont typeface="+mj-lt"/>
              <a:buAutoNum type="alphaUcPeriod"/>
            </a:pPr>
            <a:r>
              <a:rPr lang="en-US" dirty="0"/>
              <a:t>Both are positively charged.</a:t>
            </a:r>
          </a:p>
          <a:p>
            <a:pPr marL="514350" lvl="0" indent="-514350">
              <a:buFont typeface="+mj-lt"/>
              <a:buAutoNum type="alphaUcPeriod"/>
            </a:pPr>
            <a:r>
              <a:rPr lang="en-US" dirty="0"/>
              <a:t>Both are tightly bonded to each other.</a:t>
            </a:r>
          </a:p>
          <a:p>
            <a:pPr marL="514350" lvl="0" indent="-514350">
              <a:buFont typeface="+mj-lt"/>
              <a:buAutoNum type="alphaUcPeriod"/>
            </a:pPr>
            <a:r>
              <a:rPr lang="en-US" dirty="0"/>
              <a:t>Both are composed of smaller, individual magnets.</a:t>
            </a:r>
          </a:p>
          <a:p>
            <a:pPr marL="514350" lvl="0" indent="-514350">
              <a:buFont typeface="+mj-lt"/>
              <a:buAutoNum type="alphaUcPeriod"/>
            </a:pPr>
            <a:r>
              <a:rPr lang="en-US" dirty="0"/>
              <a:t>Both have all their magnetic domains aligned in the same direction.</a:t>
            </a:r>
          </a:p>
          <a:p>
            <a:endParaRPr lang="en-US" dirty="0"/>
          </a:p>
        </p:txBody>
      </p:sp>
      <p:pic>
        <p:nvPicPr>
          <p:cNvPr id="4" name="Picture 3" descr="https://gofar.gadoe.org/QB/Temp/07f7054d-af63-4539-b08e-a51e58b1cda1/Assessment/source/Content/images/943.jpg"/>
          <p:cNvPicPr/>
          <p:nvPr/>
        </p:nvPicPr>
        <p:blipFill>
          <a:blip r:embed="rId2">
            <a:extLst>
              <a:ext uri="{28A0092B-C50C-407E-A947-70E740481C1C}">
                <a14:useLocalDpi xmlns:a14="http://schemas.microsoft.com/office/drawing/2010/main" val="0"/>
              </a:ext>
            </a:extLst>
          </a:blip>
          <a:srcRect/>
          <a:stretch>
            <a:fillRect/>
          </a:stretch>
        </p:blipFill>
        <p:spPr bwMode="auto">
          <a:xfrm>
            <a:off x="1981200" y="76201"/>
            <a:ext cx="5410200" cy="1585594"/>
          </a:xfrm>
          <a:prstGeom prst="rect">
            <a:avLst/>
          </a:prstGeom>
          <a:noFill/>
          <a:ln>
            <a:noFill/>
          </a:ln>
        </p:spPr>
      </p:pic>
    </p:spTree>
    <p:extLst>
      <p:ext uri="{BB962C8B-B14F-4D97-AF65-F5344CB8AC3E}">
        <p14:creationId xmlns:p14="http://schemas.microsoft.com/office/powerpoint/2010/main" val="127118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5" end="5"/>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a:t> </a:t>
            </a:r>
          </a:p>
          <a:p>
            <a:pPr marL="0" indent="0">
              <a:buNone/>
            </a:pPr>
            <a:br>
              <a:rPr lang="en-US" dirty="0">
                <a:effectLst/>
              </a:rPr>
            </a:b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533400"/>
            <a:ext cx="8001001" cy="194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6"/>
          <p:cNvSpPr>
            <a:spLocks noChangeArrowheads="1"/>
          </p:cNvSpPr>
          <p:nvPr/>
        </p:nvSpPr>
        <p:spPr bwMode="auto">
          <a:xfrm>
            <a:off x="457200" y="2819400"/>
            <a:ext cx="8305800" cy="375487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3600" b="0" i="0" u="none" strike="noStrike" cap="none" normalizeH="0" baseline="0" dirty="0">
              <a:ln>
                <a:noFill/>
              </a:ln>
              <a:solidFill>
                <a:schemeClr val="tx1"/>
              </a:solidFill>
              <a:effectLst/>
              <a:ea typeface="MS Mincho" pitchFamily="49" charset="-128"/>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3600" b="0" i="0" u="none" strike="noStrike" cap="none" normalizeH="0" baseline="0" dirty="0">
                <a:ln>
                  <a:noFill/>
                </a:ln>
                <a:solidFill>
                  <a:schemeClr val="tx1"/>
                </a:solidFill>
                <a:effectLst/>
                <a:ea typeface="MS Mincho" pitchFamily="49" charset="-128"/>
                <a:cs typeface="Arial" pitchFamily="34" charset="0"/>
              </a:rPr>
              <a:t>Which diagram represents the electric field between two oppositely charged conducting spheres?</a:t>
            </a:r>
          </a:p>
          <a:p>
            <a:pPr marL="0" marR="0" lvl="0" indent="0" algn="l" defTabSz="914400" rtl="0" eaLnBrk="1" fontAlgn="base" latinLnBrk="0" hangingPunct="1">
              <a:lnSpc>
                <a:spcPct val="100000"/>
              </a:lnSpc>
              <a:spcBef>
                <a:spcPct val="0"/>
              </a:spcBef>
              <a:spcAft>
                <a:spcPct val="0"/>
              </a:spcAft>
              <a:buClrTx/>
              <a:buSzTx/>
              <a:buFontTx/>
              <a:buNone/>
              <a:tabLst/>
            </a:pPr>
            <a:endParaRPr lang="en-US" altLang="en-US" sz="3600" dirty="0">
              <a:ea typeface="MS Mincho" pitchFamily="49" charset="-128"/>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4000" b="1" u="none" strike="noStrike" cap="none" normalizeH="0" baseline="0" dirty="0">
                <a:ln>
                  <a:noFill/>
                </a:ln>
                <a:solidFill>
                  <a:schemeClr val="tx1"/>
                </a:solidFill>
                <a:effectLst/>
                <a:ea typeface="MS Mincho" pitchFamily="49" charset="-128"/>
                <a:cs typeface="Arial" pitchFamily="34" charset="0"/>
              </a:rPr>
              <a:t>C</a:t>
            </a:r>
            <a:endParaRPr kumimoji="0" lang="en-US" altLang="en-US" sz="4000" b="1" u="none" strike="noStrike" cap="none" normalizeH="0" baseline="0" dirty="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8"/>
          <p:cNvSpPr>
            <a:spLocks noChangeArrowheads="1"/>
          </p:cNvSpPr>
          <p:nvPr/>
        </p:nvSpPr>
        <p:spPr bwMode="auto">
          <a:xfrm>
            <a:off x="0" y="4572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200" b="0" i="0" u="none" strike="noStrike" cap="none" normalizeH="0" baseline="0">
              <a:ln>
                <a:noFill/>
              </a:ln>
              <a:solidFill>
                <a:schemeClr val="tx1"/>
              </a:solidFill>
              <a:effectLst/>
              <a:latin typeface="Cambria"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chemeClr val="tx1"/>
                </a:solidFill>
                <a:effectLst/>
                <a:latin typeface="Cambria" pitchFamily="18" charset="0"/>
                <a:ea typeface="MS Mincho" pitchFamily="49" charset="-128"/>
                <a:cs typeface="Times New Roman" pitchFamily="18" charset="0"/>
              </a:rPr>
            </a:b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373668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marL="0" indent="0">
              <a:buNone/>
            </a:pPr>
            <a:r>
              <a:rPr lang="en-US" sz="4000" dirty="0"/>
              <a:t>A magnetic field is created by a charged particle that is</a:t>
            </a:r>
          </a:p>
          <a:p>
            <a:pPr marL="0" indent="0">
              <a:buNone/>
            </a:pPr>
            <a:endParaRPr lang="en-US" sz="4000" dirty="0"/>
          </a:p>
          <a:p>
            <a:pPr marL="514350" lvl="0" indent="-514350">
              <a:buFont typeface="+mj-lt"/>
              <a:buAutoNum type="alphaUcPeriod"/>
            </a:pPr>
            <a:r>
              <a:rPr lang="en-US" sz="4000" dirty="0"/>
              <a:t>Balanced</a:t>
            </a:r>
          </a:p>
          <a:p>
            <a:pPr marL="514350" lvl="0" indent="-514350">
              <a:buFont typeface="+mj-lt"/>
              <a:buAutoNum type="alphaUcPeriod"/>
            </a:pPr>
            <a:r>
              <a:rPr lang="en-US" sz="4000" dirty="0"/>
              <a:t>Motionless</a:t>
            </a:r>
          </a:p>
          <a:p>
            <a:pPr marL="514350" lvl="0" indent="-514350">
              <a:buFont typeface="+mj-lt"/>
              <a:buAutoNum type="alphaUcPeriod"/>
            </a:pPr>
            <a:r>
              <a:rPr lang="en-US" sz="4000" dirty="0"/>
              <a:t>Unbalanced</a:t>
            </a:r>
          </a:p>
          <a:p>
            <a:pPr marL="514350" lvl="0" indent="-514350">
              <a:buFont typeface="+mj-lt"/>
              <a:buAutoNum type="alphaUcPeriod"/>
            </a:pPr>
            <a:r>
              <a:rPr lang="en-US" sz="4000" dirty="0"/>
              <a:t>Moving</a:t>
            </a:r>
          </a:p>
          <a:p>
            <a:pPr marL="0" indent="0">
              <a:buNone/>
            </a:pPr>
            <a:br>
              <a:rPr lang="en-US" dirty="0">
                <a:effectLst/>
              </a:rPr>
            </a:br>
            <a:endParaRPr lang="en-US" dirty="0"/>
          </a:p>
        </p:txBody>
      </p:sp>
    </p:spTree>
    <p:extLst>
      <p:ext uri="{BB962C8B-B14F-4D97-AF65-F5344CB8AC3E}">
        <p14:creationId xmlns:p14="http://schemas.microsoft.com/office/powerpoint/2010/main" val="1217438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5" end="5"/>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92500" lnSpcReduction="10000"/>
          </a:bodyPr>
          <a:lstStyle/>
          <a:p>
            <a:pPr marL="0" indent="0">
              <a:buNone/>
            </a:pPr>
            <a:r>
              <a:rPr lang="en-US" sz="3800" dirty="0"/>
              <a:t>Magnetic poles are similar to electric charges in that</a:t>
            </a:r>
          </a:p>
          <a:p>
            <a:pPr marL="0" indent="0">
              <a:buNone/>
            </a:pPr>
            <a:endParaRPr lang="en-US" sz="3800" dirty="0"/>
          </a:p>
          <a:p>
            <a:pPr marL="514350" lvl="0" indent="-514350">
              <a:buFont typeface="+mj-lt"/>
              <a:buAutoNum type="alphaUcPeriod"/>
            </a:pPr>
            <a:r>
              <a:rPr lang="en-US" sz="3800" dirty="0"/>
              <a:t>Like poles repel and opposite poles attract.</a:t>
            </a:r>
          </a:p>
          <a:p>
            <a:pPr marL="514350" lvl="0" indent="-514350">
              <a:buFont typeface="+mj-lt"/>
              <a:buAutoNum type="alphaUcPeriod"/>
            </a:pPr>
            <a:r>
              <a:rPr lang="en-US" sz="3800" dirty="0"/>
              <a:t>Magnetic force is equal to the electric force.</a:t>
            </a:r>
          </a:p>
          <a:p>
            <a:pPr marL="514350" lvl="0" indent="-514350">
              <a:buFont typeface="+mj-lt"/>
              <a:buAutoNum type="alphaUcPeriod"/>
            </a:pPr>
            <a:r>
              <a:rPr lang="en-US" sz="3800" dirty="0"/>
              <a:t>The number of magnetic domains responsible for the poles is conserved.</a:t>
            </a:r>
          </a:p>
          <a:p>
            <a:pPr marL="514350" lvl="0" indent="-514350">
              <a:buFont typeface="+mj-lt"/>
              <a:buAutoNum type="alphaUcPeriod"/>
            </a:pPr>
            <a:r>
              <a:rPr lang="en-US" sz="3800" dirty="0"/>
              <a:t>The mass of the magnetized particle is conserved</a:t>
            </a:r>
          </a:p>
          <a:p>
            <a:endParaRPr lang="en-US" dirty="0"/>
          </a:p>
        </p:txBody>
      </p:sp>
    </p:spTree>
    <p:extLst>
      <p:ext uri="{BB962C8B-B14F-4D97-AF65-F5344CB8AC3E}">
        <p14:creationId xmlns:p14="http://schemas.microsoft.com/office/powerpoint/2010/main" val="2566644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867400"/>
          </a:xfrm>
        </p:spPr>
        <p:txBody>
          <a:bodyPr>
            <a:normAutofit fontScale="92500"/>
          </a:bodyPr>
          <a:lstStyle/>
          <a:p>
            <a:pPr marL="0" indent="0">
              <a:buNone/>
            </a:pPr>
            <a:r>
              <a:rPr lang="en-US" sz="3900" dirty="0"/>
              <a:t>Which of the following statements represents Ohm’s law? </a:t>
            </a:r>
          </a:p>
          <a:p>
            <a:pPr marL="0" indent="0">
              <a:buNone/>
            </a:pPr>
            <a:r>
              <a:rPr lang="en-US" sz="3900" b="1" i="1" dirty="0"/>
              <a:t>(Hint: Potential difference is voltage.)</a:t>
            </a:r>
          </a:p>
          <a:p>
            <a:pPr marL="0" indent="0">
              <a:buNone/>
            </a:pPr>
            <a:endParaRPr lang="en-US" sz="3900" dirty="0"/>
          </a:p>
          <a:p>
            <a:pPr marL="514350" lvl="0" indent="-514350">
              <a:buFont typeface="+mj-lt"/>
              <a:buAutoNum type="alphaUcPeriod"/>
            </a:pPr>
            <a:r>
              <a:rPr lang="en-US" sz="3900" dirty="0"/>
              <a:t>Current / potential difference = constant</a:t>
            </a:r>
          </a:p>
          <a:p>
            <a:pPr marL="514350" lvl="0" indent="-514350">
              <a:buFont typeface="+mj-lt"/>
              <a:buAutoNum type="alphaUcPeriod"/>
            </a:pPr>
            <a:r>
              <a:rPr lang="en-US" sz="3900" dirty="0"/>
              <a:t>Potential difference / current = constant</a:t>
            </a:r>
          </a:p>
          <a:p>
            <a:pPr marL="514350" lvl="0" indent="-514350">
              <a:buFont typeface="+mj-lt"/>
              <a:buAutoNum type="alphaUcPeriod"/>
            </a:pPr>
            <a:r>
              <a:rPr lang="en-US" sz="3900" dirty="0"/>
              <a:t>Potential difference = current X resistance</a:t>
            </a:r>
          </a:p>
          <a:p>
            <a:pPr marL="514350" lvl="0" indent="-514350">
              <a:buFont typeface="+mj-lt"/>
              <a:buAutoNum type="alphaUcPeriod"/>
            </a:pPr>
            <a:r>
              <a:rPr lang="en-US" sz="3900" dirty="0"/>
              <a:t>Current = resistance X potential difference</a:t>
            </a:r>
          </a:p>
          <a:p>
            <a:pPr marL="514350" indent="-514350">
              <a:buFont typeface="+mj-lt"/>
              <a:buAutoNum type="alphaUcPeriod"/>
            </a:pPr>
            <a:endParaRPr lang="en-US" dirty="0"/>
          </a:p>
        </p:txBody>
      </p:sp>
    </p:spTree>
    <p:extLst>
      <p:ext uri="{BB962C8B-B14F-4D97-AF65-F5344CB8AC3E}">
        <p14:creationId xmlns:p14="http://schemas.microsoft.com/office/powerpoint/2010/main" val="3714945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5" end="5"/>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81000"/>
            <a:ext cx="8534400" cy="1143000"/>
          </a:xfrm>
        </p:spPr>
        <p:txBody>
          <a:bodyPr>
            <a:noAutofit/>
          </a:bodyPr>
          <a:lstStyle/>
          <a:p>
            <a:pPr algn="l"/>
            <a:r>
              <a:rPr lang="en-US" sz="3200" dirty="0"/>
              <a:t>Which graph </a:t>
            </a:r>
            <a:r>
              <a:rPr lang="en-US" sz="3200" b="1" i="1" dirty="0"/>
              <a:t>BEST</a:t>
            </a:r>
            <a:r>
              <a:rPr lang="en-US" sz="3200" dirty="0"/>
              <a:t> represents the change in light intensity along the circuit shown here as a fourth, fifth, and sixth light are added?</a:t>
            </a:r>
            <a:br>
              <a:rPr lang="en-US" sz="3200" dirty="0"/>
            </a:br>
            <a:endParaRPr lang="en-US" sz="3200" dirty="0"/>
          </a:p>
        </p:txBody>
      </p:sp>
      <p:sp>
        <p:nvSpPr>
          <p:cNvPr id="3" name="Content Placeholder 2"/>
          <p:cNvSpPr>
            <a:spLocks noGrp="1"/>
          </p:cNvSpPr>
          <p:nvPr>
            <p:ph sz="half" idx="1"/>
          </p:nvPr>
        </p:nvSpPr>
        <p:spPr>
          <a:xfrm>
            <a:off x="457200" y="1600200"/>
            <a:ext cx="4038600" cy="4953000"/>
          </a:xfrm>
        </p:spPr>
        <p:txBody>
          <a:bodyPr>
            <a:normAutofit/>
          </a:bodyPr>
          <a:lstStyle/>
          <a:p>
            <a:pPr marL="0" indent="0">
              <a:buNone/>
            </a:pPr>
            <a:endParaRPr lang="en-US" dirty="0"/>
          </a:p>
          <a:p>
            <a:pPr marL="514350" indent="-514350">
              <a:buFont typeface="+mj-lt"/>
              <a:buAutoNum type="alphaUcPeriod"/>
            </a:pPr>
            <a:endParaRPr lang="en-US" dirty="0"/>
          </a:p>
        </p:txBody>
      </p:sp>
      <p:sp>
        <p:nvSpPr>
          <p:cNvPr id="6" name="Content Placeholder 5"/>
          <p:cNvSpPr>
            <a:spLocks noGrp="1"/>
          </p:cNvSpPr>
          <p:nvPr>
            <p:ph sz="half" idx="2"/>
          </p:nvPr>
        </p:nvSpPr>
        <p:spPr>
          <a:xfrm>
            <a:off x="6553200" y="2057400"/>
            <a:ext cx="2209800" cy="4525963"/>
          </a:xfrm>
        </p:spPr>
        <p:txBody>
          <a:bodyPr>
            <a:normAutofit/>
          </a:bodyPr>
          <a:lstStyle/>
          <a:p>
            <a:pPr marL="0" indent="0">
              <a:buNone/>
            </a:pPr>
            <a:r>
              <a:rPr lang="en-US" sz="6000" b="1" dirty="0"/>
              <a:t>C</a:t>
            </a: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52400" y="1641764"/>
            <a:ext cx="6172200" cy="4993640"/>
          </a:xfrm>
          <a:prstGeom prst="rect">
            <a:avLst/>
          </a:prstGeom>
          <a:noFill/>
          <a:ln>
            <a:noFill/>
          </a:ln>
        </p:spPr>
      </p:pic>
    </p:spTree>
    <p:extLst>
      <p:ext uri="{BB962C8B-B14F-4D97-AF65-F5344CB8AC3E}">
        <p14:creationId xmlns:p14="http://schemas.microsoft.com/office/powerpoint/2010/main" val="176817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458200" cy="6477000"/>
          </a:xfrm>
        </p:spPr>
        <p:txBody>
          <a:bodyPr>
            <a:normAutofit fontScale="70000" lnSpcReduction="20000"/>
          </a:bodyPr>
          <a:lstStyle/>
          <a:p>
            <a:pPr marL="0" indent="0">
              <a:buNone/>
            </a:pPr>
            <a:r>
              <a:rPr lang="en-US" sz="4600" dirty="0"/>
              <a:t>One advantage to using this form of circuit is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514350" indent="-514350">
              <a:buFont typeface="+mj-lt"/>
              <a:buAutoNum type="alphaUcPeriod"/>
            </a:pPr>
            <a:r>
              <a:rPr lang="en-US" sz="4900" dirty="0"/>
              <a:t>that voltage available to each light remains constant regardless of the number of lights that are on.</a:t>
            </a:r>
          </a:p>
          <a:p>
            <a:pPr marL="514350" indent="-514350">
              <a:buFont typeface="+mj-lt"/>
              <a:buAutoNum type="alphaUcPeriod"/>
            </a:pPr>
            <a:r>
              <a:rPr lang="en-US" sz="4900" dirty="0"/>
              <a:t>current drawn from the battery remains constant regardless of the number of lights that are on.</a:t>
            </a:r>
          </a:p>
          <a:p>
            <a:pPr marL="514350" indent="-514350">
              <a:buFont typeface="+mj-lt"/>
              <a:buAutoNum type="alphaUcPeriod"/>
            </a:pPr>
            <a:r>
              <a:rPr lang="en-US" sz="4900" dirty="0"/>
              <a:t>resistance along the circuit remains constant regardless of the number of lights that are on.</a:t>
            </a:r>
          </a:p>
          <a:p>
            <a:pPr marL="514350" indent="-514350">
              <a:buFont typeface="+mj-lt"/>
              <a:buAutoNum type="alphaUcPeriod"/>
            </a:pPr>
            <a:r>
              <a:rPr lang="en-US" sz="4900" dirty="0"/>
              <a:t>current drawn from the battery decreases as more lights are turned on</a:t>
            </a:r>
            <a:r>
              <a:rPr lang="en-US" sz="3600" dirty="0"/>
              <a:t>.</a:t>
            </a:r>
            <a:br>
              <a:rPr lang="en-US" dirty="0"/>
            </a:br>
            <a:endParaRPr lang="en-US" dirty="0"/>
          </a:p>
        </p:txBody>
      </p:sp>
      <p:pic>
        <p:nvPicPr>
          <p:cNvPr id="4" name="Content Placeholder 9"/>
          <p:cNvPicPr>
            <a:picLocks/>
          </p:cNvPicPr>
          <p:nvPr/>
        </p:nvPicPr>
        <p:blipFill rotWithShape="1">
          <a:blip r:embed="rId2">
            <a:extLst>
              <a:ext uri="{28A0092B-C50C-407E-A947-70E740481C1C}">
                <a14:useLocalDpi xmlns:a14="http://schemas.microsoft.com/office/drawing/2010/main" val="0"/>
              </a:ext>
            </a:extLst>
          </a:blip>
          <a:srcRect l="4174" t="9361" r="8802"/>
          <a:stretch/>
        </p:blipFill>
        <p:spPr bwMode="auto">
          <a:xfrm>
            <a:off x="1774371" y="533400"/>
            <a:ext cx="5087257" cy="1653040"/>
          </a:xfrm>
          <a:prstGeom prst="rect">
            <a:avLst/>
          </a:prstGeom>
          <a:noFill/>
          <a:ln>
            <a:noFill/>
          </a:ln>
        </p:spPr>
      </p:pic>
    </p:spTree>
    <p:extLst>
      <p:ext uri="{BB962C8B-B14F-4D97-AF65-F5344CB8AC3E}">
        <p14:creationId xmlns:p14="http://schemas.microsoft.com/office/powerpoint/2010/main" val="396427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6" end="6"/>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a:bodyPr>
          <a:lstStyle/>
          <a:p>
            <a:pPr marL="0" indent="0">
              <a:buNone/>
            </a:pPr>
            <a:r>
              <a:rPr lang="en-US" dirty="0"/>
              <a:t>Consider the circuit if switches are added at points A, B, C, and D. All the switches are closed EXCEPT the switch at position D, which is left open. What is the result of this?</a:t>
            </a:r>
          </a:p>
          <a:p>
            <a:endParaRPr lang="en-US" dirty="0"/>
          </a:p>
          <a:p>
            <a:pPr marL="514350" lvl="0" indent="-514350">
              <a:buFont typeface="+mj-lt"/>
              <a:buAutoNum type="alphaUcPeriod"/>
            </a:pPr>
            <a:endParaRPr lang="en-US" dirty="0"/>
          </a:p>
          <a:p>
            <a:pPr marL="514350" lvl="0" indent="-514350">
              <a:buFont typeface="+mj-lt"/>
              <a:buAutoNum type="alphaUcPeriod"/>
            </a:pPr>
            <a:endParaRPr lang="en-US" dirty="0"/>
          </a:p>
          <a:p>
            <a:pPr marL="514350" lvl="0" indent="-514350">
              <a:buFont typeface="+mj-lt"/>
              <a:buAutoNum type="alphaUcPeriod"/>
            </a:pPr>
            <a:r>
              <a:rPr lang="en-US" dirty="0"/>
              <a:t>Only light 4 will go out.</a:t>
            </a:r>
          </a:p>
          <a:p>
            <a:pPr marL="514350" lvl="0" indent="-514350">
              <a:buFont typeface="+mj-lt"/>
              <a:buAutoNum type="alphaUcPeriod"/>
            </a:pPr>
            <a:r>
              <a:rPr lang="en-US" dirty="0"/>
              <a:t>Only lights 3 and 4 will go out.</a:t>
            </a:r>
          </a:p>
          <a:p>
            <a:pPr marL="514350" lvl="0" indent="-514350">
              <a:buFont typeface="+mj-lt"/>
              <a:buAutoNum type="alphaUcPeriod"/>
            </a:pPr>
            <a:r>
              <a:rPr lang="en-US" dirty="0"/>
              <a:t>All the lights will go out</a:t>
            </a:r>
          </a:p>
          <a:p>
            <a:pPr marL="514350" lvl="0" indent="-514350">
              <a:buFont typeface="+mj-lt"/>
              <a:buAutoNum type="alphaUcPeriod"/>
            </a:pPr>
            <a:r>
              <a:rPr lang="en-US" dirty="0"/>
              <a:t>None of the lights will go out</a:t>
            </a:r>
          </a:p>
          <a:p>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133600"/>
            <a:ext cx="5600700" cy="1847850"/>
          </a:xfrm>
          <a:prstGeom prst="rect">
            <a:avLst/>
          </a:prstGeom>
          <a:noFill/>
          <a:ln>
            <a:noFill/>
          </a:ln>
        </p:spPr>
      </p:pic>
    </p:spTree>
    <p:extLst>
      <p:ext uri="{BB962C8B-B14F-4D97-AF65-F5344CB8AC3E}">
        <p14:creationId xmlns:p14="http://schemas.microsoft.com/office/powerpoint/2010/main" val="902153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marL="0" indent="0">
              <a:buNone/>
            </a:pPr>
            <a:r>
              <a:rPr lang="en-US" sz="4000" dirty="0"/>
              <a:t>Magnetism is a</a:t>
            </a:r>
          </a:p>
          <a:p>
            <a:pPr marL="0" indent="0">
              <a:buNone/>
            </a:pPr>
            <a:endParaRPr lang="en-US" sz="4000" dirty="0"/>
          </a:p>
          <a:p>
            <a:pPr marL="514350" lvl="0" indent="-514350">
              <a:buFont typeface="+mj-lt"/>
              <a:buAutoNum type="alphaUcPeriod"/>
            </a:pPr>
            <a:r>
              <a:rPr lang="en-US" sz="4000" dirty="0"/>
              <a:t>Force</a:t>
            </a:r>
          </a:p>
          <a:p>
            <a:pPr marL="514350" lvl="0" indent="-514350">
              <a:buFont typeface="+mj-lt"/>
              <a:buAutoNum type="alphaUcPeriod"/>
            </a:pPr>
            <a:r>
              <a:rPr lang="en-US" sz="4000" dirty="0"/>
              <a:t>Power</a:t>
            </a:r>
          </a:p>
          <a:p>
            <a:pPr marL="514350" lvl="0" indent="-514350">
              <a:buFont typeface="+mj-lt"/>
              <a:buAutoNum type="alphaUcPeriod"/>
            </a:pPr>
            <a:r>
              <a:rPr lang="en-US" sz="4000" dirty="0"/>
              <a:t>Form of energy</a:t>
            </a:r>
          </a:p>
          <a:p>
            <a:pPr marL="514350" indent="-514350">
              <a:buFont typeface="+mj-lt"/>
              <a:buAutoNum type="alphaUcPeriod"/>
            </a:pPr>
            <a:r>
              <a:rPr lang="en-US" sz="4000" dirty="0"/>
              <a:t>Form of electricity</a:t>
            </a:r>
          </a:p>
        </p:txBody>
      </p:sp>
    </p:spTree>
    <p:extLst>
      <p:ext uri="{BB962C8B-B14F-4D97-AF65-F5344CB8AC3E}">
        <p14:creationId xmlns:p14="http://schemas.microsoft.com/office/powerpoint/2010/main" val="3513388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76800"/>
          </a:xfrm>
        </p:spPr>
        <p:txBody>
          <a:bodyPr>
            <a:normAutofit fontScale="92500"/>
          </a:bodyPr>
          <a:lstStyle/>
          <a:p>
            <a:endParaRPr lang="en-US" dirty="0"/>
          </a:p>
          <a:p>
            <a:endParaRPr lang="en-US" dirty="0"/>
          </a:p>
          <a:p>
            <a:pPr marL="0" indent="0">
              <a:buNone/>
            </a:pPr>
            <a:r>
              <a:rPr lang="en-US" dirty="0"/>
              <a:t> </a:t>
            </a:r>
          </a:p>
          <a:p>
            <a:pPr marL="0" indent="0">
              <a:buNone/>
            </a:pPr>
            <a:r>
              <a:rPr lang="en-US" sz="3500" dirty="0"/>
              <a:t>What happens to the nail?</a:t>
            </a:r>
          </a:p>
          <a:p>
            <a:pPr marL="0" indent="0">
              <a:buNone/>
            </a:pPr>
            <a:endParaRPr lang="en-US" sz="3500" dirty="0"/>
          </a:p>
          <a:p>
            <a:pPr marL="514350" lvl="0" indent="-514350">
              <a:buFont typeface="+mj-lt"/>
              <a:buAutoNum type="alphaUcPeriod"/>
            </a:pPr>
            <a:r>
              <a:rPr lang="en-US" sz="3500" dirty="0"/>
              <a:t>It gains a negative charge.</a:t>
            </a:r>
          </a:p>
          <a:p>
            <a:pPr marL="514350" lvl="0" indent="-514350">
              <a:buFont typeface="+mj-lt"/>
              <a:buAutoNum type="alphaUcPeriod"/>
            </a:pPr>
            <a:r>
              <a:rPr lang="en-US" sz="3500" dirty="0"/>
              <a:t>It gains a positive charge.</a:t>
            </a:r>
          </a:p>
          <a:p>
            <a:pPr marL="514350" lvl="0" indent="-514350">
              <a:buFont typeface="+mj-lt"/>
              <a:buAutoNum type="alphaUcPeriod"/>
            </a:pPr>
            <a:r>
              <a:rPr lang="en-US" sz="3500" dirty="0"/>
              <a:t>It repels other iron items, such as paperclips.</a:t>
            </a:r>
          </a:p>
          <a:p>
            <a:pPr marL="514350" lvl="0" indent="-514350">
              <a:buFont typeface="+mj-lt"/>
              <a:buAutoNum type="alphaUcPeriod"/>
            </a:pPr>
            <a:r>
              <a:rPr lang="en-US" sz="3500" dirty="0"/>
              <a:t>It attracts other iron items, such as paperclips.</a:t>
            </a:r>
          </a:p>
          <a:p>
            <a:pPr marL="514350" indent="-514350">
              <a:buFont typeface="+mj-lt"/>
              <a:buAutoNum type="alphaUcPeriod"/>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34549209"/>
              </p:ext>
            </p:extLst>
          </p:nvPr>
        </p:nvGraphicFramePr>
        <p:xfrm>
          <a:off x="533400" y="304800"/>
          <a:ext cx="8153400" cy="2209800"/>
        </p:xfrm>
        <a:graphic>
          <a:graphicData uri="http://schemas.openxmlformats.org/drawingml/2006/table">
            <a:tbl>
              <a:tblPr firstRow="1" firstCol="1" bandRow="1">
                <a:tableStyleId>{5C22544A-7EE6-4342-B048-85BDC9FD1C3A}</a:tableStyleId>
              </a:tblPr>
              <a:tblGrid>
                <a:gridCol w="8153400">
                  <a:extLst>
                    <a:ext uri="{9D8B030D-6E8A-4147-A177-3AD203B41FA5}">
                      <a16:colId xmlns:a16="http://schemas.microsoft.com/office/drawing/2014/main" val="20000"/>
                    </a:ext>
                  </a:extLst>
                </a:gridCol>
              </a:tblGrid>
              <a:tr h="2209800">
                <a:tc>
                  <a:txBody>
                    <a:bodyPr/>
                    <a:lstStyle/>
                    <a:p>
                      <a:pPr marL="0" marR="0" algn="ctr">
                        <a:spcBef>
                          <a:spcPts val="0"/>
                        </a:spcBef>
                        <a:spcAft>
                          <a:spcPts val="0"/>
                        </a:spcAft>
                      </a:pPr>
                      <a:r>
                        <a:rPr lang="en-US" sz="2800" dirty="0">
                          <a:effectLst/>
                        </a:rPr>
                        <a:t>Chemical, potential energy is stored in a battery.</a:t>
                      </a:r>
                      <a:br>
                        <a:rPr lang="en-US" sz="2800" dirty="0">
                          <a:effectLst/>
                        </a:rPr>
                      </a:br>
                      <a:r>
                        <a:rPr lang="en-US" sz="2800" dirty="0">
                          <a:effectLst/>
                        </a:rPr>
                        <a:t>The negative end of a battery is connected to a wire.</a:t>
                      </a:r>
                      <a:br>
                        <a:rPr lang="en-US" sz="2800" dirty="0">
                          <a:effectLst/>
                        </a:rPr>
                      </a:br>
                      <a:r>
                        <a:rPr lang="en-US" sz="2800" dirty="0">
                          <a:effectLst/>
                        </a:rPr>
                        <a:t>The wire loops numerous times around an iron nail.</a:t>
                      </a:r>
                      <a:br>
                        <a:rPr lang="en-US" sz="2800" dirty="0">
                          <a:effectLst/>
                        </a:rPr>
                      </a:br>
                      <a:r>
                        <a:rPr lang="en-US" sz="2800" dirty="0">
                          <a:effectLst/>
                        </a:rPr>
                        <a:t>The wire returns to the positive end of the battery.</a:t>
                      </a:r>
                      <a:endParaRPr lang="en-US" sz="2800" dirty="0">
                        <a:effectLst/>
                        <a:latin typeface="Cambria"/>
                        <a:ea typeface="MS Mincho"/>
                        <a:cs typeface="Times New Roman"/>
                      </a:endParaRPr>
                    </a:p>
                  </a:txBody>
                  <a:tcPr marL="68580" marR="68580" marT="0" marB="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3351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8" end="8"/>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marL="0" indent="0">
              <a:buNone/>
            </a:pPr>
            <a:r>
              <a:rPr lang="en-US" dirty="0"/>
              <a:t>Which of the following is a true statement about the magnetic field between two magnets?</a:t>
            </a:r>
          </a:p>
          <a:p>
            <a:pPr marL="0" indent="0">
              <a:buNone/>
            </a:pPr>
            <a:endParaRPr lang="en-US" dirty="0"/>
          </a:p>
          <a:p>
            <a:pPr marL="514350" lvl="0" indent="-514350">
              <a:buFont typeface="+mj-lt"/>
              <a:buAutoNum type="alphaUcPeriod"/>
            </a:pPr>
            <a:r>
              <a:rPr lang="en-US" dirty="0"/>
              <a:t>The south pole of one magnet is attracted to the south pole of the other magnet.</a:t>
            </a:r>
          </a:p>
          <a:p>
            <a:pPr marL="514350" lvl="0" indent="-514350">
              <a:buFont typeface="+mj-lt"/>
              <a:buAutoNum type="alphaUcPeriod"/>
            </a:pPr>
            <a:r>
              <a:rPr lang="en-US" dirty="0"/>
              <a:t>The south pole of one magnet is attracted to the north pole of the other magnet.</a:t>
            </a:r>
          </a:p>
          <a:p>
            <a:pPr marL="514350" lvl="0" indent="-514350">
              <a:buFont typeface="+mj-lt"/>
              <a:buAutoNum type="alphaUcPeriod"/>
            </a:pPr>
            <a:r>
              <a:rPr lang="en-US" dirty="0"/>
              <a:t>The north pole of one magnet is attracted to the north pole of the other magnet.</a:t>
            </a:r>
          </a:p>
          <a:p>
            <a:pPr marL="514350" lvl="0" indent="-514350">
              <a:buFont typeface="+mj-lt"/>
              <a:buAutoNum type="alphaUcPeriod"/>
            </a:pPr>
            <a:r>
              <a:rPr lang="en-US" dirty="0"/>
              <a:t>The south pole of one magnet is attracted to the both poles of the other magnet.</a:t>
            </a:r>
          </a:p>
          <a:p>
            <a:pPr marL="0" indent="0">
              <a:buNone/>
            </a:pPr>
            <a:endParaRPr lang="en-US" dirty="0"/>
          </a:p>
        </p:txBody>
      </p:sp>
    </p:spTree>
    <p:extLst>
      <p:ext uri="{BB962C8B-B14F-4D97-AF65-F5344CB8AC3E}">
        <p14:creationId xmlns:p14="http://schemas.microsoft.com/office/powerpoint/2010/main" val="291621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marL="0" indent="0">
              <a:buNone/>
            </a:pPr>
            <a:r>
              <a:rPr lang="en-US" sz="3600" dirty="0"/>
              <a:t>If a magnet is allowed to move freely, its north and south poles will always </a:t>
            </a:r>
          </a:p>
          <a:p>
            <a:pPr marL="0" indent="0">
              <a:buNone/>
            </a:pPr>
            <a:endParaRPr lang="en-US" sz="3600" dirty="0"/>
          </a:p>
          <a:p>
            <a:pPr marL="514350" lvl="0" indent="-514350">
              <a:buFont typeface="+mj-lt"/>
              <a:buAutoNum type="alphaUcPeriod"/>
            </a:pPr>
            <a:r>
              <a:rPr lang="en-US" sz="3600" dirty="0"/>
              <a:t>line up with Earth’s north-south axis. </a:t>
            </a:r>
          </a:p>
          <a:p>
            <a:pPr marL="514350" lvl="0" indent="-514350">
              <a:buFont typeface="+mj-lt"/>
              <a:buAutoNum type="alphaUcPeriod"/>
            </a:pPr>
            <a:r>
              <a:rPr lang="en-US" sz="3600" dirty="0"/>
              <a:t>keep changing places. </a:t>
            </a:r>
          </a:p>
          <a:p>
            <a:pPr marL="514350" lvl="0" indent="-514350">
              <a:buFont typeface="+mj-lt"/>
              <a:buAutoNum type="alphaUcPeriod"/>
            </a:pPr>
            <a:r>
              <a:rPr lang="en-US" sz="3600" dirty="0"/>
              <a:t>point east and west. </a:t>
            </a:r>
          </a:p>
          <a:p>
            <a:pPr marL="514350" lvl="0" indent="-514350">
              <a:buFont typeface="+mj-lt"/>
              <a:buAutoNum type="alphaUcPeriod"/>
            </a:pPr>
            <a:r>
              <a:rPr lang="en-US" sz="3600" dirty="0"/>
              <a:t>repel each other. </a:t>
            </a:r>
          </a:p>
          <a:p>
            <a:endParaRPr lang="en-US" dirty="0"/>
          </a:p>
        </p:txBody>
      </p:sp>
    </p:spTree>
    <p:extLst>
      <p:ext uri="{BB962C8B-B14F-4D97-AF65-F5344CB8AC3E}">
        <p14:creationId xmlns:p14="http://schemas.microsoft.com/office/powerpoint/2010/main" val="344491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248400"/>
          </a:xfrm>
        </p:spPr>
        <p:txBody>
          <a:bodyPr>
            <a:normAutofit/>
          </a:bodyPr>
          <a:lstStyle/>
          <a:p>
            <a:pPr marL="0" indent="0">
              <a:buNone/>
            </a:pPr>
            <a:r>
              <a:rPr lang="en-US" dirty="0"/>
              <a:t>This diagram represents a closed circuit with three light bulbs and a 10-volt battery.</a:t>
            </a:r>
          </a:p>
          <a:p>
            <a:pPr marL="0" indent="0">
              <a:buNone/>
            </a:pP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If Bulb 3 burns out in the circuit, what will most likely happen?</a:t>
            </a:r>
          </a:p>
          <a:p>
            <a:pPr marL="514350" lvl="0" indent="-514350">
              <a:buFont typeface="+mj-lt"/>
              <a:buAutoNum type="alphaUcPeriod"/>
            </a:pPr>
            <a:r>
              <a:rPr lang="en-US" dirty="0"/>
              <a:t>Bulb 1 and Bulb 2 will continue to glow. </a:t>
            </a:r>
          </a:p>
          <a:p>
            <a:pPr marL="514350" lvl="0" indent="-514350">
              <a:buFont typeface="+mj-lt"/>
              <a:buAutoNum type="alphaUcPeriod"/>
            </a:pPr>
            <a:r>
              <a:rPr lang="en-US" dirty="0"/>
              <a:t>Bulb 1 and Bulb 2 will not glow as brightly. </a:t>
            </a:r>
          </a:p>
          <a:p>
            <a:pPr marL="514350" lvl="0" indent="-514350">
              <a:buFont typeface="+mj-lt"/>
              <a:buAutoNum type="alphaUcPeriod"/>
            </a:pPr>
            <a:r>
              <a:rPr lang="en-US" dirty="0"/>
              <a:t>Bulb 1 will glow, but Bulb 2 will not glow. </a:t>
            </a:r>
          </a:p>
          <a:p>
            <a:pPr marL="514350" lvl="0" indent="-514350">
              <a:buFont typeface="+mj-lt"/>
              <a:buAutoNum type="alphaUcPeriod"/>
            </a:pPr>
            <a:r>
              <a:rPr lang="en-US" dirty="0"/>
              <a:t>Bulb 1 and Bulb 2 will not glow </a:t>
            </a:r>
          </a:p>
          <a:p>
            <a:endParaRPr lang="en-US" dirty="0"/>
          </a:p>
        </p:txBody>
      </p:sp>
      <p:pic>
        <p:nvPicPr>
          <p:cNvPr id="7" name="Picture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05200" y="762000"/>
            <a:ext cx="3429000" cy="1676400"/>
          </a:xfrm>
          <a:prstGeom prst="rect">
            <a:avLst/>
          </a:prstGeom>
          <a:noFill/>
          <a:ln>
            <a:noFill/>
          </a:ln>
        </p:spPr>
      </p:pic>
    </p:spTree>
    <p:extLst>
      <p:ext uri="{BB962C8B-B14F-4D97-AF65-F5344CB8AC3E}">
        <p14:creationId xmlns:p14="http://schemas.microsoft.com/office/powerpoint/2010/main" val="4149979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11" end="1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364163"/>
          </a:xfrm>
        </p:spPr>
        <p:txBody>
          <a:bodyPr>
            <a:normAutofit/>
          </a:bodyPr>
          <a:lstStyle/>
          <a:p>
            <a:r>
              <a:rPr lang="en-US" dirty="0"/>
              <a:t>How could 3 magnets be arranged end-to-end so that there will be no attraction between them?</a:t>
            </a:r>
          </a:p>
          <a:p>
            <a:endParaRPr lang="en-US" dirty="0"/>
          </a:p>
          <a:p>
            <a:r>
              <a:rPr lang="en-US" sz="3600" dirty="0"/>
              <a:t>A</a:t>
            </a:r>
          </a:p>
          <a:p>
            <a:pPr marL="0" indent="0">
              <a:buNone/>
            </a:pPr>
            <a:r>
              <a:rPr lang="en-US" dirty="0"/>
              <a:t>    </a:t>
            </a:r>
          </a:p>
          <a:p>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1600" y="2819400"/>
            <a:ext cx="5867400" cy="3306763"/>
          </a:xfrm>
          <a:prstGeom prst="rect">
            <a:avLst/>
          </a:prstGeom>
          <a:noFill/>
          <a:ln>
            <a:noFill/>
          </a:ln>
        </p:spPr>
      </p:pic>
    </p:spTree>
    <p:extLst>
      <p:ext uri="{BB962C8B-B14F-4D97-AF65-F5344CB8AC3E}">
        <p14:creationId xmlns:p14="http://schemas.microsoft.com/office/powerpoint/2010/main" val="2146945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marL="0" indent="0">
              <a:buNone/>
            </a:pPr>
            <a:r>
              <a:rPr lang="en-US" sz="3400" dirty="0"/>
              <a:t>What happens when a magnet moves through a coil of wire?</a:t>
            </a:r>
          </a:p>
          <a:p>
            <a:pPr marL="0" indent="0">
              <a:buNone/>
            </a:pPr>
            <a:endParaRPr lang="en-US" sz="3400" dirty="0"/>
          </a:p>
          <a:p>
            <a:pPr marL="514350" lvl="0" indent="-514350">
              <a:buFont typeface="+mj-lt"/>
              <a:buAutoNum type="alphaUcPeriod"/>
            </a:pPr>
            <a:r>
              <a:rPr lang="en-US" sz="3400" dirty="0"/>
              <a:t>The magnet loses magnetism</a:t>
            </a:r>
          </a:p>
          <a:p>
            <a:pPr marL="514350" lvl="0" indent="-514350">
              <a:buFont typeface="+mj-lt"/>
              <a:buAutoNum type="alphaUcPeriod"/>
            </a:pPr>
            <a:r>
              <a:rPr lang="en-US" sz="3400" dirty="0"/>
              <a:t>The current is induced in the magnet</a:t>
            </a:r>
          </a:p>
          <a:p>
            <a:pPr marL="514350" lvl="0" indent="-514350">
              <a:buFont typeface="+mj-lt"/>
              <a:buAutoNum type="alphaUcPeriod"/>
            </a:pPr>
            <a:r>
              <a:rPr lang="en-US" sz="3400" dirty="0"/>
              <a:t>A current is induced in the wire</a:t>
            </a:r>
          </a:p>
          <a:p>
            <a:pPr marL="514350" lvl="0" indent="-514350">
              <a:buFont typeface="+mj-lt"/>
              <a:buAutoNum type="alphaUcPeriod"/>
            </a:pPr>
            <a:r>
              <a:rPr lang="en-US" sz="3400" dirty="0"/>
              <a:t>Electrical energy is transformed into mechanical energy</a:t>
            </a:r>
          </a:p>
          <a:p>
            <a:pPr marL="0" indent="0">
              <a:buNone/>
            </a:pPr>
            <a:endParaRPr lang="en-US" dirty="0"/>
          </a:p>
        </p:txBody>
      </p:sp>
    </p:spTree>
    <p:extLst>
      <p:ext uri="{BB962C8B-B14F-4D97-AF65-F5344CB8AC3E}">
        <p14:creationId xmlns:p14="http://schemas.microsoft.com/office/powerpoint/2010/main" val="3156539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marL="0" indent="0">
              <a:buNone/>
            </a:pPr>
            <a:r>
              <a:rPr lang="en-US" sz="3600" dirty="0"/>
              <a:t>Two different materials are rubbed against each other and acquire opposite charges when separated. This is an example of charging by</a:t>
            </a:r>
          </a:p>
          <a:p>
            <a:pPr lvl="0"/>
            <a:endParaRPr lang="en-US" sz="3600" dirty="0"/>
          </a:p>
          <a:p>
            <a:pPr marL="514350" lvl="0" indent="-514350">
              <a:buFont typeface="+mj-lt"/>
              <a:buAutoNum type="alphaUcPeriod"/>
            </a:pPr>
            <a:r>
              <a:rPr lang="en-US" sz="3600" dirty="0"/>
              <a:t>conduction.</a:t>
            </a:r>
          </a:p>
          <a:p>
            <a:pPr marL="514350" lvl="0" indent="-514350">
              <a:buFont typeface="+mj-lt"/>
              <a:buAutoNum type="alphaUcPeriod"/>
            </a:pPr>
            <a:r>
              <a:rPr lang="en-US" sz="3600" dirty="0"/>
              <a:t>friction.</a:t>
            </a:r>
          </a:p>
          <a:p>
            <a:pPr marL="514350" lvl="0" indent="-514350">
              <a:buFont typeface="+mj-lt"/>
              <a:buAutoNum type="alphaUcPeriod"/>
            </a:pPr>
            <a:r>
              <a:rPr lang="en-US" sz="3600" dirty="0"/>
              <a:t>induction.</a:t>
            </a:r>
          </a:p>
          <a:p>
            <a:pPr marL="514350" lvl="0" indent="-514350">
              <a:buFont typeface="+mj-lt"/>
              <a:buAutoNum type="alphaUcPeriod"/>
            </a:pPr>
            <a:r>
              <a:rPr lang="en-US" sz="3600" dirty="0"/>
              <a:t>Radiation.</a:t>
            </a:r>
          </a:p>
          <a:p>
            <a:pPr marL="0" indent="0">
              <a:buNone/>
            </a:pPr>
            <a:endParaRPr lang="en-US" dirty="0"/>
          </a:p>
        </p:txBody>
      </p:sp>
    </p:spTree>
    <p:extLst>
      <p:ext uri="{BB962C8B-B14F-4D97-AF65-F5344CB8AC3E}">
        <p14:creationId xmlns:p14="http://schemas.microsoft.com/office/powerpoint/2010/main" val="89970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19800"/>
          </a:xfrm>
        </p:spPr>
        <p:txBody>
          <a:bodyPr>
            <a:normAutofit/>
          </a:bodyPr>
          <a:lstStyle/>
          <a:p>
            <a:pPr marL="0" indent="0">
              <a:buNone/>
            </a:pPr>
            <a:r>
              <a:rPr lang="en-US" dirty="0"/>
              <a:t>Increasing the current applied to an electromagnet will affect which of the following?</a:t>
            </a:r>
          </a:p>
          <a:p>
            <a:pPr marL="0" indent="0">
              <a:buNone/>
            </a:pPr>
            <a:endParaRPr lang="en-US" dirty="0"/>
          </a:p>
          <a:p>
            <a:pPr marL="514350" lvl="0" indent="-514350">
              <a:buFont typeface="+mj-lt"/>
              <a:buAutoNum type="alphaUcPeriod"/>
            </a:pPr>
            <a:r>
              <a:rPr lang="en-US" dirty="0"/>
              <a:t>The voltage delivered by the electromagnet.</a:t>
            </a:r>
          </a:p>
          <a:p>
            <a:pPr marL="514350" lvl="0" indent="-514350">
              <a:buFont typeface="+mj-lt"/>
              <a:buAutoNum type="alphaUcPeriod"/>
            </a:pPr>
            <a:r>
              <a:rPr lang="en-US" dirty="0"/>
              <a:t>The magnetic field exerted by the electromagnet.</a:t>
            </a:r>
          </a:p>
          <a:p>
            <a:pPr marL="514350" lvl="0" indent="-514350">
              <a:buFont typeface="+mj-lt"/>
              <a:buAutoNum type="alphaUcPeriod"/>
            </a:pPr>
            <a:r>
              <a:rPr lang="en-US" dirty="0"/>
              <a:t>The mass of the electromagnet.</a:t>
            </a:r>
          </a:p>
          <a:p>
            <a:pPr marL="514350" lvl="0" indent="-514350">
              <a:buFont typeface="+mj-lt"/>
              <a:buAutoNum type="alphaUcPeriod"/>
            </a:pPr>
            <a:r>
              <a:rPr lang="en-US" dirty="0"/>
              <a:t>The nuclear force delivered by the electromagnet.</a:t>
            </a:r>
          </a:p>
          <a:p>
            <a:pPr marL="0" indent="0">
              <a:buNone/>
            </a:pPr>
            <a:endParaRPr lang="en-US" dirty="0"/>
          </a:p>
        </p:txBody>
      </p:sp>
    </p:spTree>
    <p:extLst>
      <p:ext uri="{BB962C8B-B14F-4D97-AF65-F5344CB8AC3E}">
        <p14:creationId xmlns:p14="http://schemas.microsoft.com/office/powerpoint/2010/main" val="2196939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639</TotalTime>
  <Words>1876</Words>
  <Application>Microsoft Office PowerPoint</Application>
  <PresentationFormat>On-screen Show (4:3)</PresentationFormat>
  <Paragraphs>258</Paragraphs>
  <Slides>40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MS Mincho</vt:lpstr>
      <vt:lpstr>Arial</vt:lpstr>
      <vt:lpstr>Calibri</vt:lpstr>
      <vt:lpstr>Calibri Light</vt:lpstr>
      <vt:lpstr>Cambria</vt:lpstr>
      <vt:lpstr>Times New Roman</vt:lpstr>
      <vt:lpstr>Office Theme</vt:lpstr>
      <vt:lpstr>Electricity Unit Review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Which graph BEST represents the change in light intensity along the circuit shown here as a fourth, fifth, and sixth light are added? </vt:lpstr>
      <vt:lpstr>PowerPoint Presentation</vt:lpstr>
      <vt:lpstr>PowerPoint Presentation</vt:lpstr>
      <vt:lpstr>PowerPoint Presentation</vt:lpstr>
      <vt:lpstr>PowerPoint Presentation</vt:lpstr>
      <vt:lpstr>PowerPoint Presentation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Latrell</dc:creator>
  <cp:lastModifiedBy>Erin E M. Anderson</cp:lastModifiedBy>
  <cp:revision>30</cp:revision>
  <cp:lastPrinted>2017-03-02T17:26:22Z</cp:lastPrinted>
  <dcterms:created xsi:type="dcterms:W3CDTF">2017-03-01T10:13:53Z</dcterms:created>
  <dcterms:modified xsi:type="dcterms:W3CDTF">2017-03-02T19:36:04Z</dcterms:modified>
</cp:coreProperties>
</file>