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snapToGrid="0">
      <p:cViewPr varScale="1">
        <p:scale>
          <a:sx n="51" d="100"/>
          <a:sy n="51" d="100"/>
        </p:scale>
        <p:origin x="102" y="6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4E622-2D96-4F80-9D4A-8B8E8BF99B8A}" type="datetimeFigureOut">
              <a:rPr lang="en-US" smtClean="0"/>
              <a:t>3/9/2017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FEB77-B5E9-4E26-845A-E43A104EC77A}" type="slidenum">
              <a:rPr lang="en-US" smtClean="0"/>
              <a:t>‹#›</a:t>
            </a:fld>
            <a:endParaRPr lang="en-US"/>
          </a:p>
        </p:txBody>
      </p:sp>
    </p:spTree>
    <p:extLst>
      <p:ext uri="{BB962C8B-B14F-4D97-AF65-F5344CB8AC3E}">
        <p14:creationId xmlns:p14="http://schemas.microsoft.com/office/powerpoint/2010/main" val="2216304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5FCD066C-73EE-447C-8E2D-408B72393594}" type="slidenum">
              <a:rPr lang="en-US" altLang="en-US" sz="1200">
                <a:latin typeface="Times New Roman" panose="02020603050405020304" pitchFamily="18" charset="0"/>
              </a:rPr>
              <a:pPr/>
              <a:t>2</a:t>
            </a:fld>
            <a:endParaRPr lang="en-US" altLang="en-US" sz="1200">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altLang="en-US"/>
              <a:t>Part I</a:t>
            </a:r>
          </a:p>
          <a:p>
            <a:pPr>
              <a:defRPr/>
            </a:pPr>
            <a:r>
              <a:rPr lang="en-US" altLang="en-US"/>
              <a:t>The slide show consists of 4 parts.  The first part is provided to help work in some background materials and vocabulary dealing with electricity.  It provides a few activities that involve the students in helping demonstrate some of the concepts listed previously.  The activities and introduction lead into the second part of hands-on lab stations.  The third part emphasizes cost and safety.  Finally, the fourth part introduces solar power and more hands on materials.  Not every school can afford to buy all of the resources listed, but the list is provided in order for the teacher to pick one or two to help in teaching these concepts from year to year. </a:t>
            </a:r>
          </a:p>
          <a:p>
            <a:pPr>
              <a:defRPr/>
            </a:pPr>
            <a:endParaRPr lang="en-US" altLang="en-US"/>
          </a:p>
        </p:txBody>
      </p:sp>
    </p:spTree>
    <p:extLst>
      <p:ext uri="{BB962C8B-B14F-4D97-AF65-F5344CB8AC3E}">
        <p14:creationId xmlns:p14="http://schemas.microsoft.com/office/powerpoint/2010/main" val="1366329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F38EA04A-F852-481F-A8A8-40AC4A433958}" type="slidenum">
              <a:rPr lang="en-US" altLang="en-US" sz="1200">
                <a:latin typeface="Times New Roman" panose="02020603050405020304" pitchFamily="18" charset="0"/>
              </a:rPr>
              <a:pPr/>
              <a:t>26</a:t>
            </a:fld>
            <a:endParaRPr lang="en-US" altLang="en-US" sz="1200">
              <a:latin typeface="Times New Roman" panose="02020603050405020304" pitchFamily="18"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1007442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BDCBA4F5-7BB4-48E1-9402-336B2753ED21}" type="slidenum">
              <a:rPr lang="en-US" altLang="en-US" sz="1200">
                <a:latin typeface="Times New Roman" panose="02020603050405020304" pitchFamily="18" charset="0"/>
              </a:rPr>
              <a:pPr/>
              <a:t>27</a:t>
            </a:fld>
            <a:endParaRPr lang="en-US" altLang="en-US" sz="1200">
              <a:latin typeface="Times New Roman" panose="02020603050405020304" pitchFamily="1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82634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A040BF15-7391-40BA-8C23-1A20D9741326}" type="slidenum">
              <a:rPr lang="en-US" altLang="en-US" sz="1200">
                <a:latin typeface="Times New Roman" panose="02020603050405020304" pitchFamily="18" charset="0"/>
              </a:rPr>
              <a:pPr/>
              <a:t>28</a:t>
            </a:fld>
            <a:endParaRPr lang="en-US" altLang="en-US" sz="1200">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2310673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B423D7BB-7DC0-49D3-9CC8-E5C42E827820}" type="slidenum">
              <a:rPr lang="en-US" altLang="en-US" sz="1200">
                <a:latin typeface="Times New Roman" panose="02020603050405020304" pitchFamily="18" charset="0"/>
              </a:rPr>
              <a:pPr/>
              <a:t>29</a:t>
            </a:fld>
            <a:endParaRPr lang="en-US" altLang="en-US" sz="1200">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2104661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9A5D18CE-F817-4D34-BBC6-99E94B4BB810}" type="slidenum">
              <a:rPr lang="en-US" altLang="en-US" sz="1200">
                <a:latin typeface="Times New Roman" panose="02020603050405020304" pitchFamily="18" charset="0"/>
              </a:rPr>
              <a:pPr/>
              <a:t>30</a:t>
            </a:fld>
            <a:endParaRPr lang="en-US" altLang="en-US" sz="1200">
              <a:latin typeface="Times New Roman" panose="02020603050405020304" pitchFamily="18"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26296107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118E5511-0496-402C-A679-3CA4D1F712D8}" type="slidenum">
              <a:rPr lang="en-US" altLang="en-US" sz="1200">
                <a:latin typeface="Times New Roman" panose="02020603050405020304" pitchFamily="18" charset="0"/>
              </a:rPr>
              <a:pPr/>
              <a:t>31</a:t>
            </a:fld>
            <a:endParaRPr lang="en-US" altLang="en-US" sz="1200">
              <a:latin typeface="Times New Roman" panose="02020603050405020304" pitchFamily="18"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960009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DF912CE8-2288-41C3-B767-013283801D78}" type="slidenum">
              <a:rPr lang="en-US" altLang="en-US" sz="1200">
                <a:latin typeface="Times New Roman" panose="02020603050405020304" pitchFamily="18" charset="0"/>
              </a:rPr>
              <a:pPr/>
              <a:t>18</a:t>
            </a:fld>
            <a:endParaRPr lang="en-US" altLang="en-US" sz="1200">
              <a:latin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325200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FB6E7C6F-3F1E-467F-821B-D915843486F0}" type="slidenum">
              <a:rPr lang="en-US" altLang="en-US" sz="1200">
                <a:latin typeface="Times New Roman" panose="02020603050405020304" pitchFamily="18" charset="0"/>
              </a:rPr>
              <a:pPr/>
              <a:t>19</a:t>
            </a:fld>
            <a:endParaRPr lang="en-US" altLang="en-US" sz="1200">
              <a:latin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859301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188D0707-31E1-405B-906C-CE0EA25A79B4}" type="slidenum">
              <a:rPr lang="en-US" altLang="en-US" sz="1200">
                <a:latin typeface="Times New Roman" panose="02020603050405020304" pitchFamily="18" charset="0"/>
              </a:rPr>
              <a:pPr/>
              <a:t>20</a:t>
            </a:fld>
            <a:endParaRPr lang="en-US" altLang="en-US" sz="1200">
              <a:latin typeface="Times New Roman" panose="02020603050405020304" pitchFamily="18"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821855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F4A0B0D9-A7E4-4DE3-8F90-0B06DDEF925D}" type="slidenum">
              <a:rPr lang="en-US" altLang="en-US" sz="1200">
                <a:latin typeface="Times New Roman" panose="02020603050405020304" pitchFamily="18" charset="0"/>
              </a:rPr>
              <a:pPr/>
              <a:t>21</a:t>
            </a:fld>
            <a:endParaRPr lang="en-US" altLang="en-US" sz="1200">
              <a:latin typeface="Times New Roman" panose="02020603050405020304"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348957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D0DAEE8B-C0B6-487F-95E9-D8346EC78E1E}" type="slidenum">
              <a:rPr lang="en-US" altLang="en-US" sz="1200">
                <a:latin typeface="Times New Roman" panose="02020603050405020304" pitchFamily="18" charset="0"/>
              </a:rPr>
              <a:pPr/>
              <a:t>22</a:t>
            </a:fld>
            <a:endParaRPr lang="en-US" altLang="en-US" sz="1200">
              <a:latin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648255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649824F5-34BB-481D-8ECB-C55F35D9508E}" type="slidenum">
              <a:rPr lang="en-US" altLang="en-US" sz="1200">
                <a:latin typeface="Times New Roman" panose="02020603050405020304" pitchFamily="18" charset="0"/>
              </a:rPr>
              <a:pPr/>
              <a:t>23</a:t>
            </a:fld>
            <a:endParaRPr lang="en-US" altLang="en-US" sz="1200">
              <a:latin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549210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901507FE-F2BA-4840-9019-E3AEDBC9F62C}" type="slidenum">
              <a:rPr lang="en-US" altLang="en-US" sz="1200">
                <a:latin typeface="Times New Roman" panose="02020603050405020304" pitchFamily="18" charset="0"/>
              </a:rPr>
              <a:pPr/>
              <a:t>24</a:t>
            </a:fld>
            <a:endParaRPr lang="en-US" altLang="en-US" sz="1200">
              <a:latin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3386929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fld id="{8C1A6E54-AB77-4216-86DA-48F4AECEBC49}" type="slidenum">
              <a:rPr lang="en-US" altLang="en-US" sz="1200">
                <a:latin typeface="Times New Roman" panose="02020603050405020304" pitchFamily="18" charset="0"/>
              </a:rPr>
              <a:pPr/>
              <a:t>25</a:t>
            </a:fld>
            <a:endParaRPr lang="en-US" altLang="en-US" sz="1200">
              <a:latin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a:latin typeface="Times New Roman" charset="0"/>
              <a:ea typeface="ＭＳ Ｐゴシック" charset="0"/>
            </a:endParaRPr>
          </a:p>
        </p:txBody>
      </p:sp>
    </p:spTree>
    <p:extLst>
      <p:ext uri="{BB962C8B-B14F-4D97-AF65-F5344CB8AC3E}">
        <p14:creationId xmlns:p14="http://schemas.microsoft.com/office/powerpoint/2010/main" val="2755999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824BAE4-C0AD-4066-B419-22728479AE86}" type="datetimeFigureOut">
              <a:rPr lang="en-US" smtClean="0"/>
              <a:t>3/9/2017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129549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1824BAE4-C0AD-4066-B419-22728479AE86}" type="datetimeFigureOut">
              <a:rPr lang="en-US" smtClean="0"/>
              <a:t>3/9/2017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64797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1824BAE4-C0AD-4066-B419-22728479AE86}" type="datetimeFigureOut">
              <a:rPr lang="en-US" smtClean="0"/>
              <a:t>3/9/2017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77738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25600" y="4191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1625600" y="20447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908800" y="20447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CF2BBEA-D8E2-43B6-9253-4A8512ED37F6}" type="slidenum">
              <a:rPr lang="en-US" altLang="en-US"/>
              <a:pPr>
                <a:defRPr/>
              </a:pPr>
              <a:t>‹#›</a:t>
            </a:fld>
            <a:endParaRPr lang="en-US" altLang="en-US"/>
          </a:p>
        </p:txBody>
      </p:sp>
    </p:spTree>
    <p:extLst>
      <p:ext uri="{BB962C8B-B14F-4D97-AF65-F5344CB8AC3E}">
        <p14:creationId xmlns:p14="http://schemas.microsoft.com/office/powerpoint/2010/main" val="887137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10"/>
          </p:nvPr>
        </p:nvSpPr>
        <p:spPr/>
        <p:txBody>
          <a:bodyPr/>
          <a:lstStyle/>
          <a:p>
            <a:fld id="{1824BAE4-C0AD-4066-B419-22728479AE86}" type="datetimeFigureOut">
              <a:rPr lang="en-US" smtClean="0"/>
              <a:t>3/9/2017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13134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24BAE4-C0AD-4066-B419-22728479AE86}" type="datetimeFigureOut">
              <a:rPr lang="en-US" smtClean="0"/>
              <a:t>3/9/2017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1091930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Date Placeholder 4"/>
          <p:cNvSpPr>
            <a:spLocks noGrp="1"/>
          </p:cNvSpPr>
          <p:nvPr>
            <p:ph type="dt" sz="half" idx="10"/>
          </p:nvPr>
        </p:nvSpPr>
        <p:spPr/>
        <p:txBody>
          <a:bodyPr/>
          <a:lstStyle/>
          <a:p>
            <a:fld id="{1824BAE4-C0AD-4066-B419-22728479AE86}" type="datetimeFigureOut">
              <a:rPr lang="en-US" smtClean="0"/>
              <a:t>3/9/2017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649817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7" name="Date Placeholder 6"/>
          <p:cNvSpPr>
            <a:spLocks noGrp="1"/>
          </p:cNvSpPr>
          <p:nvPr>
            <p:ph type="dt" sz="half" idx="10"/>
          </p:nvPr>
        </p:nvSpPr>
        <p:spPr/>
        <p:txBody>
          <a:bodyPr/>
          <a:lstStyle/>
          <a:p>
            <a:fld id="{1824BAE4-C0AD-4066-B419-22728479AE86}" type="datetimeFigureOut">
              <a:rPr lang="en-US" smtClean="0"/>
              <a:t>3/9/2017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637798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824BAE4-C0AD-4066-B419-22728479AE86}" type="datetimeFigureOut">
              <a:rPr lang="en-US" smtClean="0"/>
              <a:t>3/9/2017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1591998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24BAE4-C0AD-4066-B419-22728479AE86}" type="datetimeFigureOut">
              <a:rPr lang="en-US" smtClean="0"/>
              <a:t>3/9/2017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805311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24BAE4-C0AD-4066-B419-22728479AE86}" type="datetimeFigureOut">
              <a:rPr lang="en-US" smtClean="0"/>
              <a:t>3/9/2017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1271580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824BAE4-C0AD-4066-B419-22728479AE86}" type="datetimeFigureOut">
              <a:rPr lang="en-US" smtClean="0"/>
              <a:t>3/9/2017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046869-12C7-4181-A450-4F3CB815834B}" type="slidenum">
              <a:rPr lang="en-US" smtClean="0"/>
              <a:t>‹#›</a:t>
            </a:fld>
            <a:endParaRPr lang="en-US"/>
          </a:p>
        </p:txBody>
      </p:sp>
    </p:spTree>
    <p:extLst>
      <p:ext uri="{BB962C8B-B14F-4D97-AF65-F5344CB8AC3E}">
        <p14:creationId xmlns:p14="http://schemas.microsoft.com/office/powerpoint/2010/main" val="3774002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24BAE4-C0AD-4066-B419-22728479AE86}" type="datetimeFigureOut">
              <a:rPr lang="en-US" smtClean="0"/>
              <a:t>3/9/2017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6869-12C7-4181-A450-4F3CB815834B}" type="slidenum">
              <a:rPr lang="en-US" smtClean="0"/>
              <a:t>‹#›</a:t>
            </a:fld>
            <a:endParaRPr lang="en-US"/>
          </a:p>
        </p:txBody>
      </p:sp>
    </p:spTree>
    <p:extLst>
      <p:ext uri="{BB962C8B-B14F-4D97-AF65-F5344CB8AC3E}">
        <p14:creationId xmlns:p14="http://schemas.microsoft.com/office/powerpoint/2010/main" val="3172175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23547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a:defRPr/>
            </a:pPr>
            <a:r>
              <a:rPr lang="en-US" altLang="en-US"/>
              <a:t>Simple Machines – Inclined Plane</a:t>
            </a:r>
          </a:p>
        </p:txBody>
      </p:sp>
      <p:sp>
        <p:nvSpPr>
          <p:cNvPr id="273411" name="Rectangle 3"/>
          <p:cNvSpPr>
            <a:spLocks noGrp="1" noChangeArrowheads="1"/>
          </p:cNvSpPr>
          <p:nvPr>
            <p:ph type="body" sz="half" idx="1"/>
          </p:nvPr>
        </p:nvSpPr>
        <p:spPr>
          <a:xfrm>
            <a:off x="2743200" y="2044700"/>
            <a:ext cx="4343400" cy="4114800"/>
          </a:xfrm>
        </p:spPr>
        <p:txBody>
          <a:bodyPr/>
          <a:lstStyle/>
          <a:p>
            <a:pPr>
              <a:buFont typeface="Monotype Sorts" pitchFamily="2" charset="2"/>
              <a:buChar char="b"/>
              <a:defRPr/>
            </a:pPr>
            <a:r>
              <a:rPr lang="en-US" altLang="en-US" sz="2400" dirty="0"/>
              <a:t>An </a:t>
            </a:r>
            <a:r>
              <a:rPr lang="en-US" altLang="en-US" sz="2400" dirty="0">
                <a:solidFill>
                  <a:srgbClr val="FFFF00"/>
                </a:solidFill>
              </a:rPr>
              <a:t>inclined plane</a:t>
            </a:r>
            <a:r>
              <a:rPr lang="en-US" altLang="en-US" sz="2400" dirty="0"/>
              <a:t> is a straight, slanted surface. </a:t>
            </a:r>
          </a:p>
          <a:p>
            <a:pPr>
              <a:buFont typeface="Monotype Sorts" pitchFamily="2" charset="2"/>
              <a:buChar char="b"/>
              <a:defRPr/>
            </a:pPr>
            <a:r>
              <a:rPr lang="en-US" altLang="en-US" sz="2400" dirty="0"/>
              <a:t>Example:</a:t>
            </a:r>
          </a:p>
          <a:p>
            <a:pPr lvl="1">
              <a:defRPr/>
            </a:pPr>
            <a:r>
              <a:rPr lang="en-US" altLang="en-US" sz="2000" dirty="0"/>
              <a:t>A ramp is a stationary inclined plane.</a:t>
            </a:r>
          </a:p>
          <a:p>
            <a:pPr>
              <a:buFont typeface="Monotype Sorts" pitchFamily="2" charset="2"/>
              <a:buChar char="b"/>
              <a:defRPr/>
            </a:pPr>
            <a:r>
              <a:rPr lang="en-US" altLang="en-US" sz="2400" dirty="0"/>
              <a:t>It is easier to push an object up a ramp than it is to lift the same object straight up to the same height. </a:t>
            </a:r>
          </a:p>
          <a:p>
            <a:pPr lvl="1">
              <a:buFontTx/>
              <a:buNone/>
              <a:defRPr/>
            </a:pPr>
            <a:endParaRPr lang="en-US" altLang="en-US" sz="2000" dirty="0"/>
          </a:p>
        </p:txBody>
      </p:sp>
      <p:pic>
        <p:nvPicPr>
          <p:cNvPr id="7270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239001" y="3200401"/>
            <a:ext cx="2847975" cy="2130425"/>
          </a:xfrm>
          <a:noFill/>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123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p:txBody>
          <a:bodyPr/>
          <a:lstStyle/>
          <a:p>
            <a:pPr>
              <a:defRPr/>
            </a:pPr>
            <a:r>
              <a:rPr lang="en-US" altLang="en-US"/>
              <a:t>Simple Machines - Wedge</a:t>
            </a:r>
          </a:p>
        </p:txBody>
      </p:sp>
      <p:sp>
        <p:nvSpPr>
          <p:cNvPr id="274435" name="Rectangle 3"/>
          <p:cNvSpPr>
            <a:spLocks noGrp="1" noChangeArrowheads="1"/>
          </p:cNvSpPr>
          <p:nvPr>
            <p:ph type="body" sz="half" idx="1"/>
          </p:nvPr>
        </p:nvSpPr>
        <p:spPr>
          <a:xfrm>
            <a:off x="2743200" y="2044700"/>
            <a:ext cx="4267200" cy="4114800"/>
          </a:xfrm>
        </p:spPr>
        <p:txBody>
          <a:bodyPr/>
          <a:lstStyle/>
          <a:p>
            <a:pPr>
              <a:lnSpc>
                <a:spcPct val="80000"/>
              </a:lnSpc>
              <a:defRPr/>
            </a:pPr>
            <a:r>
              <a:rPr lang="en-US" altLang="en-US" sz="2400"/>
              <a:t>A </a:t>
            </a:r>
            <a:r>
              <a:rPr lang="en-US" altLang="en-US" sz="2400">
                <a:solidFill>
                  <a:srgbClr val="FFFF00"/>
                </a:solidFill>
              </a:rPr>
              <a:t>wedge</a:t>
            </a:r>
            <a:r>
              <a:rPr lang="en-US" altLang="en-US" sz="2400"/>
              <a:t> is an inclined plane that is wider or thicker at one end than at the other. </a:t>
            </a:r>
          </a:p>
          <a:p>
            <a:pPr>
              <a:lnSpc>
                <a:spcPct val="80000"/>
              </a:lnSpc>
              <a:defRPr/>
            </a:pPr>
            <a:r>
              <a:rPr lang="en-US" altLang="en-US" sz="2400">
                <a:solidFill>
                  <a:srgbClr val="FFFF00"/>
                </a:solidFill>
              </a:rPr>
              <a:t>Example: Knife blade or axe</a:t>
            </a:r>
            <a:endParaRPr lang="en-US" altLang="en-US" sz="2400"/>
          </a:p>
          <a:p>
            <a:pPr lvl="1">
              <a:lnSpc>
                <a:spcPct val="80000"/>
              </a:lnSpc>
              <a:defRPr/>
            </a:pPr>
            <a:r>
              <a:rPr lang="en-US" altLang="en-US" sz="2000"/>
              <a:t>When moved it is used to cut, split, or pry apart objects</a:t>
            </a:r>
          </a:p>
        </p:txBody>
      </p:sp>
      <p:pic>
        <p:nvPicPr>
          <p:cNvPr id="73732"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91400" y="2743201"/>
            <a:ext cx="2971800" cy="2263775"/>
          </a:xfrm>
          <a:noFill/>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348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p:txBody>
          <a:bodyPr/>
          <a:lstStyle/>
          <a:p>
            <a:pPr>
              <a:defRPr/>
            </a:pPr>
            <a:r>
              <a:rPr lang="en-US" altLang="en-US"/>
              <a:t>Simple Machines - Screw</a:t>
            </a:r>
          </a:p>
        </p:txBody>
      </p:sp>
      <p:sp>
        <p:nvSpPr>
          <p:cNvPr id="281603" name="Rectangle 3"/>
          <p:cNvSpPr>
            <a:spLocks noGrp="1" noChangeArrowheads="1"/>
          </p:cNvSpPr>
          <p:nvPr>
            <p:ph type="body" sz="half" idx="1"/>
          </p:nvPr>
        </p:nvSpPr>
        <p:spPr>
          <a:xfrm>
            <a:off x="2743200" y="2044700"/>
            <a:ext cx="5562600" cy="4114800"/>
          </a:xfrm>
        </p:spPr>
        <p:txBody>
          <a:bodyPr/>
          <a:lstStyle/>
          <a:p>
            <a:pPr>
              <a:buFont typeface="Monotype Sorts" pitchFamily="2" charset="2"/>
              <a:buChar char="b"/>
              <a:defRPr/>
            </a:pPr>
            <a:r>
              <a:rPr lang="en-US" altLang="en-US" dirty="0"/>
              <a:t>A screw is an inclined plane that is wrapped around a cylinder.</a:t>
            </a:r>
          </a:p>
          <a:p>
            <a:pPr>
              <a:buFont typeface="Monotype Sorts" pitchFamily="2" charset="2"/>
              <a:buChar char="b"/>
              <a:defRPr/>
            </a:pPr>
            <a:r>
              <a:rPr lang="en-US" altLang="en-US" sz="2400" dirty="0"/>
              <a:t>Screw, bottle cap</a:t>
            </a:r>
          </a:p>
          <a:p>
            <a:pPr lvl="1">
              <a:defRPr/>
            </a:pPr>
            <a:r>
              <a:rPr lang="en-US" altLang="en-US" dirty="0"/>
              <a:t>When turned a small force is applied over the long distance of the screws threads</a:t>
            </a:r>
          </a:p>
          <a:p>
            <a:pPr>
              <a:buFont typeface="Monotype Sorts" pitchFamily="2" charset="2"/>
              <a:buChar char="b"/>
              <a:defRPr/>
            </a:pPr>
            <a:r>
              <a:rPr lang="en-US" altLang="en-US" dirty="0"/>
              <a:t>The amount of work for a screw depends on the number of thread, which is actually the length of the inclined plane</a:t>
            </a:r>
            <a:endParaRPr lang="en-US" altLang="en-US" sz="2400" dirty="0"/>
          </a:p>
        </p:txBody>
      </p:sp>
      <p:pic>
        <p:nvPicPr>
          <p:cNvPr id="7475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20026" y="2044701"/>
            <a:ext cx="2695575" cy="2016125"/>
          </a:xfrm>
          <a:noFill/>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9189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a:defRPr/>
            </a:pPr>
            <a:r>
              <a:rPr lang="en-US" altLang="en-US"/>
              <a:t>Simple Machines – A Lever</a:t>
            </a:r>
          </a:p>
        </p:txBody>
      </p:sp>
      <p:sp>
        <p:nvSpPr>
          <p:cNvPr id="275459" name="Rectangle 3"/>
          <p:cNvSpPr>
            <a:spLocks noGrp="1" noChangeArrowheads="1"/>
          </p:cNvSpPr>
          <p:nvPr>
            <p:ph type="body" sz="half" idx="1"/>
          </p:nvPr>
        </p:nvSpPr>
        <p:spPr>
          <a:xfrm>
            <a:off x="2743200" y="2044700"/>
            <a:ext cx="4724400" cy="4114800"/>
          </a:xfrm>
        </p:spPr>
        <p:txBody>
          <a:bodyPr>
            <a:normAutofit fontScale="92500" lnSpcReduction="10000"/>
          </a:bodyPr>
          <a:lstStyle/>
          <a:p>
            <a:pPr>
              <a:lnSpc>
                <a:spcPct val="90000"/>
              </a:lnSpc>
              <a:defRPr/>
            </a:pPr>
            <a:r>
              <a:rPr lang="en-US" altLang="en-US"/>
              <a:t>What is it? Made up of a bar that pivots at a fixed point called a fulcrum</a:t>
            </a:r>
          </a:p>
          <a:p>
            <a:pPr>
              <a:lnSpc>
                <a:spcPct val="90000"/>
              </a:lnSpc>
              <a:defRPr/>
            </a:pPr>
            <a:r>
              <a:rPr lang="en-US" altLang="en-US"/>
              <a:t>The force applied to a lever is called the </a:t>
            </a:r>
            <a:r>
              <a:rPr lang="en-US" altLang="en-US">
                <a:solidFill>
                  <a:srgbClr val="FFFF00"/>
                </a:solidFill>
              </a:rPr>
              <a:t>effort</a:t>
            </a:r>
            <a:r>
              <a:rPr lang="en-US" altLang="en-US"/>
              <a:t>. </a:t>
            </a:r>
          </a:p>
          <a:p>
            <a:pPr>
              <a:lnSpc>
                <a:spcPct val="90000"/>
              </a:lnSpc>
              <a:defRPr/>
            </a:pPr>
            <a:r>
              <a:rPr lang="en-US" altLang="en-US"/>
              <a:t>The object moved is the </a:t>
            </a:r>
            <a:r>
              <a:rPr lang="en-US" altLang="en-US">
                <a:solidFill>
                  <a:srgbClr val="FFFF00"/>
                </a:solidFill>
              </a:rPr>
              <a:t>load</a:t>
            </a:r>
            <a:r>
              <a:rPr lang="en-US" altLang="en-US"/>
              <a:t>.</a:t>
            </a:r>
          </a:p>
          <a:p>
            <a:pPr>
              <a:lnSpc>
                <a:spcPct val="90000"/>
              </a:lnSpc>
              <a:defRPr/>
            </a:pPr>
            <a:r>
              <a:rPr lang="en-US" altLang="en-US"/>
              <a:t>They are classified into three different groups</a:t>
            </a:r>
          </a:p>
          <a:p>
            <a:pPr lvl="1">
              <a:lnSpc>
                <a:spcPct val="90000"/>
              </a:lnSpc>
              <a:defRPr/>
            </a:pPr>
            <a:r>
              <a:rPr lang="en-US" altLang="en-US"/>
              <a:t>The groups are based upon the locations of the fulcrum, load, and the input force</a:t>
            </a:r>
          </a:p>
        </p:txBody>
      </p:sp>
      <p:pic>
        <p:nvPicPr>
          <p:cNvPr id="75780" name="Picture 4" descr="forc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65950" y="2895600"/>
            <a:ext cx="3519488" cy="19891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645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p:txBody>
          <a:bodyPr/>
          <a:lstStyle/>
          <a:p>
            <a:pPr>
              <a:defRPr/>
            </a:pPr>
            <a:r>
              <a:rPr lang="en-US" altLang="en-US"/>
              <a:t>Simple Machines - Levers</a:t>
            </a:r>
          </a:p>
        </p:txBody>
      </p:sp>
      <p:sp>
        <p:nvSpPr>
          <p:cNvPr id="280579" name="Rectangle 3"/>
          <p:cNvSpPr>
            <a:spLocks noGrp="1" noChangeArrowheads="1"/>
          </p:cNvSpPr>
          <p:nvPr>
            <p:ph type="body" sz="half" idx="1"/>
          </p:nvPr>
        </p:nvSpPr>
        <p:spPr>
          <a:xfrm>
            <a:off x="2743200" y="2044700"/>
            <a:ext cx="7543800" cy="4114800"/>
          </a:xfrm>
        </p:spPr>
        <p:txBody>
          <a:bodyPr/>
          <a:lstStyle/>
          <a:p>
            <a:pPr>
              <a:defRPr/>
            </a:pPr>
            <a:r>
              <a:rPr lang="en-US" altLang="en-US" sz="2400"/>
              <a:t>In a </a:t>
            </a:r>
            <a:r>
              <a:rPr lang="en-US" altLang="en-US" sz="2400">
                <a:solidFill>
                  <a:srgbClr val="FFFF00"/>
                </a:solidFill>
              </a:rPr>
              <a:t>first class lever</a:t>
            </a:r>
            <a:r>
              <a:rPr lang="en-US" altLang="en-US" sz="2400"/>
              <a:t>, the fulcrum is in the middle, load and force on the ends</a:t>
            </a:r>
          </a:p>
          <a:p>
            <a:pPr lvl="1">
              <a:defRPr/>
            </a:pPr>
            <a:r>
              <a:rPr lang="en-US" altLang="en-US" sz="2000"/>
              <a:t>Example: seesaws</a:t>
            </a:r>
          </a:p>
          <a:p>
            <a:pPr>
              <a:defRPr/>
            </a:pPr>
            <a:r>
              <a:rPr lang="en-US" altLang="en-US" sz="2400"/>
              <a:t>In a </a:t>
            </a:r>
            <a:r>
              <a:rPr lang="en-US" altLang="en-US" sz="2400">
                <a:solidFill>
                  <a:srgbClr val="FFFF00"/>
                </a:solidFill>
              </a:rPr>
              <a:t>second class lever</a:t>
            </a:r>
            <a:r>
              <a:rPr lang="en-US" altLang="en-US" sz="2400"/>
              <a:t>, the load (resistance) is in the middle, force and fulcrum are on the ends. </a:t>
            </a:r>
            <a:r>
              <a:rPr lang="en-US" altLang="en-US" sz="1800"/>
              <a:t>Example: nutcracker, wheelbarrow</a:t>
            </a:r>
          </a:p>
          <a:p>
            <a:pPr>
              <a:defRPr/>
            </a:pPr>
            <a:r>
              <a:rPr lang="en-US" altLang="en-US" sz="2400"/>
              <a:t>In a </a:t>
            </a:r>
            <a:r>
              <a:rPr lang="en-US" altLang="en-US" sz="2400">
                <a:solidFill>
                  <a:srgbClr val="FFFF00"/>
                </a:solidFill>
              </a:rPr>
              <a:t>third class lever</a:t>
            </a:r>
            <a:r>
              <a:rPr lang="en-US" altLang="en-US" sz="2400"/>
              <a:t>, the force (effort) is in the middle, the load and fulcrum are on the ends. </a:t>
            </a:r>
            <a:r>
              <a:rPr lang="en-US" altLang="en-US" sz="1800"/>
              <a:t>Example: baseball bat or fishing rod</a:t>
            </a:r>
          </a:p>
        </p:txBody>
      </p:sp>
      <p:pic>
        <p:nvPicPr>
          <p:cNvPr id="76804" name="Picture 4" descr="lever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191000" y="5327650"/>
            <a:ext cx="4267200" cy="1530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017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title"/>
          </p:nvPr>
        </p:nvSpPr>
        <p:spPr/>
        <p:txBody>
          <a:bodyPr/>
          <a:lstStyle/>
          <a:p>
            <a:pPr>
              <a:defRPr/>
            </a:pPr>
            <a:r>
              <a:rPr lang="en-US" altLang="en-US"/>
              <a:t>Simple Machines - Pulleys</a:t>
            </a:r>
          </a:p>
        </p:txBody>
      </p:sp>
      <p:sp>
        <p:nvSpPr>
          <p:cNvPr id="282627" name="Rectangle 3"/>
          <p:cNvSpPr>
            <a:spLocks noGrp="1" noChangeArrowheads="1"/>
          </p:cNvSpPr>
          <p:nvPr>
            <p:ph type="body" sz="half" idx="1"/>
          </p:nvPr>
        </p:nvSpPr>
        <p:spPr/>
        <p:txBody>
          <a:bodyPr/>
          <a:lstStyle/>
          <a:p>
            <a:pPr>
              <a:defRPr/>
            </a:pPr>
            <a:r>
              <a:rPr lang="en-US" altLang="en-US"/>
              <a:t>A pulley is a rope or chain wrapped around a wheel.</a:t>
            </a:r>
          </a:p>
          <a:p>
            <a:pPr>
              <a:defRPr/>
            </a:pPr>
            <a:r>
              <a:rPr lang="en-US" altLang="en-US"/>
              <a:t>A load is attached to one end of the rope and a force is applied to the other end of the rope.</a:t>
            </a:r>
          </a:p>
        </p:txBody>
      </p:sp>
      <p:pic>
        <p:nvPicPr>
          <p:cNvPr id="7782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239000" y="3200401"/>
            <a:ext cx="2700338" cy="2011363"/>
          </a:xfrm>
          <a:noFill/>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4209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81000"/>
            <a:ext cx="7772400" cy="1143000"/>
          </a:xfrm>
        </p:spPr>
        <p:txBody>
          <a:bodyPr/>
          <a:lstStyle/>
          <a:p>
            <a:pPr>
              <a:defRPr/>
            </a:pPr>
            <a:r>
              <a:rPr lang="en-US" altLang="en-US"/>
              <a:t>Pulley</a:t>
            </a:r>
          </a:p>
        </p:txBody>
      </p:sp>
      <p:sp>
        <p:nvSpPr>
          <p:cNvPr id="3" name="Content Placeholder 2"/>
          <p:cNvSpPr>
            <a:spLocks noGrp="1"/>
          </p:cNvSpPr>
          <p:nvPr>
            <p:ph idx="1"/>
          </p:nvPr>
        </p:nvSpPr>
        <p:spPr>
          <a:xfrm>
            <a:off x="2586038" y="2057400"/>
            <a:ext cx="5753100" cy="4114800"/>
          </a:xfrm>
        </p:spPr>
        <p:txBody>
          <a:bodyPr/>
          <a:lstStyle/>
          <a:p>
            <a:pPr>
              <a:buFont typeface="Monotype Sorts" pitchFamily="2" charset="2"/>
              <a:buChar char="b"/>
              <a:defRPr/>
            </a:pPr>
            <a:r>
              <a:rPr lang="en-US" dirty="0">
                <a:ea typeface="+mn-ea"/>
              </a:rPr>
              <a:t>A double pulley makes work easier not only by changing the direction of the force, but also by multiplying the effort</a:t>
            </a:r>
          </a:p>
          <a:p>
            <a:pPr>
              <a:buFont typeface="Monotype Sorts" pitchFamily="2" charset="2"/>
              <a:buChar char="b"/>
              <a:defRPr/>
            </a:pPr>
            <a:r>
              <a:rPr lang="en-US" dirty="0">
                <a:ea typeface="+mn-ea"/>
              </a:rPr>
              <a:t>A single pulley makes work easier by changing the direction of the effort force</a:t>
            </a:r>
          </a:p>
          <a:p>
            <a:pPr lvl="1">
              <a:defRPr/>
            </a:pPr>
            <a:r>
              <a:rPr lang="en-US" dirty="0">
                <a:ea typeface="+mn-ea"/>
              </a:rPr>
              <a:t>When you pull down on the rope, the load moves up</a:t>
            </a:r>
          </a:p>
          <a:p>
            <a:pPr marL="457200" lvl="1" indent="0">
              <a:buNone/>
              <a:defRPr/>
            </a:pPr>
            <a:endParaRPr lang="en-US" dirty="0">
              <a:ea typeface="+mn-ea"/>
            </a:endParaRPr>
          </a:p>
        </p:txBody>
      </p:sp>
      <p:pic>
        <p:nvPicPr>
          <p:cNvPr id="78852" name="Picture 4" descr="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1" y="295276"/>
            <a:ext cx="3362325"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1837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pPr>
              <a:defRPr/>
            </a:pPr>
            <a:r>
              <a:rPr lang="en-US" altLang="en-US"/>
              <a:t>Simple Machines – Wheel &amp; Axel</a:t>
            </a:r>
          </a:p>
        </p:txBody>
      </p:sp>
      <p:sp>
        <p:nvSpPr>
          <p:cNvPr id="288771" name="Rectangle 3"/>
          <p:cNvSpPr>
            <a:spLocks noGrp="1" noChangeArrowheads="1"/>
          </p:cNvSpPr>
          <p:nvPr>
            <p:ph type="body" sz="half" idx="1"/>
          </p:nvPr>
        </p:nvSpPr>
        <p:spPr>
          <a:xfrm>
            <a:off x="2743200" y="2044700"/>
            <a:ext cx="4038600" cy="4114800"/>
          </a:xfrm>
        </p:spPr>
        <p:txBody>
          <a:bodyPr/>
          <a:lstStyle/>
          <a:p>
            <a:pPr>
              <a:lnSpc>
                <a:spcPct val="90000"/>
              </a:lnSpc>
              <a:defRPr/>
            </a:pPr>
            <a:r>
              <a:rPr lang="en-US" altLang="en-US" sz="2400"/>
              <a:t>A </a:t>
            </a:r>
            <a:r>
              <a:rPr lang="en-US" altLang="en-US" sz="2400">
                <a:solidFill>
                  <a:srgbClr val="FFFF00"/>
                </a:solidFill>
              </a:rPr>
              <a:t>wheel</a:t>
            </a:r>
            <a:r>
              <a:rPr lang="en-US" altLang="en-US" sz="2400"/>
              <a:t> and </a:t>
            </a:r>
            <a:r>
              <a:rPr lang="en-US" altLang="en-US" sz="2400">
                <a:solidFill>
                  <a:srgbClr val="FFFF00"/>
                </a:solidFill>
              </a:rPr>
              <a:t>axle </a:t>
            </a:r>
            <a:r>
              <a:rPr lang="en-US" altLang="en-US" sz="2400"/>
              <a:t>is a simple machine that consists of two circular objects of different sizes.</a:t>
            </a:r>
          </a:p>
          <a:p>
            <a:pPr>
              <a:lnSpc>
                <a:spcPct val="90000"/>
              </a:lnSpc>
              <a:defRPr/>
            </a:pPr>
            <a:r>
              <a:rPr lang="en-US" altLang="en-US" sz="2400"/>
              <a:t>The </a:t>
            </a:r>
            <a:r>
              <a:rPr lang="en-US" altLang="en-US" sz="2400">
                <a:solidFill>
                  <a:srgbClr val="FFFF00"/>
                </a:solidFill>
              </a:rPr>
              <a:t>wheel</a:t>
            </a:r>
            <a:r>
              <a:rPr lang="en-US" altLang="en-US" sz="2400"/>
              <a:t> is always </a:t>
            </a:r>
            <a:r>
              <a:rPr lang="en-US" altLang="en-US" sz="2400">
                <a:solidFill>
                  <a:srgbClr val="FFFF00"/>
                </a:solidFill>
              </a:rPr>
              <a:t>larger</a:t>
            </a:r>
            <a:r>
              <a:rPr lang="en-US" altLang="en-US" sz="2400"/>
              <a:t> than the </a:t>
            </a:r>
            <a:r>
              <a:rPr lang="en-US" altLang="en-US" sz="2400">
                <a:solidFill>
                  <a:srgbClr val="FFFF00"/>
                </a:solidFill>
              </a:rPr>
              <a:t>axle</a:t>
            </a:r>
          </a:p>
          <a:p>
            <a:pPr>
              <a:lnSpc>
                <a:spcPct val="90000"/>
              </a:lnSpc>
              <a:defRPr/>
            </a:pPr>
            <a:r>
              <a:rPr lang="en-US" altLang="en-US" sz="2400"/>
              <a:t>Example: door knob</a:t>
            </a:r>
            <a:endParaRPr lang="en-US" altLang="en-US" sz="1800"/>
          </a:p>
          <a:p>
            <a:pPr>
              <a:lnSpc>
                <a:spcPct val="90000"/>
              </a:lnSpc>
              <a:defRPr/>
            </a:pPr>
            <a:r>
              <a:rPr lang="en-US" altLang="en-US" sz="2400"/>
              <a:t>By getting more force from the effort put in when compared to the amount of distance</a:t>
            </a:r>
          </a:p>
        </p:txBody>
      </p:sp>
      <p:pic>
        <p:nvPicPr>
          <p:cNvPr id="7987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91401" y="3048000"/>
            <a:ext cx="2695575" cy="2039938"/>
          </a:xfrm>
          <a:noFill/>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3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idx="4294967295"/>
          </p:nvPr>
        </p:nvSpPr>
        <p:spPr>
          <a:xfrm>
            <a:off x="3352800" y="3200400"/>
            <a:ext cx="7315200" cy="3276600"/>
          </a:xfrm>
        </p:spPr>
        <p:txBody>
          <a:bodyPr>
            <a:normAutofit fontScale="90000"/>
          </a:bodyPr>
          <a:lstStyle/>
          <a:p>
            <a:pPr>
              <a:defRPr/>
            </a:pPr>
            <a:r>
              <a:rPr lang="en-US" altLang="en-US" sz="4000">
                <a:latin typeface="Comic Sans MS" panose="030F0702030302020204" pitchFamily="66" charset="0"/>
              </a:rPr>
              <a:t>Eduardo is helping his family move out of their old house.  Help him decide which task would be easier, and then help him figure out what simple machine makes the job easier.</a:t>
            </a:r>
            <a:endParaRPr lang="en-US" altLang="en-US" sz="4000"/>
          </a:p>
        </p:txBody>
      </p:sp>
    </p:spTree>
    <p:extLst>
      <p:ext uri="{BB962C8B-B14F-4D97-AF65-F5344CB8AC3E}">
        <p14:creationId xmlns:p14="http://schemas.microsoft.com/office/powerpoint/2010/main" val="1445334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idx="4294967295"/>
          </p:nvPr>
        </p:nvSpPr>
        <p:spPr>
          <a:xfrm>
            <a:off x="2895600" y="419100"/>
            <a:ext cx="7772400" cy="1143000"/>
          </a:xfrm>
        </p:spPr>
        <p:txBody>
          <a:bodyPr/>
          <a:lstStyle/>
          <a:p>
            <a:pPr>
              <a:defRPr/>
            </a:pPr>
            <a:r>
              <a:rPr lang="en-US" altLang="en-US" sz="2800">
                <a:latin typeface="Comic Sans MS" panose="030F0702030302020204" pitchFamily="66" charset="0"/>
              </a:rPr>
              <a:t>Eduardo has to move some heavy boxes into the moving truck.</a:t>
            </a:r>
            <a:endParaRPr lang="en-US" altLang="en-US" sz="2800"/>
          </a:p>
        </p:txBody>
      </p:sp>
      <p:pic>
        <p:nvPicPr>
          <p:cNvPr id="294915" name="Picture 3" descr="Eduardo without inclined plane"/>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895601" y="2286001"/>
            <a:ext cx="3814763" cy="337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4916" name="Picture 4" descr="Eduardo with inclined plane"/>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853238" y="2286001"/>
            <a:ext cx="3814762" cy="337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9" name="Text Box 5"/>
          <p:cNvSpPr txBox="1">
            <a:spLocks noChangeArrowheads="1"/>
          </p:cNvSpPr>
          <p:nvPr/>
        </p:nvSpPr>
        <p:spPr bwMode="auto">
          <a:xfrm>
            <a:off x="3124200" y="2514601"/>
            <a:ext cx="60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82950" name="Text Box 6"/>
          <p:cNvSpPr txBox="1">
            <a:spLocks noChangeArrowheads="1"/>
          </p:cNvSpPr>
          <p:nvPr/>
        </p:nvSpPr>
        <p:spPr bwMode="auto">
          <a:xfrm>
            <a:off x="7010400" y="2514601"/>
            <a:ext cx="533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
        <p:nvSpPr>
          <p:cNvPr id="294919" name="Text Box 7"/>
          <p:cNvSpPr txBox="1">
            <a:spLocks noChangeArrowheads="1"/>
          </p:cNvSpPr>
          <p:nvPr/>
        </p:nvSpPr>
        <p:spPr bwMode="auto">
          <a:xfrm>
            <a:off x="3886200" y="5715000"/>
            <a:ext cx="5486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800">
                <a:latin typeface="Comic Sans MS" panose="030F0702030302020204" pitchFamily="66" charset="0"/>
              </a:rPr>
              <a:t>B would be easier because a ramp is an </a:t>
            </a:r>
            <a:r>
              <a:rPr lang="en-US" altLang="en-US" sz="2800" i="1">
                <a:latin typeface="Comic Sans MS" panose="030F0702030302020204" pitchFamily="66" charset="0"/>
              </a:rPr>
              <a:t>inclined plane</a:t>
            </a:r>
            <a:r>
              <a:rPr lang="en-US" altLang="en-US" sz="2800">
                <a:latin typeface="Comic Sans MS" panose="030F0702030302020204" pitchFamily="66" charset="0"/>
              </a:rPr>
              <a:t>.</a:t>
            </a:r>
            <a:endParaRPr lang="en-US" altLang="en-US" sz="1800">
              <a:latin typeface="Arial" panose="020B0604020202020204" pitchFamily="34" charset="0"/>
            </a:endParaRPr>
          </a:p>
        </p:txBody>
      </p:sp>
    </p:spTree>
    <p:extLst>
      <p:ext uri="{BB962C8B-B14F-4D97-AF65-F5344CB8AC3E}">
        <p14:creationId xmlns:p14="http://schemas.microsoft.com/office/powerpoint/2010/main" val="1724442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4915"/>
                                        </p:tgtEl>
                                        <p:attrNameLst>
                                          <p:attrName>style.visibility</p:attrName>
                                        </p:attrNameLst>
                                      </p:cBhvr>
                                      <p:to>
                                        <p:strVal val="visible"/>
                                      </p:to>
                                    </p:set>
                                    <p:animEffect transition="in" filter="dissolve">
                                      <p:cBhvr>
                                        <p:cTn id="7" dur="500"/>
                                        <p:tgtEl>
                                          <p:spTgt spid="2949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4916"/>
                                        </p:tgtEl>
                                        <p:attrNameLst>
                                          <p:attrName>style.visibility</p:attrName>
                                        </p:attrNameLst>
                                      </p:cBhvr>
                                      <p:to>
                                        <p:strVal val="visible"/>
                                      </p:to>
                                    </p:set>
                                    <p:animEffect transition="in" filter="dissolve">
                                      <p:cBhvr>
                                        <p:cTn id="12" dur="500"/>
                                        <p:tgtEl>
                                          <p:spTgt spid="2949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49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ctrTitle"/>
          </p:nvPr>
        </p:nvSpPr>
        <p:spPr/>
        <p:txBody>
          <a:bodyPr/>
          <a:lstStyle/>
          <a:p>
            <a:pPr algn="ctr">
              <a:defRPr/>
            </a:pPr>
            <a:r>
              <a:rPr lang="en-US" altLang="en-US" sz="4800" b="1"/>
              <a:t>Simple Machines</a:t>
            </a:r>
          </a:p>
        </p:txBody>
      </p:sp>
      <p:sp>
        <p:nvSpPr>
          <p:cNvPr id="63491" name="Text Box 3"/>
          <p:cNvSpPr txBox="1">
            <a:spLocks noChangeArrowheads="1"/>
          </p:cNvSpPr>
          <p:nvPr/>
        </p:nvSpPr>
        <p:spPr bwMode="auto">
          <a:xfrm>
            <a:off x="3794126" y="3984625"/>
            <a:ext cx="2695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r>
              <a:rPr lang="en-US" altLang="en-US" sz="4400"/>
              <a:t>Lesson 20</a:t>
            </a:r>
          </a:p>
        </p:txBody>
      </p:sp>
    </p:spTree>
    <p:extLst>
      <p:ext uri="{BB962C8B-B14F-4D97-AF65-F5344CB8AC3E}">
        <p14:creationId xmlns:p14="http://schemas.microsoft.com/office/powerpoint/2010/main" val="2029530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idx="4294967295"/>
          </p:nvPr>
        </p:nvSpPr>
        <p:spPr>
          <a:xfrm>
            <a:off x="2895600" y="419100"/>
            <a:ext cx="7772400" cy="1143000"/>
          </a:xfrm>
        </p:spPr>
        <p:txBody>
          <a:bodyPr/>
          <a:lstStyle/>
          <a:p>
            <a:pPr>
              <a:defRPr/>
            </a:pPr>
            <a:r>
              <a:rPr lang="en-US" altLang="en-US" sz="2800">
                <a:latin typeface="Comic Sans MS" panose="030F0702030302020204" pitchFamily="66" charset="0"/>
              </a:rPr>
              <a:t>Eduardo has to move a heavy box a long distance.</a:t>
            </a:r>
            <a:endParaRPr lang="en-US" altLang="en-US" sz="2800"/>
          </a:p>
        </p:txBody>
      </p:sp>
      <p:pic>
        <p:nvPicPr>
          <p:cNvPr id="296963" name="Picture 3" descr="Eduard with wheel and axel"/>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819401" y="2438401"/>
            <a:ext cx="3814763" cy="337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6964" name="Picture 4" descr="Eduardo without wheel and axel"/>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705601" y="2438401"/>
            <a:ext cx="3814763" cy="337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7" name="Text Box 5"/>
          <p:cNvSpPr txBox="1">
            <a:spLocks noChangeArrowheads="1"/>
          </p:cNvSpPr>
          <p:nvPr/>
        </p:nvSpPr>
        <p:spPr bwMode="auto">
          <a:xfrm>
            <a:off x="3200400" y="2819401"/>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84998" name="Text Box 6"/>
          <p:cNvSpPr txBox="1">
            <a:spLocks noChangeArrowheads="1"/>
          </p:cNvSpPr>
          <p:nvPr/>
        </p:nvSpPr>
        <p:spPr bwMode="auto">
          <a:xfrm>
            <a:off x="7010400" y="27432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
        <p:nvSpPr>
          <p:cNvPr id="296967" name="Text Box 7"/>
          <p:cNvSpPr txBox="1">
            <a:spLocks noChangeArrowheads="1"/>
          </p:cNvSpPr>
          <p:nvPr/>
        </p:nvSpPr>
        <p:spPr bwMode="auto">
          <a:xfrm>
            <a:off x="4648200" y="5867401"/>
            <a:ext cx="464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400">
                <a:latin typeface="Comic Sans MS" panose="030F0702030302020204" pitchFamily="66" charset="0"/>
              </a:rPr>
              <a:t>A would be easier because the wagon has </a:t>
            </a:r>
            <a:r>
              <a:rPr lang="en-US" altLang="en-US" sz="2400" i="1">
                <a:latin typeface="Comic Sans MS" panose="030F0702030302020204" pitchFamily="66" charset="0"/>
              </a:rPr>
              <a:t>wheels and axels.</a:t>
            </a:r>
            <a:endParaRPr lang="en-US" altLang="en-US" sz="1800">
              <a:latin typeface="Arial" panose="020B0604020202020204" pitchFamily="34" charset="0"/>
            </a:endParaRPr>
          </a:p>
        </p:txBody>
      </p:sp>
    </p:spTree>
    <p:extLst>
      <p:ext uri="{BB962C8B-B14F-4D97-AF65-F5344CB8AC3E}">
        <p14:creationId xmlns:p14="http://schemas.microsoft.com/office/powerpoint/2010/main" val="1460261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6963"/>
                                        </p:tgtEl>
                                        <p:attrNameLst>
                                          <p:attrName>style.visibility</p:attrName>
                                        </p:attrNameLst>
                                      </p:cBhvr>
                                      <p:to>
                                        <p:strVal val="visible"/>
                                      </p:to>
                                    </p:set>
                                    <p:animEffect transition="in" filter="dissolve">
                                      <p:cBhvr>
                                        <p:cTn id="7" dur="500"/>
                                        <p:tgtEl>
                                          <p:spTgt spid="2969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6964"/>
                                        </p:tgtEl>
                                        <p:attrNameLst>
                                          <p:attrName>style.visibility</p:attrName>
                                        </p:attrNameLst>
                                      </p:cBhvr>
                                      <p:to>
                                        <p:strVal val="visible"/>
                                      </p:to>
                                    </p:set>
                                    <p:animEffect transition="in" filter="dissolve">
                                      <p:cBhvr>
                                        <p:cTn id="12" dur="500"/>
                                        <p:tgtEl>
                                          <p:spTgt spid="2969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69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title" idx="4294967295"/>
          </p:nvPr>
        </p:nvSpPr>
        <p:spPr>
          <a:xfrm>
            <a:off x="2590800" y="419100"/>
            <a:ext cx="7086600" cy="1143000"/>
          </a:xfrm>
        </p:spPr>
        <p:txBody>
          <a:bodyPr/>
          <a:lstStyle/>
          <a:p>
            <a:pPr>
              <a:defRPr/>
            </a:pPr>
            <a:r>
              <a:rPr lang="en-US" altLang="en-US" sz="2800">
                <a:latin typeface="Comic Sans MS" panose="030F0702030302020204" pitchFamily="66" charset="0"/>
              </a:rPr>
              <a:t>Eduardo needs to tear off a piece of packing tape.</a:t>
            </a:r>
            <a:endParaRPr lang="en-US" altLang="en-US" sz="2800"/>
          </a:p>
        </p:txBody>
      </p:sp>
      <p:pic>
        <p:nvPicPr>
          <p:cNvPr id="299011" name="Picture 3" descr="Eduardo without wedge"/>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819401" y="2057400"/>
            <a:ext cx="3814763" cy="3371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9012" name="Picture 4" descr="Eduardo with wedge"/>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705601" y="2057400"/>
            <a:ext cx="3814763" cy="3371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045" name="Text Box 5"/>
          <p:cNvSpPr txBox="1">
            <a:spLocks noChangeArrowheads="1"/>
          </p:cNvSpPr>
          <p:nvPr/>
        </p:nvSpPr>
        <p:spPr bwMode="auto">
          <a:xfrm>
            <a:off x="3048000" y="2286001"/>
            <a:ext cx="38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87046" name="Text Box 6"/>
          <p:cNvSpPr txBox="1">
            <a:spLocks noChangeArrowheads="1"/>
          </p:cNvSpPr>
          <p:nvPr/>
        </p:nvSpPr>
        <p:spPr bwMode="auto">
          <a:xfrm>
            <a:off x="7086600" y="2286001"/>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
        <p:nvSpPr>
          <p:cNvPr id="299015" name="Text Box 7"/>
          <p:cNvSpPr txBox="1">
            <a:spLocks noChangeArrowheads="1"/>
          </p:cNvSpPr>
          <p:nvPr/>
        </p:nvSpPr>
        <p:spPr bwMode="auto">
          <a:xfrm>
            <a:off x="3048000" y="5638800"/>
            <a:ext cx="7391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algn="ctr" eaLnBrk="1" hangingPunct="1">
              <a:spcBef>
                <a:spcPct val="50000"/>
              </a:spcBef>
            </a:pPr>
            <a:r>
              <a:rPr lang="en-US" altLang="en-US" sz="2800">
                <a:latin typeface="Comic Sans MS" panose="030F0702030302020204" pitchFamily="66" charset="0"/>
              </a:rPr>
              <a:t>B would be easier because the edges of the scissors are </a:t>
            </a:r>
            <a:r>
              <a:rPr lang="en-US" altLang="en-US" sz="2800" i="1">
                <a:latin typeface="Comic Sans MS" panose="030F0702030302020204" pitchFamily="66" charset="0"/>
              </a:rPr>
              <a:t>wedges.</a:t>
            </a:r>
            <a:endParaRPr lang="en-US" altLang="en-US" sz="1800">
              <a:latin typeface="Arial" panose="020B0604020202020204" pitchFamily="34" charset="0"/>
            </a:endParaRPr>
          </a:p>
        </p:txBody>
      </p:sp>
    </p:spTree>
    <p:extLst>
      <p:ext uri="{BB962C8B-B14F-4D97-AF65-F5344CB8AC3E}">
        <p14:creationId xmlns:p14="http://schemas.microsoft.com/office/powerpoint/2010/main" val="1846212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9011"/>
                                        </p:tgtEl>
                                        <p:attrNameLst>
                                          <p:attrName>style.visibility</p:attrName>
                                        </p:attrNameLst>
                                      </p:cBhvr>
                                      <p:to>
                                        <p:strVal val="visible"/>
                                      </p:to>
                                    </p:set>
                                    <p:animEffect transition="in" filter="dissolve">
                                      <p:cBhvr>
                                        <p:cTn id="7" dur="500"/>
                                        <p:tgtEl>
                                          <p:spTgt spid="2990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9012"/>
                                        </p:tgtEl>
                                        <p:attrNameLst>
                                          <p:attrName>style.visibility</p:attrName>
                                        </p:attrNameLst>
                                      </p:cBhvr>
                                      <p:to>
                                        <p:strVal val="visible"/>
                                      </p:to>
                                    </p:set>
                                    <p:animEffect transition="in" filter="dissolve">
                                      <p:cBhvr>
                                        <p:cTn id="12" dur="500"/>
                                        <p:tgtEl>
                                          <p:spTgt spid="2990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90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title" idx="4294967295"/>
          </p:nvPr>
        </p:nvSpPr>
        <p:spPr>
          <a:xfrm>
            <a:off x="2667000" y="274638"/>
            <a:ext cx="7391400" cy="1143000"/>
          </a:xfrm>
        </p:spPr>
        <p:txBody>
          <a:bodyPr/>
          <a:lstStyle/>
          <a:p>
            <a:pPr>
              <a:defRPr/>
            </a:pPr>
            <a:r>
              <a:rPr lang="en-US" altLang="en-US" sz="2800">
                <a:latin typeface="Comic Sans MS" panose="030F0702030302020204" pitchFamily="66" charset="0"/>
              </a:rPr>
              <a:t>Eduardo needs to move a heavy box to his room on the fourth floor.</a:t>
            </a:r>
            <a:endParaRPr lang="en-US" altLang="en-US" sz="2800"/>
          </a:p>
        </p:txBody>
      </p:sp>
      <p:pic>
        <p:nvPicPr>
          <p:cNvPr id="301059" name="Picture 3" descr="Eduardo without pulley"/>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743201" y="2286000"/>
            <a:ext cx="3814763" cy="3371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1060" name="Picture 4" descr="Eduardo with pulley"/>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629401" y="2286000"/>
            <a:ext cx="3814763" cy="3371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093" name="Text Box 5"/>
          <p:cNvSpPr txBox="1">
            <a:spLocks noChangeArrowheads="1"/>
          </p:cNvSpPr>
          <p:nvPr/>
        </p:nvSpPr>
        <p:spPr bwMode="auto">
          <a:xfrm>
            <a:off x="2971800" y="25908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89094" name="Text Box 6"/>
          <p:cNvSpPr txBox="1">
            <a:spLocks noChangeArrowheads="1"/>
          </p:cNvSpPr>
          <p:nvPr/>
        </p:nvSpPr>
        <p:spPr bwMode="auto">
          <a:xfrm>
            <a:off x="6781800" y="25908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
        <p:nvSpPr>
          <p:cNvPr id="301063" name="Text Box 7"/>
          <p:cNvSpPr txBox="1">
            <a:spLocks noChangeArrowheads="1"/>
          </p:cNvSpPr>
          <p:nvPr/>
        </p:nvSpPr>
        <p:spPr bwMode="auto">
          <a:xfrm>
            <a:off x="3886200" y="5715000"/>
            <a:ext cx="5715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800">
                <a:latin typeface="Comic Sans MS" panose="030F0702030302020204" pitchFamily="66" charset="0"/>
              </a:rPr>
              <a:t>B would be easier because Eduardo is using a </a:t>
            </a:r>
            <a:r>
              <a:rPr lang="en-US" altLang="en-US" sz="2800" i="1">
                <a:latin typeface="Comic Sans MS" panose="030F0702030302020204" pitchFamily="66" charset="0"/>
              </a:rPr>
              <a:t>pulley.</a:t>
            </a:r>
            <a:endParaRPr lang="en-US" altLang="en-US" sz="1800">
              <a:latin typeface="Arial" panose="020B0604020202020204" pitchFamily="34" charset="0"/>
            </a:endParaRPr>
          </a:p>
        </p:txBody>
      </p:sp>
    </p:spTree>
    <p:extLst>
      <p:ext uri="{BB962C8B-B14F-4D97-AF65-F5344CB8AC3E}">
        <p14:creationId xmlns:p14="http://schemas.microsoft.com/office/powerpoint/2010/main" val="3764915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1059"/>
                                        </p:tgtEl>
                                        <p:attrNameLst>
                                          <p:attrName>style.visibility</p:attrName>
                                        </p:attrNameLst>
                                      </p:cBhvr>
                                      <p:to>
                                        <p:strVal val="visible"/>
                                      </p:to>
                                    </p:set>
                                    <p:animEffect transition="in" filter="dissolve">
                                      <p:cBhvr>
                                        <p:cTn id="7" dur="500"/>
                                        <p:tgtEl>
                                          <p:spTgt spid="3010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1060"/>
                                        </p:tgtEl>
                                        <p:attrNameLst>
                                          <p:attrName>style.visibility</p:attrName>
                                        </p:attrNameLst>
                                      </p:cBhvr>
                                      <p:to>
                                        <p:strVal val="visible"/>
                                      </p:to>
                                    </p:set>
                                    <p:animEffect transition="in" filter="dissolve">
                                      <p:cBhvr>
                                        <p:cTn id="12" dur="500"/>
                                        <p:tgtEl>
                                          <p:spTgt spid="3010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10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6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idx="4294967295"/>
          </p:nvPr>
        </p:nvSpPr>
        <p:spPr>
          <a:xfrm>
            <a:off x="2895600" y="419100"/>
            <a:ext cx="6705600" cy="1143000"/>
          </a:xfrm>
        </p:spPr>
        <p:txBody>
          <a:bodyPr/>
          <a:lstStyle/>
          <a:p>
            <a:pPr>
              <a:defRPr/>
            </a:pPr>
            <a:r>
              <a:rPr lang="en-US" altLang="en-US" sz="2800">
                <a:latin typeface="Comic Sans MS" panose="030F0702030302020204" pitchFamily="66" charset="0"/>
              </a:rPr>
              <a:t>Eduardo needs to help his father move the refrigerator.</a:t>
            </a:r>
            <a:endParaRPr lang="en-US" altLang="en-US" sz="2800"/>
          </a:p>
        </p:txBody>
      </p:sp>
      <p:pic>
        <p:nvPicPr>
          <p:cNvPr id="303107" name="Picture 3" descr="Eduardo with leve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743201" y="2057401"/>
            <a:ext cx="3533775" cy="35337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3108" name="Picture 4" descr="Eduardo without lever"/>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553200" y="2057400"/>
            <a:ext cx="3733800" cy="3481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3109" name="Text Box 5"/>
          <p:cNvSpPr txBox="1">
            <a:spLocks noChangeArrowheads="1"/>
          </p:cNvSpPr>
          <p:nvPr/>
        </p:nvSpPr>
        <p:spPr bwMode="auto">
          <a:xfrm>
            <a:off x="3276600" y="5715000"/>
            <a:ext cx="64008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algn="ctr" eaLnBrk="1" hangingPunct="1">
              <a:spcBef>
                <a:spcPct val="50000"/>
              </a:spcBef>
            </a:pPr>
            <a:r>
              <a:rPr lang="en-US" altLang="en-US" sz="2800">
                <a:latin typeface="Comic Sans MS" panose="030F0702030302020204" pitchFamily="66" charset="0"/>
              </a:rPr>
              <a:t>A would be easier because the dolly is a </a:t>
            </a:r>
            <a:r>
              <a:rPr lang="en-US" altLang="en-US" sz="2800" i="1">
                <a:latin typeface="Comic Sans MS" panose="030F0702030302020204" pitchFamily="66" charset="0"/>
              </a:rPr>
              <a:t>lever </a:t>
            </a:r>
            <a:r>
              <a:rPr lang="en-US" altLang="en-US" sz="2800">
                <a:latin typeface="Comic Sans MS" panose="030F0702030302020204" pitchFamily="66" charset="0"/>
              </a:rPr>
              <a:t>(with wheels and an axel)</a:t>
            </a:r>
            <a:r>
              <a:rPr lang="en-US" altLang="en-US" sz="2800" i="1">
                <a:latin typeface="Comic Sans MS" panose="030F0702030302020204" pitchFamily="66" charset="0"/>
              </a:rPr>
              <a:t>.</a:t>
            </a:r>
            <a:r>
              <a:rPr lang="en-US" altLang="en-US" sz="1800" i="1">
                <a:latin typeface="Arial" panose="020B0604020202020204" pitchFamily="34" charset="0"/>
              </a:rPr>
              <a:t>  </a:t>
            </a:r>
            <a:endParaRPr lang="en-US" altLang="en-US" sz="1800">
              <a:latin typeface="Arial" panose="020B0604020202020204" pitchFamily="34" charset="0"/>
            </a:endParaRPr>
          </a:p>
        </p:txBody>
      </p:sp>
      <p:sp>
        <p:nvSpPr>
          <p:cNvPr id="91142" name="Text Box 6"/>
          <p:cNvSpPr txBox="1">
            <a:spLocks noChangeArrowheads="1"/>
          </p:cNvSpPr>
          <p:nvPr/>
        </p:nvSpPr>
        <p:spPr bwMode="auto">
          <a:xfrm>
            <a:off x="5638800" y="2590801"/>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91143" name="Text Box 7"/>
          <p:cNvSpPr txBox="1">
            <a:spLocks noChangeArrowheads="1"/>
          </p:cNvSpPr>
          <p:nvPr/>
        </p:nvSpPr>
        <p:spPr bwMode="auto">
          <a:xfrm>
            <a:off x="9448800" y="27432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Tree>
    <p:extLst>
      <p:ext uri="{BB962C8B-B14F-4D97-AF65-F5344CB8AC3E}">
        <p14:creationId xmlns:p14="http://schemas.microsoft.com/office/powerpoint/2010/main" val="236591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3107"/>
                                        </p:tgtEl>
                                        <p:attrNameLst>
                                          <p:attrName>style.visibility</p:attrName>
                                        </p:attrNameLst>
                                      </p:cBhvr>
                                      <p:to>
                                        <p:strVal val="visible"/>
                                      </p:to>
                                    </p:set>
                                    <p:animEffect transition="in" filter="dissolve">
                                      <p:cBhvr>
                                        <p:cTn id="7" dur="500"/>
                                        <p:tgtEl>
                                          <p:spTgt spid="3031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3108"/>
                                        </p:tgtEl>
                                        <p:attrNameLst>
                                          <p:attrName>style.visibility</p:attrName>
                                        </p:attrNameLst>
                                      </p:cBhvr>
                                      <p:to>
                                        <p:strVal val="visible"/>
                                      </p:to>
                                    </p:set>
                                    <p:animEffect transition="in" filter="dissolve">
                                      <p:cBhvr>
                                        <p:cTn id="12" dur="500"/>
                                        <p:tgtEl>
                                          <p:spTgt spid="3031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3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0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idx="4294967295"/>
          </p:nvPr>
        </p:nvSpPr>
        <p:spPr>
          <a:xfrm>
            <a:off x="2743200" y="0"/>
            <a:ext cx="7924800" cy="1524000"/>
          </a:xfrm>
        </p:spPr>
        <p:txBody>
          <a:bodyPr/>
          <a:lstStyle/>
          <a:p>
            <a:pPr>
              <a:defRPr/>
            </a:pPr>
            <a:r>
              <a:rPr lang="en-US" altLang="en-US" sz="2800">
                <a:latin typeface="Comic Sans MS" panose="030F0702030302020204" pitchFamily="66" charset="0"/>
              </a:rPr>
              <a:t>Eduardo needs to help his father change a flat tire on the moving truck.</a:t>
            </a:r>
            <a:endParaRPr lang="en-US" altLang="en-US" sz="2800"/>
          </a:p>
        </p:txBody>
      </p:sp>
      <p:pic>
        <p:nvPicPr>
          <p:cNvPr id="305155" name="Picture 3" descr="Eduardo without screw"/>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667000" y="2286000"/>
            <a:ext cx="3581400" cy="3124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5156" name="Picture 4" descr="Eduardo with screw"/>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6477001" y="2286001"/>
            <a:ext cx="3433763" cy="3033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189" name="Text Box 5"/>
          <p:cNvSpPr txBox="1">
            <a:spLocks noChangeArrowheads="1"/>
          </p:cNvSpPr>
          <p:nvPr/>
        </p:nvSpPr>
        <p:spPr bwMode="auto">
          <a:xfrm>
            <a:off x="4953000" y="2590801"/>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A</a:t>
            </a:r>
          </a:p>
        </p:txBody>
      </p:sp>
      <p:sp>
        <p:nvSpPr>
          <p:cNvPr id="93190" name="Text Box 6"/>
          <p:cNvSpPr txBox="1">
            <a:spLocks noChangeArrowheads="1"/>
          </p:cNvSpPr>
          <p:nvPr/>
        </p:nvSpPr>
        <p:spPr bwMode="auto">
          <a:xfrm>
            <a:off x="9144000" y="2667001"/>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1800">
                <a:solidFill>
                  <a:schemeClr val="bg2"/>
                </a:solidFill>
                <a:latin typeface="Arial" panose="020B0604020202020204" pitchFamily="34" charset="0"/>
              </a:rPr>
              <a:t>B</a:t>
            </a:r>
          </a:p>
        </p:txBody>
      </p:sp>
      <p:sp>
        <p:nvSpPr>
          <p:cNvPr id="305159" name="Text Box 7"/>
          <p:cNvSpPr txBox="1">
            <a:spLocks noChangeArrowheads="1"/>
          </p:cNvSpPr>
          <p:nvPr/>
        </p:nvSpPr>
        <p:spPr bwMode="auto">
          <a:xfrm>
            <a:off x="3962400" y="5562600"/>
            <a:ext cx="5562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800">
                <a:latin typeface="Comic Sans MS" panose="030F0702030302020204" pitchFamily="66" charset="0"/>
              </a:rPr>
              <a:t>B would be easier because a jack uses a </a:t>
            </a:r>
            <a:r>
              <a:rPr lang="en-US" altLang="en-US" sz="2800" i="1">
                <a:latin typeface="Comic Sans MS" panose="030F0702030302020204" pitchFamily="66" charset="0"/>
              </a:rPr>
              <a:t>screw</a:t>
            </a:r>
            <a:r>
              <a:rPr lang="en-US" altLang="en-US" sz="2800">
                <a:latin typeface="Comic Sans MS" panose="030F0702030302020204" pitchFamily="66" charset="0"/>
              </a:rPr>
              <a:t>.</a:t>
            </a:r>
            <a:endParaRPr lang="en-US" altLang="en-US" sz="1800">
              <a:latin typeface="Arial" panose="020B0604020202020204" pitchFamily="34" charset="0"/>
            </a:endParaRPr>
          </a:p>
        </p:txBody>
      </p:sp>
    </p:spTree>
    <p:extLst>
      <p:ext uri="{BB962C8B-B14F-4D97-AF65-F5344CB8AC3E}">
        <p14:creationId xmlns:p14="http://schemas.microsoft.com/office/powerpoint/2010/main" val="29595779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5155"/>
                                        </p:tgtEl>
                                        <p:attrNameLst>
                                          <p:attrName>style.visibility</p:attrName>
                                        </p:attrNameLst>
                                      </p:cBhvr>
                                      <p:to>
                                        <p:strVal val="visible"/>
                                      </p:to>
                                    </p:set>
                                    <p:animEffect transition="in" filter="dissolve">
                                      <p:cBhvr>
                                        <p:cTn id="7" dur="500"/>
                                        <p:tgtEl>
                                          <p:spTgt spid="3051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5156"/>
                                        </p:tgtEl>
                                        <p:attrNameLst>
                                          <p:attrName>style.visibility</p:attrName>
                                        </p:attrNameLst>
                                      </p:cBhvr>
                                      <p:to>
                                        <p:strVal val="visible"/>
                                      </p:to>
                                    </p:set>
                                    <p:animEffect transition="in" filter="dissolve">
                                      <p:cBhvr>
                                        <p:cTn id="12" dur="500"/>
                                        <p:tgtEl>
                                          <p:spTgt spid="3051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5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idx="4294967295"/>
          </p:nvPr>
        </p:nvSpPr>
        <p:spPr>
          <a:xfrm>
            <a:off x="2590800" y="2971800"/>
            <a:ext cx="7543800" cy="3505200"/>
          </a:xfrm>
        </p:spPr>
        <p:txBody>
          <a:bodyPr>
            <a:normAutofit fontScale="90000"/>
          </a:bodyPr>
          <a:lstStyle/>
          <a:p>
            <a:pPr>
              <a:defRPr/>
            </a:pPr>
            <a:r>
              <a:rPr lang="en-US" altLang="en-US" sz="4000">
                <a:latin typeface="Comic Sans MS" panose="030F0702030302020204" pitchFamily="66" charset="0"/>
              </a:rPr>
              <a:t>Now that Eduardo and his family have reached their new house, they need some help in unpacking their belongings.  Help Eduardo decide on the best simple machine to use in each situation.</a:t>
            </a:r>
            <a:endParaRPr lang="en-US" altLang="en-US" sz="4000"/>
          </a:p>
        </p:txBody>
      </p:sp>
    </p:spTree>
    <p:extLst>
      <p:ext uri="{BB962C8B-B14F-4D97-AF65-F5344CB8AC3E}">
        <p14:creationId xmlns:p14="http://schemas.microsoft.com/office/powerpoint/2010/main" val="422030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Eduardo with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362200"/>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251" name="Rectangle 3"/>
          <p:cNvSpPr>
            <a:spLocks noGrp="1" noChangeArrowheads="1"/>
          </p:cNvSpPr>
          <p:nvPr>
            <p:ph type="title" idx="4294967295"/>
          </p:nvPr>
        </p:nvSpPr>
        <p:spPr>
          <a:xfrm>
            <a:off x="3200400" y="1"/>
            <a:ext cx="6934200" cy="1782763"/>
          </a:xfrm>
        </p:spPr>
        <p:txBody>
          <a:bodyPr/>
          <a:lstStyle/>
          <a:p>
            <a:pPr>
              <a:defRPr/>
            </a:pPr>
            <a:r>
              <a:rPr lang="en-US" altLang="en-US" sz="2800">
                <a:latin typeface="Comic Sans MS" panose="030F0702030302020204" pitchFamily="66" charset="0"/>
              </a:rPr>
              <a:t>Eduardo needs to open the boxes his mom sealed with packing tape.  What simple machine should he use?</a:t>
            </a:r>
            <a:endParaRPr lang="en-US" altLang="en-US" sz="2800"/>
          </a:p>
        </p:txBody>
      </p:sp>
      <p:pic>
        <p:nvPicPr>
          <p:cNvPr id="309252" name="Picture 4" descr="scisso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3048001"/>
            <a:ext cx="24257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9253" name="Text Box 5"/>
          <p:cNvSpPr txBox="1">
            <a:spLocks noChangeArrowheads="1"/>
          </p:cNvSpPr>
          <p:nvPr/>
        </p:nvSpPr>
        <p:spPr bwMode="auto">
          <a:xfrm>
            <a:off x="4038600" y="5562601"/>
            <a:ext cx="4419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400">
                <a:latin typeface="Comic Sans MS" panose="030F0702030302020204" pitchFamily="66" charset="0"/>
              </a:rPr>
              <a:t>Eduardo should use a </a:t>
            </a:r>
            <a:r>
              <a:rPr lang="en-US" altLang="en-US" sz="2400" i="1">
                <a:latin typeface="Comic Sans MS" panose="030F0702030302020204" pitchFamily="66" charset="0"/>
              </a:rPr>
              <a:t>wedge</a:t>
            </a:r>
            <a:r>
              <a:rPr lang="en-US" altLang="en-US" sz="2400">
                <a:latin typeface="Comic Sans MS" panose="030F0702030302020204" pitchFamily="66" charset="0"/>
              </a:rPr>
              <a:t> </a:t>
            </a:r>
          </a:p>
          <a:p>
            <a:pPr eaLnBrk="1" hangingPunct="1">
              <a:spcBef>
                <a:spcPct val="50000"/>
              </a:spcBef>
            </a:pPr>
            <a:r>
              <a:rPr lang="en-US" altLang="en-US" sz="2400">
                <a:latin typeface="Comic Sans MS" panose="030F0702030302020204" pitchFamily="66" charset="0"/>
              </a:rPr>
              <a:t>(probably a pair of scissors).</a:t>
            </a:r>
            <a:endParaRPr lang="en-US" altLang="en-US" sz="1800">
              <a:latin typeface="Cochin" charset="0"/>
            </a:endParaRPr>
          </a:p>
        </p:txBody>
      </p:sp>
    </p:spTree>
    <p:extLst>
      <p:ext uri="{BB962C8B-B14F-4D97-AF65-F5344CB8AC3E}">
        <p14:creationId xmlns:p14="http://schemas.microsoft.com/office/powerpoint/2010/main" val="7442747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9252"/>
                                        </p:tgtEl>
                                        <p:attrNameLst>
                                          <p:attrName>style.visibility</p:attrName>
                                        </p:attrNameLst>
                                      </p:cBhvr>
                                      <p:to>
                                        <p:strVal val="visible"/>
                                      </p:to>
                                    </p:set>
                                    <p:animEffect transition="in" filter="dissolve">
                                      <p:cBhvr>
                                        <p:cTn id="7" dur="500"/>
                                        <p:tgtEl>
                                          <p:spTgt spid="3092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9253"/>
                                        </p:tgtEl>
                                        <p:attrNameLst>
                                          <p:attrName>style.visibility</p:attrName>
                                        </p:attrNameLst>
                                      </p:cBhvr>
                                      <p:to>
                                        <p:strVal val="visible"/>
                                      </p:to>
                                    </p:set>
                                    <p:animEffect transition="in" filter="dissolve">
                                      <p:cBhvr>
                                        <p:cTn id="12" dur="5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truck door stu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5146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9" name="Rectangle 3"/>
          <p:cNvSpPr>
            <a:spLocks noGrp="1" noChangeArrowheads="1"/>
          </p:cNvSpPr>
          <p:nvPr>
            <p:ph type="title" idx="4294967295"/>
          </p:nvPr>
        </p:nvSpPr>
        <p:spPr>
          <a:xfrm>
            <a:off x="2743200" y="152400"/>
            <a:ext cx="7467600" cy="1371600"/>
          </a:xfrm>
        </p:spPr>
        <p:txBody>
          <a:bodyPr/>
          <a:lstStyle/>
          <a:p>
            <a:pPr>
              <a:defRPr/>
            </a:pPr>
            <a:r>
              <a:rPr lang="en-US" altLang="en-US" sz="2800">
                <a:latin typeface="Comic Sans MS" panose="030F0702030302020204" pitchFamily="66" charset="0"/>
              </a:rPr>
              <a:t>The door to the moving truck is jammed shut.  What simple machine might Eduardo’s father use to open it?</a:t>
            </a:r>
            <a:endParaRPr lang="en-US" altLang="en-US" sz="2800"/>
          </a:p>
        </p:txBody>
      </p:sp>
      <p:pic>
        <p:nvPicPr>
          <p:cNvPr id="311300" name="Picture 4" descr="Black metal crowb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590800"/>
            <a:ext cx="3594100" cy="2382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1301" name="Text Box 5"/>
          <p:cNvSpPr txBox="1">
            <a:spLocks noChangeArrowheads="1"/>
          </p:cNvSpPr>
          <p:nvPr/>
        </p:nvSpPr>
        <p:spPr bwMode="auto">
          <a:xfrm>
            <a:off x="3352800" y="5334001"/>
            <a:ext cx="533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5000"/>
              <a:buFont typeface="Monotype Sorts" charset="2"/>
              <a:buChar char="b"/>
              <a:defRPr kumimoji="1" sz="3200">
                <a:solidFill>
                  <a:schemeClr val="tx1"/>
                </a:solidFill>
                <a:latin typeface="Georgia" panose="02040502050405020303" pitchFamily="18" charset="0"/>
                <a:ea typeface="MS PGothic" panose="020B0600070205080204" pitchFamily="34" charset="-128"/>
              </a:defRPr>
            </a:lvl1pPr>
            <a:lvl2pPr marL="742950" indent="-285750">
              <a:spcBef>
                <a:spcPct val="20000"/>
              </a:spcBef>
              <a:buClr>
                <a:schemeClr val="accent2"/>
              </a:buClr>
              <a:buChar char="•"/>
              <a:defRPr kumimoji="1" sz="2800">
                <a:solidFill>
                  <a:schemeClr val="tx1"/>
                </a:solidFill>
                <a:latin typeface="Georgia" panose="02040502050405020303" pitchFamily="18" charset="0"/>
                <a:ea typeface="MS PGothic" panose="020B0600070205080204" pitchFamily="34" charset="-128"/>
              </a:defRPr>
            </a:lvl2pPr>
            <a:lvl3pPr marL="1143000" indent="-228600">
              <a:spcBef>
                <a:spcPct val="20000"/>
              </a:spcBef>
              <a:buChar char="–"/>
              <a:defRPr kumimoji="1" sz="2400">
                <a:solidFill>
                  <a:schemeClr val="tx1"/>
                </a:solidFill>
                <a:latin typeface="Georgia" panose="02040502050405020303" pitchFamily="18" charset="0"/>
                <a:ea typeface="MS PGothic" panose="020B0600070205080204" pitchFamily="34" charset="-128"/>
              </a:defRPr>
            </a:lvl3pPr>
            <a:lvl4pPr marL="16002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4pPr>
            <a:lvl5pPr marL="20574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buClrTx/>
              <a:buSzTx/>
              <a:buFontTx/>
              <a:buNone/>
            </a:pPr>
            <a:r>
              <a:rPr kumimoji="0" lang="en-US" altLang="en-US" sz="2400">
                <a:latin typeface="Comic Sans MS" panose="030F0702030302020204" pitchFamily="66" charset="0"/>
              </a:rPr>
              <a:t>Eduardo’s father should use a </a:t>
            </a:r>
            <a:r>
              <a:rPr kumimoji="0" lang="en-US" altLang="en-US" sz="2400" i="1">
                <a:latin typeface="Comic Sans MS" panose="030F0702030302020204" pitchFamily="66" charset="0"/>
              </a:rPr>
              <a:t>lever </a:t>
            </a:r>
          </a:p>
          <a:p>
            <a:pPr eaLnBrk="1" hangingPunct="1">
              <a:spcBef>
                <a:spcPct val="50000"/>
              </a:spcBef>
              <a:buClrTx/>
              <a:buSzTx/>
              <a:buFontTx/>
              <a:buNone/>
            </a:pPr>
            <a:r>
              <a:rPr kumimoji="0" lang="en-US" altLang="en-US" sz="2400">
                <a:latin typeface="Comic Sans MS" panose="030F0702030302020204" pitchFamily="66" charset="0"/>
              </a:rPr>
              <a:t>(most likely a crowbar).</a:t>
            </a:r>
            <a:endParaRPr kumimoji="0" lang="en-US" altLang="en-US" sz="1800">
              <a:latin typeface="Cochin" charset="0"/>
            </a:endParaRPr>
          </a:p>
        </p:txBody>
      </p:sp>
    </p:spTree>
    <p:extLst>
      <p:ext uri="{BB962C8B-B14F-4D97-AF65-F5344CB8AC3E}">
        <p14:creationId xmlns:p14="http://schemas.microsoft.com/office/powerpoint/2010/main" val="11844726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1300"/>
                                        </p:tgtEl>
                                        <p:attrNameLst>
                                          <p:attrName>style.visibility</p:attrName>
                                        </p:attrNameLst>
                                      </p:cBhvr>
                                      <p:to>
                                        <p:strVal val="visible"/>
                                      </p:to>
                                    </p:set>
                                    <p:animEffect transition="in" filter="dissolve">
                                      <p:cBhvr>
                                        <p:cTn id="7" dur="500"/>
                                        <p:tgtEl>
                                          <p:spTgt spid="3113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1301"/>
                                        </p:tgtEl>
                                        <p:attrNameLst>
                                          <p:attrName>style.visibility</p:attrName>
                                        </p:attrNameLst>
                                      </p:cBhvr>
                                      <p:to>
                                        <p:strVal val="visible"/>
                                      </p:to>
                                    </p:set>
                                    <p:animEffect transition="in" filter="dissolve">
                                      <p:cBhvr>
                                        <p:cTn id="12" dur="500"/>
                                        <p:tgtEl>
                                          <p:spTgt spid="311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0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Eduardo in moving v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133600"/>
            <a:ext cx="29718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347" name="Rectangle 3"/>
          <p:cNvSpPr>
            <a:spLocks noGrp="1" noChangeArrowheads="1"/>
          </p:cNvSpPr>
          <p:nvPr>
            <p:ph type="title" idx="4294967295"/>
          </p:nvPr>
        </p:nvSpPr>
        <p:spPr>
          <a:xfrm>
            <a:off x="2819400" y="0"/>
            <a:ext cx="7010400" cy="1295400"/>
          </a:xfrm>
        </p:spPr>
        <p:txBody>
          <a:bodyPr/>
          <a:lstStyle/>
          <a:p>
            <a:pPr>
              <a:defRPr/>
            </a:pPr>
            <a:r>
              <a:rPr lang="en-US" altLang="en-US" sz="2800">
                <a:latin typeface="Comic Sans MS" panose="030F0702030302020204" pitchFamily="66" charset="0"/>
              </a:rPr>
              <a:t>Eduardo needs to carry the boxes out of the moving truck.  What simple machine will make this easier?</a:t>
            </a:r>
            <a:endParaRPr lang="en-US" altLang="en-US" sz="2800"/>
          </a:p>
        </p:txBody>
      </p:sp>
      <p:pic>
        <p:nvPicPr>
          <p:cNvPr id="313348" name="Picture 4" descr="handi-van_ra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209800"/>
            <a:ext cx="3810000" cy="2628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3349" name="Text Box 5"/>
          <p:cNvSpPr txBox="1">
            <a:spLocks noChangeArrowheads="1"/>
          </p:cNvSpPr>
          <p:nvPr/>
        </p:nvSpPr>
        <p:spPr bwMode="auto">
          <a:xfrm>
            <a:off x="2971800" y="5257801"/>
            <a:ext cx="701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algn="ctr" eaLnBrk="1" hangingPunct="1">
              <a:spcBef>
                <a:spcPct val="50000"/>
              </a:spcBef>
            </a:pPr>
            <a:r>
              <a:rPr lang="en-US" altLang="en-US" sz="2400">
                <a:latin typeface="Comic Sans MS" panose="030F0702030302020204" pitchFamily="66" charset="0"/>
              </a:rPr>
              <a:t>Eduardo needs an </a:t>
            </a:r>
            <a:r>
              <a:rPr lang="en-US" altLang="en-US" sz="2400" i="1">
                <a:latin typeface="Comic Sans MS" panose="030F0702030302020204" pitchFamily="66" charset="0"/>
              </a:rPr>
              <a:t>inclined plane </a:t>
            </a:r>
          </a:p>
          <a:p>
            <a:pPr algn="ctr" eaLnBrk="1" hangingPunct="1">
              <a:spcBef>
                <a:spcPct val="50000"/>
              </a:spcBef>
            </a:pPr>
            <a:r>
              <a:rPr lang="en-US" altLang="en-US" sz="2400">
                <a:latin typeface="Comic Sans MS" panose="030F0702030302020204" pitchFamily="66" charset="0"/>
              </a:rPr>
              <a:t>(a ramp) to carry the boxes out of the truck.</a:t>
            </a:r>
            <a:endParaRPr lang="en-US" altLang="en-US" sz="1800">
              <a:latin typeface="Cochin" charset="0"/>
            </a:endParaRPr>
          </a:p>
        </p:txBody>
      </p:sp>
    </p:spTree>
    <p:extLst>
      <p:ext uri="{BB962C8B-B14F-4D97-AF65-F5344CB8AC3E}">
        <p14:creationId xmlns:p14="http://schemas.microsoft.com/office/powerpoint/2010/main" val="9390600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3348"/>
                                        </p:tgtEl>
                                        <p:attrNameLst>
                                          <p:attrName>style.visibility</p:attrName>
                                        </p:attrNameLst>
                                      </p:cBhvr>
                                      <p:to>
                                        <p:strVal val="visible"/>
                                      </p:to>
                                    </p:set>
                                    <p:animEffect transition="in" filter="dissolve">
                                      <p:cBhvr>
                                        <p:cTn id="7" dur="500"/>
                                        <p:tgtEl>
                                          <p:spTgt spid="3133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3349"/>
                                        </p:tgtEl>
                                        <p:attrNameLst>
                                          <p:attrName>style.visibility</p:attrName>
                                        </p:attrNameLst>
                                      </p:cBhvr>
                                      <p:to>
                                        <p:strVal val="visible"/>
                                      </p:to>
                                    </p:set>
                                    <p:animEffect transition="in" filter="dissolve">
                                      <p:cBhvr>
                                        <p:cTn id="12" dur="500"/>
                                        <p:tgtEl>
                                          <p:spTgt spid="313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Eduardo with flagpo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3622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5395" name="Rectangle 3"/>
          <p:cNvSpPr>
            <a:spLocks noGrp="1" noChangeArrowheads="1"/>
          </p:cNvSpPr>
          <p:nvPr>
            <p:ph type="title" idx="4294967295"/>
          </p:nvPr>
        </p:nvSpPr>
        <p:spPr>
          <a:xfrm>
            <a:off x="2819400" y="152400"/>
            <a:ext cx="7467600" cy="1371600"/>
          </a:xfrm>
        </p:spPr>
        <p:txBody>
          <a:bodyPr/>
          <a:lstStyle/>
          <a:p>
            <a:pPr>
              <a:defRPr/>
            </a:pPr>
            <a:r>
              <a:rPr lang="en-US" altLang="en-US" sz="2800">
                <a:latin typeface="Comic Sans MS" panose="030F0702030302020204" pitchFamily="66" charset="0"/>
              </a:rPr>
              <a:t>There is a flagpole outside Eduardo’s new school.  What simple machine could be used to raise and lower the flag?</a:t>
            </a:r>
            <a:endParaRPr lang="en-US" altLang="en-US" sz="2800"/>
          </a:p>
        </p:txBody>
      </p:sp>
      <p:pic>
        <p:nvPicPr>
          <p:cNvPr id="315396" name="Picture 4" descr="flag-po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362201"/>
            <a:ext cx="3429000" cy="28051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5397" name="Text Box 5"/>
          <p:cNvSpPr txBox="1">
            <a:spLocks noChangeArrowheads="1"/>
          </p:cNvSpPr>
          <p:nvPr/>
        </p:nvSpPr>
        <p:spPr bwMode="auto">
          <a:xfrm>
            <a:off x="3657600" y="5410200"/>
            <a:ext cx="5181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800">
                <a:latin typeface="Comic Sans MS" panose="030F0702030302020204" pitchFamily="66" charset="0"/>
              </a:rPr>
              <a:t>A </a:t>
            </a:r>
            <a:r>
              <a:rPr lang="en-US" altLang="en-US" sz="2800" i="1">
                <a:latin typeface="Comic Sans MS" panose="030F0702030302020204" pitchFamily="66" charset="0"/>
              </a:rPr>
              <a:t>pulley </a:t>
            </a:r>
            <a:r>
              <a:rPr lang="en-US" altLang="en-US" sz="2800">
                <a:latin typeface="Comic Sans MS" panose="030F0702030302020204" pitchFamily="66" charset="0"/>
              </a:rPr>
              <a:t>is used to raise and lower the flag.</a:t>
            </a:r>
            <a:endParaRPr lang="en-US" altLang="en-US" sz="1800">
              <a:latin typeface="Cochin" charset="0"/>
            </a:endParaRPr>
          </a:p>
        </p:txBody>
      </p:sp>
    </p:spTree>
    <p:extLst>
      <p:ext uri="{BB962C8B-B14F-4D97-AF65-F5344CB8AC3E}">
        <p14:creationId xmlns:p14="http://schemas.microsoft.com/office/powerpoint/2010/main" val="1924110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5396"/>
                                        </p:tgtEl>
                                        <p:attrNameLst>
                                          <p:attrName>style.visibility</p:attrName>
                                        </p:attrNameLst>
                                      </p:cBhvr>
                                      <p:to>
                                        <p:strVal val="visible"/>
                                      </p:to>
                                    </p:set>
                                    <p:animEffect transition="in" filter="dissolve">
                                      <p:cBhvr>
                                        <p:cTn id="7" dur="500"/>
                                        <p:tgtEl>
                                          <p:spTgt spid="3153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5397"/>
                                        </p:tgtEl>
                                        <p:attrNameLst>
                                          <p:attrName>style.visibility</p:attrName>
                                        </p:attrNameLst>
                                      </p:cBhvr>
                                      <p:to>
                                        <p:strVal val="visible"/>
                                      </p:to>
                                    </p:set>
                                    <p:animEffect transition="in" filter="dissolve">
                                      <p:cBhvr>
                                        <p:cTn id="12" dur="500"/>
                                        <p:tgtEl>
                                          <p:spTgt spid="315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a:defRPr/>
            </a:pPr>
            <a:r>
              <a:rPr lang="en-US" altLang="en-US"/>
              <a:t>GPS</a:t>
            </a:r>
          </a:p>
        </p:txBody>
      </p:sp>
      <p:sp>
        <p:nvSpPr>
          <p:cNvPr id="268291" name="Rectangle 3"/>
          <p:cNvSpPr>
            <a:spLocks noGrp="1" noChangeArrowheads="1"/>
          </p:cNvSpPr>
          <p:nvPr>
            <p:ph type="body" idx="1"/>
          </p:nvPr>
        </p:nvSpPr>
        <p:spPr/>
        <p:txBody>
          <a:bodyPr/>
          <a:lstStyle/>
          <a:p>
            <a:pPr>
              <a:buFont typeface="Monotype Sorts" pitchFamily="2" charset="2"/>
              <a:buChar char="b"/>
              <a:defRPr/>
            </a:pPr>
            <a:r>
              <a:rPr lang="en-US" altLang="en-US" b="1">
                <a:effectLst/>
                <a:ea typeface="+mn-ea"/>
              </a:rPr>
              <a:t>S8P3. Students will investigate relationship between force, mass, and the motion of objects. </a:t>
            </a:r>
            <a:endParaRPr lang="en-US" altLang="en-US">
              <a:effectLst/>
              <a:ea typeface="+mn-ea"/>
            </a:endParaRPr>
          </a:p>
          <a:p>
            <a:pPr>
              <a:buFont typeface="Monotype Sorts" pitchFamily="2" charset="2"/>
              <a:buChar char="b"/>
              <a:defRPr/>
            </a:pPr>
            <a:r>
              <a:rPr lang="en-US" altLang="en-US">
                <a:effectLst/>
                <a:ea typeface="+mn-ea"/>
              </a:rPr>
              <a:t>c. Demonstrate the effect of simple machines (lever, inclined plane, pulley, wedge, screw, and wheel and axle) on work. </a:t>
            </a:r>
          </a:p>
          <a:p>
            <a:pPr>
              <a:buFont typeface="Monotype Sorts" pitchFamily="2" charset="2"/>
              <a:buChar char="b"/>
              <a:defRPr/>
            </a:pPr>
            <a:endParaRPr lang="en-US" altLang="en-US">
              <a:ea typeface="+mn-ea"/>
            </a:endParaRPr>
          </a:p>
        </p:txBody>
      </p:sp>
    </p:spTree>
    <p:extLst>
      <p:ext uri="{BB962C8B-B14F-4D97-AF65-F5344CB8AC3E}">
        <p14:creationId xmlns:p14="http://schemas.microsoft.com/office/powerpoint/2010/main" val="2796479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Eduardo with cabi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2860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43" name="Rectangle 3"/>
          <p:cNvSpPr>
            <a:spLocks noGrp="1" noChangeArrowheads="1"/>
          </p:cNvSpPr>
          <p:nvPr>
            <p:ph type="title" idx="4294967295"/>
          </p:nvPr>
        </p:nvSpPr>
        <p:spPr>
          <a:xfrm>
            <a:off x="2743200" y="228600"/>
            <a:ext cx="7696200" cy="1295400"/>
          </a:xfrm>
        </p:spPr>
        <p:txBody>
          <a:bodyPr/>
          <a:lstStyle/>
          <a:p>
            <a:pPr>
              <a:defRPr/>
            </a:pPr>
            <a:r>
              <a:rPr lang="en-US" altLang="en-US" sz="2800">
                <a:latin typeface="Comic Sans MS" panose="030F0702030302020204" pitchFamily="66" charset="0"/>
              </a:rPr>
              <a:t>Eduardo’s mom wants to hang a cabinet in the new kitchen.  What simple machine might she use to attach it to the wall?</a:t>
            </a:r>
            <a:endParaRPr lang="en-US" altLang="en-US" sz="2800"/>
          </a:p>
        </p:txBody>
      </p:sp>
      <p:pic>
        <p:nvPicPr>
          <p:cNvPr id="317444" name="Picture 4" descr="Scr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514600"/>
            <a:ext cx="3454400" cy="2590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7445" name="Text Box 5"/>
          <p:cNvSpPr txBox="1">
            <a:spLocks noChangeArrowheads="1"/>
          </p:cNvSpPr>
          <p:nvPr/>
        </p:nvSpPr>
        <p:spPr bwMode="auto">
          <a:xfrm>
            <a:off x="3429000" y="5410201"/>
            <a:ext cx="6553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5000"/>
              <a:buFont typeface="Monotype Sorts" charset="2"/>
              <a:buChar char="b"/>
              <a:defRPr kumimoji="1" sz="3200">
                <a:solidFill>
                  <a:schemeClr val="tx1"/>
                </a:solidFill>
                <a:latin typeface="Georgia" panose="02040502050405020303" pitchFamily="18" charset="0"/>
                <a:ea typeface="MS PGothic" panose="020B0600070205080204" pitchFamily="34" charset="-128"/>
              </a:defRPr>
            </a:lvl1pPr>
            <a:lvl2pPr marL="742950" indent="-285750">
              <a:spcBef>
                <a:spcPct val="20000"/>
              </a:spcBef>
              <a:buClr>
                <a:schemeClr val="accent2"/>
              </a:buClr>
              <a:buChar char="•"/>
              <a:defRPr kumimoji="1" sz="2800">
                <a:solidFill>
                  <a:schemeClr val="tx1"/>
                </a:solidFill>
                <a:latin typeface="Georgia" panose="02040502050405020303" pitchFamily="18" charset="0"/>
                <a:ea typeface="MS PGothic" panose="020B0600070205080204" pitchFamily="34" charset="-128"/>
              </a:defRPr>
            </a:lvl2pPr>
            <a:lvl3pPr marL="1143000" indent="-228600">
              <a:spcBef>
                <a:spcPct val="20000"/>
              </a:spcBef>
              <a:buChar char="–"/>
              <a:defRPr kumimoji="1" sz="2400">
                <a:solidFill>
                  <a:schemeClr val="tx1"/>
                </a:solidFill>
                <a:latin typeface="Georgia" panose="02040502050405020303" pitchFamily="18" charset="0"/>
                <a:ea typeface="MS PGothic" panose="020B0600070205080204" pitchFamily="34" charset="-128"/>
              </a:defRPr>
            </a:lvl3pPr>
            <a:lvl4pPr marL="16002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4pPr>
            <a:lvl5pPr marL="20574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9pPr>
          </a:lstStyle>
          <a:p>
            <a:pPr algn="ctr" eaLnBrk="1" hangingPunct="1">
              <a:spcBef>
                <a:spcPct val="50000"/>
              </a:spcBef>
              <a:buClrTx/>
              <a:buSzTx/>
              <a:buFontTx/>
              <a:buNone/>
            </a:pPr>
            <a:r>
              <a:rPr kumimoji="0" lang="en-US" altLang="en-US" sz="2400">
                <a:latin typeface="Comic Sans MS" panose="030F0702030302020204" pitchFamily="66" charset="0"/>
              </a:rPr>
              <a:t>Eduardo’s mom could use a </a:t>
            </a:r>
            <a:r>
              <a:rPr kumimoji="0" lang="en-US" altLang="en-US" sz="2400" i="1">
                <a:latin typeface="Comic Sans MS" panose="030F0702030302020204" pitchFamily="66" charset="0"/>
              </a:rPr>
              <a:t>screw </a:t>
            </a:r>
            <a:r>
              <a:rPr kumimoji="0" lang="en-US" altLang="en-US" sz="2400">
                <a:latin typeface="Comic Sans MS" panose="030F0702030302020204" pitchFamily="66" charset="0"/>
              </a:rPr>
              <a:t>to attach the cabinet to the wall and hold it in place.</a:t>
            </a:r>
            <a:endParaRPr kumimoji="0" lang="en-US" altLang="en-US" sz="1800">
              <a:latin typeface="Cochin" charset="0"/>
            </a:endParaRPr>
          </a:p>
        </p:txBody>
      </p:sp>
    </p:spTree>
    <p:extLst>
      <p:ext uri="{BB962C8B-B14F-4D97-AF65-F5344CB8AC3E}">
        <p14:creationId xmlns:p14="http://schemas.microsoft.com/office/powerpoint/2010/main" val="3424905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7444"/>
                                        </p:tgtEl>
                                        <p:attrNameLst>
                                          <p:attrName>style.visibility</p:attrName>
                                        </p:attrNameLst>
                                      </p:cBhvr>
                                      <p:to>
                                        <p:strVal val="visible"/>
                                      </p:to>
                                    </p:set>
                                    <p:animEffect transition="in" filter="dissolve">
                                      <p:cBhvr>
                                        <p:cTn id="7" dur="500"/>
                                        <p:tgtEl>
                                          <p:spTgt spid="3174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45"/>
                                        </p:tgtEl>
                                        <p:attrNameLst>
                                          <p:attrName>style.visibility</p:attrName>
                                        </p:attrNameLst>
                                      </p:cBhvr>
                                      <p:to>
                                        <p:strVal val="visible"/>
                                      </p:to>
                                    </p:set>
                                    <p:animEffect transition="in" filter="dissolve">
                                      <p:cBhvr>
                                        <p:cTn id="12" dur="500"/>
                                        <p:tgtEl>
                                          <p:spTgt spid="317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Eduardo with doorkno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286000"/>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9491" name="Rectangle 3"/>
          <p:cNvSpPr>
            <a:spLocks noGrp="1" noChangeArrowheads="1"/>
          </p:cNvSpPr>
          <p:nvPr>
            <p:ph type="title" idx="4294967295"/>
          </p:nvPr>
        </p:nvSpPr>
        <p:spPr>
          <a:xfrm>
            <a:off x="2743200" y="381000"/>
            <a:ext cx="7010400" cy="1066800"/>
          </a:xfrm>
        </p:spPr>
        <p:txBody>
          <a:bodyPr>
            <a:normAutofit fontScale="90000"/>
          </a:bodyPr>
          <a:lstStyle/>
          <a:p>
            <a:pPr>
              <a:defRPr/>
            </a:pPr>
            <a:r>
              <a:rPr lang="en-US" altLang="en-US" sz="2800">
                <a:latin typeface="Comic Sans MS" panose="030F0702030302020204" pitchFamily="66" charset="0"/>
              </a:rPr>
              <a:t>Eduardo helped his father install doorknobs in the new house.  What kind of simple machine is a doorknob?</a:t>
            </a:r>
            <a:endParaRPr lang="en-US" altLang="en-US" sz="2800"/>
          </a:p>
        </p:txBody>
      </p:sp>
      <p:pic>
        <p:nvPicPr>
          <p:cNvPr id="319492" name="Picture 4" descr="doorkno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590801"/>
            <a:ext cx="3276600" cy="2157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19493" name="Text Box 5"/>
          <p:cNvSpPr txBox="1">
            <a:spLocks noChangeArrowheads="1"/>
          </p:cNvSpPr>
          <p:nvPr/>
        </p:nvSpPr>
        <p:spPr bwMode="auto">
          <a:xfrm>
            <a:off x="3657600" y="5562601"/>
            <a:ext cx="5410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Georgia" panose="02040502050405020303" pitchFamily="18" charset="0"/>
                <a:ea typeface="MS PGothic" panose="020B0600070205080204" pitchFamily="34" charset="-128"/>
              </a:defRPr>
            </a:lvl1pPr>
            <a:lvl2pPr marL="742950" indent="-285750">
              <a:defRPr sz="3200">
                <a:solidFill>
                  <a:schemeClr val="tx1"/>
                </a:solidFill>
                <a:latin typeface="Georgia" panose="02040502050405020303" pitchFamily="18" charset="0"/>
                <a:ea typeface="MS PGothic" panose="020B0600070205080204" pitchFamily="34" charset="-128"/>
              </a:defRPr>
            </a:lvl2pPr>
            <a:lvl3pPr marL="1143000" indent="-228600">
              <a:defRPr sz="3200">
                <a:solidFill>
                  <a:schemeClr val="tx1"/>
                </a:solidFill>
                <a:latin typeface="Georgia" panose="02040502050405020303" pitchFamily="18" charset="0"/>
                <a:ea typeface="MS PGothic" panose="020B0600070205080204" pitchFamily="34" charset="-128"/>
              </a:defRPr>
            </a:lvl3pPr>
            <a:lvl4pPr marL="1600200" indent="-228600">
              <a:defRPr sz="3200">
                <a:solidFill>
                  <a:schemeClr val="tx1"/>
                </a:solidFill>
                <a:latin typeface="Georgia" panose="02040502050405020303" pitchFamily="18" charset="0"/>
                <a:ea typeface="MS PGothic" panose="020B0600070205080204" pitchFamily="34" charset="-128"/>
              </a:defRPr>
            </a:lvl4pPr>
            <a:lvl5pPr marL="2057400" indent="-228600">
              <a:defRPr sz="32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Georgia" panose="02040502050405020303" pitchFamily="18" charset="0"/>
                <a:ea typeface="MS PGothic" panose="020B0600070205080204" pitchFamily="34" charset="-128"/>
              </a:defRPr>
            </a:lvl9pPr>
          </a:lstStyle>
          <a:p>
            <a:pPr eaLnBrk="1" hangingPunct="1">
              <a:spcBef>
                <a:spcPct val="50000"/>
              </a:spcBef>
            </a:pPr>
            <a:r>
              <a:rPr lang="en-US" altLang="en-US" sz="2800">
                <a:latin typeface="Comic Sans MS" panose="030F0702030302020204" pitchFamily="66" charset="0"/>
              </a:rPr>
              <a:t>A doorknob is a </a:t>
            </a:r>
            <a:r>
              <a:rPr lang="en-US" altLang="en-US" sz="2800" i="1">
                <a:latin typeface="Comic Sans MS" panose="030F0702030302020204" pitchFamily="66" charset="0"/>
              </a:rPr>
              <a:t>wheel and axel</a:t>
            </a:r>
            <a:r>
              <a:rPr lang="en-US" altLang="en-US" sz="2800">
                <a:latin typeface="Comic Sans MS" panose="030F0702030302020204" pitchFamily="66" charset="0"/>
              </a:rPr>
              <a:t>.</a:t>
            </a:r>
            <a:endParaRPr lang="en-US" altLang="en-US" sz="1800">
              <a:latin typeface="Cochin" charset="0"/>
            </a:endParaRPr>
          </a:p>
        </p:txBody>
      </p:sp>
    </p:spTree>
    <p:extLst>
      <p:ext uri="{BB962C8B-B14F-4D97-AF65-F5344CB8AC3E}">
        <p14:creationId xmlns:p14="http://schemas.microsoft.com/office/powerpoint/2010/main" val="2367238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19492"/>
                                        </p:tgtEl>
                                        <p:attrNameLst>
                                          <p:attrName>style.visibility</p:attrName>
                                        </p:attrNameLst>
                                      </p:cBhvr>
                                      <p:to>
                                        <p:strVal val="visible"/>
                                      </p:to>
                                    </p:set>
                                    <p:animEffect transition="in" filter="dissolve">
                                      <p:cBhvr>
                                        <p:cTn id="7" dur="500"/>
                                        <p:tgtEl>
                                          <p:spTgt spid="3194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9493"/>
                                        </p:tgtEl>
                                        <p:attrNameLst>
                                          <p:attrName>style.visibility</p:attrName>
                                        </p:attrNameLst>
                                      </p:cBhvr>
                                      <p:to>
                                        <p:strVal val="visible"/>
                                      </p:to>
                                    </p:set>
                                    <p:animEffect transition="in" filter="dissolve">
                                      <p:cBhvr>
                                        <p:cTn id="12" dur="500"/>
                                        <p:tgtEl>
                                          <p:spTgt spid="319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pPr>
              <a:defRPr/>
            </a:pPr>
            <a:r>
              <a:rPr lang="en-US" altLang="en-US"/>
              <a:t>Work</a:t>
            </a:r>
          </a:p>
        </p:txBody>
      </p:sp>
      <p:sp>
        <p:nvSpPr>
          <p:cNvPr id="269315" name="Rectangle 3"/>
          <p:cNvSpPr>
            <a:spLocks noGrp="1" noChangeArrowheads="1"/>
          </p:cNvSpPr>
          <p:nvPr>
            <p:ph type="body" idx="1"/>
          </p:nvPr>
        </p:nvSpPr>
        <p:spPr/>
        <p:txBody>
          <a:bodyPr/>
          <a:lstStyle/>
          <a:p>
            <a:pPr>
              <a:defRPr/>
            </a:pPr>
            <a:r>
              <a:rPr lang="en-US" altLang="en-US">
                <a:solidFill>
                  <a:srgbClr val="FFFF00"/>
                </a:solidFill>
              </a:rPr>
              <a:t>Work</a:t>
            </a:r>
            <a:r>
              <a:rPr lang="en-US" altLang="en-US"/>
              <a:t> is the application of a force to an object to move it a certain distance in the direction of the force. </a:t>
            </a:r>
          </a:p>
          <a:p>
            <a:pPr>
              <a:defRPr/>
            </a:pPr>
            <a:r>
              <a:rPr lang="en-US" altLang="en-US"/>
              <a:t>Formula</a:t>
            </a:r>
          </a:p>
          <a:p>
            <a:pPr lvl="2">
              <a:buFontTx/>
              <a:buNone/>
              <a:defRPr/>
            </a:pPr>
            <a:r>
              <a:rPr lang="en-US" altLang="en-US"/>
              <a:t>	work = force x distance or W = F x D</a:t>
            </a:r>
          </a:p>
        </p:txBody>
      </p:sp>
    </p:spTree>
    <p:extLst>
      <p:ext uri="{BB962C8B-B14F-4D97-AF65-F5344CB8AC3E}">
        <p14:creationId xmlns:p14="http://schemas.microsoft.com/office/powerpoint/2010/main" val="4152517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a:t>Force</a:t>
            </a:r>
          </a:p>
        </p:txBody>
      </p:sp>
      <p:sp>
        <p:nvSpPr>
          <p:cNvPr id="3" name="Content Placeholder 2"/>
          <p:cNvSpPr>
            <a:spLocks noGrp="1"/>
          </p:cNvSpPr>
          <p:nvPr>
            <p:ph idx="1"/>
          </p:nvPr>
        </p:nvSpPr>
        <p:spPr/>
        <p:txBody>
          <a:bodyPr/>
          <a:lstStyle/>
          <a:p>
            <a:pPr>
              <a:buFont typeface="Monotype Sorts" pitchFamily="2" charset="2"/>
              <a:buChar char="b"/>
              <a:defRPr/>
            </a:pPr>
            <a:r>
              <a:rPr lang="en-US" dirty="0">
                <a:ea typeface="+mn-ea"/>
              </a:rPr>
              <a:t>A force is a push or a pull</a:t>
            </a:r>
          </a:p>
          <a:p>
            <a:pPr>
              <a:buFont typeface="Monotype Sorts" pitchFamily="2" charset="2"/>
              <a:buChar char="b"/>
              <a:defRPr/>
            </a:pPr>
            <a:r>
              <a:rPr lang="en-US" dirty="0">
                <a:ea typeface="+mn-ea"/>
              </a:rPr>
              <a:t>A force is measured in Newtons (N)</a:t>
            </a:r>
          </a:p>
          <a:p>
            <a:pPr>
              <a:buFont typeface="Monotype Sorts" pitchFamily="2" charset="2"/>
              <a:buChar char="b"/>
              <a:defRPr/>
            </a:pPr>
            <a:endParaRPr lang="en-US" dirty="0">
              <a:ea typeface="+mn-ea"/>
            </a:endParaRPr>
          </a:p>
        </p:txBody>
      </p:sp>
    </p:spTree>
    <p:extLst>
      <p:ext uri="{BB962C8B-B14F-4D97-AF65-F5344CB8AC3E}">
        <p14:creationId xmlns:p14="http://schemas.microsoft.com/office/powerpoint/2010/main" val="322970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a:t>Distance</a:t>
            </a:r>
          </a:p>
        </p:txBody>
      </p:sp>
      <p:sp>
        <p:nvSpPr>
          <p:cNvPr id="3" name="Content Placeholder 2"/>
          <p:cNvSpPr>
            <a:spLocks noGrp="1"/>
          </p:cNvSpPr>
          <p:nvPr>
            <p:ph idx="1"/>
          </p:nvPr>
        </p:nvSpPr>
        <p:spPr/>
        <p:txBody>
          <a:bodyPr/>
          <a:lstStyle/>
          <a:p>
            <a:pPr>
              <a:defRPr/>
            </a:pPr>
            <a:r>
              <a:rPr lang="en-US" altLang="en-US"/>
              <a:t>An amount that an object travels</a:t>
            </a:r>
          </a:p>
          <a:p>
            <a:pPr>
              <a:defRPr/>
            </a:pPr>
            <a:r>
              <a:rPr lang="en-US" altLang="en-US"/>
              <a:t>Measured in meters (m)</a:t>
            </a:r>
          </a:p>
        </p:txBody>
      </p:sp>
      <p:cxnSp>
        <p:nvCxnSpPr>
          <p:cNvPr id="68612" name="Straight Connector 4"/>
          <p:cNvCxnSpPr>
            <a:cxnSpLocks noChangeShapeType="1"/>
          </p:cNvCxnSpPr>
          <p:nvPr/>
        </p:nvCxnSpPr>
        <p:spPr bwMode="auto">
          <a:xfrm>
            <a:off x="2971800" y="4648200"/>
            <a:ext cx="69342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cxnSp>
      <p:cxnSp>
        <p:nvCxnSpPr>
          <p:cNvPr id="68613" name="Straight Connector 6"/>
          <p:cNvCxnSpPr>
            <a:cxnSpLocks noChangeShapeType="1"/>
          </p:cNvCxnSpPr>
          <p:nvPr/>
        </p:nvCxnSpPr>
        <p:spPr bwMode="auto">
          <a:xfrm>
            <a:off x="2971800" y="4419600"/>
            <a:ext cx="0" cy="533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cxnSp>
      <p:cxnSp>
        <p:nvCxnSpPr>
          <p:cNvPr id="68614" name="Straight Connector 8"/>
          <p:cNvCxnSpPr>
            <a:cxnSpLocks noChangeShapeType="1"/>
          </p:cNvCxnSpPr>
          <p:nvPr/>
        </p:nvCxnSpPr>
        <p:spPr bwMode="auto">
          <a:xfrm>
            <a:off x="9906000" y="4495800"/>
            <a:ext cx="0" cy="457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cxnSp>
      <p:sp>
        <p:nvSpPr>
          <p:cNvPr id="68615" name="TextBox 9"/>
          <p:cNvSpPr txBox="1">
            <a:spLocks noChangeArrowheads="1"/>
          </p:cNvSpPr>
          <p:nvPr/>
        </p:nvSpPr>
        <p:spPr bwMode="auto">
          <a:xfrm>
            <a:off x="5334000" y="4048125"/>
            <a:ext cx="346233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5000"/>
              <a:buFont typeface="Monotype Sorts" charset="2"/>
              <a:buChar char="b"/>
              <a:defRPr kumimoji="1" sz="3200">
                <a:solidFill>
                  <a:schemeClr val="tx1"/>
                </a:solidFill>
                <a:latin typeface="Georgia" panose="02040502050405020303" pitchFamily="18" charset="0"/>
                <a:ea typeface="MS PGothic" panose="020B0600070205080204" pitchFamily="34" charset="-128"/>
              </a:defRPr>
            </a:lvl1pPr>
            <a:lvl2pPr marL="742950" indent="-285750">
              <a:spcBef>
                <a:spcPct val="20000"/>
              </a:spcBef>
              <a:buClr>
                <a:schemeClr val="accent2"/>
              </a:buClr>
              <a:buChar char="•"/>
              <a:defRPr kumimoji="1" sz="2800">
                <a:solidFill>
                  <a:schemeClr val="tx1"/>
                </a:solidFill>
                <a:latin typeface="Georgia" panose="02040502050405020303" pitchFamily="18" charset="0"/>
                <a:ea typeface="MS PGothic" panose="020B0600070205080204" pitchFamily="34" charset="-128"/>
              </a:defRPr>
            </a:lvl2pPr>
            <a:lvl3pPr marL="1143000" indent="-228600">
              <a:spcBef>
                <a:spcPct val="20000"/>
              </a:spcBef>
              <a:buChar char="–"/>
              <a:defRPr kumimoji="1" sz="2400">
                <a:solidFill>
                  <a:schemeClr val="tx1"/>
                </a:solidFill>
                <a:latin typeface="Georgia" panose="02040502050405020303" pitchFamily="18" charset="0"/>
                <a:ea typeface="MS PGothic" panose="020B0600070205080204" pitchFamily="34" charset="-128"/>
              </a:defRPr>
            </a:lvl3pPr>
            <a:lvl4pPr marL="16002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4pPr>
            <a:lvl5pPr marL="20574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9pPr>
          </a:lstStyle>
          <a:p>
            <a:pPr>
              <a:spcBef>
                <a:spcPct val="0"/>
              </a:spcBef>
              <a:buClrTx/>
              <a:buSzTx/>
              <a:buFontTx/>
              <a:buNone/>
            </a:pPr>
            <a:r>
              <a:rPr kumimoji="0" lang="en-US" altLang="en-US"/>
              <a:t>1 meter*</a:t>
            </a:r>
          </a:p>
        </p:txBody>
      </p:sp>
      <p:sp>
        <p:nvSpPr>
          <p:cNvPr id="68616" name="TextBox 10"/>
          <p:cNvSpPr txBox="1">
            <a:spLocks noChangeArrowheads="1"/>
          </p:cNvSpPr>
          <p:nvPr/>
        </p:nvSpPr>
        <p:spPr bwMode="auto">
          <a:xfrm>
            <a:off x="2895600" y="6110289"/>
            <a:ext cx="3124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5000"/>
              <a:buFont typeface="Monotype Sorts" charset="2"/>
              <a:buChar char="b"/>
              <a:defRPr kumimoji="1" sz="3200">
                <a:solidFill>
                  <a:schemeClr val="tx1"/>
                </a:solidFill>
                <a:latin typeface="Georgia" panose="02040502050405020303" pitchFamily="18" charset="0"/>
                <a:ea typeface="MS PGothic" panose="020B0600070205080204" pitchFamily="34" charset="-128"/>
              </a:defRPr>
            </a:lvl1pPr>
            <a:lvl2pPr marL="742950" indent="-285750">
              <a:spcBef>
                <a:spcPct val="20000"/>
              </a:spcBef>
              <a:buClr>
                <a:schemeClr val="accent2"/>
              </a:buClr>
              <a:buChar char="•"/>
              <a:defRPr kumimoji="1" sz="2800">
                <a:solidFill>
                  <a:schemeClr val="tx1"/>
                </a:solidFill>
                <a:latin typeface="Georgia" panose="02040502050405020303" pitchFamily="18" charset="0"/>
                <a:ea typeface="MS PGothic" panose="020B0600070205080204" pitchFamily="34" charset="-128"/>
              </a:defRPr>
            </a:lvl2pPr>
            <a:lvl3pPr marL="1143000" indent="-228600">
              <a:spcBef>
                <a:spcPct val="20000"/>
              </a:spcBef>
              <a:buChar char="–"/>
              <a:defRPr kumimoji="1" sz="2400">
                <a:solidFill>
                  <a:schemeClr val="tx1"/>
                </a:solidFill>
                <a:latin typeface="Georgia" panose="02040502050405020303" pitchFamily="18" charset="0"/>
                <a:ea typeface="MS PGothic" panose="020B0600070205080204" pitchFamily="34" charset="-128"/>
              </a:defRPr>
            </a:lvl3pPr>
            <a:lvl4pPr marL="16002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4pPr>
            <a:lvl5pPr marL="2057400" indent="-228600">
              <a:spcBef>
                <a:spcPct val="20000"/>
              </a:spcBef>
              <a:buChar char="»"/>
              <a:defRPr kumimoji="1" sz="2000">
                <a:solidFill>
                  <a:schemeClr val="tx1"/>
                </a:solidFill>
                <a:latin typeface="Georgia" panose="02040502050405020303"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Georgia" panose="02040502050405020303" pitchFamily="18" charset="0"/>
                <a:ea typeface="MS PGothic" panose="020B0600070205080204" pitchFamily="34" charset="-128"/>
              </a:defRPr>
            </a:lvl9pPr>
          </a:lstStyle>
          <a:p>
            <a:pPr>
              <a:spcBef>
                <a:spcPct val="0"/>
              </a:spcBef>
              <a:buClrTx/>
              <a:buSzTx/>
              <a:buFontTx/>
              <a:buNone/>
            </a:pPr>
            <a:r>
              <a:rPr kumimoji="0" lang="en-US" altLang="en-US" sz="1400"/>
              <a:t>* Not drawn to scale</a:t>
            </a:r>
          </a:p>
        </p:txBody>
      </p:sp>
    </p:spTree>
    <p:extLst>
      <p:ext uri="{BB962C8B-B14F-4D97-AF65-F5344CB8AC3E}">
        <p14:creationId xmlns:p14="http://schemas.microsoft.com/office/powerpoint/2010/main" val="2912471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lstStyle/>
          <a:p>
            <a:pPr>
              <a:defRPr/>
            </a:pPr>
            <a:r>
              <a:rPr lang="en-US" altLang="en-US"/>
              <a:t>Work</a:t>
            </a:r>
          </a:p>
        </p:txBody>
      </p:sp>
      <p:sp>
        <p:nvSpPr>
          <p:cNvPr id="271363" name="Rectangle 3"/>
          <p:cNvSpPr>
            <a:spLocks noGrp="1" noChangeArrowheads="1"/>
          </p:cNvSpPr>
          <p:nvPr>
            <p:ph type="body" idx="1"/>
          </p:nvPr>
        </p:nvSpPr>
        <p:spPr/>
        <p:txBody>
          <a:bodyPr/>
          <a:lstStyle/>
          <a:p>
            <a:pPr>
              <a:defRPr/>
            </a:pPr>
            <a:r>
              <a:rPr lang="en-US" altLang="en-US"/>
              <a:t>Work is done only when an object moves in the same direction of the force that is being applied.</a:t>
            </a:r>
          </a:p>
          <a:p>
            <a:pPr>
              <a:defRPr/>
            </a:pPr>
            <a:r>
              <a:rPr lang="en-US" altLang="en-US"/>
              <a:t>NO movement!!!!</a:t>
            </a:r>
            <a:br>
              <a:rPr lang="en-US" altLang="en-US"/>
            </a:br>
            <a:r>
              <a:rPr lang="en-US" altLang="en-US"/>
              <a:t>NO work!!!!</a:t>
            </a:r>
          </a:p>
          <a:p>
            <a:pPr>
              <a:defRPr/>
            </a:pPr>
            <a:r>
              <a:rPr lang="en-US" altLang="en-US"/>
              <a:t>Example:</a:t>
            </a:r>
          </a:p>
          <a:p>
            <a:pPr lvl="1">
              <a:defRPr/>
            </a:pPr>
            <a:r>
              <a:rPr lang="en-US" altLang="en-US"/>
              <a:t>Picture a person wearing a backpack and climbing up the side of a mountain, the person is doing work because the direction of motion and force being applied are both upward. (same direction)</a:t>
            </a:r>
          </a:p>
          <a:p>
            <a:pPr lvl="1">
              <a:buFontTx/>
              <a:buNone/>
              <a:defRPr/>
            </a:pPr>
            <a:r>
              <a:rPr lang="en-US" altLang="en-US"/>
              <a:t>	</a:t>
            </a:r>
          </a:p>
        </p:txBody>
      </p:sp>
    </p:spTree>
    <p:extLst>
      <p:ext uri="{BB962C8B-B14F-4D97-AF65-F5344CB8AC3E}">
        <p14:creationId xmlns:p14="http://schemas.microsoft.com/office/powerpoint/2010/main" val="1345579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lstStyle/>
          <a:p>
            <a:pPr>
              <a:defRPr/>
            </a:pPr>
            <a:r>
              <a:rPr lang="en-US" altLang="en-US"/>
              <a:t>Work</a:t>
            </a:r>
          </a:p>
        </p:txBody>
      </p:sp>
      <p:sp>
        <p:nvSpPr>
          <p:cNvPr id="270339" name="Rectangle 3"/>
          <p:cNvSpPr>
            <a:spLocks noGrp="1" noChangeArrowheads="1"/>
          </p:cNvSpPr>
          <p:nvPr>
            <p:ph type="body" idx="1"/>
          </p:nvPr>
        </p:nvSpPr>
        <p:spPr/>
        <p:txBody>
          <a:bodyPr/>
          <a:lstStyle/>
          <a:p>
            <a:pPr>
              <a:defRPr/>
            </a:pPr>
            <a:r>
              <a:rPr lang="en-US" altLang="en-US"/>
              <a:t>Work is not always done when a force is applied to an object.</a:t>
            </a:r>
          </a:p>
          <a:p>
            <a:pPr>
              <a:defRPr/>
            </a:pPr>
            <a:r>
              <a:rPr lang="en-US" altLang="en-US"/>
              <a:t>Example</a:t>
            </a:r>
          </a:p>
          <a:p>
            <a:pPr lvl="2">
              <a:defRPr/>
            </a:pPr>
            <a:r>
              <a:rPr lang="en-US" altLang="en-US"/>
              <a:t>A brick wall will not move no matter how much force you apply with your hands. The wall does not move, no work is being done when you push on it. </a:t>
            </a:r>
          </a:p>
        </p:txBody>
      </p:sp>
    </p:spTree>
    <p:extLst>
      <p:ext uri="{BB962C8B-B14F-4D97-AF65-F5344CB8AC3E}">
        <p14:creationId xmlns:p14="http://schemas.microsoft.com/office/powerpoint/2010/main" val="4034718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a:t>Simple Machines</a:t>
            </a:r>
          </a:p>
        </p:txBody>
      </p:sp>
      <p:sp>
        <p:nvSpPr>
          <p:cNvPr id="3" name="Content Placeholder 2"/>
          <p:cNvSpPr>
            <a:spLocks noGrp="1"/>
          </p:cNvSpPr>
          <p:nvPr>
            <p:ph idx="1"/>
          </p:nvPr>
        </p:nvSpPr>
        <p:spPr>
          <a:xfrm>
            <a:off x="2743200" y="2044700"/>
            <a:ext cx="4419600" cy="4114800"/>
          </a:xfrm>
        </p:spPr>
        <p:txBody>
          <a:bodyPr/>
          <a:lstStyle/>
          <a:p>
            <a:pPr>
              <a:buFont typeface="Monotype Sorts" pitchFamily="2" charset="2"/>
              <a:buChar char="b"/>
              <a:defRPr/>
            </a:pPr>
            <a:r>
              <a:rPr lang="en-US" sz="2600" dirty="0"/>
              <a:t>Six basic types</a:t>
            </a:r>
          </a:p>
          <a:p>
            <a:pPr>
              <a:buFont typeface="Monotype Sorts" pitchFamily="2" charset="2"/>
              <a:buChar char="b"/>
              <a:defRPr/>
            </a:pPr>
            <a:r>
              <a:rPr lang="en-US" sz="2600" dirty="0"/>
              <a:t>Designed to make </a:t>
            </a:r>
          </a:p>
          <a:p>
            <a:pPr marL="0" indent="0">
              <a:buNone/>
              <a:defRPr/>
            </a:pPr>
            <a:r>
              <a:rPr lang="en-US" sz="2600" dirty="0"/>
              <a:t>work easier by changing the size or direction of a force</a:t>
            </a:r>
          </a:p>
          <a:p>
            <a:pPr>
              <a:buFont typeface="Monotype Sorts" pitchFamily="2" charset="2"/>
              <a:buChar char="b"/>
              <a:defRPr/>
            </a:pPr>
            <a:r>
              <a:rPr lang="en-US" sz="2600" dirty="0"/>
              <a:t>Have some moving</a:t>
            </a:r>
          </a:p>
          <a:p>
            <a:pPr marL="0" indent="0">
              <a:buNone/>
              <a:defRPr/>
            </a:pPr>
            <a:r>
              <a:rPr lang="en-US" sz="2600" dirty="0"/>
              <a:t> parts</a:t>
            </a:r>
          </a:p>
          <a:p>
            <a:pPr>
              <a:buFont typeface="Monotype Sorts" pitchFamily="2" charset="2"/>
              <a:buChar char="b"/>
              <a:defRPr/>
            </a:pPr>
            <a:r>
              <a:rPr lang="en-US" sz="2600" dirty="0"/>
              <a:t>Can combine to</a:t>
            </a:r>
          </a:p>
          <a:p>
            <a:pPr marL="0" indent="0">
              <a:buNone/>
              <a:defRPr/>
            </a:pPr>
            <a:r>
              <a:rPr lang="en-US" sz="2600" dirty="0"/>
              <a:t> form compound machines</a:t>
            </a:r>
          </a:p>
          <a:p>
            <a:pPr>
              <a:buFont typeface="Monotype Sorts" pitchFamily="2" charset="2"/>
              <a:buChar char="b"/>
              <a:defRPr/>
            </a:pPr>
            <a:endParaRPr lang="en-US" sz="2600" dirty="0"/>
          </a:p>
        </p:txBody>
      </p:sp>
      <p:pic>
        <p:nvPicPr>
          <p:cNvPr id="71684" name="Picture 4" descr="si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014" y="266700"/>
            <a:ext cx="3455987"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2014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Widescreen</PresentationFormat>
  <Paragraphs>130</Paragraphs>
  <Slides>31</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MS PGothic</vt:lpstr>
      <vt:lpstr>MS PGothic</vt:lpstr>
      <vt:lpstr>Arial</vt:lpstr>
      <vt:lpstr>Calibri</vt:lpstr>
      <vt:lpstr>Calibri Light</vt:lpstr>
      <vt:lpstr>Cochin</vt:lpstr>
      <vt:lpstr>Comic Sans MS</vt:lpstr>
      <vt:lpstr>Georgia</vt:lpstr>
      <vt:lpstr>Monotype Sorts</vt:lpstr>
      <vt:lpstr>Times New Roman</vt:lpstr>
      <vt:lpstr>Office Theme</vt:lpstr>
      <vt:lpstr>PowerPoint Presentation</vt:lpstr>
      <vt:lpstr>Simple Machines</vt:lpstr>
      <vt:lpstr>GPS</vt:lpstr>
      <vt:lpstr>Work</vt:lpstr>
      <vt:lpstr>Force</vt:lpstr>
      <vt:lpstr>Distance</vt:lpstr>
      <vt:lpstr>Work</vt:lpstr>
      <vt:lpstr>Work</vt:lpstr>
      <vt:lpstr>Simple Machines</vt:lpstr>
      <vt:lpstr>Simple Machines – Inclined Plane</vt:lpstr>
      <vt:lpstr>Simple Machines - Wedge</vt:lpstr>
      <vt:lpstr>Simple Machines - Screw</vt:lpstr>
      <vt:lpstr>Simple Machines – A Lever</vt:lpstr>
      <vt:lpstr>Simple Machines - Levers</vt:lpstr>
      <vt:lpstr>Simple Machines - Pulleys</vt:lpstr>
      <vt:lpstr>Pulley</vt:lpstr>
      <vt:lpstr>Simple Machines – Wheel &amp; Axel</vt:lpstr>
      <vt:lpstr>Eduardo is helping his family move out of their old house.  Help him decide which task would be easier, and then help him figure out what simple machine makes the job easier.</vt:lpstr>
      <vt:lpstr>Eduardo has to move some heavy boxes into the moving truck.</vt:lpstr>
      <vt:lpstr>Eduardo has to move a heavy box a long distance.</vt:lpstr>
      <vt:lpstr>Eduardo needs to tear off a piece of packing tape.</vt:lpstr>
      <vt:lpstr>Eduardo needs to move a heavy box to his room on the fourth floor.</vt:lpstr>
      <vt:lpstr>Eduardo needs to help his father move the refrigerator.</vt:lpstr>
      <vt:lpstr>Eduardo needs to help his father change a flat tire on the moving truck.</vt:lpstr>
      <vt:lpstr>Now that Eduardo and his family have reached their new house, they need some help in unpacking their belongings.  Help Eduardo decide on the best simple machine to use in each situation.</vt:lpstr>
      <vt:lpstr>Eduardo needs to open the boxes his mom sealed with packing tape.  What simple machine should he use?</vt:lpstr>
      <vt:lpstr>The door to the moving truck is jammed shut.  What simple machine might Eduardo’s father use to open it?</vt:lpstr>
      <vt:lpstr>Eduardo needs to carry the boxes out of the moving truck.  What simple machine will make this easier?</vt:lpstr>
      <vt:lpstr>There is a flagpole outside Eduardo’s new school.  What simple machine could be used to raise and lower the flag?</vt:lpstr>
      <vt:lpstr>Eduardo’s mom wants to hang a cabinet in the new kitchen.  What simple machine might she use to attach it to the wall?</vt:lpstr>
      <vt:lpstr>Eduardo helped his father install doorknobs in the new house.  What kind of simple machine is a doorknob?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 E M. Anderson</dc:creator>
  <cp:lastModifiedBy>Erin E M. Anderson</cp:lastModifiedBy>
  <cp:revision>1</cp:revision>
  <dcterms:created xsi:type="dcterms:W3CDTF">2017-03-09T13:22:05Z</dcterms:created>
  <dcterms:modified xsi:type="dcterms:W3CDTF">2017-03-09T13:22:23Z</dcterms:modified>
</cp:coreProperties>
</file>