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6" d="100"/>
          <a:sy n="56" d="100"/>
        </p:scale>
        <p:origin x="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EBE4E-8D93-4D9A-9186-E9E8944950D6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D349F-BCAE-4DCE-ABB9-D5A3B14F8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4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70286C-26F0-4AC9-8347-BE995B069AE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77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5760" cy="535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3147"/>
              <a:ext cx="5760" cy="117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</p:grp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203201" y="314326"/>
            <a:ext cx="1130300" cy="6543675"/>
            <a:chOff x="96" y="198"/>
            <a:chExt cx="534" cy="4122"/>
          </a:xfrm>
        </p:grpSpPr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 rot="5400000" flipH="1">
              <a:off x="82" y="1995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9" name="AutoShape 12"/>
            <p:cNvSpPr>
              <a:spLocks noChangeArrowheads="1"/>
            </p:cNvSpPr>
            <p:nvPr/>
          </p:nvSpPr>
          <p:spPr bwMode="auto">
            <a:xfrm rot="5400000" flipH="1">
              <a:off x="82" y="258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 rot="5400000" flipH="1">
              <a:off x="81" y="318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1" name="AutoShape 14"/>
            <p:cNvSpPr>
              <a:spLocks noChangeArrowheads="1"/>
            </p:cNvSpPr>
            <p:nvPr/>
          </p:nvSpPr>
          <p:spPr bwMode="auto">
            <a:xfrm rot="5400000" flipH="1">
              <a:off x="83" y="3776"/>
              <a:ext cx="558" cy="533"/>
            </a:xfrm>
            <a:prstGeom prst="parallelogram">
              <a:avLst>
                <a:gd name="adj" fmla="val 55437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 rot="5400000" flipH="1">
              <a:off x="82" y="21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 rot="5400000" flipH="1">
              <a:off x="81" y="80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4" name="AutoShape 17"/>
            <p:cNvSpPr>
              <a:spLocks noChangeArrowheads="1"/>
            </p:cNvSpPr>
            <p:nvPr/>
          </p:nvSpPr>
          <p:spPr bwMode="auto">
            <a:xfrm rot="5400000" flipH="1">
              <a:off x="81" y="139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</p:grp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88434" y="0"/>
            <a:ext cx="3683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ea typeface="+mn-ea"/>
            </a:endParaRPr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 flipH="1">
            <a:off x="730251" y="2717800"/>
            <a:ext cx="11461749" cy="254000"/>
          </a:xfrm>
          <a:prstGeom prst="homePlate">
            <a:avLst>
              <a:gd name="adj" fmla="val 58913"/>
            </a:avLst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ea typeface="+mn-ea"/>
            </a:endParaRPr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577851" y="2697164"/>
            <a:ext cx="393700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618067" y="2700338"/>
            <a:ext cx="215900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19" name="Oval 22"/>
          <p:cNvSpPr>
            <a:spLocks noChangeArrowheads="1"/>
          </p:cNvSpPr>
          <p:nvPr/>
        </p:nvSpPr>
        <p:spPr bwMode="auto">
          <a:xfrm>
            <a:off x="12314767" y="2697164"/>
            <a:ext cx="406400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645585" y="2760663"/>
            <a:ext cx="1166918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grpSp>
        <p:nvGrpSpPr>
          <p:cNvPr id="21" name="Group 24"/>
          <p:cNvGrpSpPr>
            <a:grpSpLocks/>
          </p:cNvGrpSpPr>
          <p:nvPr/>
        </p:nvGrpSpPr>
        <p:grpSpPr bwMode="auto">
          <a:xfrm>
            <a:off x="201084" y="0"/>
            <a:ext cx="1132416" cy="6858000"/>
            <a:chOff x="95" y="0"/>
            <a:chExt cx="535" cy="4320"/>
          </a:xfrm>
        </p:grpSpPr>
        <p:sp>
          <p:nvSpPr>
            <p:cNvPr id="22" name="AutoShape 25"/>
            <p:cNvSpPr>
              <a:spLocks noChangeArrowheads="1"/>
            </p:cNvSpPr>
            <p:nvPr/>
          </p:nvSpPr>
          <p:spPr bwMode="auto">
            <a:xfrm rot="-5400000">
              <a:off x="82" y="229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3" name="AutoShape 26"/>
            <p:cNvSpPr>
              <a:spLocks noChangeArrowheads="1"/>
            </p:cNvSpPr>
            <p:nvPr/>
          </p:nvSpPr>
          <p:spPr bwMode="auto">
            <a:xfrm rot="-5400000">
              <a:off x="81" y="2886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4" name="AutoShape 27"/>
            <p:cNvSpPr>
              <a:spLocks noChangeArrowheads="1"/>
            </p:cNvSpPr>
            <p:nvPr/>
          </p:nvSpPr>
          <p:spPr bwMode="auto">
            <a:xfrm rot="-5400000">
              <a:off x="81" y="347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5" name="AutoShape 28"/>
            <p:cNvSpPr>
              <a:spLocks noChangeArrowheads="1"/>
            </p:cNvSpPr>
            <p:nvPr/>
          </p:nvSpPr>
          <p:spPr bwMode="auto">
            <a:xfrm rot="-5400000">
              <a:off x="81" y="508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6" name="AutoShape 29"/>
            <p:cNvSpPr>
              <a:spLocks noChangeArrowheads="1"/>
            </p:cNvSpPr>
            <p:nvPr/>
          </p:nvSpPr>
          <p:spPr bwMode="auto">
            <a:xfrm rot="-5400000">
              <a:off x="81" y="110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7" name="AutoShape 30"/>
            <p:cNvSpPr>
              <a:spLocks noChangeArrowheads="1"/>
            </p:cNvSpPr>
            <p:nvPr/>
          </p:nvSpPr>
          <p:spPr bwMode="auto">
            <a:xfrm rot="-5400000">
              <a:off x="81" y="1697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28" name="Freeform 31"/>
            <p:cNvSpPr>
              <a:spLocks/>
            </p:cNvSpPr>
            <p:nvPr/>
          </p:nvSpPr>
          <p:spPr bwMode="auto">
            <a:xfrm>
              <a:off x="98" y="0"/>
              <a:ext cx="532" cy="465"/>
            </a:xfrm>
            <a:custGeom>
              <a:avLst/>
              <a:gdLst>
                <a:gd name="T0" fmla="*/ 1 w 532"/>
                <a:gd name="T1" fmla="*/ 0 h 465"/>
                <a:gd name="T2" fmla="*/ 0 w 532"/>
                <a:gd name="T3" fmla="*/ 166 h 465"/>
                <a:gd name="T4" fmla="*/ 532 w 532"/>
                <a:gd name="T5" fmla="*/ 465 h 465"/>
                <a:gd name="T6" fmla="*/ 532 w 532"/>
                <a:gd name="T7" fmla="*/ 201 h 465"/>
                <a:gd name="T8" fmla="*/ 172 w 532"/>
                <a:gd name="T9" fmla="*/ 0 h 465"/>
                <a:gd name="T10" fmla="*/ 1 w 532"/>
                <a:gd name="T11" fmla="*/ 0 h 4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2" h="465">
                  <a:moveTo>
                    <a:pt x="1" y="0"/>
                  </a:moveTo>
                  <a:lnTo>
                    <a:pt x="0" y="166"/>
                  </a:lnTo>
                  <a:lnTo>
                    <a:pt x="532" y="465"/>
                  </a:lnTo>
                  <a:lnTo>
                    <a:pt x="532" y="201"/>
                  </a:lnTo>
                  <a:lnTo>
                    <a:pt x="172" y="0"/>
                  </a:lnTo>
                  <a:lnTo>
                    <a:pt x="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9" name="Freeform 32"/>
            <p:cNvSpPr>
              <a:spLocks/>
            </p:cNvSpPr>
            <p:nvPr/>
          </p:nvSpPr>
          <p:spPr bwMode="auto">
            <a:xfrm>
              <a:off x="95" y="4060"/>
              <a:ext cx="457" cy="260"/>
            </a:xfrm>
            <a:custGeom>
              <a:avLst/>
              <a:gdLst>
                <a:gd name="T0" fmla="*/ 457 w 457"/>
                <a:gd name="T1" fmla="*/ 244 h 264"/>
                <a:gd name="T2" fmla="*/ 1 w 457"/>
                <a:gd name="T3" fmla="*/ 0 h 264"/>
                <a:gd name="T4" fmla="*/ 0 w 457"/>
                <a:gd name="T5" fmla="*/ 248 h 264"/>
                <a:gd name="T6" fmla="*/ 457 w 457"/>
                <a:gd name="T7" fmla="*/ 244 h 2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7" h="264">
                  <a:moveTo>
                    <a:pt x="457" y="260"/>
                  </a:moveTo>
                  <a:lnTo>
                    <a:pt x="1" y="0"/>
                  </a:lnTo>
                  <a:lnTo>
                    <a:pt x="0" y="264"/>
                  </a:lnTo>
                  <a:lnTo>
                    <a:pt x="457" y="26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27200" y="1524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1727200" y="6248400"/>
            <a:ext cx="25400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978400" y="6248400"/>
            <a:ext cx="38608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B82E5FE-ECDB-45F6-9EBA-C0FA7BEF79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98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82F7A-8316-4DC8-B966-51AD5544B7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61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000" y="419100"/>
            <a:ext cx="2590800" cy="5740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5600" y="419100"/>
            <a:ext cx="7569200" cy="5740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F7ADB-F791-441A-B1E0-C66E89FE6E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0791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4191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256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088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CE7D-4DEA-4E29-AC66-4DE6BAB5E0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704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4191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256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908800" y="20447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908800" y="41783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D5ED5-693E-4507-9517-40A157036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517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4191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256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908800" y="20447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6FB0F-23DD-4E25-B368-794CC90ED3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576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EEF74-AAB1-42E5-9B83-0B5EE205F5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31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CB3BD-C32E-4F53-9E08-44E25B5462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73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56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08800" y="20447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4AD10-28FE-4171-B1E8-D401EA494E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59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B2037-0DBE-4291-BA51-1BCF3DB5B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06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926D9-8724-4733-A616-8221803ECD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990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67A08-28DD-4E3A-BFC0-E6D3EB4474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3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AE5C0-D278-48A3-BC9D-34AEAAC20D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88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6F3B4-42DD-4CF0-ABA0-7883271356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894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25600" y="4191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5600" y="20447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34067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panose="020B060602020203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85267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panose="020B060602020203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57267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3FB38BC8-EFE9-4E34-8D40-2A7ADF2081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03201" y="314326"/>
            <a:ext cx="1130300" cy="6543675"/>
            <a:chOff x="96" y="198"/>
            <a:chExt cx="534" cy="4122"/>
          </a:xfrm>
        </p:grpSpPr>
        <p:sp>
          <p:nvSpPr>
            <p:cNvPr id="1047" name="AutoShape 8"/>
            <p:cNvSpPr>
              <a:spLocks noChangeArrowheads="1"/>
            </p:cNvSpPr>
            <p:nvPr/>
          </p:nvSpPr>
          <p:spPr bwMode="auto">
            <a:xfrm rot="5400000" flipH="1">
              <a:off x="82" y="1995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8" name="AutoShape 9"/>
            <p:cNvSpPr>
              <a:spLocks noChangeArrowheads="1"/>
            </p:cNvSpPr>
            <p:nvPr/>
          </p:nvSpPr>
          <p:spPr bwMode="auto">
            <a:xfrm rot="5400000" flipH="1">
              <a:off x="82" y="258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9" name="AutoShape 10"/>
            <p:cNvSpPr>
              <a:spLocks noChangeArrowheads="1"/>
            </p:cNvSpPr>
            <p:nvPr/>
          </p:nvSpPr>
          <p:spPr bwMode="auto">
            <a:xfrm rot="5400000" flipH="1">
              <a:off x="81" y="318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50" name="AutoShape 11"/>
            <p:cNvSpPr>
              <a:spLocks noChangeArrowheads="1"/>
            </p:cNvSpPr>
            <p:nvPr/>
          </p:nvSpPr>
          <p:spPr bwMode="auto">
            <a:xfrm rot="5400000" flipH="1">
              <a:off x="83" y="3776"/>
              <a:ext cx="558" cy="533"/>
            </a:xfrm>
            <a:prstGeom prst="parallelogram">
              <a:avLst>
                <a:gd name="adj" fmla="val 55437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51" name="AutoShape 12"/>
            <p:cNvSpPr>
              <a:spLocks noChangeArrowheads="1"/>
            </p:cNvSpPr>
            <p:nvPr/>
          </p:nvSpPr>
          <p:spPr bwMode="auto">
            <a:xfrm rot="5400000" flipH="1">
              <a:off x="82" y="21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52" name="AutoShape 13"/>
            <p:cNvSpPr>
              <a:spLocks noChangeArrowheads="1"/>
            </p:cNvSpPr>
            <p:nvPr/>
          </p:nvSpPr>
          <p:spPr bwMode="auto">
            <a:xfrm rot="5400000" flipH="1">
              <a:off x="81" y="80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53" name="AutoShape 14"/>
            <p:cNvSpPr>
              <a:spLocks noChangeArrowheads="1"/>
            </p:cNvSpPr>
            <p:nvPr/>
          </p:nvSpPr>
          <p:spPr bwMode="auto">
            <a:xfrm rot="5400000" flipH="1">
              <a:off x="81" y="139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</p:grp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588434" y="0"/>
            <a:ext cx="3683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ea typeface="+mn-ea"/>
            </a:endParaRPr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flipH="1">
            <a:off x="730251" y="1703388"/>
            <a:ext cx="11461749" cy="254000"/>
          </a:xfrm>
          <a:prstGeom prst="homePlate">
            <a:avLst>
              <a:gd name="adj" fmla="val 58913"/>
            </a:avLst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ea typeface="+mn-ea"/>
            </a:endParaRPr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613834" y="1706564"/>
            <a:ext cx="393700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1035" name="Rectangle 18"/>
          <p:cNvSpPr>
            <a:spLocks noChangeArrowheads="1"/>
          </p:cNvSpPr>
          <p:nvPr/>
        </p:nvSpPr>
        <p:spPr bwMode="auto">
          <a:xfrm>
            <a:off x="618067" y="1912938"/>
            <a:ext cx="25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12278784" y="1676400"/>
            <a:ext cx="406400" cy="274638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sp>
        <p:nvSpPr>
          <p:cNvPr id="1037" name="Rectangle 20"/>
          <p:cNvSpPr>
            <a:spLocks noChangeArrowheads="1"/>
          </p:cNvSpPr>
          <p:nvPr/>
        </p:nvSpPr>
        <p:spPr bwMode="auto">
          <a:xfrm>
            <a:off x="609600" y="1739900"/>
            <a:ext cx="11669184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defRPr/>
            </a:pPr>
            <a:endParaRPr lang="en-US" altLang="en-US" sz="3200">
              <a:ea typeface="+mn-ea"/>
            </a:endParaRPr>
          </a:p>
        </p:txBody>
      </p:sp>
      <p:grpSp>
        <p:nvGrpSpPr>
          <p:cNvPr id="1038" name="Group 21"/>
          <p:cNvGrpSpPr>
            <a:grpSpLocks/>
          </p:cNvGrpSpPr>
          <p:nvPr/>
        </p:nvGrpSpPr>
        <p:grpSpPr bwMode="auto">
          <a:xfrm>
            <a:off x="201084" y="0"/>
            <a:ext cx="1132416" cy="6858000"/>
            <a:chOff x="95" y="0"/>
            <a:chExt cx="535" cy="4320"/>
          </a:xfrm>
        </p:grpSpPr>
        <p:sp>
          <p:nvSpPr>
            <p:cNvPr id="1039" name="AutoShape 22"/>
            <p:cNvSpPr>
              <a:spLocks noChangeArrowheads="1"/>
            </p:cNvSpPr>
            <p:nvPr/>
          </p:nvSpPr>
          <p:spPr bwMode="auto">
            <a:xfrm rot="-5400000">
              <a:off x="82" y="229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0" name="AutoShape 23"/>
            <p:cNvSpPr>
              <a:spLocks noChangeArrowheads="1"/>
            </p:cNvSpPr>
            <p:nvPr/>
          </p:nvSpPr>
          <p:spPr bwMode="auto">
            <a:xfrm rot="-5400000">
              <a:off x="81" y="2886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1" name="AutoShape 24"/>
            <p:cNvSpPr>
              <a:spLocks noChangeArrowheads="1"/>
            </p:cNvSpPr>
            <p:nvPr/>
          </p:nvSpPr>
          <p:spPr bwMode="auto">
            <a:xfrm rot="-5400000">
              <a:off x="81" y="347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2" name="AutoShape 25"/>
            <p:cNvSpPr>
              <a:spLocks noChangeArrowheads="1"/>
            </p:cNvSpPr>
            <p:nvPr/>
          </p:nvSpPr>
          <p:spPr bwMode="auto">
            <a:xfrm rot="-5400000">
              <a:off x="81" y="508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3" name="AutoShape 26"/>
            <p:cNvSpPr>
              <a:spLocks noChangeArrowheads="1"/>
            </p:cNvSpPr>
            <p:nvPr/>
          </p:nvSpPr>
          <p:spPr bwMode="auto">
            <a:xfrm rot="-5400000">
              <a:off x="81" y="110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4" name="AutoShape 27"/>
            <p:cNvSpPr>
              <a:spLocks noChangeArrowheads="1"/>
            </p:cNvSpPr>
            <p:nvPr/>
          </p:nvSpPr>
          <p:spPr bwMode="auto">
            <a:xfrm rot="-5400000">
              <a:off x="81" y="1697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defRPr/>
              </a:pPr>
              <a:endParaRPr lang="en-US" altLang="en-US" sz="3200">
                <a:ea typeface="+mn-ea"/>
              </a:endParaRPr>
            </a:p>
          </p:txBody>
        </p:sp>
        <p:sp>
          <p:nvSpPr>
            <p:cNvPr id="1045" name="Freeform 28"/>
            <p:cNvSpPr>
              <a:spLocks/>
            </p:cNvSpPr>
            <p:nvPr/>
          </p:nvSpPr>
          <p:spPr bwMode="auto">
            <a:xfrm>
              <a:off x="98" y="0"/>
              <a:ext cx="532" cy="465"/>
            </a:xfrm>
            <a:custGeom>
              <a:avLst/>
              <a:gdLst>
                <a:gd name="T0" fmla="*/ 1 w 532"/>
                <a:gd name="T1" fmla="*/ 0 h 465"/>
                <a:gd name="T2" fmla="*/ 0 w 532"/>
                <a:gd name="T3" fmla="*/ 166 h 465"/>
                <a:gd name="T4" fmla="*/ 532 w 532"/>
                <a:gd name="T5" fmla="*/ 465 h 465"/>
                <a:gd name="T6" fmla="*/ 532 w 532"/>
                <a:gd name="T7" fmla="*/ 201 h 465"/>
                <a:gd name="T8" fmla="*/ 172 w 532"/>
                <a:gd name="T9" fmla="*/ 0 h 465"/>
                <a:gd name="T10" fmla="*/ 1 w 532"/>
                <a:gd name="T11" fmla="*/ 0 h 4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2" h="465">
                  <a:moveTo>
                    <a:pt x="1" y="0"/>
                  </a:moveTo>
                  <a:lnTo>
                    <a:pt x="0" y="166"/>
                  </a:lnTo>
                  <a:lnTo>
                    <a:pt x="532" y="465"/>
                  </a:lnTo>
                  <a:lnTo>
                    <a:pt x="532" y="201"/>
                  </a:lnTo>
                  <a:lnTo>
                    <a:pt x="172" y="0"/>
                  </a:lnTo>
                  <a:lnTo>
                    <a:pt x="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046" name="Freeform 29"/>
            <p:cNvSpPr>
              <a:spLocks/>
            </p:cNvSpPr>
            <p:nvPr/>
          </p:nvSpPr>
          <p:spPr bwMode="auto">
            <a:xfrm>
              <a:off x="95" y="4060"/>
              <a:ext cx="457" cy="260"/>
            </a:xfrm>
            <a:custGeom>
              <a:avLst/>
              <a:gdLst>
                <a:gd name="T0" fmla="*/ 457 w 457"/>
                <a:gd name="T1" fmla="*/ 244 h 264"/>
                <a:gd name="T2" fmla="*/ 1 w 457"/>
                <a:gd name="T3" fmla="*/ 0 h 264"/>
                <a:gd name="T4" fmla="*/ 0 w 457"/>
                <a:gd name="T5" fmla="*/ 248 h 264"/>
                <a:gd name="T6" fmla="*/ 457 w 457"/>
                <a:gd name="T7" fmla="*/ 244 h 2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7" h="264">
                  <a:moveTo>
                    <a:pt x="457" y="260"/>
                  </a:moveTo>
                  <a:lnTo>
                    <a:pt x="1" y="0"/>
                  </a:lnTo>
                  <a:lnTo>
                    <a:pt x="0" y="264"/>
                  </a:lnTo>
                  <a:lnTo>
                    <a:pt x="457" y="26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4175895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9" grpId="0" animBg="1"/>
      <p:bldP spid="3091" grpId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  <a:ea typeface="MS PGothic" panose="020B0600070205080204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eorgia" panose="02040502050405020303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en-US" b="1"/>
              <a:t>Velocity and Acceleration</a:t>
            </a:r>
          </a:p>
        </p:txBody>
      </p:sp>
      <p:pic>
        <p:nvPicPr>
          <p:cNvPr id="5124" name="Picture 2" descr="MCj036381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191000"/>
            <a:ext cx="251460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82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Velocity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FFFF00"/>
                </a:solidFill>
              </a:rPr>
              <a:t>Speed</a:t>
            </a:r>
            <a:r>
              <a:rPr lang="en-US" altLang="en-US"/>
              <a:t> describes </a:t>
            </a:r>
            <a:r>
              <a:rPr lang="en-US" altLang="en-US">
                <a:solidFill>
                  <a:srgbClr val="FFFF00"/>
                </a:solidFill>
              </a:rPr>
              <a:t>distance</a:t>
            </a:r>
            <a:r>
              <a:rPr lang="en-US" altLang="en-US"/>
              <a:t> and </a:t>
            </a:r>
            <a:r>
              <a:rPr lang="en-US" altLang="en-US">
                <a:solidFill>
                  <a:srgbClr val="FFFF00"/>
                </a:solidFill>
              </a:rPr>
              <a:t>time</a:t>
            </a:r>
            <a:r>
              <a:rPr lang="en-US" altLang="en-US"/>
              <a:t>, but </a:t>
            </a:r>
            <a:r>
              <a:rPr lang="en-US" altLang="en-US">
                <a:solidFill>
                  <a:schemeClr val="bg2"/>
                </a:solidFill>
              </a:rPr>
              <a:t>does not indicate </a:t>
            </a:r>
            <a:r>
              <a:rPr lang="en-US" altLang="en-US">
                <a:solidFill>
                  <a:srgbClr val="FFFF00"/>
                </a:solidFill>
              </a:rPr>
              <a:t>direction</a:t>
            </a:r>
            <a:r>
              <a:rPr lang="en-US" altLang="en-US"/>
              <a:t>.</a:t>
            </a:r>
          </a:p>
          <a:p>
            <a:pPr>
              <a:defRPr/>
            </a:pPr>
            <a:r>
              <a:rPr lang="en-US" altLang="en-US"/>
              <a:t>When the </a:t>
            </a:r>
            <a:r>
              <a:rPr lang="en-US" altLang="en-US">
                <a:solidFill>
                  <a:srgbClr val="FFFF00"/>
                </a:solidFill>
              </a:rPr>
              <a:t>direction</a:t>
            </a:r>
            <a:r>
              <a:rPr lang="en-US" altLang="en-US"/>
              <a:t> of an object’s </a:t>
            </a:r>
            <a:r>
              <a:rPr lang="en-US" altLang="en-US">
                <a:solidFill>
                  <a:srgbClr val="FFFF00"/>
                </a:solidFill>
              </a:rPr>
              <a:t>movement</a:t>
            </a:r>
            <a:r>
              <a:rPr lang="en-US" altLang="en-US"/>
              <a:t> is included, you are describing an object’s </a:t>
            </a:r>
            <a:r>
              <a:rPr lang="en-US" altLang="en-US">
                <a:solidFill>
                  <a:srgbClr val="FFFF00"/>
                </a:solidFill>
              </a:rPr>
              <a:t>velocity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446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Velocity</a:t>
            </a:r>
          </a:p>
        </p:txBody>
      </p:sp>
      <p:sp>
        <p:nvSpPr>
          <p:cNvPr id="236550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400"/>
              <a:t>Velocity </a:t>
            </a:r>
            <a:r>
              <a:rPr lang="en-US" altLang="en-US" sz="2400">
                <a:solidFill>
                  <a:srgbClr val="FFFF00"/>
                </a:solidFill>
              </a:rPr>
              <a:t>changes</a:t>
            </a:r>
            <a:r>
              <a:rPr lang="en-US" altLang="en-US" sz="2400"/>
              <a:t> when the </a:t>
            </a:r>
            <a:r>
              <a:rPr lang="en-US" altLang="en-US" sz="2400">
                <a:solidFill>
                  <a:srgbClr val="FFFF00"/>
                </a:solidFill>
              </a:rPr>
              <a:t>speed </a:t>
            </a:r>
            <a:r>
              <a:rPr lang="en-US" altLang="en-US" sz="2400"/>
              <a:t>or the </a:t>
            </a:r>
            <a:r>
              <a:rPr lang="en-US" altLang="en-US" sz="2400">
                <a:solidFill>
                  <a:srgbClr val="FFFF00"/>
                </a:solidFill>
              </a:rPr>
              <a:t>direction</a:t>
            </a:r>
            <a:r>
              <a:rPr lang="en-US" altLang="en-US" sz="2400"/>
              <a:t> of an object </a:t>
            </a:r>
            <a:r>
              <a:rPr lang="en-US" altLang="en-US" sz="2400">
                <a:solidFill>
                  <a:srgbClr val="FFFF00"/>
                </a:solidFill>
              </a:rPr>
              <a:t>changes</a:t>
            </a:r>
            <a:r>
              <a:rPr lang="en-US" altLang="en-US" sz="2400"/>
              <a:t>. </a:t>
            </a:r>
          </a:p>
          <a:p>
            <a:pPr lvl="1">
              <a:defRPr/>
            </a:pPr>
            <a:r>
              <a:rPr lang="en-US" altLang="en-US" sz="2000"/>
              <a:t>If a sailboat’s speed goes from 4 knots to 7 knots, its </a:t>
            </a:r>
            <a:r>
              <a:rPr lang="en-US" altLang="en-US" sz="2000">
                <a:solidFill>
                  <a:srgbClr val="FFFF00"/>
                </a:solidFill>
              </a:rPr>
              <a:t>velocity</a:t>
            </a:r>
            <a:r>
              <a:rPr lang="en-US" altLang="en-US" sz="2000"/>
              <a:t> has changed. If the sailboat continues moving at 7 knots, but changes </a:t>
            </a:r>
            <a:r>
              <a:rPr lang="en-US" altLang="en-US" sz="2000">
                <a:solidFill>
                  <a:srgbClr val="FFFF00"/>
                </a:solidFill>
              </a:rPr>
              <a:t>direction</a:t>
            </a:r>
            <a:r>
              <a:rPr lang="en-US" altLang="en-US" sz="2000"/>
              <a:t>, its velocity has again changed. </a:t>
            </a:r>
          </a:p>
        </p:txBody>
      </p:sp>
      <p:pic>
        <p:nvPicPr>
          <p:cNvPr id="16388" name="Picture 10" descr="j0300489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91400" y="3200400"/>
            <a:ext cx="2368550" cy="281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751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Acceleration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FFFF00"/>
                </a:solidFill>
              </a:rPr>
              <a:t>Acceleration</a:t>
            </a:r>
            <a:r>
              <a:rPr lang="en-US" altLang="en-US"/>
              <a:t> is the rate at which an object’s velocity changes. </a:t>
            </a:r>
          </a:p>
          <a:p>
            <a:pPr lvl="1">
              <a:defRPr/>
            </a:pPr>
            <a:r>
              <a:rPr lang="en-US" altLang="en-US">
                <a:solidFill>
                  <a:srgbClr val="FFFF00"/>
                </a:solidFill>
              </a:rPr>
              <a:t>Velocity</a:t>
            </a:r>
            <a:r>
              <a:rPr lang="en-US" altLang="en-US"/>
              <a:t> </a:t>
            </a:r>
            <a:r>
              <a:rPr lang="en-US" altLang="en-US">
                <a:solidFill>
                  <a:schemeClr val="bg2"/>
                </a:solidFill>
              </a:rPr>
              <a:t>changes</a:t>
            </a:r>
            <a:r>
              <a:rPr lang="en-US" altLang="en-US"/>
              <a:t> when an object’s </a:t>
            </a:r>
            <a:r>
              <a:rPr lang="en-US" altLang="en-US">
                <a:solidFill>
                  <a:schemeClr val="bg2"/>
                </a:solidFill>
              </a:rPr>
              <a:t>speed</a:t>
            </a:r>
            <a:r>
              <a:rPr lang="en-US" altLang="en-US"/>
              <a:t> and </a:t>
            </a:r>
            <a:r>
              <a:rPr lang="en-US" altLang="en-US">
                <a:solidFill>
                  <a:schemeClr val="bg2"/>
                </a:solidFill>
              </a:rPr>
              <a:t>direction</a:t>
            </a:r>
            <a:r>
              <a:rPr lang="en-US" altLang="en-US"/>
              <a:t> changes.</a:t>
            </a:r>
          </a:p>
          <a:p>
            <a:pPr lvl="1">
              <a:defRPr/>
            </a:pPr>
            <a:r>
              <a:rPr lang="en-US" altLang="en-US">
                <a:solidFill>
                  <a:srgbClr val="FFFF00"/>
                </a:solidFill>
              </a:rPr>
              <a:t>Acceleration</a:t>
            </a:r>
            <a:r>
              <a:rPr lang="en-US" altLang="en-US"/>
              <a:t> of an object also </a:t>
            </a:r>
            <a:r>
              <a:rPr lang="en-US" altLang="en-US">
                <a:solidFill>
                  <a:schemeClr val="bg2"/>
                </a:solidFill>
              </a:rPr>
              <a:t>changes</a:t>
            </a:r>
            <a:r>
              <a:rPr lang="en-US" altLang="en-US"/>
              <a:t> if its </a:t>
            </a:r>
            <a:r>
              <a:rPr lang="en-US" altLang="en-US">
                <a:solidFill>
                  <a:schemeClr val="bg2"/>
                </a:solidFill>
              </a:rPr>
              <a:t>speed</a:t>
            </a:r>
            <a:r>
              <a:rPr lang="en-US" altLang="en-US"/>
              <a:t> or its </a:t>
            </a:r>
            <a:r>
              <a:rPr lang="en-US" altLang="en-US">
                <a:solidFill>
                  <a:schemeClr val="bg2"/>
                </a:solidFill>
              </a:rPr>
              <a:t>direction</a:t>
            </a:r>
            <a:r>
              <a:rPr lang="en-US" altLang="en-US"/>
              <a:t> changes. </a:t>
            </a:r>
          </a:p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421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Acceleration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286000"/>
            <a:ext cx="7467600" cy="2209800"/>
          </a:xfrm>
        </p:spPr>
        <p:txBody>
          <a:bodyPr/>
          <a:lstStyle/>
          <a:p>
            <a:pPr>
              <a:defRPr/>
            </a:pPr>
            <a:r>
              <a:rPr lang="en-US" altLang="en-US" sz="2800"/>
              <a:t>You can calculate the </a:t>
            </a:r>
            <a:r>
              <a:rPr lang="en-US" altLang="en-US" sz="2800">
                <a:solidFill>
                  <a:srgbClr val="FFFF00"/>
                </a:solidFill>
              </a:rPr>
              <a:t>average acceleration</a:t>
            </a:r>
            <a:r>
              <a:rPr lang="en-US" altLang="en-US" sz="2800"/>
              <a:t> of an object by using the following equation. </a:t>
            </a:r>
          </a:p>
        </p:txBody>
      </p:sp>
      <p:pic>
        <p:nvPicPr>
          <p:cNvPr id="18436" name="Picture 4" descr="formaula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4648201"/>
            <a:ext cx="6629400" cy="141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528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Acceleration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044700"/>
            <a:ext cx="76962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400">
                <a:solidFill>
                  <a:srgbClr val="FFFF00"/>
                </a:solidFill>
              </a:rPr>
              <a:t>Acceleration</a:t>
            </a:r>
            <a:r>
              <a:rPr lang="en-US" altLang="en-US" sz="2400"/>
              <a:t> is recorded in units such as meters per second squared (m/s</a:t>
            </a:r>
            <a:r>
              <a:rPr lang="en-US" altLang="en-US" sz="2400" baseline="30000"/>
              <a:t>2</a:t>
            </a:r>
            <a:r>
              <a:rPr lang="en-US" altLang="en-US" sz="2400"/>
              <a:t>)</a:t>
            </a:r>
            <a:r>
              <a:rPr lang="en-US" altLang="en-US" sz="2400" baseline="30000"/>
              <a:t>.</a:t>
            </a:r>
          </a:p>
          <a:p>
            <a:pPr lvl="4">
              <a:lnSpc>
                <a:spcPct val="90000"/>
              </a:lnSpc>
              <a:buFontTx/>
              <a:buNone/>
              <a:defRPr/>
            </a:pPr>
            <a:r>
              <a:rPr lang="en-US" altLang="en-US" sz="1600"/>
              <a:t>	</a:t>
            </a:r>
            <a:r>
              <a:rPr lang="en-US" altLang="en-US">
                <a:solidFill>
                  <a:schemeClr val="bg2"/>
                </a:solidFill>
              </a:rPr>
              <a:t>Acceleration of a car</a:t>
            </a:r>
          </a:p>
          <a:p>
            <a:pPr>
              <a:lnSpc>
                <a:spcPct val="90000"/>
              </a:lnSpc>
              <a:defRPr/>
            </a:pPr>
            <a:endParaRPr lang="en-US" altLang="en-US" sz="200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altLang="en-US" sz="2400"/>
          </a:p>
          <a:p>
            <a:pPr>
              <a:lnSpc>
                <a:spcPct val="90000"/>
              </a:lnSpc>
              <a:defRPr/>
            </a:pPr>
            <a:endParaRPr lang="en-US" altLang="en-US" sz="2400"/>
          </a:p>
          <a:p>
            <a:pPr>
              <a:lnSpc>
                <a:spcPct val="90000"/>
              </a:lnSpc>
              <a:defRPr/>
            </a:pPr>
            <a:endParaRPr lang="en-US" altLang="en-US" sz="2400"/>
          </a:p>
          <a:p>
            <a:pPr>
              <a:lnSpc>
                <a:spcPct val="90000"/>
              </a:lnSpc>
              <a:defRPr/>
            </a:pPr>
            <a:endParaRPr lang="en-US" altLang="en-US" sz="2400"/>
          </a:p>
          <a:p>
            <a:pPr>
              <a:lnSpc>
                <a:spcPct val="90000"/>
              </a:lnSpc>
              <a:defRPr/>
            </a:pPr>
            <a:r>
              <a:rPr lang="en-US" altLang="en-US" sz="2000"/>
              <a:t>Based on this data, you can see that the acceleration of the car at any time is 5m/s/s or 5 m/s</a:t>
            </a:r>
            <a:r>
              <a:rPr lang="en-US" altLang="en-US" sz="2000" baseline="30000"/>
              <a:t>2. </a:t>
            </a:r>
            <a:r>
              <a:rPr lang="en-US" altLang="en-US" sz="2000"/>
              <a:t>Every second, the velocity of the car increases by 5 m/s.</a:t>
            </a:r>
          </a:p>
        </p:txBody>
      </p:sp>
      <p:pic>
        <p:nvPicPr>
          <p:cNvPr id="19460" name="Picture 4" descr="tabl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3200401"/>
            <a:ext cx="4419600" cy="1857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7702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Acceleration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044700"/>
            <a:ext cx="41148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400"/>
              <a:t>Assume that the following graph plots your acceleration (velocity vs. time) during a car trip. The graph shows that at 10 seconds, the velocity of the car was 35 kilometers per hour east.</a:t>
            </a: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r>
              <a:rPr lang="en-US" altLang="en-US" sz="240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000"/>
              <a:t>These equations can be used to calculate the average acceleration of the car. </a:t>
            </a:r>
          </a:p>
        </p:txBody>
      </p:sp>
      <p:pic>
        <p:nvPicPr>
          <p:cNvPr id="20484" name="Picture 4" descr="acceleration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5029200"/>
            <a:ext cx="3581400" cy="1289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graph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0" y="2209800"/>
            <a:ext cx="3276600" cy="2395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92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GPS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Char char="b"/>
              <a:defRPr/>
            </a:pPr>
            <a:r>
              <a:rPr lang="en-US" altLang="en-US" b="1" dirty="0">
                <a:effectLst/>
                <a:ea typeface="+mn-ea"/>
              </a:rPr>
              <a:t>S8P3. Students will investigate relationship between force, mass, and the motion of objects. </a:t>
            </a:r>
            <a:endParaRPr lang="en-US" altLang="en-US" dirty="0">
              <a:effectLst/>
              <a:ea typeface="+mn-ea"/>
            </a:endParaRPr>
          </a:p>
          <a:p>
            <a:pPr>
              <a:buFont typeface="Monotype Sorts" pitchFamily="2" charset="2"/>
              <a:buChar char="b"/>
              <a:defRPr/>
            </a:pPr>
            <a:r>
              <a:rPr lang="en-US" altLang="en-US" dirty="0">
                <a:effectLst/>
                <a:ea typeface="+mn-ea"/>
              </a:rPr>
              <a:t>a. Determine the relationship between velocity and acceleration. </a:t>
            </a:r>
          </a:p>
          <a:p>
            <a:pPr>
              <a:buFont typeface="Monotype Sorts" pitchFamily="2" charset="2"/>
              <a:buChar char="b"/>
              <a:defRPr/>
            </a:pPr>
            <a:endParaRPr lang="en-US" altLang="en-US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4903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 </a:t>
            </a:r>
            <a:r>
              <a:rPr lang="en-US" altLang="en-US">
                <a:solidFill>
                  <a:srgbClr val="FFFF00"/>
                </a:solidFill>
              </a:rPr>
              <a:t>force</a:t>
            </a:r>
            <a:r>
              <a:rPr lang="en-US" altLang="en-US"/>
              <a:t> is a push or a pull</a:t>
            </a:r>
          </a:p>
          <a:p>
            <a:pPr>
              <a:defRPr/>
            </a:pPr>
            <a:r>
              <a:rPr lang="en-US" altLang="en-US"/>
              <a:t>When a force acts on an object, one possible result is </a:t>
            </a:r>
            <a:r>
              <a:rPr lang="en-US" altLang="en-US">
                <a:solidFill>
                  <a:srgbClr val="FFFF00"/>
                </a:solidFill>
              </a:rPr>
              <a:t>motion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2883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 </a:t>
            </a:r>
            <a:r>
              <a:rPr lang="en-US" altLang="en-US">
                <a:solidFill>
                  <a:srgbClr val="FFFF00"/>
                </a:solidFill>
              </a:rPr>
              <a:t>reference point</a:t>
            </a:r>
            <a:r>
              <a:rPr lang="en-US" altLang="en-US"/>
              <a:t> is generally a stationary object such as a tree, a street sign, or a line on the road.</a:t>
            </a:r>
          </a:p>
          <a:p>
            <a:pPr>
              <a:defRPr/>
            </a:pPr>
            <a:r>
              <a:rPr lang="en-US" altLang="en-US"/>
              <a:t>Once a reference point has been established, it is possible to define the </a:t>
            </a:r>
            <a:r>
              <a:rPr lang="en-US" altLang="en-US">
                <a:solidFill>
                  <a:srgbClr val="FFFF00"/>
                </a:solidFill>
              </a:rPr>
              <a:t>motion of an object</a:t>
            </a:r>
            <a:r>
              <a:rPr lang="en-US" altLang="en-US"/>
              <a:t> in terms of </a:t>
            </a:r>
            <a:r>
              <a:rPr lang="en-US" altLang="en-US">
                <a:solidFill>
                  <a:srgbClr val="FFFF00"/>
                </a:solidFill>
              </a:rPr>
              <a:t>speed</a:t>
            </a:r>
            <a:r>
              <a:rPr lang="en-US" altLang="en-US"/>
              <a:t>, </a:t>
            </a:r>
            <a:r>
              <a:rPr lang="en-US" altLang="en-US">
                <a:solidFill>
                  <a:srgbClr val="FFFF00"/>
                </a:solidFill>
              </a:rPr>
              <a:t>position</a:t>
            </a:r>
            <a:r>
              <a:rPr lang="en-US" altLang="en-US"/>
              <a:t>, and </a:t>
            </a:r>
            <a:r>
              <a:rPr lang="en-US" altLang="en-US">
                <a:solidFill>
                  <a:srgbClr val="FFFF00"/>
                </a:solidFill>
              </a:rPr>
              <a:t>direction</a:t>
            </a:r>
            <a:r>
              <a:rPr lang="en-US" alt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2932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The </a:t>
            </a:r>
            <a:r>
              <a:rPr lang="en-US" altLang="en-US">
                <a:solidFill>
                  <a:srgbClr val="FFFF00"/>
                </a:solidFill>
              </a:rPr>
              <a:t>speed</a:t>
            </a:r>
            <a:r>
              <a:rPr lang="en-US" altLang="en-US"/>
              <a:t> of an object refers to how fast an object moves. </a:t>
            </a:r>
          </a:p>
          <a:p>
            <a:pPr lvl="1">
              <a:defRPr/>
            </a:pPr>
            <a:r>
              <a:rPr lang="en-US" altLang="en-US"/>
              <a:t>To determine </a:t>
            </a:r>
            <a:r>
              <a:rPr lang="en-US" altLang="en-US">
                <a:solidFill>
                  <a:srgbClr val="FFFF00"/>
                </a:solidFill>
              </a:rPr>
              <a:t>speed</a:t>
            </a:r>
            <a:r>
              <a:rPr lang="en-US" altLang="en-US"/>
              <a:t> you need to know both the </a:t>
            </a:r>
            <a:r>
              <a:rPr lang="en-US" altLang="en-US">
                <a:solidFill>
                  <a:srgbClr val="FFFF00"/>
                </a:solidFill>
              </a:rPr>
              <a:t>distance an object moves</a:t>
            </a:r>
            <a:r>
              <a:rPr lang="en-US" altLang="en-US"/>
              <a:t> and the </a:t>
            </a:r>
            <a:r>
              <a:rPr lang="en-US" altLang="en-US">
                <a:solidFill>
                  <a:srgbClr val="FFFF00"/>
                </a:solidFill>
              </a:rPr>
              <a:t>amount of time needed to travel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646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044700"/>
            <a:ext cx="7543800" cy="2832100"/>
          </a:xfrm>
        </p:spPr>
        <p:txBody>
          <a:bodyPr/>
          <a:lstStyle/>
          <a:p>
            <a:pPr>
              <a:defRPr/>
            </a:pPr>
            <a:r>
              <a:rPr lang="en-US" altLang="en-US" sz="2800"/>
              <a:t>Calculations using formulas</a:t>
            </a:r>
          </a:p>
          <a:p>
            <a:pPr>
              <a:defRPr/>
            </a:pPr>
            <a:r>
              <a:rPr lang="en-US" altLang="en-US" sz="2400"/>
              <a:t>Most objects do not move at a constant, unchanging speed. </a:t>
            </a:r>
          </a:p>
          <a:p>
            <a:pPr>
              <a:defRPr/>
            </a:pPr>
            <a:r>
              <a:rPr lang="en-US" altLang="en-US" sz="2400"/>
              <a:t>When you use the formula to find the speed of an object you’re actually finding the object’s </a:t>
            </a:r>
            <a:r>
              <a:rPr lang="en-US" altLang="en-US" sz="2400">
                <a:solidFill>
                  <a:srgbClr val="FFFF00"/>
                </a:solidFill>
              </a:rPr>
              <a:t>average speed.</a:t>
            </a:r>
            <a:r>
              <a:rPr lang="en-US" altLang="en-US" sz="2800">
                <a:solidFill>
                  <a:srgbClr val="FFFF00"/>
                </a:solidFill>
              </a:rPr>
              <a:t> </a:t>
            </a:r>
          </a:p>
          <a:p>
            <a:pPr lvl="1">
              <a:buFontTx/>
              <a:buNone/>
              <a:defRPr/>
            </a:pP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11268" name="Picture 4" descr="formula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4953000"/>
            <a:ext cx="3665538" cy="1339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62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133600"/>
            <a:ext cx="7086600" cy="1917700"/>
          </a:xfrm>
        </p:spPr>
        <p:txBody>
          <a:bodyPr/>
          <a:lstStyle/>
          <a:p>
            <a:pPr>
              <a:buFont typeface="Monotype Sorts" pitchFamily="2" charset="2"/>
              <a:buChar char="b"/>
              <a:defRPr/>
            </a:pPr>
            <a:r>
              <a:rPr lang="en-US" altLang="en-US" sz="2800" dirty="0">
                <a:ea typeface="+mn-ea"/>
              </a:rPr>
              <a:t>The diagram shows how two automobiles with different speeds move during the same amount of time. 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altLang="en-US" sz="2800" dirty="0">
                <a:ea typeface="+mn-ea"/>
              </a:rPr>
              <a:t>   </a:t>
            </a:r>
            <a:endParaRPr lang="en-US" altLang="en-US" sz="1400" dirty="0">
              <a:ea typeface="+mn-ea"/>
            </a:endParaRPr>
          </a:p>
        </p:txBody>
      </p:sp>
      <p:pic>
        <p:nvPicPr>
          <p:cNvPr id="12292" name="Picture 14" descr="formula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2800" y="4495800"/>
            <a:ext cx="57912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84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Speed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2044700"/>
            <a:ext cx="7543800" cy="4114800"/>
          </a:xfrm>
        </p:spPr>
        <p:txBody>
          <a:bodyPr/>
          <a:lstStyle/>
          <a:p>
            <a:pPr>
              <a:defRPr/>
            </a:pPr>
            <a:r>
              <a:rPr lang="en-US" altLang="en-US" sz="2800"/>
              <a:t>Speed can be shown on a graph of </a:t>
            </a:r>
            <a:r>
              <a:rPr lang="en-US" altLang="en-US" sz="2800">
                <a:solidFill>
                  <a:srgbClr val="FFFF00"/>
                </a:solidFill>
              </a:rPr>
              <a:t>distance vs. time</a:t>
            </a:r>
            <a:r>
              <a:rPr lang="en-US" altLang="en-US" sz="2800"/>
              <a:t>. </a:t>
            </a:r>
          </a:p>
          <a:p>
            <a:pPr>
              <a:defRPr/>
            </a:pPr>
            <a:r>
              <a:rPr lang="en-US" altLang="en-US" sz="2000"/>
              <a:t>Notice that the line of this graph is not straight. This is because the object’s speed </a:t>
            </a:r>
            <a:r>
              <a:rPr lang="en-US" altLang="en-US" sz="2000">
                <a:solidFill>
                  <a:srgbClr val="FFFF00"/>
                </a:solidFill>
              </a:rPr>
              <a:t>changes</a:t>
            </a:r>
            <a:r>
              <a:rPr lang="en-US" altLang="en-US" sz="2000"/>
              <a:t>.</a:t>
            </a:r>
            <a:r>
              <a:rPr lang="en-US" altLang="en-US" sz="2800"/>
              <a:t> </a:t>
            </a:r>
          </a:p>
        </p:txBody>
      </p:sp>
      <p:pic>
        <p:nvPicPr>
          <p:cNvPr id="13316" name="Picture 4" descr="graphing spee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3962400"/>
            <a:ext cx="3786188" cy="2509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063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Velocity</a:t>
            </a:r>
          </a:p>
        </p:txBody>
      </p:sp>
      <p:sp>
        <p:nvSpPr>
          <p:cNvPr id="2345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743200" y="2044700"/>
            <a:ext cx="7772400" cy="2984500"/>
          </a:xfrm>
        </p:spPr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FFFF00"/>
                </a:solidFill>
              </a:rPr>
              <a:t>Velocity</a:t>
            </a:r>
            <a:r>
              <a:rPr lang="en-US" altLang="en-US"/>
              <a:t> is the speed of an object in a </a:t>
            </a:r>
            <a:r>
              <a:rPr lang="en-US" altLang="en-US">
                <a:solidFill>
                  <a:srgbClr val="FFFF00"/>
                </a:solidFill>
              </a:rPr>
              <a:t>particular direction</a:t>
            </a:r>
            <a:r>
              <a:rPr lang="en-US" altLang="en-US"/>
              <a:t>.</a:t>
            </a:r>
          </a:p>
          <a:p>
            <a:pPr>
              <a:defRPr/>
            </a:pPr>
            <a:r>
              <a:rPr lang="en-US" altLang="en-US" sz="2000"/>
              <a:t>Suppose that two cars traveled at 50 kilometers per hour on the same highway for 2 hours. After two hours, the cars are 200 kilometers away from each other. </a:t>
            </a:r>
            <a:r>
              <a:rPr lang="en-US" altLang="en-US" sz="2000">
                <a:solidFill>
                  <a:srgbClr val="FFFF00"/>
                </a:solidFill>
              </a:rPr>
              <a:t>How is this possible?</a:t>
            </a:r>
            <a:r>
              <a:rPr lang="en-US" altLang="en-US"/>
              <a:t> </a:t>
            </a:r>
          </a:p>
          <a:p>
            <a:pPr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Answer: They were traveling in opposite directions.</a:t>
            </a:r>
            <a:r>
              <a:rPr lang="en-US" altLang="en-US"/>
              <a:t> </a:t>
            </a:r>
          </a:p>
        </p:txBody>
      </p:sp>
      <p:pic>
        <p:nvPicPr>
          <p:cNvPr id="14340" name="Picture 4" descr="racecar-sebring03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4862514"/>
            <a:ext cx="2819400" cy="199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34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4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igh voltage">
  <a:themeElements>
    <a:clrScheme name="high voltage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6666FF"/>
      </a:hlink>
      <a:folHlink>
        <a:srgbClr val="1C6D9A"/>
      </a:folHlink>
    </a:clrScheme>
    <a:fontScheme name="high volt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anose="02040502050405020303" pitchFamily="18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495</Words>
  <Application>Microsoft Office PowerPoint</Application>
  <PresentationFormat>Widescreen</PresentationFormat>
  <Paragraphs>53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Arial</vt:lpstr>
      <vt:lpstr>Arial Narrow</vt:lpstr>
      <vt:lpstr>Calibri</vt:lpstr>
      <vt:lpstr>Georgia</vt:lpstr>
      <vt:lpstr>Monotype Sorts</vt:lpstr>
      <vt:lpstr>Times New Roman</vt:lpstr>
      <vt:lpstr>high voltage</vt:lpstr>
      <vt:lpstr>Velocity and Acceleration</vt:lpstr>
      <vt:lpstr>GPS</vt:lpstr>
      <vt:lpstr>Speed</vt:lpstr>
      <vt:lpstr>Speed</vt:lpstr>
      <vt:lpstr>Speed</vt:lpstr>
      <vt:lpstr>Speed</vt:lpstr>
      <vt:lpstr>Speed</vt:lpstr>
      <vt:lpstr>Speed</vt:lpstr>
      <vt:lpstr>Velocity</vt:lpstr>
      <vt:lpstr>Velocity</vt:lpstr>
      <vt:lpstr>Velocity</vt:lpstr>
      <vt:lpstr>Acceleration</vt:lpstr>
      <vt:lpstr>Acceleration</vt:lpstr>
      <vt:lpstr>Acceleration</vt:lpstr>
      <vt:lpstr>Acceleration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Velocity and Acceleration</dc:title>
  <dc:creator>Jeffrey Anderson</dc:creator>
  <cp:lastModifiedBy>Jeffrey Anderson</cp:lastModifiedBy>
  <cp:revision>1</cp:revision>
  <dcterms:created xsi:type="dcterms:W3CDTF">2017-03-13T11:30:39Z</dcterms:created>
  <dcterms:modified xsi:type="dcterms:W3CDTF">2017-03-13T11:34:22Z</dcterms:modified>
</cp:coreProperties>
</file>