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5143500" cx="9144000"/>
  <p:notesSz cx="6858000" cy="9144000"/>
  <p:embeddedFontLst>
    <p:embeddedFont>
      <p:font typeface="Yanone Kaffeesatz"/>
      <p:regular r:id="rId14"/>
      <p:bold r:id="rId15"/>
    </p:embeddedFont>
    <p:embeddedFont>
      <p:font typeface="Bree Serif"/>
      <p:regular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YanoneKaffeesatz-bold.fntdata"/><Relationship Id="rId14" Type="http://schemas.openxmlformats.org/officeDocument/2006/relationships/font" Target="fonts/YanoneKaffeesatz-regular.fntdata"/><Relationship Id="rId16" Type="http://schemas.openxmlformats.org/officeDocument/2006/relationships/font" Target="fonts/BreeSerif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8f3b36917e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8f3b36917e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27523397c12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27523397c12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27523397c12_0_5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27523397c12_0_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27523397c12_0_10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27523397c12_0_10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e9bd811f8c_0_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e9bd811f8c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8f3b36917e_0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8f3b36917e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9241a95fdc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9241a95fdc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mailto:rbly@hazelwoodschools.org" TargetMode="External"/><Relationship Id="rId4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46475" y="235500"/>
            <a:ext cx="3778800" cy="4672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latin typeface="Yanone Kaffeesatz"/>
                <a:ea typeface="Yanone Kaffeesatz"/>
                <a:cs typeface="Yanone Kaffeesatz"/>
                <a:sym typeface="Yanone Kaffeesatz"/>
              </a:rPr>
              <a:t>       Español IV con Senor Bly</a:t>
            </a:r>
            <a:r>
              <a:rPr lang="en" sz="3600">
                <a:solidFill>
                  <a:srgbClr val="5E2B97"/>
                </a:solidFill>
                <a:latin typeface="Yanone Kaffeesatz"/>
                <a:ea typeface="Yanone Kaffeesatz"/>
                <a:cs typeface="Yanone Kaffeesatz"/>
                <a:sym typeface="Yanone Kaffeesatz"/>
              </a:rPr>
              <a:t>	</a:t>
            </a:r>
            <a:endParaRPr sz="3600">
              <a:solidFill>
                <a:srgbClr val="5E2B97"/>
              </a:solidFill>
              <a:latin typeface="Yanone Kaffeesatz"/>
              <a:ea typeface="Yanone Kaffeesatz"/>
              <a:cs typeface="Yanone Kaffeesatz"/>
              <a:sym typeface="Yanone Kaffeesatz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600">
                <a:solidFill>
                  <a:srgbClr val="5E2B97"/>
                </a:solidFill>
                <a:latin typeface="Yanone Kaffeesatz"/>
                <a:ea typeface="Yanone Kaffeesatz"/>
                <a:cs typeface="Yanone Kaffeesatz"/>
                <a:sym typeface="Yanone Kaffeesatz"/>
              </a:rPr>
              <a:t>      </a:t>
            </a:r>
            <a:r>
              <a:rPr lang="en" sz="2600" u="sng">
                <a:solidFill>
                  <a:srgbClr val="1155CC"/>
                </a:solidFill>
                <a:latin typeface="Yanone Kaffeesatz"/>
                <a:ea typeface="Yanone Kaffeesatz"/>
                <a:cs typeface="Yanone Kaffeesatz"/>
                <a:sym typeface="Yanone Kaffeesatz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rbly@hazelwoodschools.org</a:t>
            </a:r>
            <a:endParaRPr sz="2600">
              <a:latin typeface="Yanone Kaffeesatz"/>
              <a:ea typeface="Yanone Kaffeesatz"/>
              <a:cs typeface="Yanone Kaffeesatz"/>
              <a:sym typeface="Yanone Kaffeesatz"/>
            </a:endParaRPr>
          </a:p>
          <a:p>
            <a:pPr indent="0" lvl="0" marL="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" sz="2400">
                <a:latin typeface="Yanone Kaffeesatz"/>
                <a:ea typeface="Yanone Kaffeesatz"/>
                <a:cs typeface="Yanone Kaffeesatz"/>
                <a:sym typeface="Yanone Kaffeesatz"/>
              </a:rPr>
              <a:t>		</a:t>
            </a:r>
            <a:endParaRPr sz="2400">
              <a:latin typeface="Yanone Kaffeesatz"/>
              <a:ea typeface="Yanone Kaffeesatz"/>
              <a:cs typeface="Yanone Kaffeesatz"/>
              <a:sym typeface="Yanone Kaffeesatz"/>
            </a:endParaRPr>
          </a:p>
          <a:p>
            <a:pPr indent="0" lvl="0" marL="0" rtl="0" algn="ctr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" sz="2600">
                <a:latin typeface="Yanone Kaffeesatz"/>
                <a:ea typeface="Yanone Kaffeesatz"/>
                <a:cs typeface="Yanone Kaffeesatz"/>
                <a:sym typeface="Yanone Kaffeesatz"/>
              </a:rPr>
              <a:t>Voicemail 314.502.9209</a:t>
            </a:r>
            <a:endParaRPr sz="2600">
              <a:latin typeface="Yanone Kaffeesatz"/>
              <a:ea typeface="Yanone Kaffeesatz"/>
              <a:cs typeface="Yanone Kaffeesatz"/>
              <a:sym typeface="Yanone Kaffeesatz"/>
            </a:endParaRPr>
          </a:p>
          <a:p>
            <a:pPr indent="0" lvl="0" marL="0" rtl="0" algn="ctr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2600">
                <a:latin typeface="Yanone Kaffeesatz"/>
                <a:ea typeface="Yanone Kaffeesatz"/>
                <a:cs typeface="Yanone Kaffeesatz"/>
                <a:sym typeface="Yanone Kaffeesatz"/>
              </a:rPr>
              <a:t>Class Code: </a:t>
            </a:r>
            <a:r>
              <a:rPr lang="en" sz="2650">
                <a:solidFill>
                  <a:srgbClr val="7627BB"/>
                </a:solidFill>
                <a:highlight>
                  <a:srgbClr val="FFFFFF"/>
                </a:highlight>
                <a:latin typeface="Yanone Kaffeesatz"/>
                <a:ea typeface="Yanone Kaffeesatz"/>
                <a:cs typeface="Yanone Kaffeesatz"/>
                <a:sym typeface="Yanone Kaffeesatz"/>
              </a:rPr>
              <a:t>gymotfx</a:t>
            </a:r>
            <a:endParaRPr sz="3600">
              <a:latin typeface="Yanone Kaffeesatz"/>
              <a:ea typeface="Yanone Kaffeesatz"/>
              <a:cs typeface="Yanone Kaffeesatz"/>
              <a:sym typeface="Yanone Kaffeesatz"/>
            </a:endParaRPr>
          </a:p>
          <a:p>
            <a:pPr indent="0" lvl="0" marL="0" rtl="0" algn="ctr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400">
              <a:latin typeface="Yanone Kaffeesatz"/>
              <a:ea typeface="Yanone Kaffeesatz"/>
              <a:cs typeface="Yanone Kaffeesatz"/>
              <a:sym typeface="Yanone Kaffeesatz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000">
                <a:latin typeface="Yanone Kaffeesatz"/>
                <a:ea typeface="Yanone Kaffeesatz"/>
                <a:cs typeface="Yanone Kaffeesatz"/>
                <a:sym typeface="Yanone Kaffeesatz"/>
              </a:rPr>
              <a:t>¡Bienvenidos! Continuamos su educación española. ¡No tengan miedo!  </a:t>
            </a:r>
            <a:endParaRPr/>
          </a:p>
        </p:txBody>
      </p:sp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880975" y="242000"/>
            <a:ext cx="5226651" cy="4855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65575"/>
            <a:ext cx="8520600" cy="622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>
                <a:solidFill>
                  <a:srgbClr val="980000"/>
                </a:solidFill>
              </a:rPr>
              <a:t>Español</a:t>
            </a:r>
            <a:r>
              <a:rPr b="1" lang="en" sz="3000">
                <a:solidFill>
                  <a:srgbClr val="980000"/>
                </a:solidFill>
              </a:rPr>
              <a:t> IV</a:t>
            </a:r>
            <a:endParaRPr b="1" sz="3000">
              <a:solidFill>
                <a:srgbClr val="980000"/>
              </a:solidFill>
            </a:endParaRPr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622625"/>
            <a:ext cx="8520600" cy="452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Font typeface="Bree Serif"/>
              <a:buChar char="●"/>
            </a:pPr>
            <a:r>
              <a:rPr lang="en">
                <a:latin typeface="Bree Serif"/>
                <a:ea typeface="Bree Serif"/>
                <a:cs typeface="Bree Serif"/>
                <a:sym typeface="Bree Serif"/>
              </a:rPr>
              <a:t>A skill based class </a:t>
            </a:r>
            <a:r>
              <a:rPr lang="en">
                <a:latin typeface="Bree Serif"/>
                <a:ea typeface="Bree Serif"/>
                <a:cs typeface="Bree Serif"/>
                <a:sym typeface="Bree Serif"/>
              </a:rPr>
              <a:t>focusing on communication</a:t>
            </a:r>
            <a:r>
              <a:rPr lang="en">
                <a:latin typeface="Bree Serif"/>
                <a:ea typeface="Bree Serif"/>
                <a:cs typeface="Bree Serif"/>
                <a:sym typeface="Bree Serif"/>
              </a:rPr>
              <a:t>                               </a:t>
            </a:r>
            <a:endParaRPr>
              <a:latin typeface="Bree Serif"/>
              <a:ea typeface="Bree Serif"/>
              <a:cs typeface="Bree Serif"/>
              <a:sym typeface="Bree Serif"/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Font typeface="Bree Serif"/>
              <a:buChar char="●"/>
            </a:pPr>
            <a:r>
              <a:rPr lang="en">
                <a:latin typeface="Bree Serif"/>
                <a:ea typeface="Bree Serif"/>
                <a:cs typeface="Bree Serif"/>
                <a:sym typeface="Bree Serif"/>
              </a:rPr>
              <a:t>After reviewing some </a:t>
            </a:r>
            <a:r>
              <a:rPr lang="en">
                <a:latin typeface="Bree Serif"/>
                <a:ea typeface="Bree Serif"/>
                <a:cs typeface="Bree Serif"/>
                <a:sym typeface="Bree Serif"/>
              </a:rPr>
              <a:t>Spanish </a:t>
            </a:r>
            <a:r>
              <a:rPr lang="en">
                <a:solidFill>
                  <a:srgbClr val="980000"/>
                </a:solidFill>
                <a:latin typeface="Bree Serif"/>
                <a:ea typeface="Bree Serif"/>
                <a:cs typeface="Bree Serif"/>
                <a:sym typeface="Bree Serif"/>
              </a:rPr>
              <a:t>I</a:t>
            </a:r>
            <a:r>
              <a:rPr lang="en">
                <a:latin typeface="Bree Serif"/>
                <a:ea typeface="Bree Serif"/>
                <a:cs typeface="Bree Serif"/>
                <a:sym typeface="Bree Serif"/>
              </a:rPr>
              <a:t>/</a:t>
            </a:r>
            <a:r>
              <a:rPr lang="en">
                <a:solidFill>
                  <a:srgbClr val="1C4587"/>
                </a:solidFill>
                <a:latin typeface="Bree Serif"/>
                <a:ea typeface="Bree Serif"/>
                <a:cs typeface="Bree Serif"/>
                <a:sym typeface="Bree Serif"/>
              </a:rPr>
              <a:t>II</a:t>
            </a:r>
            <a:r>
              <a:rPr lang="en">
                <a:latin typeface="Bree Serif"/>
                <a:ea typeface="Bree Serif"/>
                <a:cs typeface="Bree Serif"/>
                <a:sym typeface="Bree Serif"/>
              </a:rPr>
              <a:t>/</a:t>
            </a:r>
            <a:r>
              <a:rPr lang="en">
                <a:solidFill>
                  <a:srgbClr val="741B47"/>
                </a:solidFill>
                <a:latin typeface="Bree Serif"/>
                <a:ea typeface="Bree Serif"/>
                <a:cs typeface="Bree Serif"/>
                <a:sym typeface="Bree Serif"/>
              </a:rPr>
              <a:t>III</a:t>
            </a:r>
            <a:r>
              <a:rPr lang="en">
                <a:latin typeface="Bree Serif"/>
                <a:ea typeface="Bree Serif"/>
                <a:cs typeface="Bree Serif"/>
                <a:sym typeface="Bree Serif"/>
              </a:rPr>
              <a:t> </a:t>
            </a:r>
            <a:r>
              <a:rPr lang="en">
                <a:latin typeface="Bree Serif"/>
                <a:ea typeface="Bree Serif"/>
                <a:cs typeface="Bree Serif"/>
                <a:sym typeface="Bree Serif"/>
              </a:rPr>
              <a:t>concepts, you will be introduced to these skills </a:t>
            </a:r>
            <a:r>
              <a:rPr lang="en">
                <a:latin typeface="Bree Serif"/>
                <a:ea typeface="Bree Serif"/>
                <a:cs typeface="Bree Serif"/>
                <a:sym typeface="Bree Serif"/>
              </a:rPr>
              <a:t>(for example, telling someone what to do)</a:t>
            </a:r>
            <a:r>
              <a:rPr lang="en">
                <a:latin typeface="Bree Serif"/>
                <a:ea typeface="Bree Serif"/>
                <a:cs typeface="Bree Serif"/>
                <a:sym typeface="Bree Serif"/>
              </a:rPr>
              <a:t> thru videos</a:t>
            </a:r>
            <a:r>
              <a:rPr lang="en">
                <a:latin typeface="Bree Serif"/>
                <a:ea typeface="Bree Serif"/>
                <a:cs typeface="Bree Serif"/>
                <a:sym typeface="Bree Serif"/>
              </a:rPr>
              <a:t>, vocab lists and verb charts </a:t>
            </a:r>
            <a:r>
              <a:rPr lang="en">
                <a:latin typeface="Bree Serif"/>
                <a:ea typeface="Bree Serif"/>
                <a:cs typeface="Bree Serif"/>
                <a:sym typeface="Bree Serif"/>
              </a:rPr>
              <a:t>posted on Google Classroom and live, active discussions in </a:t>
            </a:r>
            <a:endParaRPr>
              <a:latin typeface="Bree Serif"/>
              <a:ea typeface="Bree Serif"/>
              <a:cs typeface="Bree Serif"/>
              <a:sym typeface="Bree Serif"/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Font typeface="Bree Serif"/>
              <a:buChar char="●"/>
            </a:pPr>
            <a:r>
              <a:rPr lang="en">
                <a:latin typeface="Bree Serif"/>
                <a:ea typeface="Bree Serif"/>
                <a:cs typeface="Bree Serif"/>
                <a:sym typeface="Bree Serif"/>
              </a:rPr>
              <a:t>We will practice these skills during our class period thru partner activities, games, Quizlet.com, Kahoot, plus reading, listening and speaking activities.  </a:t>
            </a:r>
            <a:endParaRPr>
              <a:latin typeface="Bree Serif"/>
              <a:ea typeface="Bree Serif"/>
              <a:cs typeface="Bree Serif"/>
              <a:sym typeface="Bree Serif"/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Font typeface="Bree Serif"/>
              <a:buChar char="●"/>
            </a:pPr>
            <a:r>
              <a:rPr lang="en">
                <a:latin typeface="Bree Serif"/>
                <a:ea typeface="Bree Serif"/>
                <a:cs typeface="Bree Serif"/>
                <a:sym typeface="Bree Serif"/>
              </a:rPr>
              <a:t>You are expected to demonstrate these skills during discussions and interviews, </a:t>
            </a:r>
            <a:r>
              <a:rPr lang="en">
                <a:latin typeface="Bree Serif"/>
                <a:ea typeface="Bree Serif"/>
                <a:cs typeface="Bree Serif"/>
                <a:sym typeface="Bree Serif"/>
              </a:rPr>
              <a:t>Flip Grids</a:t>
            </a:r>
            <a:r>
              <a:rPr lang="en">
                <a:latin typeface="Bree Serif"/>
                <a:ea typeface="Bree Serif"/>
                <a:cs typeface="Bree Serif"/>
                <a:sym typeface="Bree Serif"/>
              </a:rPr>
              <a:t>, Google Slides, frequent formative assessments on Google Forms</a:t>
            </a:r>
            <a:endParaRPr>
              <a:latin typeface="Bree Serif"/>
              <a:ea typeface="Bree Serif"/>
              <a:cs typeface="Bree Serif"/>
              <a:sym typeface="Bree Serif"/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Font typeface="Bree Serif"/>
              <a:buChar char="●"/>
            </a:pPr>
            <a:r>
              <a:rPr lang="en">
                <a:latin typeface="Bree Serif"/>
                <a:ea typeface="Bree Serif"/>
                <a:cs typeface="Bree Serif"/>
                <a:sym typeface="Bree Serif"/>
              </a:rPr>
              <a:t>Learning a language is a skill attainable by everyone. In order to improve speaking, just let it flow.  Do not worry about mistakes!</a:t>
            </a:r>
            <a:endParaRPr>
              <a:solidFill>
                <a:srgbClr val="980000"/>
              </a:solidFill>
              <a:latin typeface="Bree Serif"/>
              <a:ea typeface="Bree Serif"/>
              <a:cs typeface="Bree Serif"/>
              <a:sym typeface="Bree Serif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Bree Serif"/>
                <a:ea typeface="Bree Serif"/>
                <a:cs typeface="Bree Serif"/>
                <a:sym typeface="Bree Serif"/>
              </a:rPr>
              <a:t>Google Classroom</a:t>
            </a:r>
            <a:endParaRPr>
              <a:latin typeface="Bree Serif"/>
              <a:ea typeface="Bree Serif"/>
              <a:cs typeface="Bree Serif"/>
              <a:sym typeface="Bree Serif"/>
            </a:endParaRPr>
          </a:p>
        </p:txBody>
      </p:sp>
      <p:sp>
        <p:nvSpPr>
          <p:cNvPr id="67" name="Google Shape;67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Class Code: 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This is our hub, where you will find most of our info, links to resources, schedules,, assignments, and assessments.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Daily, you will be asked to participate in some practice activities and discussion posts in the Stream. 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You will find assignments, assessments and projects in the Classwork tab.</a:t>
            </a:r>
            <a:endParaRPr sz="1900">
              <a:latin typeface="Bree Serif"/>
              <a:ea typeface="Bree Serif"/>
              <a:cs typeface="Bree Serif"/>
              <a:sym typeface="Bree Serif"/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Rules and procedures</a:t>
            </a:r>
            <a:endParaRPr/>
          </a:p>
        </p:txBody>
      </p:sp>
      <p:sp>
        <p:nvSpPr>
          <p:cNvPr id="73" name="Google Shape;73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Please make sure you are making positive decisions that will help you be successful in class. </a:t>
            </a:r>
            <a:r>
              <a:rPr lang="en"/>
              <a:t> 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b="1" lang="en"/>
              <a:t>Be on time.						Attempt each activity or assessment.</a:t>
            </a:r>
            <a:endParaRPr b="1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b="1" lang="en"/>
              <a:t>Attend class. 					Bring your materials to class. </a:t>
            </a:r>
            <a:endParaRPr b="1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b="1" lang="en"/>
              <a:t>Use our target language in class.		</a:t>
            </a:r>
            <a:endParaRPr b="1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b="1" lang="en"/>
              <a:t>Be respectful of yourself, your classmates and staff members.</a:t>
            </a:r>
            <a:r>
              <a:rPr lang="en"/>
              <a:t> 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You will have 4 Hall passes per quarter. Any unused Hall passes will earn you 25 points extra credit EACH. Bathroom/locker/water passes are for a maximum of 5 minutes unless agreed upon by Profe Bly.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Rules and procedures</a:t>
            </a:r>
            <a:endParaRPr/>
          </a:p>
        </p:txBody>
      </p:sp>
      <p:sp>
        <p:nvSpPr>
          <p:cNvPr id="79" name="Google Shape;79;p17"/>
          <p:cNvSpPr txBox="1"/>
          <p:nvPr>
            <p:ph idx="1" type="body"/>
          </p:nvPr>
        </p:nvSpPr>
        <p:spPr>
          <a:xfrm>
            <a:off x="311700" y="1065900"/>
            <a:ext cx="8520600" cy="3503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 will follow the school procedures for tardies, truancy, cell phone use and disruptive behavior.  In short…</a:t>
            </a:r>
            <a:br>
              <a:rPr lang="en"/>
            </a:br>
            <a:r>
              <a:rPr lang="en"/>
              <a:t>First occurrence, you will be refocused by Profe Bly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Upon second correction, there will be communication with parent or guardian.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Further infractions, will result in communication with grade level office.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Communication with you and your family is important to me.  I will share and celebrate your successes, but will also share if you are not attempting To Speak Spanish, not participating in class, or are letting your grade slip below a 70%. 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Bree Serif"/>
                <a:ea typeface="Bree Serif"/>
                <a:cs typeface="Bree Serif"/>
                <a:sym typeface="Bree Serif"/>
              </a:rPr>
              <a:t>Materiales</a:t>
            </a:r>
            <a:endParaRPr>
              <a:latin typeface="Bree Serif"/>
              <a:ea typeface="Bree Serif"/>
              <a:cs typeface="Bree Serif"/>
              <a:sym typeface="Bree Serif"/>
            </a:endParaRPr>
          </a:p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Los libros:</a:t>
            </a:r>
            <a:endParaRPr sz="2000">
              <a:solidFill>
                <a:schemeClr val="dk1"/>
              </a:solidFill>
              <a:latin typeface="Bree Serif"/>
              <a:ea typeface="Bree Serif"/>
              <a:cs typeface="Bree Serif"/>
              <a:sym typeface="Bree Serif"/>
            </a:endParaRPr>
          </a:p>
          <a:p>
            <a:pPr indent="0" lvl="0" marL="0" rtl="0" algn="ctr">
              <a:spcBef>
                <a:spcPts val="1600"/>
              </a:spcBef>
              <a:spcAft>
                <a:spcPts val="0"/>
              </a:spcAft>
              <a:buNone/>
            </a:pPr>
            <a:r>
              <a:rPr b="1" lang="en" sz="2000" u="sng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Esperanza</a:t>
            </a:r>
            <a:r>
              <a:rPr b="1" lang="en" sz="20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									(el presente)</a:t>
            </a:r>
            <a:endParaRPr b="1" sz="2000">
              <a:solidFill>
                <a:schemeClr val="dk1"/>
              </a:solidFill>
              <a:latin typeface="Bree Serif"/>
              <a:ea typeface="Bree Serif"/>
              <a:cs typeface="Bree Serif"/>
              <a:sym typeface="Bree Serif"/>
            </a:endParaRPr>
          </a:p>
          <a:p>
            <a:pPr indent="0" lvl="0" marL="0" rtl="0" algn="ctr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000" u="sng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Fiesta Fatal			</a:t>
            </a:r>
            <a:r>
              <a:rPr b="1" lang="en" sz="20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(el presente, el preterito, el imperfecto)</a:t>
            </a:r>
            <a:endParaRPr b="1" sz="2000" u="sng">
              <a:solidFill>
                <a:schemeClr val="dk1"/>
              </a:solidFill>
              <a:latin typeface="Bree Serif"/>
              <a:ea typeface="Bree Serif"/>
              <a:cs typeface="Bree Serif"/>
              <a:sym typeface="Bree Serif"/>
            </a:endParaRPr>
          </a:p>
          <a:p>
            <a:pPr indent="0" lvl="0" marL="0" rtl="0" algn="ctr">
              <a:spcBef>
                <a:spcPts val="1600"/>
              </a:spcBef>
              <a:spcAft>
                <a:spcPts val="0"/>
              </a:spcAft>
              <a:buNone/>
            </a:pPr>
            <a:r>
              <a:rPr b="1" lang="en" sz="2000" u="sng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Robo en la noche	</a:t>
            </a:r>
            <a:r>
              <a:rPr b="1" lang="en" sz="2000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	(el presente, el preterito, el imperfecto)</a:t>
            </a:r>
            <a:endParaRPr b="1" sz="2000">
              <a:solidFill>
                <a:schemeClr val="dk1"/>
              </a:solidFill>
              <a:latin typeface="Bree Serif"/>
              <a:ea typeface="Bree Serif"/>
              <a:cs typeface="Bree Serif"/>
              <a:sym typeface="Bree Serif"/>
            </a:endParaRPr>
          </a:p>
          <a:p>
            <a:pPr indent="0" lvl="0" marL="0" rtl="0" algn="ctr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b="1" sz="2000">
              <a:solidFill>
                <a:schemeClr val="dk1"/>
              </a:solidFill>
              <a:latin typeface="Bree Serif"/>
              <a:ea typeface="Bree Serif"/>
              <a:cs typeface="Bree Serif"/>
              <a:sym typeface="Bree Serif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9"/>
          <p:cNvSpPr txBox="1"/>
          <p:nvPr>
            <p:ph idx="1" type="body"/>
          </p:nvPr>
        </p:nvSpPr>
        <p:spPr>
          <a:xfrm>
            <a:off x="311700" y="929600"/>
            <a:ext cx="8520600" cy="3898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Bree Serif"/>
                <a:ea typeface="Bree Serif"/>
                <a:cs typeface="Bree Serif"/>
                <a:sym typeface="Bree Serif"/>
              </a:rPr>
              <a:t>Repaso 1 Review 1 (8 weeks)</a:t>
            </a:r>
            <a:endParaRPr>
              <a:latin typeface="Bree Serif"/>
              <a:ea typeface="Bree Serif"/>
              <a:cs typeface="Bree Serif"/>
              <a:sym typeface="Bree Serif"/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>
                <a:latin typeface="Bree Serif"/>
                <a:ea typeface="Bree Serif"/>
                <a:cs typeface="Bree Serif"/>
                <a:sym typeface="Bree Serif"/>
              </a:rPr>
              <a:t>Students will be able to:</a:t>
            </a:r>
            <a:endParaRPr>
              <a:latin typeface="Bree Serif"/>
              <a:ea typeface="Bree Serif"/>
              <a:cs typeface="Bree Serif"/>
              <a:sym typeface="Bree Serif"/>
            </a:endParaRPr>
          </a:p>
          <a:p>
            <a:pPr indent="-342900" lvl="0" marL="457200" rtl="0" algn="l">
              <a:spcBef>
                <a:spcPts val="1600"/>
              </a:spcBef>
              <a:spcAft>
                <a:spcPts val="0"/>
              </a:spcAft>
              <a:buSzPts val="1800"/>
              <a:buFont typeface="Bree Serif"/>
              <a:buAutoNum type="arabicPeriod"/>
            </a:pPr>
            <a:r>
              <a:rPr lang="en">
                <a:latin typeface="Bree Serif"/>
                <a:ea typeface="Bree Serif"/>
                <a:cs typeface="Bree Serif"/>
                <a:sym typeface="Bree Serif"/>
              </a:rPr>
              <a:t>Greet and say goodbye to others, i</a:t>
            </a:r>
            <a:r>
              <a:rPr lang="en">
                <a:latin typeface="Bree Serif"/>
                <a:ea typeface="Bree Serif"/>
                <a:cs typeface="Bree Serif"/>
                <a:sym typeface="Bree Serif"/>
              </a:rPr>
              <a:t>ntroduce themselves and others</a:t>
            </a:r>
            <a:endParaRPr>
              <a:latin typeface="Bree Serif"/>
              <a:ea typeface="Bree Serif"/>
              <a:cs typeface="Bree Serif"/>
              <a:sym typeface="Bree Serif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Font typeface="Bree Serif"/>
              <a:buAutoNum type="arabicPeriod"/>
            </a:pPr>
            <a:r>
              <a:rPr lang="en">
                <a:latin typeface="Bree Serif"/>
                <a:ea typeface="Bree Serif"/>
                <a:cs typeface="Bree Serif"/>
                <a:sym typeface="Bree Serif"/>
              </a:rPr>
              <a:t>Describe their classroom, friends, family and others</a:t>
            </a:r>
            <a:endParaRPr>
              <a:latin typeface="Bree Serif"/>
              <a:ea typeface="Bree Serif"/>
              <a:cs typeface="Bree Serif"/>
              <a:sym typeface="Bree Serif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Font typeface="Bree Serif"/>
              <a:buAutoNum type="arabicPeriod"/>
            </a:pPr>
            <a:r>
              <a:rPr lang="en">
                <a:latin typeface="Bree Serif"/>
                <a:ea typeface="Bree Serif"/>
                <a:cs typeface="Bree Serif"/>
                <a:sym typeface="Bree Serif"/>
              </a:rPr>
              <a:t>Reflexive verbs (action upon oneself, </a:t>
            </a:r>
            <a:r>
              <a:rPr lang="en">
                <a:latin typeface="Bree Serif"/>
                <a:ea typeface="Bree Serif"/>
                <a:cs typeface="Bree Serif"/>
                <a:sym typeface="Bree Serif"/>
              </a:rPr>
              <a:t>reciprocal action, always reflexive)</a:t>
            </a:r>
            <a:endParaRPr>
              <a:latin typeface="Bree Serif"/>
              <a:ea typeface="Bree Serif"/>
              <a:cs typeface="Bree Serif"/>
              <a:sym typeface="Bree Serif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Font typeface="Bree Serif"/>
              <a:buAutoNum type="arabicPeriod"/>
            </a:pPr>
            <a:r>
              <a:rPr lang="en">
                <a:latin typeface="Bree Serif"/>
                <a:ea typeface="Bree Serif"/>
                <a:cs typeface="Bree Serif"/>
                <a:sym typeface="Bree Serif"/>
              </a:rPr>
              <a:t>Direct, indirect and double object pronouns</a:t>
            </a:r>
            <a:r>
              <a:rPr lang="en">
                <a:latin typeface="Bree Serif"/>
                <a:ea typeface="Bree Serif"/>
                <a:cs typeface="Bree Serif"/>
                <a:sym typeface="Bree Serif"/>
              </a:rPr>
              <a:t> </a:t>
            </a:r>
            <a:endParaRPr>
              <a:latin typeface="Bree Serif"/>
              <a:ea typeface="Bree Serif"/>
              <a:cs typeface="Bree Serif"/>
              <a:sym typeface="Bree Serif"/>
            </a:endParaRPr>
          </a:p>
          <a:p>
            <a:pPr indent="457200" lvl="0" marL="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Practice writing skills with photo prompts</a:t>
            </a:r>
            <a:endParaRPr b="1">
              <a:solidFill>
                <a:schemeClr val="dk1"/>
              </a:solidFill>
              <a:latin typeface="Bree Serif"/>
              <a:ea typeface="Bree Serif"/>
              <a:cs typeface="Bree Serif"/>
              <a:sym typeface="Bree Serif"/>
            </a:endParaRPr>
          </a:p>
          <a:p>
            <a:pPr indent="457200" lvl="0" marL="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Speaking assessments</a:t>
            </a:r>
            <a:endParaRPr b="1">
              <a:solidFill>
                <a:schemeClr val="dk1"/>
              </a:solidFill>
              <a:latin typeface="Bree Serif"/>
              <a:ea typeface="Bree Serif"/>
              <a:cs typeface="Bree Serif"/>
              <a:sym typeface="Bree Serif"/>
            </a:endParaRPr>
          </a:p>
          <a:p>
            <a:pPr indent="457200" lvl="0" marL="0" rtl="0" algn="l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None/>
            </a:pPr>
            <a:r>
              <a:rPr b="1" lang="en" u="sng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Esperanza </a:t>
            </a:r>
            <a:r>
              <a:rPr lang="en">
                <a:solidFill>
                  <a:schemeClr val="dk1"/>
                </a:solidFill>
                <a:latin typeface="Bree Serif"/>
                <a:ea typeface="Bree Serif"/>
                <a:cs typeface="Bree Serif"/>
                <a:sym typeface="Bree Serif"/>
              </a:rPr>
              <a:t>(novela)</a:t>
            </a:r>
            <a:endParaRPr>
              <a:solidFill>
                <a:schemeClr val="dk1"/>
              </a:solidFill>
              <a:latin typeface="Bree Serif"/>
              <a:ea typeface="Bree Serif"/>
              <a:cs typeface="Bree Serif"/>
              <a:sym typeface="Bree Serif"/>
            </a:endParaRPr>
          </a:p>
        </p:txBody>
      </p:sp>
      <p:sp>
        <p:nvSpPr>
          <p:cNvPr id="91" name="Google Shape;91;p19"/>
          <p:cNvSpPr txBox="1"/>
          <p:nvPr/>
        </p:nvSpPr>
        <p:spPr>
          <a:xfrm>
            <a:off x="962625" y="346750"/>
            <a:ext cx="7339200" cy="50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>
                <a:latin typeface="Bree Serif"/>
                <a:ea typeface="Bree Serif"/>
                <a:cs typeface="Bree Serif"/>
                <a:sym typeface="Bree Serif"/>
              </a:rPr>
              <a:t>Syllabus - Pacing Guide</a:t>
            </a:r>
            <a:endParaRPr b="1" sz="2100">
              <a:latin typeface="Bree Serif"/>
              <a:ea typeface="Bree Serif"/>
              <a:cs typeface="Bree Serif"/>
              <a:sym typeface="Bree Serif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0"/>
          <p:cNvSpPr txBox="1"/>
          <p:nvPr>
            <p:ph idx="1" type="body"/>
          </p:nvPr>
        </p:nvSpPr>
        <p:spPr>
          <a:xfrm>
            <a:off x="0" y="602425"/>
            <a:ext cx="9144000" cy="3966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latin typeface="Bree Serif"/>
                <a:ea typeface="Bree Serif"/>
                <a:cs typeface="Bree Serif"/>
                <a:sym typeface="Bree Serif"/>
              </a:rPr>
              <a:t>Repaso 2 el pasado - Review 2 (9-10 weeks)</a:t>
            </a:r>
            <a:endParaRPr>
              <a:latin typeface="Bree Serif"/>
              <a:ea typeface="Bree Serif"/>
              <a:cs typeface="Bree Serif"/>
              <a:sym typeface="Bree Serif"/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latin typeface="Bree Serif"/>
                <a:ea typeface="Bree Serif"/>
                <a:cs typeface="Bree Serif"/>
                <a:sym typeface="Bree Serif"/>
              </a:rPr>
              <a:t>Students will be able to:</a:t>
            </a:r>
            <a:endParaRPr>
              <a:latin typeface="Bree Serif"/>
              <a:ea typeface="Bree Serif"/>
              <a:cs typeface="Bree Serif"/>
              <a:sym typeface="Bree Serif"/>
            </a:endParaRPr>
          </a:p>
          <a:p>
            <a:pPr indent="-342900" lvl="0" marL="457200" rtl="0" algn="l">
              <a:spcBef>
                <a:spcPts val="1600"/>
              </a:spcBef>
              <a:spcAft>
                <a:spcPts val="0"/>
              </a:spcAft>
              <a:buSzPts val="1800"/>
              <a:buFont typeface="Bree Serif"/>
              <a:buAutoNum type="arabicPeriod"/>
            </a:pPr>
            <a:r>
              <a:rPr lang="en">
                <a:latin typeface="Bree Serif"/>
                <a:ea typeface="Bree Serif"/>
                <a:cs typeface="Bree Serif"/>
                <a:sym typeface="Bree Serif"/>
              </a:rPr>
              <a:t>Discuss events that occurred in the past with the preterit</a:t>
            </a:r>
            <a:endParaRPr>
              <a:latin typeface="Bree Serif"/>
              <a:ea typeface="Bree Serif"/>
              <a:cs typeface="Bree Serif"/>
              <a:sym typeface="Bree Serif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Font typeface="Bree Serif"/>
              <a:buAutoNum type="arabicPeriod"/>
            </a:pPr>
            <a:r>
              <a:rPr lang="en">
                <a:latin typeface="Bree Serif"/>
                <a:ea typeface="Bree Serif"/>
                <a:cs typeface="Bree Serif"/>
                <a:sym typeface="Bree Serif"/>
              </a:rPr>
              <a:t>Discuss repeated past actions with the imperfect</a:t>
            </a:r>
            <a:endParaRPr>
              <a:latin typeface="Bree Serif"/>
              <a:ea typeface="Bree Serif"/>
              <a:cs typeface="Bree Serif"/>
              <a:sym typeface="Bree Serif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Font typeface="Bree Serif"/>
              <a:buAutoNum type="arabicPeriod"/>
            </a:pPr>
            <a:r>
              <a:rPr lang="en">
                <a:latin typeface="Bree Serif"/>
                <a:ea typeface="Bree Serif"/>
                <a:cs typeface="Bree Serif"/>
                <a:sym typeface="Bree Serif"/>
              </a:rPr>
              <a:t>Compare and contrast the uses of the preterit and imperfect past tenses</a:t>
            </a:r>
            <a:endParaRPr>
              <a:latin typeface="Bree Serif"/>
              <a:ea typeface="Bree Serif"/>
              <a:cs typeface="Bree Serif"/>
              <a:sym typeface="Bree Serif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Font typeface="Bree Serif"/>
              <a:buAutoNum type="arabicPeriod"/>
            </a:pPr>
            <a:r>
              <a:rPr lang="en">
                <a:latin typeface="Bree Serif"/>
                <a:ea typeface="Bree Serif"/>
                <a:cs typeface="Bree Serif"/>
                <a:sym typeface="Bree Serif"/>
              </a:rPr>
              <a:t>Compare and contrast festivals in Spanish speaking countries with ones familiar to them</a:t>
            </a:r>
            <a:endParaRPr>
              <a:latin typeface="Bree Serif"/>
              <a:ea typeface="Bree Serif"/>
              <a:cs typeface="Bree Serif"/>
              <a:sym typeface="Bree Serif"/>
            </a:endParaRPr>
          </a:p>
          <a:p>
            <a:pPr indent="0" lvl="0" marL="457200" rtl="0" algn="ctr">
              <a:spcBef>
                <a:spcPts val="1600"/>
              </a:spcBef>
              <a:spcAft>
                <a:spcPts val="0"/>
              </a:spcAft>
              <a:buNone/>
            </a:pPr>
            <a:r>
              <a:rPr b="1" lang="en">
                <a:latin typeface="Bree Serif"/>
                <a:ea typeface="Bree Serif"/>
                <a:cs typeface="Bree Serif"/>
                <a:sym typeface="Bree Serif"/>
              </a:rPr>
              <a:t>Read about LA TOMATINA y LA CORRIDA DE TOROS - Proyecto “Un </a:t>
            </a:r>
            <a:r>
              <a:rPr b="1" lang="en">
                <a:latin typeface="Bree Serif"/>
                <a:ea typeface="Bree Serif"/>
                <a:cs typeface="Bree Serif"/>
                <a:sym typeface="Bree Serif"/>
              </a:rPr>
              <a:t>día</a:t>
            </a:r>
            <a:r>
              <a:rPr b="1" lang="en">
                <a:latin typeface="Bree Serif"/>
                <a:ea typeface="Bree Serif"/>
                <a:cs typeface="Bree Serif"/>
                <a:sym typeface="Bree Serif"/>
              </a:rPr>
              <a:t> festivo”</a:t>
            </a:r>
            <a:endParaRPr b="1">
              <a:latin typeface="Bree Serif"/>
              <a:ea typeface="Bree Serif"/>
              <a:cs typeface="Bree Serif"/>
              <a:sym typeface="Bree Serif"/>
            </a:endParaRPr>
          </a:p>
          <a:p>
            <a:pPr indent="0" lvl="0" marL="457200" rtl="0" algn="ctr">
              <a:spcBef>
                <a:spcPts val="1600"/>
              </a:spcBef>
              <a:spcAft>
                <a:spcPts val="0"/>
              </a:spcAft>
              <a:buNone/>
            </a:pPr>
            <a:r>
              <a:rPr b="1" lang="en" u="sng">
                <a:latin typeface="Bree Serif"/>
                <a:ea typeface="Bree Serif"/>
                <a:cs typeface="Bree Serif"/>
                <a:sym typeface="Bree Serif"/>
              </a:rPr>
              <a:t>Fiesta Fatal</a:t>
            </a:r>
            <a:endParaRPr b="1" u="sng">
              <a:latin typeface="Bree Serif"/>
              <a:ea typeface="Bree Serif"/>
              <a:cs typeface="Bree Serif"/>
              <a:sym typeface="Bree Serif"/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