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9144000" cy="5143500" type="screen16x9"/>
  <p:notesSz cx="6858000" cy="9144000"/>
  <p:embeddedFontLst>
    <p:embeddedFont>
      <p:font typeface="Yanone Kaffeesatz" panose="020B0604020202020204" charset="0"/>
      <p:regular r:id="rId12"/>
      <p:bold r:id="rId1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3" d="100"/>
          <a:sy n="83" d="100"/>
        </p:scale>
        <p:origin x="1026" y="84"/>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2.fntdata"/><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1.fntdata"/><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8f3b36917e_0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8f3b36917e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8f623b12fa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8f623b12fa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23a0e1db3be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23a0e1db3be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23a0e1db3be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23a0e1db3be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8f3b36917e_0_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8f3b36917e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25c3b9323e2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 name="Google Shape;88;g25c3b9323e2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g8f3b36917e_0_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 name="Google Shape;94;g8f3b36917e_0_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g8f3b36917e_0_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 name="Google Shape;100;g8f3b36917e_0_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rbly@hazelwoodschools.org"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46475" y="235500"/>
            <a:ext cx="3778800" cy="4672500"/>
          </a:xfrm>
          <a:prstGeom prst="rect">
            <a:avLst/>
          </a:prstGeom>
        </p:spPr>
        <p:txBody>
          <a:bodyPr spcFirstLastPara="1" wrap="square" lIns="91425" tIns="91425" rIns="91425" bIns="91425" anchor="b" anchorCtr="0">
            <a:noAutofit/>
          </a:bodyPr>
          <a:lstStyle/>
          <a:p>
            <a:pPr marL="0" marR="0" lvl="0" indent="0" algn="ctr" rtl="0">
              <a:spcBef>
                <a:spcPts val="0"/>
              </a:spcBef>
              <a:spcAft>
                <a:spcPts val="0"/>
              </a:spcAft>
              <a:buNone/>
            </a:pPr>
            <a:r>
              <a:rPr lang="en" sz="3000">
                <a:latin typeface="Yanone Kaffeesatz"/>
                <a:ea typeface="Yanone Kaffeesatz"/>
                <a:cs typeface="Yanone Kaffeesatz"/>
                <a:sym typeface="Yanone Kaffeesatz"/>
              </a:rPr>
              <a:t>Español II con Senor Bly</a:t>
            </a:r>
            <a:endParaRPr sz="3000">
              <a:latin typeface="Yanone Kaffeesatz"/>
              <a:ea typeface="Yanone Kaffeesatz"/>
              <a:cs typeface="Yanone Kaffeesatz"/>
              <a:sym typeface="Yanone Kaffeesatz"/>
            </a:endParaRPr>
          </a:p>
          <a:p>
            <a:pPr marL="0" marR="0" lvl="0" indent="0" algn="ctr" rtl="0">
              <a:spcBef>
                <a:spcPts val="0"/>
              </a:spcBef>
              <a:spcAft>
                <a:spcPts val="0"/>
              </a:spcAft>
              <a:buNone/>
            </a:pPr>
            <a:r>
              <a:rPr lang="en" sz="3600">
                <a:solidFill>
                  <a:srgbClr val="5E2B97"/>
                </a:solidFill>
                <a:latin typeface="Yanone Kaffeesatz"/>
                <a:ea typeface="Yanone Kaffeesatz"/>
                <a:cs typeface="Yanone Kaffeesatz"/>
                <a:sym typeface="Yanone Kaffeesatz"/>
              </a:rPr>
              <a:t>	</a:t>
            </a:r>
            <a:endParaRPr sz="3600">
              <a:solidFill>
                <a:srgbClr val="5E2B97"/>
              </a:solidFill>
              <a:latin typeface="Yanone Kaffeesatz"/>
              <a:ea typeface="Yanone Kaffeesatz"/>
              <a:cs typeface="Yanone Kaffeesatz"/>
              <a:sym typeface="Yanone Kaffeesatz"/>
            </a:endParaRPr>
          </a:p>
          <a:p>
            <a:pPr marL="0" marR="0" lvl="0" indent="0" algn="ctr" rtl="0">
              <a:spcBef>
                <a:spcPts val="0"/>
              </a:spcBef>
              <a:spcAft>
                <a:spcPts val="0"/>
              </a:spcAft>
              <a:buClr>
                <a:schemeClr val="dk1"/>
              </a:buClr>
              <a:buSzPts val="1100"/>
              <a:buFont typeface="Arial"/>
              <a:buNone/>
            </a:pPr>
            <a:r>
              <a:rPr lang="en" sz="2600" u="sng">
                <a:solidFill>
                  <a:srgbClr val="1155CC"/>
                </a:solidFill>
                <a:latin typeface="Yanone Kaffeesatz"/>
                <a:ea typeface="Yanone Kaffeesatz"/>
                <a:cs typeface="Yanone Kaffeesatz"/>
                <a:sym typeface="Yanone Kaffeesatz"/>
                <a:hlinkClick r:id="rId3">
                  <a:extLst>
                    <a:ext uri="{A12FA001-AC4F-418D-AE19-62706E023703}">
                      <ahyp:hlinkClr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val="tx"/>
                    </a:ext>
                  </a:extLst>
                </a:hlinkClick>
              </a:rPr>
              <a:t>rbly@hazelwoodschools.org</a:t>
            </a:r>
            <a:endParaRPr sz="2600">
              <a:latin typeface="Yanone Kaffeesatz"/>
              <a:ea typeface="Yanone Kaffeesatz"/>
              <a:cs typeface="Yanone Kaffeesatz"/>
              <a:sym typeface="Yanone Kaffeesatz"/>
            </a:endParaRPr>
          </a:p>
          <a:p>
            <a:pPr marL="0" lvl="0" indent="0" algn="ctr" rtl="0">
              <a:lnSpc>
                <a:spcPct val="115000"/>
              </a:lnSpc>
              <a:spcBef>
                <a:spcPts val="1000"/>
              </a:spcBef>
              <a:spcAft>
                <a:spcPts val="0"/>
              </a:spcAft>
              <a:buNone/>
            </a:pPr>
            <a:r>
              <a:rPr lang="en" sz="2400">
                <a:latin typeface="Yanone Kaffeesatz"/>
                <a:ea typeface="Yanone Kaffeesatz"/>
                <a:cs typeface="Yanone Kaffeesatz"/>
                <a:sym typeface="Yanone Kaffeesatz"/>
              </a:rPr>
              <a:t>		</a:t>
            </a:r>
            <a:endParaRPr sz="2400">
              <a:latin typeface="Yanone Kaffeesatz"/>
              <a:ea typeface="Yanone Kaffeesatz"/>
              <a:cs typeface="Yanone Kaffeesatz"/>
              <a:sym typeface="Yanone Kaffeesatz"/>
            </a:endParaRPr>
          </a:p>
          <a:p>
            <a:pPr marL="0" lvl="0" indent="0" algn="ctr" rtl="0">
              <a:lnSpc>
                <a:spcPct val="115000"/>
              </a:lnSpc>
              <a:spcBef>
                <a:spcPts val="1000"/>
              </a:spcBef>
              <a:spcAft>
                <a:spcPts val="0"/>
              </a:spcAft>
              <a:buNone/>
            </a:pPr>
            <a:r>
              <a:rPr lang="en" sz="2600">
                <a:latin typeface="Yanone Kaffeesatz"/>
                <a:ea typeface="Yanone Kaffeesatz"/>
                <a:cs typeface="Yanone Kaffeesatz"/>
                <a:sym typeface="Yanone Kaffeesatz"/>
              </a:rPr>
              <a:t>Voicemail 314.502.9209</a:t>
            </a:r>
            <a:endParaRPr sz="2600">
              <a:latin typeface="Yanone Kaffeesatz"/>
              <a:ea typeface="Yanone Kaffeesatz"/>
              <a:cs typeface="Yanone Kaffeesatz"/>
              <a:sym typeface="Yanone Kaffeesatz"/>
            </a:endParaRPr>
          </a:p>
          <a:p>
            <a:pPr marL="0" lvl="0" indent="0" algn="ctr" rtl="0">
              <a:lnSpc>
                <a:spcPct val="115000"/>
              </a:lnSpc>
              <a:spcBef>
                <a:spcPts val="1000"/>
              </a:spcBef>
              <a:spcAft>
                <a:spcPts val="0"/>
              </a:spcAft>
              <a:buClr>
                <a:schemeClr val="dk1"/>
              </a:buClr>
              <a:buSzPts val="1100"/>
              <a:buFont typeface="Arial"/>
              <a:buNone/>
            </a:pPr>
            <a:endParaRPr sz="2400">
              <a:latin typeface="Yanone Kaffeesatz"/>
              <a:ea typeface="Yanone Kaffeesatz"/>
              <a:cs typeface="Yanone Kaffeesatz"/>
              <a:sym typeface="Yanone Kaffeesatz"/>
            </a:endParaRPr>
          </a:p>
          <a:p>
            <a:pPr marL="0" marR="0" lvl="0" indent="0" algn="ctr" rtl="0">
              <a:spcBef>
                <a:spcPts val="0"/>
              </a:spcBef>
              <a:spcAft>
                <a:spcPts val="0"/>
              </a:spcAft>
              <a:buClr>
                <a:schemeClr val="dk1"/>
              </a:buClr>
              <a:buSzPts val="1100"/>
              <a:buFont typeface="Arial"/>
              <a:buNone/>
            </a:pPr>
            <a:r>
              <a:rPr lang="en" sz="3000" b="1">
                <a:latin typeface="Yanone Kaffeesatz"/>
                <a:ea typeface="Yanone Kaffeesatz"/>
                <a:cs typeface="Yanone Kaffeesatz"/>
                <a:sym typeface="Yanone Kaffeesatz"/>
              </a:rPr>
              <a:t>¡Bienvenidos! Continuamos su educación española. ¡No tengan miedo!  </a:t>
            </a:r>
            <a:endParaRPr/>
          </a:p>
        </p:txBody>
      </p:sp>
      <p:pic>
        <p:nvPicPr>
          <p:cNvPr id="55" name="Google Shape;55;p13"/>
          <p:cNvPicPr preferRelativeResize="0"/>
          <p:nvPr/>
        </p:nvPicPr>
        <p:blipFill>
          <a:blip r:embed="rId4">
            <a:alphaModFix/>
          </a:blip>
          <a:stretch>
            <a:fillRect/>
          </a:stretch>
        </p:blipFill>
        <p:spPr>
          <a:xfrm>
            <a:off x="3880975" y="242000"/>
            <a:ext cx="5226651" cy="485570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title"/>
          </p:nvPr>
        </p:nvSpPr>
        <p:spPr>
          <a:xfrm>
            <a:off x="311700" y="65575"/>
            <a:ext cx="8520600" cy="6222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3000" b="1">
                <a:solidFill>
                  <a:srgbClr val="980000"/>
                </a:solidFill>
              </a:rPr>
              <a:t>Español II</a:t>
            </a:r>
            <a:endParaRPr sz="3000" b="1">
              <a:solidFill>
                <a:srgbClr val="980000"/>
              </a:solidFill>
            </a:endParaRPr>
          </a:p>
        </p:txBody>
      </p:sp>
      <p:sp>
        <p:nvSpPr>
          <p:cNvPr id="61" name="Google Shape;61;p14"/>
          <p:cNvSpPr txBox="1">
            <a:spLocks noGrp="1"/>
          </p:cNvSpPr>
          <p:nvPr>
            <p:ph type="body" idx="1"/>
          </p:nvPr>
        </p:nvSpPr>
        <p:spPr>
          <a:xfrm>
            <a:off x="311700" y="622625"/>
            <a:ext cx="8520600" cy="4521000"/>
          </a:xfrm>
          <a:prstGeom prst="rect">
            <a:avLst/>
          </a:prstGeom>
        </p:spPr>
        <p:txBody>
          <a:bodyPr spcFirstLastPara="1" wrap="square" lIns="91425" tIns="91425" rIns="91425" bIns="91425" anchor="t" anchorCtr="0">
            <a:noAutofit/>
          </a:bodyPr>
          <a:lstStyle/>
          <a:p>
            <a:pPr marL="457200" lvl="0" indent="-342900" algn="l" rtl="0">
              <a:lnSpc>
                <a:spcPct val="150000"/>
              </a:lnSpc>
              <a:spcBef>
                <a:spcPts val="0"/>
              </a:spcBef>
              <a:spcAft>
                <a:spcPts val="0"/>
              </a:spcAft>
              <a:buSzPts val="1800"/>
              <a:buChar char="●"/>
            </a:pPr>
            <a:r>
              <a:rPr lang="en"/>
              <a:t>A skill based class focusing on communication                               </a:t>
            </a:r>
            <a:endParaRPr/>
          </a:p>
          <a:p>
            <a:pPr marL="457200" lvl="0" indent="-342900" algn="l" rtl="0">
              <a:lnSpc>
                <a:spcPct val="150000"/>
              </a:lnSpc>
              <a:spcBef>
                <a:spcPts val="0"/>
              </a:spcBef>
              <a:spcAft>
                <a:spcPts val="0"/>
              </a:spcAft>
              <a:buSzPts val="1800"/>
              <a:buChar char="●"/>
            </a:pPr>
            <a:r>
              <a:rPr lang="en"/>
              <a:t>After reviewing some Spanish I concepts, you will be introduced to these concepts (for example, say what you like to do) in class and those concept will be supported thru videos, vocab lists and verb charts posted on Google Classroom.</a:t>
            </a:r>
            <a:endParaRPr/>
          </a:p>
          <a:p>
            <a:pPr marL="457200" lvl="0" indent="-342900" algn="l" rtl="0">
              <a:lnSpc>
                <a:spcPct val="150000"/>
              </a:lnSpc>
              <a:spcBef>
                <a:spcPts val="0"/>
              </a:spcBef>
              <a:spcAft>
                <a:spcPts val="0"/>
              </a:spcAft>
              <a:buSzPts val="1800"/>
              <a:buChar char="●"/>
            </a:pPr>
            <a:r>
              <a:rPr lang="en"/>
              <a:t>We will practice our four concepts using four language skills reading, writing, speaking and listening daily with different types of activities and sources</a:t>
            </a:r>
            <a:endParaRPr/>
          </a:p>
          <a:p>
            <a:pPr marL="457200" lvl="0" indent="-342900" algn="l" rtl="0">
              <a:lnSpc>
                <a:spcPct val="150000"/>
              </a:lnSpc>
              <a:spcBef>
                <a:spcPts val="0"/>
              </a:spcBef>
              <a:spcAft>
                <a:spcPts val="0"/>
              </a:spcAft>
              <a:buSzPts val="1800"/>
              <a:buChar char="●"/>
            </a:pPr>
            <a:r>
              <a:rPr lang="en"/>
              <a:t>You are expected to demonstrate these skills thru class participation,  interviews, projects, frequent formative assessments on Google Forms, and speaking assessments.</a:t>
            </a:r>
            <a:endParaRPr/>
          </a:p>
          <a:p>
            <a:pPr marL="457200" lvl="0" indent="-342900" algn="l" rtl="0">
              <a:lnSpc>
                <a:spcPct val="150000"/>
              </a:lnSpc>
              <a:spcBef>
                <a:spcPts val="0"/>
              </a:spcBef>
              <a:spcAft>
                <a:spcPts val="0"/>
              </a:spcAft>
              <a:buSzPts val="1800"/>
              <a:buChar char="●"/>
            </a:pPr>
            <a:r>
              <a:rPr lang="en"/>
              <a:t>Learning a language is a skill attainable by everyone. </a:t>
            </a:r>
            <a:endParaRPr>
              <a:solidFill>
                <a:srgbClr val="98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Google Classroom</a:t>
            </a:r>
            <a:endParaRPr/>
          </a:p>
        </p:txBody>
      </p:sp>
      <p:sp>
        <p:nvSpPr>
          <p:cNvPr id="67" name="Google Shape;67;p15"/>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
              <a:t>Class Code: </a:t>
            </a:r>
            <a:endParaRPr/>
          </a:p>
          <a:p>
            <a:pPr marL="0" lvl="0" indent="0" algn="l" rtl="0">
              <a:spcBef>
                <a:spcPts val="1600"/>
              </a:spcBef>
              <a:spcAft>
                <a:spcPts val="0"/>
              </a:spcAft>
              <a:buClr>
                <a:schemeClr val="dk1"/>
              </a:buClr>
              <a:buSzPts val="1100"/>
              <a:buFont typeface="Arial"/>
              <a:buNone/>
            </a:pPr>
            <a:r>
              <a:rPr lang="en"/>
              <a:t>This is our hub, where you will find most of our info, links to resources, schedules,, assignments, and assessments.</a:t>
            </a:r>
            <a:endParaRPr/>
          </a:p>
          <a:p>
            <a:pPr marL="0" lvl="0" indent="0" algn="l" rtl="0">
              <a:spcBef>
                <a:spcPts val="1600"/>
              </a:spcBef>
              <a:spcAft>
                <a:spcPts val="0"/>
              </a:spcAft>
              <a:buClr>
                <a:schemeClr val="dk1"/>
              </a:buClr>
              <a:buSzPts val="1100"/>
              <a:buFont typeface="Arial"/>
              <a:buNone/>
            </a:pPr>
            <a:r>
              <a:rPr lang="en"/>
              <a:t>Daily, you will be asked to participate in some practice activities and discussion posts in the Stream. </a:t>
            </a:r>
            <a:endParaRPr/>
          </a:p>
          <a:p>
            <a:pPr marL="0" lvl="0" indent="0" algn="l" rtl="0">
              <a:spcBef>
                <a:spcPts val="1600"/>
              </a:spcBef>
              <a:spcAft>
                <a:spcPts val="0"/>
              </a:spcAft>
              <a:buClr>
                <a:schemeClr val="dk1"/>
              </a:buClr>
              <a:buSzPts val="1100"/>
              <a:buFont typeface="Arial"/>
              <a:buNone/>
            </a:pPr>
            <a:r>
              <a:rPr lang="en"/>
              <a:t>You will find assignments, assessments and projects in the Classwork tab.</a:t>
            </a:r>
            <a:endParaRPr/>
          </a:p>
          <a:p>
            <a:pPr marL="0" lvl="0" indent="0" algn="l" rtl="0">
              <a:spcBef>
                <a:spcPts val="1600"/>
              </a:spcBef>
              <a:spcAft>
                <a:spcPts val="1600"/>
              </a:spcAft>
              <a:buClr>
                <a:schemeClr val="dk1"/>
              </a:buClr>
              <a:buSzPts val="1100"/>
              <a:buFont typeface="Arial"/>
              <a:buNone/>
            </a:pPr>
            <a:r>
              <a:rPr lang="en"/>
              <a:t>Types of assignments and assessments….</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1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Rules and procedures</a:t>
            </a:r>
            <a:endParaRPr/>
          </a:p>
        </p:txBody>
      </p:sp>
      <p:sp>
        <p:nvSpPr>
          <p:cNvPr id="73" name="Google Shape;73;p16"/>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b="1"/>
              <a:t>Please make sure you are making positive decisions that will help you be successful in class. </a:t>
            </a:r>
            <a:r>
              <a:rPr lang="en"/>
              <a:t> </a:t>
            </a:r>
            <a:endParaRPr/>
          </a:p>
          <a:p>
            <a:pPr marL="0" lvl="0" indent="0" algn="l" rtl="0">
              <a:spcBef>
                <a:spcPts val="1600"/>
              </a:spcBef>
              <a:spcAft>
                <a:spcPts val="0"/>
              </a:spcAft>
              <a:buNone/>
            </a:pPr>
            <a:r>
              <a:rPr lang="en" b="1"/>
              <a:t>Be on time.						Attempt each activity or assessment.</a:t>
            </a:r>
            <a:endParaRPr b="1"/>
          </a:p>
          <a:p>
            <a:pPr marL="0" lvl="0" indent="0" algn="l" rtl="0">
              <a:spcBef>
                <a:spcPts val="1600"/>
              </a:spcBef>
              <a:spcAft>
                <a:spcPts val="0"/>
              </a:spcAft>
              <a:buNone/>
            </a:pPr>
            <a:r>
              <a:rPr lang="en" b="1"/>
              <a:t>Attend class. 					Bring your materials to class.</a:t>
            </a:r>
            <a:endParaRPr b="1"/>
          </a:p>
          <a:p>
            <a:pPr marL="0" lvl="0" indent="0" algn="l" rtl="0">
              <a:spcBef>
                <a:spcPts val="1600"/>
              </a:spcBef>
              <a:spcAft>
                <a:spcPts val="0"/>
              </a:spcAft>
              <a:buNone/>
            </a:pPr>
            <a:r>
              <a:rPr lang="en" b="1"/>
              <a:t>Use our target language in class. 		</a:t>
            </a:r>
            <a:endParaRPr b="1"/>
          </a:p>
          <a:p>
            <a:pPr marL="0" lvl="0" indent="0" algn="l" rtl="0">
              <a:spcBef>
                <a:spcPts val="1600"/>
              </a:spcBef>
              <a:spcAft>
                <a:spcPts val="0"/>
              </a:spcAft>
              <a:buNone/>
            </a:pPr>
            <a:r>
              <a:rPr lang="en" b="1"/>
              <a:t>Be respectful of yourself, your classmates and staff members.</a:t>
            </a:r>
            <a:r>
              <a:rPr lang="en"/>
              <a:t> </a:t>
            </a:r>
            <a:endParaRPr/>
          </a:p>
          <a:p>
            <a:pPr marL="0" lvl="0" indent="0" algn="l" rtl="0">
              <a:spcBef>
                <a:spcPts val="1600"/>
              </a:spcBef>
              <a:spcAft>
                <a:spcPts val="1600"/>
              </a:spcAft>
              <a:buNone/>
            </a:pPr>
            <a:r>
              <a:rPr lang="en"/>
              <a:t>You will have 4 Hall passes per quarter. Any unused Hall passes will earn you 25 points extra credit EACH. Bathroom/locker/water passes are for a maximum of 5 minutes unless agreed upon by Profe Bly.</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7"/>
          <p:cNvSpPr txBox="1">
            <a:spLocks noGrp="1"/>
          </p:cNvSpPr>
          <p:nvPr>
            <p:ph type="title"/>
          </p:nvPr>
        </p:nvSpPr>
        <p:spPr>
          <a:xfrm>
            <a:off x="311700" y="300550"/>
            <a:ext cx="8520600" cy="5964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a:t>Rules and procedures</a:t>
            </a:r>
            <a:endParaRPr/>
          </a:p>
        </p:txBody>
      </p:sp>
      <p:sp>
        <p:nvSpPr>
          <p:cNvPr id="79" name="Google Shape;79;p17"/>
          <p:cNvSpPr txBox="1">
            <a:spLocks noGrp="1"/>
          </p:cNvSpPr>
          <p:nvPr>
            <p:ph type="body" idx="1"/>
          </p:nvPr>
        </p:nvSpPr>
        <p:spPr>
          <a:xfrm>
            <a:off x="311700" y="1065900"/>
            <a:ext cx="8520600" cy="3503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We will follow the school procedures for tardies, truancy, cell phone use and disruptive behavior.  In short…</a:t>
            </a:r>
            <a:endParaRPr/>
          </a:p>
          <a:p>
            <a:pPr marL="0" lvl="0" indent="0" algn="l" rtl="0">
              <a:spcBef>
                <a:spcPts val="1600"/>
              </a:spcBef>
              <a:spcAft>
                <a:spcPts val="0"/>
              </a:spcAft>
              <a:buNone/>
            </a:pPr>
            <a:r>
              <a:rPr lang="en"/>
              <a:t>First occurrence, you will be refocused by Profe Bly</a:t>
            </a:r>
            <a:endParaRPr/>
          </a:p>
          <a:p>
            <a:pPr marL="0" lvl="0" indent="0" algn="l" rtl="0">
              <a:spcBef>
                <a:spcPts val="1600"/>
              </a:spcBef>
              <a:spcAft>
                <a:spcPts val="0"/>
              </a:spcAft>
              <a:buNone/>
            </a:pPr>
            <a:r>
              <a:rPr lang="en"/>
              <a:t>Upon second correction, there will be communication with parent or guardian.</a:t>
            </a:r>
            <a:endParaRPr/>
          </a:p>
          <a:p>
            <a:pPr marL="0" lvl="0" indent="0" algn="l" rtl="0">
              <a:spcBef>
                <a:spcPts val="1600"/>
              </a:spcBef>
              <a:spcAft>
                <a:spcPts val="0"/>
              </a:spcAft>
              <a:buNone/>
            </a:pPr>
            <a:r>
              <a:rPr lang="en"/>
              <a:t>Further infractions, will result in communication with grade level office.</a:t>
            </a:r>
            <a:endParaRPr/>
          </a:p>
          <a:p>
            <a:pPr marL="0" lvl="0" indent="0" algn="l" rtl="0">
              <a:spcBef>
                <a:spcPts val="1600"/>
              </a:spcBef>
              <a:spcAft>
                <a:spcPts val="1600"/>
              </a:spcAft>
              <a:buClr>
                <a:schemeClr val="dk1"/>
              </a:buClr>
              <a:buSzPts val="1100"/>
              <a:buFont typeface="Arial"/>
              <a:buNone/>
            </a:pPr>
            <a:r>
              <a:rPr lang="en"/>
              <a:t>Communication with you and your family is important to me.  I will share and celebrate your successes, but will also share if you are not attempting To Speak Spanish, not participating in class, or are letting your grade slip below a 70%.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8"/>
          <p:cNvSpPr txBox="1">
            <a:spLocks noGrp="1"/>
          </p:cNvSpPr>
          <p:nvPr>
            <p:ph type="title"/>
          </p:nvPr>
        </p:nvSpPr>
        <p:spPr>
          <a:xfrm>
            <a:off x="311700" y="40787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Objetivos - learning targets</a:t>
            </a:r>
            <a:endParaRPr/>
          </a:p>
        </p:txBody>
      </p:sp>
      <p:sp>
        <p:nvSpPr>
          <p:cNvPr id="85" name="Google Shape;85;p18"/>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Repaso 1 - Review 1 (8 weeks)</a:t>
            </a:r>
            <a:endParaRPr/>
          </a:p>
          <a:p>
            <a:pPr marL="0" lvl="0" indent="0" algn="l" rtl="0">
              <a:spcBef>
                <a:spcPts val="1600"/>
              </a:spcBef>
              <a:spcAft>
                <a:spcPts val="0"/>
              </a:spcAft>
              <a:buNone/>
            </a:pPr>
            <a:r>
              <a:rPr lang="en"/>
              <a:t>Students will be able to:</a:t>
            </a:r>
            <a:endParaRPr/>
          </a:p>
          <a:p>
            <a:pPr marL="457200" lvl="0" indent="-342900" algn="l" rtl="0">
              <a:spcBef>
                <a:spcPts val="1600"/>
              </a:spcBef>
              <a:spcAft>
                <a:spcPts val="0"/>
              </a:spcAft>
              <a:buSzPts val="1800"/>
              <a:buAutoNum type="arabicPeriod"/>
            </a:pPr>
            <a:r>
              <a:rPr lang="en"/>
              <a:t>Greet and say goodbye to others, introduce themselves and others</a:t>
            </a:r>
            <a:endParaRPr/>
          </a:p>
          <a:p>
            <a:pPr marL="457200" lvl="0" indent="-342900" algn="l" rtl="0">
              <a:spcBef>
                <a:spcPts val="0"/>
              </a:spcBef>
              <a:spcAft>
                <a:spcPts val="0"/>
              </a:spcAft>
              <a:buSzPts val="1800"/>
              <a:buAutoNum type="arabicPeriod"/>
            </a:pPr>
            <a:r>
              <a:rPr lang="en"/>
              <a:t>Describe their friends, family and others</a:t>
            </a:r>
            <a:endParaRPr/>
          </a:p>
          <a:p>
            <a:pPr marL="457200" lvl="0" indent="-342900" algn="l" rtl="0">
              <a:spcBef>
                <a:spcPts val="0"/>
              </a:spcBef>
              <a:spcAft>
                <a:spcPts val="0"/>
              </a:spcAft>
              <a:buSzPts val="1800"/>
              <a:buAutoNum type="arabicPeriod"/>
            </a:pPr>
            <a:r>
              <a:rPr lang="en"/>
              <a:t>Discuss feelings and emotions</a:t>
            </a:r>
            <a:endParaRPr/>
          </a:p>
          <a:p>
            <a:pPr marL="457200" lvl="0" indent="-342900" algn="l" rtl="0">
              <a:spcBef>
                <a:spcPts val="0"/>
              </a:spcBef>
              <a:spcAft>
                <a:spcPts val="0"/>
              </a:spcAft>
              <a:buSzPts val="1800"/>
              <a:buAutoNum type="arabicPeriod"/>
            </a:pPr>
            <a:r>
              <a:rPr lang="en"/>
              <a:t>Discuss activities we like and dislike</a:t>
            </a:r>
            <a:endParaRPr/>
          </a:p>
          <a:p>
            <a:pPr marL="457200" lvl="0" indent="-342900" algn="l" rtl="0">
              <a:spcBef>
                <a:spcPts val="0"/>
              </a:spcBef>
              <a:spcAft>
                <a:spcPts val="0"/>
              </a:spcAft>
              <a:buSzPts val="1800"/>
              <a:buAutoNum type="arabicPeriod"/>
            </a:pPr>
            <a:r>
              <a:rPr lang="en"/>
              <a:t>Discuss their classes and teachers</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9"/>
          <p:cNvSpPr txBox="1">
            <a:spLocks noGrp="1"/>
          </p:cNvSpPr>
          <p:nvPr>
            <p:ph type="title"/>
          </p:nvPr>
        </p:nvSpPr>
        <p:spPr>
          <a:xfrm>
            <a:off x="311700" y="40787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Objetivos - learning targets</a:t>
            </a:r>
            <a:endParaRPr/>
          </a:p>
        </p:txBody>
      </p:sp>
      <p:sp>
        <p:nvSpPr>
          <p:cNvPr id="91" name="Google Shape;91;p19"/>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Repaso 2 - Review 2 (8 weeks)</a:t>
            </a:r>
            <a:endParaRPr/>
          </a:p>
          <a:p>
            <a:pPr marL="0" lvl="0" indent="0" algn="l" rtl="0">
              <a:spcBef>
                <a:spcPts val="1600"/>
              </a:spcBef>
              <a:spcAft>
                <a:spcPts val="0"/>
              </a:spcAft>
              <a:buNone/>
            </a:pPr>
            <a:r>
              <a:rPr lang="en"/>
              <a:t>Students will be able to:</a:t>
            </a:r>
            <a:endParaRPr/>
          </a:p>
          <a:p>
            <a:pPr marL="457200" lvl="0" indent="-342900" algn="l" rtl="0">
              <a:spcBef>
                <a:spcPts val="1600"/>
              </a:spcBef>
              <a:spcAft>
                <a:spcPts val="0"/>
              </a:spcAft>
              <a:buSzPts val="1800"/>
              <a:buAutoNum type="arabicPeriod"/>
            </a:pPr>
            <a:r>
              <a:rPr lang="en"/>
              <a:t>Discuss their age, the date and count to 1000</a:t>
            </a:r>
            <a:endParaRPr/>
          </a:p>
          <a:p>
            <a:pPr marL="457200" lvl="0" indent="-342900" algn="l" rtl="0">
              <a:spcBef>
                <a:spcPts val="0"/>
              </a:spcBef>
              <a:spcAft>
                <a:spcPts val="0"/>
              </a:spcAft>
              <a:buSzPts val="1800"/>
              <a:buAutoNum type="arabicPeriod"/>
            </a:pPr>
            <a:r>
              <a:rPr lang="en"/>
              <a:t>Describe their clothing and colors</a:t>
            </a:r>
            <a:endParaRPr/>
          </a:p>
          <a:p>
            <a:pPr marL="457200" lvl="0" indent="-342900" algn="l" rtl="0">
              <a:spcBef>
                <a:spcPts val="0"/>
              </a:spcBef>
              <a:spcAft>
                <a:spcPts val="0"/>
              </a:spcAft>
              <a:buSzPts val="1800"/>
              <a:buAutoNum type="arabicPeriod"/>
            </a:pPr>
            <a:r>
              <a:rPr lang="en"/>
              <a:t>Review conjugating -AR verbs (llevar -to wear)</a:t>
            </a:r>
            <a:endParaRPr/>
          </a:p>
          <a:p>
            <a:pPr marL="457200" lvl="0" indent="-342900" algn="l" rtl="0">
              <a:spcBef>
                <a:spcPts val="0"/>
              </a:spcBef>
              <a:spcAft>
                <a:spcPts val="0"/>
              </a:spcAft>
              <a:buSzPts val="1800"/>
              <a:buAutoNum type="arabicPeriod"/>
            </a:pPr>
            <a:r>
              <a:rPr lang="en"/>
              <a:t>Review conjugating -ER/-IR verbs with clothing and shopping vocabulary</a:t>
            </a:r>
            <a:endParaRPr/>
          </a:p>
          <a:p>
            <a:pPr marL="457200" lvl="0" indent="-342900" algn="l" rtl="0">
              <a:spcBef>
                <a:spcPts val="0"/>
              </a:spcBef>
              <a:spcAft>
                <a:spcPts val="0"/>
              </a:spcAft>
              <a:buSzPts val="1800"/>
              <a:buAutoNum type="arabicPeriod"/>
            </a:pPr>
            <a:r>
              <a:rPr lang="en"/>
              <a:t>Tell when and how often they do things</a:t>
            </a:r>
            <a:endParaRPr/>
          </a:p>
          <a:p>
            <a:pPr marL="457200" lvl="0" indent="0" algn="l" rtl="0">
              <a:spcBef>
                <a:spcPts val="1600"/>
              </a:spcBef>
              <a:spcAft>
                <a:spcPts val="1600"/>
              </a:spcAft>
              <a:buNone/>
            </a:pP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20"/>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
              <a:t>Objetivos - learning targets</a:t>
            </a:r>
            <a:endParaRPr/>
          </a:p>
          <a:p>
            <a:pPr marL="0" lvl="0" indent="0" algn="l" rtl="0">
              <a:spcBef>
                <a:spcPts val="0"/>
              </a:spcBef>
              <a:spcAft>
                <a:spcPts val="0"/>
              </a:spcAft>
              <a:buNone/>
            </a:pPr>
            <a:endParaRPr/>
          </a:p>
        </p:txBody>
      </p:sp>
      <p:sp>
        <p:nvSpPr>
          <p:cNvPr id="97" name="Google Shape;97;p20"/>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Capítulo 1 (8 weeks)</a:t>
            </a:r>
            <a:endParaRPr/>
          </a:p>
          <a:p>
            <a:pPr marL="0" lvl="0" indent="0" algn="l" rtl="0">
              <a:spcBef>
                <a:spcPts val="1600"/>
              </a:spcBef>
              <a:spcAft>
                <a:spcPts val="0"/>
              </a:spcAft>
              <a:buNone/>
            </a:pPr>
            <a:r>
              <a:rPr lang="en"/>
              <a:t>Students will be able to:</a:t>
            </a:r>
            <a:endParaRPr/>
          </a:p>
          <a:p>
            <a:pPr marL="457200" lvl="0" indent="-342900" algn="l" rtl="0">
              <a:spcBef>
                <a:spcPts val="1600"/>
              </a:spcBef>
              <a:spcAft>
                <a:spcPts val="0"/>
              </a:spcAft>
              <a:buSzPts val="1800"/>
              <a:buAutoNum type="arabicPeriod"/>
            </a:pPr>
            <a:r>
              <a:rPr lang="en"/>
              <a:t>Discuss sports and clubs, after school activities with stem changing verbs</a:t>
            </a:r>
            <a:endParaRPr/>
          </a:p>
          <a:p>
            <a:pPr marL="457200" lvl="0" indent="-342900" algn="l" rtl="0">
              <a:spcBef>
                <a:spcPts val="0"/>
              </a:spcBef>
              <a:spcAft>
                <a:spcPts val="0"/>
              </a:spcAft>
              <a:buSzPts val="1800"/>
              <a:buAutoNum type="arabicPeriod"/>
            </a:pPr>
            <a:r>
              <a:rPr lang="en"/>
              <a:t>Discuss events that occurred in the past with chores and time frames</a:t>
            </a:r>
            <a:endParaRPr/>
          </a:p>
          <a:p>
            <a:pPr marL="457200" lvl="0" indent="-342900" algn="l" rtl="0">
              <a:spcBef>
                <a:spcPts val="0"/>
              </a:spcBef>
              <a:spcAft>
                <a:spcPts val="0"/>
              </a:spcAft>
              <a:buSzPts val="1800"/>
              <a:buAutoNum type="arabicPeriod"/>
            </a:pPr>
            <a:r>
              <a:rPr lang="en"/>
              <a:t>Use the verb IR in the preterit tense with travel vocabulary</a:t>
            </a:r>
            <a:endParaRPr/>
          </a:p>
          <a:p>
            <a:pPr marL="457200" lvl="0" indent="0" algn="l" rtl="0">
              <a:spcBef>
                <a:spcPts val="1600"/>
              </a:spcBef>
              <a:spcAft>
                <a:spcPts val="1600"/>
              </a:spcAft>
              <a:buNone/>
            </a:pP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21"/>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Objetivos - learning targets</a:t>
            </a:r>
            <a:endParaRPr/>
          </a:p>
          <a:p>
            <a:pPr marL="0" lvl="0" indent="0" algn="l" rtl="0">
              <a:spcBef>
                <a:spcPts val="0"/>
              </a:spcBef>
              <a:spcAft>
                <a:spcPts val="0"/>
              </a:spcAft>
              <a:buNone/>
            </a:pPr>
            <a:endParaRPr/>
          </a:p>
          <a:p>
            <a:pPr marL="0" lvl="0" indent="0" algn="l" rtl="0">
              <a:spcBef>
                <a:spcPts val="0"/>
              </a:spcBef>
              <a:spcAft>
                <a:spcPts val="0"/>
              </a:spcAft>
              <a:buNone/>
            </a:pPr>
            <a:endParaRPr/>
          </a:p>
        </p:txBody>
      </p:sp>
      <p:sp>
        <p:nvSpPr>
          <p:cNvPr id="103" name="Google Shape;103;p21"/>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
              <a:t>Capítulo 2 (6 weeks)</a:t>
            </a:r>
            <a:endParaRPr/>
          </a:p>
          <a:p>
            <a:pPr marL="0" lvl="0" indent="0" algn="l" rtl="0">
              <a:spcBef>
                <a:spcPts val="1600"/>
              </a:spcBef>
              <a:spcAft>
                <a:spcPts val="0"/>
              </a:spcAft>
              <a:buNone/>
            </a:pPr>
            <a:r>
              <a:rPr lang="en"/>
              <a:t>Students will be able to:</a:t>
            </a:r>
            <a:endParaRPr/>
          </a:p>
          <a:p>
            <a:pPr marL="457200" lvl="0" indent="-342900" algn="l" rtl="0">
              <a:spcBef>
                <a:spcPts val="1600"/>
              </a:spcBef>
              <a:spcAft>
                <a:spcPts val="0"/>
              </a:spcAft>
              <a:buSzPts val="1800"/>
              <a:buAutoNum type="arabicPeriod"/>
            </a:pPr>
            <a:r>
              <a:rPr lang="en"/>
              <a:t>Talk about food with irregular preterit verbs</a:t>
            </a:r>
            <a:endParaRPr/>
          </a:p>
          <a:p>
            <a:pPr marL="457200" lvl="0" indent="-342900" algn="l" rtl="0">
              <a:spcBef>
                <a:spcPts val="0"/>
              </a:spcBef>
              <a:spcAft>
                <a:spcPts val="0"/>
              </a:spcAft>
              <a:buSzPts val="1800"/>
              <a:buAutoNum type="arabicPeriod"/>
            </a:pPr>
            <a:r>
              <a:rPr lang="en"/>
              <a:t>Discuss large numbers up to 1,000,000</a:t>
            </a:r>
            <a:endParaRPr/>
          </a:p>
          <a:p>
            <a:pPr marL="457200" lvl="0" indent="-342900" algn="l" rtl="0">
              <a:spcBef>
                <a:spcPts val="0"/>
              </a:spcBef>
              <a:spcAft>
                <a:spcPts val="0"/>
              </a:spcAft>
              <a:buSzPts val="1800"/>
              <a:buAutoNum type="arabicPeriod"/>
            </a:pPr>
            <a:r>
              <a:rPr lang="en"/>
              <a:t>Discuss the last time they went shopping (grocery, clothing, etc)</a:t>
            </a:r>
            <a:endParaRPr/>
          </a:p>
          <a:p>
            <a:pPr marL="0" lvl="0" indent="0" algn="l" rtl="0">
              <a:spcBef>
                <a:spcPts val="1600"/>
              </a:spcBef>
              <a:spcAft>
                <a:spcPts val="1600"/>
              </a:spcAft>
              <a:buNone/>
            </a:pPr>
            <a:r>
              <a:rPr lang="en"/>
              <a:t>Final 2 weeks of school, we will focus on preparing for our final exam.</a:t>
            </a:r>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649</Words>
  <Application>Microsoft Office PowerPoint</Application>
  <PresentationFormat>On-screen Show (16:9)</PresentationFormat>
  <Paragraphs>61</Paragraphs>
  <Slides>9</Slides>
  <Notes>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Yanone Kaffeesatz</vt:lpstr>
      <vt:lpstr>Arial</vt:lpstr>
      <vt:lpstr>Simple Light</vt:lpstr>
      <vt:lpstr>Español II con Senor Bly   rbly@hazelwoodschools.org    Voicemail 314.502.9209  ¡Bienvenidos! Continuamos su educación española. ¡No tengan miedo!  </vt:lpstr>
      <vt:lpstr>Español II</vt:lpstr>
      <vt:lpstr>Google Classroom</vt:lpstr>
      <vt:lpstr>Rules and procedures</vt:lpstr>
      <vt:lpstr>Rules and procedures</vt:lpstr>
      <vt:lpstr>Objetivos - learning targets</vt:lpstr>
      <vt:lpstr>Objetivos - learning targets</vt:lpstr>
      <vt:lpstr>Objetivos - learning targets </vt:lpstr>
      <vt:lpstr>Objetivos - learning targets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Español II con Senor Bly   rbly@hazelwoodschools.org    Voicemail 314.502.9209  ¡Bienvenidos! Continuamos su educación española. ¡No tengan miedo!</dc:title>
  <dc:creator>Richard Bly</dc:creator>
  <cp:lastModifiedBy>Richard Bly</cp:lastModifiedBy>
  <cp:revision>2</cp:revision>
  <dcterms:modified xsi:type="dcterms:W3CDTF">2023-08-16T19:20:42Z</dcterms:modified>
</cp:coreProperties>
</file>