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9" r:id="rId5"/>
    <p:sldMasterId id="2147483731" r:id="rId6"/>
  </p:sldMasterIdLst>
  <p:notesMasterIdLst>
    <p:notesMasterId r:id="rId20"/>
  </p:notesMasterIdLst>
  <p:sldIdLst>
    <p:sldId id="257" r:id="rId7"/>
    <p:sldId id="258" r:id="rId8"/>
    <p:sldId id="259" r:id="rId9"/>
    <p:sldId id="1121" r:id="rId10"/>
    <p:sldId id="950" r:id="rId11"/>
    <p:sldId id="964" r:id="rId12"/>
    <p:sldId id="1136" r:id="rId13"/>
    <p:sldId id="1039" r:id="rId14"/>
    <p:sldId id="1027" r:id="rId15"/>
    <p:sldId id="1137" r:id="rId16"/>
    <p:sldId id="1022" r:id="rId17"/>
    <p:sldId id="1021" r:id="rId18"/>
    <p:sldId id="11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0110" autoAdjust="0"/>
  </p:normalViewPr>
  <p:slideViewPr>
    <p:cSldViewPr snapToGrid="0">
      <p:cViewPr varScale="1">
        <p:scale>
          <a:sx n="74" d="100"/>
          <a:sy n="74" d="100"/>
        </p:scale>
        <p:origin x="2056"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sv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sv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D5C83-3A80-443D-A9DF-2FE28E467C9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61CF1A31-DB1F-4D05-A479-35E631A102E9}">
      <dgm:prSet/>
      <dgm:spPr/>
      <dgm:t>
        <a:bodyPr/>
        <a:lstStyle/>
        <a:p>
          <a:pPr>
            <a:lnSpc>
              <a:spcPct val="100000"/>
            </a:lnSpc>
          </a:pPr>
          <a:r>
            <a:rPr lang="en-US" dirty="0"/>
            <a:t>Requirements: </a:t>
          </a:r>
        </a:p>
        <a:p>
          <a:pPr>
            <a:lnSpc>
              <a:spcPct val="100000"/>
            </a:lnSpc>
          </a:pPr>
          <a:r>
            <a:rPr lang="en-US" dirty="0"/>
            <a:t>- Fight Free (No physical altercations AT ALL)</a:t>
          </a:r>
        </a:p>
        <a:p>
          <a:pPr>
            <a:lnSpc>
              <a:spcPct val="100000"/>
            </a:lnSpc>
          </a:pPr>
          <a:endParaRPr lang="en-US" dirty="0"/>
        </a:p>
      </dgm:t>
    </dgm:pt>
    <dgm:pt modelId="{113550A5-0990-44B0-B568-F5E581FC1F70}" type="parTrans" cxnId="{54746B27-3B93-4F2C-A816-9F5E9AE323DC}">
      <dgm:prSet/>
      <dgm:spPr/>
      <dgm:t>
        <a:bodyPr/>
        <a:lstStyle/>
        <a:p>
          <a:endParaRPr lang="en-US"/>
        </a:p>
      </dgm:t>
    </dgm:pt>
    <dgm:pt modelId="{5B022B50-98F1-4084-B3C8-8F26AB8ADBB3}" type="sibTrans" cxnId="{54746B27-3B93-4F2C-A816-9F5E9AE323DC}">
      <dgm:prSet/>
      <dgm:spPr/>
      <dgm:t>
        <a:bodyPr/>
        <a:lstStyle/>
        <a:p>
          <a:endParaRPr lang="en-US"/>
        </a:p>
      </dgm:t>
    </dgm:pt>
    <dgm:pt modelId="{D73DFFB2-701E-4ADA-A5D1-75127B7AA100}">
      <dgm:prSet/>
      <dgm:spPr/>
      <dgm:t>
        <a:bodyPr/>
        <a:lstStyle/>
        <a:p>
          <a:pPr>
            <a:lnSpc>
              <a:spcPct val="100000"/>
            </a:lnSpc>
          </a:pPr>
          <a:r>
            <a:rPr lang="en-US" dirty="0"/>
            <a:t>Qualify: </a:t>
          </a:r>
        </a:p>
        <a:p>
          <a:pPr>
            <a:lnSpc>
              <a:spcPct val="100000"/>
            </a:lnSpc>
          </a:pPr>
          <a:r>
            <a:rPr lang="en-US" dirty="0"/>
            <a:t>-Point Goal (May change)</a:t>
          </a:r>
        </a:p>
        <a:p>
          <a:pPr>
            <a:lnSpc>
              <a:spcPct val="100000"/>
            </a:lnSpc>
          </a:pPr>
          <a:r>
            <a:rPr lang="en-US" dirty="0"/>
            <a:t>-Teacher Approval checked by PBIS Staff</a:t>
          </a:r>
        </a:p>
      </dgm:t>
    </dgm:pt>
    <dgm:pt modelId="{68B9D9A1-202E-420F-89E8-578C37651B7A}" type="parTrans" cxnId="{E3D6AD18-2838-4195-A26A-0C128CECE244}">
      <dgm:prSet/>
      <dgm:spPr/>
      <dgm:t>
        <a:bodyPr/>
        <a:lstStyle/>
        <a:p>
          <a:endParaRPr lang="en-US"/>
        </a:p>
      </dgm:t>
    </dgm:pt>
    <dgm:pt modelId="{C8F1B9EB-3DDC-4D6C-8B71-E03CB7085F7E}" type="sibTrans" cxnId="{E3D6AD18-2838-4195-A26A-0C128CECE244}">
      <dgm:prSet/>
      <dgm:spPr/>
      <dgm:t>
        <a:bodyPr/>
        <a:lstStyle/>
        <a:p>
          <a:endParaRPr lang="en-US"/>
        </a:p>
      </dgm:t>
    </dgm:pt>
    <dgm:pt modelId="{C9CF3654-7CFC-422A-8ED0-1E8B38F5013B}">
      <dgm:prSet/>
      <dgm:spPr/>
      <dgm:t>
        <a:bodyPr/>
        <a:lstStyle/>
        <a:p>
          <a:pPr>
            <a:lnSpc>
              <a:spcPct val="100000"/>
            </a:lnSpc>
          </a:pPr>
          <a:r>
            <a:rPr lang="en-US" dirty="0"/>
            <a:t>Events:</a:t>
          </a:r>
        </a:p>
        <a:p>
          <a:pPr>
            <a:lnSpc>
              <a:spcPct val="100000"/>
            </a:lnSpc>
          </a:pPr>
          <a:r>
            <a:rPr lang="en-US" dirty="0"/>
            <a:t>-Staff versus students sports and activities</a:t>
          </a:r>
        </a:p>
      </dgm:t>
    </dgm:pt>
    <dgm:pt modelId="{2FDC6606-E2C6-479B-A766-9F5E4E4634B6}" type="parTrans" cxnId="{048B37D7-A6C8-46C3-8497-0A50D9FD7D62}">
      <dgm:prSet/>
      <dgm:spPr/>
      <dgm:t>
        <a:bodyPr/>
        <a:lstStyle/>
        <a:p>
          <a:endParaRPr lang="en-US"/>
        </a:p>
      </dgm:t>
    </dgm:pt>
    <dgm:pt modelId="{A93203BE-2248-4EA8-A98C-C979705A8567}" type="sibTrans" cxnId="{048B37D7-A6C8-46C3-8497-0A50D9FD7D62}">
      <dgm:prSet/>
      <dgm:spPr/>
      <dgm:t>
        <a:bodyPr/>
        <a:lstStyle/>
        <a:p>
          <a:endParaRPr lang="en-US"/>
        </a:p>
      </dgm:t>
    </dgm:pt>
    <dgm:pt modelId="{9AFDA07B-27C3-41D1-BF2A-73A81B17AB52}" type="pres">
      <dgm:prSet presAssocID="{CD3D5C83-3A80-443D-A9DF-2FE28E467C91}" presName="root" presStyleCnt="0">
        <dgm:presLayoutVars>
          <dgm:dir/>
          <dgm:resizeHandles val="exact"/>
        </dgm:presLayoutVars>
      </dgm:prSet>
      <dgm:spPr/>
    </dgm:pt>
    <dgm:pt modelId="{504F0671-708C-4976-953F-AF4380659C1A}" type="pres">
      <dgm:prSet presAssocID="{61CF1A31-DB1F-4D05-A479-35E631A102E9}" presName="compNode" presStyleCnt="0"/>
      <dgm:spPr/>
    </dgm:pt>
    <dgm:pt modelId="{EDAD57FD-2D89-4958-82ED-91777F84B2EC}" type="pres">
      <dgm:prSet presAssocID="{61CF1A31-DB1F-4D05-A479-35E631A102E9}" presName="bgRect" presStyleLbl="bgShp" presStyleIdx="0" presStyleCnt="3"/>
      <dgm:spPr/>
    </dgm:pt>
    <dgm:pt modelId="{5E469CCC-2668-444A-B478-9A6C6CCAD631}" type="pres">
      <dgm:prSet presAssocID="{61CF1A31-DB1F-4D05-A479-35E631A102E9}" presName="iconRect" presStyleLbl="node1" presStyleIdx="0" presStyleCnt="3"/>
      <dgm:spPr>
        <a:blipFill>
          <a:blip xmlns:r="http://schemas.openxmlformats.org/officeDocument/2006/relationships" r:embed="rId1"/>
          <a:srcRect/>
          <a:stretch>
            <a:fillRect l="-7000" r="-7000"/>
          </a:stretch>
        </a:blipFill>
      </dgm:spPr>
    </dgm:pt>
    <dgm:pt modelId="{BD7C456A-8159-4ED7-B35A-AAB36E9A0A8E}" type="pres">
      <dgm:prSet presAssocID="{61CF1A31-DB1F-4D05-A479-35E631A102E9}" presName="spaceRect" presStyleCnt="0"/>
      <dgm:spPr/>
    </dgm:pt>
    <dgm:pt modelId="{DE0DA9B9-3E37-497B-A574-5BC4AE0E4516}" type="pres">
      <dgm:prSet presAssocID="{61CF1A31-DB1F-4D05-A479-35E631A102E9}" presName="parTx" presStyleLbl="revTx" presStyleIdx="0" presStyleCnt="3">
        <dgm:presLayoutVars>
          <dgm:chMax val="0"/>
          <dgm:chPref val="0"/>
        </dgm:presLayoutVars>
      </dgm:prSet>
      <dgm:spPr/>
    </dgm:pt>
    <dgm:pt modelId="{4A37C470-C6A6-4CDD-A58C-16B54A8175D5}" type="pres">
      <dgm:prSet presAssocID="{5B022B50-98F1-4084-B3C8-8F26AB8ADBB3}" presName="sibTrans" presStyleCnt="0"/>
      <dgm:spPr/>
    </dgm:pt>
    <dgm:pt modelId="{D81ABDBF-B96A-4C87-9B80-DCB6F15C4F84}" type="pres">
      <dgm:prSet presAssocID="{D73DFFB2-701E-4ADA-A5D1-75127B7AA100}" presName="compNode" presStyleCnt="0"/>
      <dgm:spPr/>
    </dgm:pt>
    <dgm:pt modelId="{2370E646-8984-4355-B0E2-16F80D5F70ED}" type="pres">
      <dgm:prSet presAssocID="{D73DFFB2-701E-4ADA-A5D1-75127B7AA100}" presName="bgRect" presStyleLbl="bgShp" presStyleIdx="1" presStyleCnt="3"/>
      <dgm:spPr/>
    </dgm:pt>
    <dgm:pt modelId="{60662256-CD7B-49CF-AA8F-8AA835CAEB88}" type="pres">
      <dgm:prSet presAssocID="{D73DFFB2-701E-4ADA-A5D1-75127B7AA100}"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hecklist"/>
        </a:ext>
      </dgm:extLst>
    </dgm:pt>
    <dgm:pt modelId="{24086B9A-9323-4726-BD73-C6508AD7B0BD}" type="pres">
      <dgm:prSet presAssocID="{D73DFFB2-701E-4ADA-A5D1-75127B7AA100}" presName="spaceRect" presStyleCnt="0"/>
      <dgm:spPr/>
    </dgm:pt>
    <dgm:pt modelId="{6DC5C2E4-A618-4CA0-9110-A3BE1D8A92F0}" type="pres">
      <dgm:prSet presAssocID="{D73DFFB2-701E-4ADA-A5D1-75127B7AA100}" presName="parTx" presStyleLbl="revTx" presStyleIdx="1" presStyleCnt="3">
        <dgm:presLayoutVars>
          <dgm:chMax val="0"/>
          <dgm:chPref val="0"/>
        </dgm:presLayoutVars>
      </dgm:prSet>
      <dgm:spPr/>
    </dgm:pt>
    <dgm:pt modelId="{D0519E6C-F7E7-4067-8A20-099AC7EC8AA4}" type="pres">
      <dgm:prSet presAssocID="{C8F1B9EB-3DDC-4D6C-8B71-E03CB7085F7E}" presName="sibTrans" presStyleCnt="0"/>
      <dgm:spPr/>
    </dgm:pt>
    <dgm:pt modelId="{2FB535A4-4785-4C88-9055-E9B4E1EC9E13}" type="pres">
      <dgm:prSet presAssocID="{C9CF3654-7CFC-422A-8ED0-1E8B38F5013B}" presName="compNode" presStyleCnt="0"/>
      <dgm:spPr/>
    </dgm:pt>
    <dgm:pt modelId="{D76FAA22-CE0F-4F03-B377-9AD9F81A18C9}" type="pres">
      <dgm:prSet presAssocID="{C9CF3654-7CFC-422A-8ED0-1E8B38F5013B}" presName="bgRect" presStyleLbl="bgShp" presStyleIdx="2" presStyleCnt="3" custLinFactNeighborY="-4594"/>
      <dgm:spPr/>
    </dgm:pt>
    <dgm:pt modelId="{F4ACE13E-D95F-4F53-8598-2F1055AA3244}" type="pres">
      <dgm:prSet presAssocID="{C9CF3654-7CFC-422A-8ED0-1E8B38F5013B}"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Trophy"/>
        </a:ext>
      </dgm:extLst>
    </dgm:pt>
    <dgm:pt modelId="{29AC8017-4886-4476-B2B2-DD76E3E50474}" type="pres">
      <dgm:prSet presAssocID="{C9CF3654-7CFC-422A-8ED0-1E8B38F5013B}" presName="spaceRect" presStyleCnt="0"/>
      <dgm:spPr/>
    </dgm:pt>
    <dgm:pt modelId="{0C44C260-C8F2-4366-9CE5-F545CAE22FAB}" type="pres">
      <dgm:prSet presAssocID="{C9CF3654-7CFC-422A-8ED0-1E8B38F5013B}" presName="parTx" presStyleLbl="revTx" presStyleIdx="2" presStyleCnt="3">
        <dgm:presLayoutVars>
          <dgm:chMax val="0"/>
          <dgm:chPref val="0"/>
        </dgm:presLayoutVars>
      </dgm:prSet>
      <dgm:spPr/>
    </dgm:pt>
  </dgm:ptLst>
  <dgm:cxnLst>
    <dgm:cxn modelId="{E3D6AD18-2838-4195-A26A-0C128CECE244}" srcId="{CD3D5C83-3A80-443D-A9DF-2FE28E467C91}" destId="{D73DFFB2-701E-4ADA-A5D1-75127B7AA100}" srcOrd="1" destOrd="0" parTransId="{68B9D9A1-202E-420F-89E8-578C37651B7A}" sibTransId="{C8F1B9EB-3DDC-4D6C-8B71-E03CB7085F7E}"/>
    <dgm:cxn modelId="{54746B27-3B93-4F2C-A816-9F5E9AE323DC}" srcId="{CD3D5C83-3A80-443D-A9DF-2FE28E467C91}" destId="{61CF1A31-DB1F-4D05-A479-35E631A102E9}" srcOrd="0" destOrd="0" parTransId="{113550A5-0990-44B0-B568-F5E581FC1F70}" sibTransId="{5B022B50-98F1-4084-B3C8-8F26AB8ADBB3}"/>
    <dgm:cxn modelId="{49C77B90-A7B1-4C3F-BA34-654C7B1B029C}" type="presOf" srcId="{C9CF3654-7CFC-422A-8ED0-1E8B38F5013B}" destId="{0C44C260-C8F2-4366-9CE5-F545CAE22FAB}" srcOrd="0" destOrd="0" presId="urn:microsoft.com/office/officeart/2018/2/layout/IconVerticalSolidList"/>
    <dgm:cxn modelId="{E58DE3A6-8F54-4911-9C97-CD53E4552006}" type="presOf" srcId="{CD3D5C83-3A80-443D-A9DF-2FE28E467C91}" destId="{9AFDA07B-27C3-41D1-BF2A-73A81B17AB52}" srcOrd="0" destOrd="0" presId="urn:microsoft.com/office/officeart/2018/2/layout/IconVerticalSolidList"/>
    <dgm:cxn modelId="{25326DA9-96D4-4C6C-8E37-B00EF6AE54AC}" type="presOf" srcId="{D73DFFB2-701E-4ADA-A5D1-75127B7AA100}" destId="{6DC5C2E4-A618-4CA0-9110-A3BE1D8A92F0}" srcOrd="0" destOrd="0" presId="urn:microsoft.com/office/officeart/2018/2/layout/IconVerticalSolidList"/>
    <dgm:cxn modelId="{9746F2D6-CCFF-4E36-A69B-E9246F13AC0C}" type="presOf" srcId="{61CF1A31-DB1F-4D05-A479-35E631A102E9}" destId="{DE0DA9B9-3E37-497B-A574-5BC4AE0E4516}" srcOrd="0" destOrd="0" presId="urn:microsoft.com/office/officeart/2018/2/layout/IconVerticalSolidList"/>
    <dgm:cxn modelId="{048B37D7-A6C8-46C3-8497-0A50D9FD7D62}" srcId="{CD3D5C83-3A80-443D-A9DF-2FE28E467C91}" destId="{C9CF3654-7CFC-422A-8ED0-1E8B38F5013B}" srcOrd="2" destOrd="0" parTransId="{2FDC6606-E2C6-479B-A766-9F5E4E4634B6}" sibTransId="{A93203BE-2248-4EA8-A98C-C979705A8567}"/>
    <dgm:cxn modelId="{602E7126-BF21-4AD9-8B5E-5088804749C1}" type="presParOf" srcId="{9AFDA07B-27C3-41D1-BF2A-73A81B17AB52}" destId="{504F0671-708C-4976-953F-AF4380659C1A}" srcOrd="0" destOrd="0" presId="urn:microsoft.com/office/officeart/2018/2/layout/IconVerticalSolidList"/>
    <dgm:cxn modelId="{3CEA69F6-BF35-4AB4-8334-B7A8A389AF16}" type="presParOf" srcId="{504F0671-708C-4976-953F-AF4380659C1A}" destId="{EDAD57FD-2D89-4958-82ED-91777F84B2EC}" srcOrd="0" destOrd="0" presId="urn:microsoft.com/office/officeart/2018/2/layout/IconVerticalSolidList"/>
    <dgm:cxn modelId="{463F6D1D-30F3-44D9-A002-8D27EDDE1E8C}" type="presParOf" srcId="{504F0671-708C-4976-953F-AF4380659C1A}" destId="{5E469CCC-2668-444A-B478-9A6C6CCAD631}" srcOrd="1" destOrd="0" presId="urn:microsoft.com/office/officeart/2018/2/layout/IconVerticalSolidList"/>
    <dgm:cxn modelId="{7F04D874-B4CA-4085-95BF-EB360F1A90E3}" type="presParOf" srcId="{504F0671-708C-4976-953F-AF4380659C1A}" destId="{BD7C456A-8159-4ED7-B35A-AAB36E9A0A8E}" srcOrd="2" destOrd="0" presId="urn:microsoft.com/office/officeart/2018/2/layout/IconVerticalSolidList"/>
    <dgm:cxn modelId="{572704EB-F429-4B83-B3D5-5A857EE572EC}" type="presParOf" srcId="{504F0671-708C-4976-953F-AF4380659C1A}" destId="{DE0DA9B9-3E37-497B-A574-5BC4AE0E4516}" srcOrd="3" destOrd="0" presId="urn:microsoft.com/office/officeart/2018/2/layout/IconVerticalSolidList"/>
    <dgm:cxn modelId="{463E76F0-AF2A-4296-A0E1-11E30E4E4CEB}" type="presParOf" srcId="{9AFDA07B-27C3-41D1-BF2A-73A81B17AB52}" destId="{4A37C470-C6A6-4CDD-A58C-16B54A8175D5}" srcOrd="1" destOrd="0" presId="urn:microsoft.com/office/officeart/2018/2/layout/IconVerticalSolidList"/>
    <dgm:cxn modelId="{9B072A24-4BE3-40FE-9328-1E624C485E0C}" type="presParOf" srcId="{9AFDA07B-27C3-41D1-BF2A-73A81B17AB52}" destId="{D81ABDBF-B96A-4C87-9B80-DCB6F15C4F84}" srcOrd="2" destOrd="0" presId="urn:microsoft.com/office/officeart/2018/2/layout/IconVerticalSolidList"/>
    <dgm:cxn modelId="{97D79FA0-66C7-477F-A044-94E3BF1092A9}" type="presParOf" srcId="{D81ABDBF-B96A-4C87-9B80-DCB6F15C4F84}" destId="{2370E646-8984-4355-B0E2-16F80D5F70ED}" srcOrd="0" destOrd="0" presId="urn:microsoft.com/office/officeart/2018/2/layout/IconVerticalSolidList"/>
    <dgm:cxn modelId="{590F8686-593C-4976-A57A-943626C4C3BA}" type="presParOf" srcId="{D81ABDBF-B96A-4C87-9B80-DCB6F15C4F84}" destId="{60662256-CD7B-49CF-AA8F-8AA835CAEB88}" srcOrd="1" destOrd="0" presId="urn:microsoft.com/office/officeart/2018/2/layout/IconVerticalSolidList"/>
    <dgm:cxn modelId="{D00657F7-AAD8-42E6-9780-6F0881EE44A3}" type="presParOf" srcId="{D81ABDBF-B96A-4C87-9B80-DCB6F15C4F84}" destId="{24086B9A-9323-4726-BD73-C6508AD7B0BD}" srcOrd="2" destOrd="0" presId="urn:microsoft.com/office/officeart/2018/2/layout/IconVerticalSolidList"/>
    <dgm:cxn modelId="{3058BE7E-F061-49EB-98CA-3D3C9096C04B}" type="presParOf" srcId="{D81ABDBF-B96A-4C87-9B80-DCB6F15C4F84}" destId="{6DC5C2E4-A618-4CA0-9110-A3BE1D8A92F0}" srcOrd="3" destOrd="0" presId="urn:microsoft.com/office/officeart/2018/2/layout/IconVerticalSolidList"/>
    <dgm:cxn modelId="{DFB7AB9A-6956-408B-A311-AFC31708D917}" type="presParOf" srcId="{9AFDA07B-27C3-41D1-BF2A-73A81B17AB52}" destId="{D0519E6C-F7E7-4067-8A20-099AC7EC8AA4}" srcOrd="3" destOrd="0" presId="urn:microsoft.com/office/officeart/2018/2/layout/IconVerticalSolidList"/>
    <dgm:cxn modelId="{66694574-2753-4CB3-9963-63EA577D6D22}" type="presParOf" srcId="{9AFDA07B-27C3-41D1-BF2A-73A81B17AB52}" destId="{2FB535A4-4785-4C88-9055-E9B4E1EC9E13}" srcOrd="4" destOrd="0" presId="urn:microsoft.com/office/officeart/2018/2/layout/IconVerticalSolidList"/>
    <dgm:cxn modelId="{ECA1F589-9971-4D9C-9CAC-557E7528C684}" type="presParOf" srcId="{2FB535A4-4785-4C88-9055-E9B4E1EC9E13}" destId="{D76FAA22-CE0F-4F03-B377-9AD9F81A18C9}" srcOrd="0" destOrd="0" presId="urn:microsoft.com/office/officeart/2018/2/layout/IconVerticalSolidList"/>
    <dgm:cxn modelId="{A6165A7B-0B3C-423A-99C2-798A1A1DE29F}" type="presParOf" srcId="{2FB535A4-4785-4C88-9055-E9B4E1EC9E13}" destId="{F4ACE13E-D95F-4F53-8598-2F1055AA3244}" srcOrd="1" destOrd="0" presId="urn:microsoft.com/office/officeart/2018/2/layout/IconVerticalSolidList"/>
    <dgm:cxn modelId="{7B23A19C-FF63-4F5A-8DCE-35788C2E1EC6}" type="presParOf" srcId="{2FB535A4-4785-4C88-9055-E9B4E1EC9E13}" destId="{29AC8017-4886-4476-B2B2-DD76E3E50474}" srcOrd="2" destOrd="0" presId="urn:microsoft.com/office/officeart/2018/2/layout/IconVerticalSolidList"/>
    <dgm:cxn modelId="{89735D95-9A62-4486-BA4D-5758E384AB2F}" type="presParOf" srcId="{2FB535A4-4785-4C88-9055-E9B4E1EC9E13}" destId="{0C44C260-C8F2-4366-9CE5-F545CAE22F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D57FD-2D89-4958-82ED-91777F84B2EC}">
      <dsp:nvSpPr>
        <dsp:cNvPr id="0" name=""/>
        <dsp:cNvSpPr/>
      </dsp:nvSpPr>
      <dsp:spPr>
        <a:xfrm>
          <a:off x="0" y="696"/>
          <a:ext cx="6513603" cy="162973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69CCC-2668-444A-B478-9A6C6CCAD631}">
      <dsp:nvSpPr>
        <dsp:cNvPr id="0" name=""/>
        <dsp:cNvSpPr/>
      </dsp:nvSpPr>
      <dsp:spPr>
        <a:xfrm>
          <a:off x="492994" y="367386"/>
          <a:ext cx="896353" cy="896353"/>
        </a:xfrm>
        <a:prstGeom prst="rect">
          <a:avLst/>
        </a:prstGeom>
        <a:blipFill>
          <a:blip xmlns:r="http://schemas.openxmlformats.org/officeDocument/2006/relationships" r:embed="rId1"/>
          <a:srcRect/>
          <a:stretch>
            <a:fillRect l="-7000" r="-7000"/>
          </a:stretch>
        </a:blip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DE0DA9B9-3E37-497B-A574-5BC4AE0E4516}">
      <dsp:nvSpPr>
        <dsp:cNvPr id="0" name=""/>
        <dsp:cNvSpPr/>
      </dsp:nvSpPr>
      <dsp:spPr>
        <a:xfrm>
          <a:off x="1882343" y="696"/>
          <a:ext cx="4631260" cy="1629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80" tIns="172480" rIns="172480" bIns="172480" numCol="1" spcCol="1270" anchor="ctr" anchorCtr="0">
          <a:noAutofit/>
        </a:bodyPr>
        <a:lstStyle/>
        <a:p>
          <a:pPr marL="0" lvl="0" indent="0" algn="l" defTabSz="800100">
            <a:lnSpc>
              <a:spcPct val="100000"/>
            </a:lnSpc>
            <a:spcBef>
              <a:spcPct val="0"/>
            </a:spcBef>
            <a:spcAft>
              <a:spcPct val="35000"/>
            </a:spcAft>
            <a:buNone/>
          </a:pPr>
          <a:r>
            <a:rPr lang="en-US" sz="1800" kern="1200" dirty="0"/>
            <a:t>Requirements: </a:t>
          </a:r>
        </a:p>
        <a:p>
          <a:pPr marL="0" lvl="0" indent="0" algn="l" defTabSz="800100">
            <a:lnSpc>
              <a:spcPct val="100000"/>
            </a:lnSpc>
            <a:spcBef>
              <a:spcPct val="0"/>
            </a:spcBef>
            <a:spcAft>
              <a:spcPct val="35000"/>
            </a:spcAft>
            <a:buNone/>
          </a:pPr>
          <a:r>
            <a:rPr lang="en-US" sz="1800" kern="1200" dirty="0"/>
            <a:t>- Fight Free (No physical altercations AT ALL)</a:t>
          </a:r>
        </a:p>
        <a:p>
          <a:pPr marL="0" lvl="0" indent="0" algn="l" defTabSz="800100">
            <a:lnSpc>
              <a:spcPct val="100000"/>
            </a:lnSpc>
            <a:spcBef>
              <a:spcPct val="0"/>
            </a:spcBef>
            <a:spcAft>
              <a:spcPct val="35000"/>
            </a:spcAft>
            <a:buNone/>
          </a:pPr>
          <a:endParaRPr lang="en-US" sz="1800" kern="1200" dirty="0"/>
        </a:p>
      </dsp:txBody>
      <dsp:txXfrm>
        <a:off x="1882343" y="696"/>
        <a:ext cx="4631260" cy="1629734"/>
      </dsp:txXfrm>
    </dsp:sp>
    <dsp:sp modelId="{2370E646-8984-4355-B0E2-16F80D5F70ED}">
      <dsp:nvSpPr>
        <dsp:cNvPr id="0" name=""/>
        <dsp:cNvSpPr/>
      </dsp:nvSpPr>
      <dsp:spPr>
        <a:xfrm>
          <a:off x="0" y="2037864"/>
          <a:ext cx="6513603" cy="162973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62256-CD7B-49CF-AA8F-8AA835CAEB88}">
      <dsp:nvSpPr>
        <dsp:cNvPr id="0" name=""/>
        <dsp:cNvSpPr/>
      </dsp:nvSpPr>
      <dsp:spPr>
        <a:xfrm>
          <a:off x="492994" y="2404554"/>
          <a:ext cx="896353" cy="896353"/>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6DC5C2E4-A618-4CA0-9110-A3BE1D8A92F0}">
      <dsp:nvSpPr>
        <dsp:cNvPr id="0" name=""/>
        <dsp:cNvSpPr/>
      </dsp:nvSpPr>
      <dsp:spPr>
        <a:xfrm>
          <a:off x="1882343" y="2037864"/>
          <a:ext cx="4631260" cy="1629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80" tIns="172480" rIns="172480" bIns="172480" numCol="1" spcCol="1270" anchor="ctr" anchorCtr="0">
          <a:noAutofit/>
        </a:bodyPr>
        <a:lstStyle/>
        <a:p>
          <a:pPr marL="0" lvl="0" indent="0" algn="l" defTabSz="800100">
            <a:lnSpc>
              <a:spcPct val="100000"/>
            </a:lnSpc>
            <a:spcBef>
              <a:spcPct val="0"/>
            </a:spcBef>
            <a:spcAft>
              <a:spcPct val="35000"/>
            </a:spcAft>
            <a:buNone/>
          </a:pPr>
          <a:r>
            <a:rPr lang="en-US" sz="1800" kern="1200" dirty="0"/>
            <a:t>Qualify: </a:t>
          </a:r>
        </a:p>
        <a:p>
          <a:pPr marL="0" lvl="0" indent="0" algn="l" defTabSz="800100">
            <a:lnSpc>
              <a:spcPct val="100000"/>
            </a:lnSpc>
            <a:spcBef>
              <a:spcPct val="0"/>
            </a:spcBef>
            <a:spcAft>
              <a:spcPct val="35000"/>
            </a:spcAft>
            <a:buNone/>
          </a:pPr>
          <a:r>
            <a:rPr lang="en-US" sz="1800" kern="1200" dirty="0"/>
            <a:t>-Point Goal (May change)</a:t>
          </a:r>
        </a:p>
        <a:p>
          <a:pPr marL="0" lvl="0" indent="0" algn="l" defTabSz="800100">
            <a:lnSpc>
              <a:spcPct val="100000"/>
            </a:lnSpc>
            <a:spcBef>
              <a:spcPct val="0"/>
            </a:spcBef>
            <a:spcAft>
              <a:spcPct val="35000"/>
            </a:spcAft>
            <a:buNone/>
          </a:pPr>
          <a:r>
            <a:rPr lang="en-US" sz="1800" kern="1200" dirty="0"/>
            <a:t>-Teacher Approval checked by PBIS Staff</a:t>
          </a:r>
        </a:p>
      </dsp:txBody>
      <dsp:txXfrm>
        <a:off x="1882343" y="2037864"/>
        <a:ext cx="4631260" cy="1629734"/>
      </dsp:txXfrm>
    </dsp:sp>
    <dsp:sp modelId="{D76FAA22-CE0F-4F03-B377-9AD9F81A18C9}">
      <dsp:nvSpPr>
        <dsp:cNvPr id="0" name=""/>
        <dsp:cNvSpPr/>
      </dsp:nvSpPr>
      <dsp:spPr>
        <a:xfrm>
          <a:off x="0" y="4000162"/>
          <a:ext cx="6513603" cy="162973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CE13E-D95F-4F53-8598-2F1055AA3244}">
      <dsp:nvSpPr>
        <dsp:cNvPr id="0" name=""/>
        <dsp:cNvSpPr/>
      </dsp:nvSpPr>
      <dsp:spPr>
        <a:xfrm>
          <a:off x="492994" y="4441722"/>
          <a:ext cx="896353" cy="89635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0C44C260-C8F2-4366-9CE5-F545CAE22FAB}">
      <dsp:nvSpPr>
        <dsp:cNvPr id="0" name=""/>
        <dsp:cNvSpPr/>
      </dsp:nvSpPr>
      <dsp:spPr>
        <a:xfrm>
          <a:off x="1882343" y="4075032"/>
          <a:ext cx="4631260" cy="1629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480" tIns="172480" rIns="172480" bIns="172480" numCol="1" spcCol="1270" anchor="ctr" anchorCtr="0">
          <a:noAutofit/>
        </a:bodyPr>
        <a:lstStyle/>
        <a:p>
          <a:pPr marL="0" lvl="0" indent="0" algn="l" defTabSz="800100">
            <a:lnSpc>
              <a:spcPct val="100000"/>
            </a:lnSpc>
            <a:spcBef>
              <a:spcPct val="0"/>
            </a:spcBef>
            <a:spcAft>
              <a:spcPct val="35000"/>
            </a:spcAft>
            <a:buNone/>
          </a:pPr>
          <a:r>
            <a:rPr lang="en-US" sz="1800" kern="1200" dirty="0"/>
            <a:t>Events:</a:t>
          </a:r>
        </a:p>
        <a:p>
          <a:pPr marL="0" lvl="0" indent="0" algn="l" defTabSz="800100">
            <a:lnSpc>
              <a:spcPct val="100000"/>
            </a:lnSpc>
            <a:spcBef>
              <a:spcPct val="0"/>
            </a:spcBef>
            <a:spcAft>
              <a:spcPct val="35000"/>
            </a:spcAft>
            <a:buNone/>
          </a:pPr>
          <a:r>
            <a:rPr lang="en-US" sz="1800" kern="1200" dirty="0"/>
            <a:t>-Staff versus students sports and activities</a:t>
          </a:r>
        </a:p>
      </dsp:txBody>
      <dsp:txXfrm>
        <a:off x="1882343" y="4075032"/>
        <a:ext cx="4631260" cy="16297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6D9A1-5595-4705-909B-1AF56F729C3C}"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D2E2A-D3B7-418A-95B1-D230D7912EA1}" type="slidenum">
              <a:rPr lang="en-US" smtClean="0"/>
              <a:t>‹#›</a:t>
            </a:fld>
            <a:endParaRPr lang="en-US"/>
          </a:p>
        </p:txBody>
      </p:sp>
    </p:spTree>
    <p:extLst>
      <p:ext uri="{BB962C8B-B14F-4D97-AF65-F5344CB8AC3E}">
        <p14:creationId xmlns:p14="http://schemas.microsoft.com/office/powerpoint/2010/main" val="399289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Pdyf9ZRjda8&amp;feature=youtu.b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 name="Google Shape;3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US" dirty="0"/>
              <a:t>In this presentation, we will cover the basics of PBIS and how to utilize the PBIS Rewards system. This will be the beginning slide of the deck we share with you in the session quick links in the follow-up email.   </a:t>
            </a:r>
            <a:endParaRPr dirty="0">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Tree>
    <p:extLst>
      <p:ext uri="{BB962C8B-B14F-4D97-AF65-F5344CB8AC3E}">
        <p14:creationId xmlns:p14="http://schemas.microsoft.com/office/powerpoint/2010/main" val="4235701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3 types of events in the system: </a:t>
            </a:r>
          </a:p>
          <a:p>
            <a:pPr marL="628650" lvl="1" indent="-171450">
              <a:buFont typeface="Arial" panose="020B0604020202020204" pitchFamily="34" charset="0"/>
              <a:buChar char="•"/>
            </a:pPr>
            <a:r>
              <a:rPr lang="en-US" dirty="0"/>
              <a:t>Redeem – These events will cost the student their points to attend. They will not be allowed to register without having the number of points that events costs.  </a:t>
            </a:r>
            <a:endParaRPr lang="en-US" dirty="0">
              <a:latin typeface="Calibri"/>
              <a:cs typeface="Calibri"/>
            </a:endParaRPr>
          </a:p>
          <a:p>
            <a:pPr marL="628650" lvl="1" indent="-171450">
              <a:buFont typeface="Arial" panose="020B0604020202020204" pitchFamily="34" charset="0"/>
              <a:buChar char="•"/>
            </a:pPr>
            <a:r>
              <a:rPr lang="en-US" dirty="0"/>
              <a:t>Qualify – No Cost- students must reach a point goal.  School events can automatically register eligible students.  Class events can generate a list of eligible students to register those students. </a:t>
            </a:r>
          </a:p>
          <a:p>
            <a:pPr marL="628650" lvl="1" indent="-171450">
              <a:buFont typeface="Arial" panose="020B0604020202020204" pitchFamily="34" charset="0"/>
              <a:buChar char="•"/>
            </a:pPr>
            <a:r>
              <a:rPr lang="en-US" dirty="0"/>
              <a:t>Award – if they attend event, they can earn points from year to year.  EX:  Open House, Honor Roll, turning in paperwork at the beginning of the year, PTO, Afterschool Tutoring, etc.</a:t>
            </a:r>
          </a:p>
          <a:p>
            <a:pPr marL="628650" lvl="1" indent="-171450">
              <a:buFont typeface="Arial" panose="020B0604020202020204" pitchFamily="34" charset="0"/>
              <a:buChar char="•"/>
            </a:pPr>
            <a:r>
              <a:rPr lang="en-US" dirty="0"/>
              <a:t>Events will not roll from year to year</a:t>
            </a:r>
          </a:p>
          <a:p>
            <a:pPr marL="0" indent="0">
              <a:buNone/>
            </a:pPr>
            <a:endParaRPr lang="en-US" dirty="0">
              <a:latin typeface="Calibri"/>
              <a:cs typeface="Calibri"/>
            </a:endParaRPr>
          </a:p>
        </p:txBody>
      </p:sp>
    </p:spTree>
    <p:extLst>
      <p:ext uri="{BB962C8B-B14F-4D97-AF65-F5344CB8AC3E}">
        <p14:creationId xmlns:p14="http://schemas.microsoft.com/office/powerpoint/2010/main" val="427891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78616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a:solidFill>
                <a:schemeClr val="tx1"/>
              </a:solidFill>
            </a:endParaRPr>
          </a:p>
        </p:txBody>
      </p:sp>
    </p:spTree>
    <p:extLst>
      <p:ext uri="{BB962C8B-B14F-4D97-AF65-F5344CB8AC3E}">
        <p14:creationId xmlns:p14="http://schemas.microsoft.com/office/powerpoint/2010/main" val="126181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US" sz="1800" b="0" i="0" u="none" strike="noStrike" dirty="0">
                <a:solidFill>
                  <a:srgbClr val="000000"/>
                </a:solidFill>
                <a:latin typeface="Roboto"/>
                <a:ea typeface="Roboto"/>
                <a:cs typeface="Roboto"/>
                <a:sym typeface="Roboto"/>
              </a:rPr>
              <a:t>Start off the session by introducing yourself to your audience and connecting with them. You might say, “I started using PBIS Rewards in _____” or “I first learned about PBIS Rewards from _____.” You might want to tell a quick story about a way you used PBIS Rewards with students or how you think this can make a difference in your classroom or school.</a:t>
            </a:r>
            <a:r>
              <a:rPr lang="en-US" sz="1800" dirty="0">
                <a:solidFill>
                  <a:srgbClr val="000000"/>
                </a:solidFill>
                <a:latin typeface="Roboto"/>
                <a:ea typeface="Roboto"/>
                <a:cs typeface="Roboto"/>
                <a:sym typeface="Roboto"/>
              </a:rPr>
              <a:t> </a:t>
            </a:r>
            <a:endParaRPr dirty="0">
              <a:cs typeface="Calibri"/>
            </a:endParaRPr>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Roboto"/>
              <a:ea typeface="Roboto"/>
              <a:cs typeface="Roboto"/>
              <a:sym typeface="Roboto"/>
            </a:endParaRPr>
          </a:p>
          <a:p>
            <a:pPr marL="457200" indent="-317500">
              <a:buSzPts val="1400"/>
              <a:buChar char="●"/>
            </a:pPr>
            <a:r>
              <a:rPr lang="en-US" sz="1800" b="0" i="0" u="none" strike="noStrike" dirty="0">
                <a:solidFill>
                  <a:srgbClr val="000000"/>
                </a:solidFill>
                <a:latin typeface="Roboto"/>
                <a:ea typeface="Roboto"/>
                <a:cs typeface="Roboto"/>
                <a:sym typeface="Roboto"/>
              </a:rPr>
              <a:t>Get an idea about your audience by taking a quick survey – participants can raise their hand if they have used PBIS Rewards before.</a:t>
            </a:r>
            <a:r>
              <a:rPr lang="en-US" sz="1800" dirty="0">
                <a:solidFill>
                  <a:srgbClr val="000000"/>
                </a:solidFill>
                <a:latin typeface="Roboto"/>
                <a:ea typeface="Roboto"/>
                <a:cs typeface="Roboto"/>
                <a:sym typeface="Roboto"/>
              </a:rPr>
              <a:t> </a:t>
            </a:r>
            <a:endParaRPr lang="en-US" dirty="0">
              <a:solidFill>
                <a:srgbClr val="000000"/>
              </a:solidFill>
              <a:latin typeface="Roboto"/>
              <a:ea typeface="Roboto"/>
              <a:cs typeface="Roboto"/>
              <a:sym typeface="Roboto"/>
            </a:endParaRPr>
          </a:p>
          <a:p>
            <a:pPr marL="457200" indent="-228600">
              <a:buSzPts val="1400"/>
            </a:pPr>
            <a:endParaRPr lang="en-US" sz="1800" dirty="0">
              <a:solidFill>
                <a:srgbClr val="000000"/>
              </a:solidFill>
              <a:latin typeface="Roboto"/>
              <a:ea typeface="Roboto"/>
              <a:cs typeface="Roboto"/>
            </a:endParaRPr>
          </a:p>
          <a:p>
            <a:pPr marL="457200" lvl="0" indent="-317500" algn="l" rtl="0">
              <a:lnSpc>
                <a:spcPct val="100000"/>
              </a:lnSpc>
              <a:spcBef>
                <a:spcPts val="0"/>
              </a:spcBef>
              <a:spcAft>
                <a:spcPts val="0"/>
              </a:spcAft>
              <a:buSzPts val="1400"/>
              <a:buChar char="●"/>
            </a:pPr>
            <a:r>
              <a:rPr lang="en-US" sz="1800" b="0" i="0" u="none" strike="noStrike" dirty="0">
                <a:solidFill>
                  <a:srgbClr val="000000"/>
                </a:solidFill>
                <a:latin typeface="Roboto"/>
                <a:ea typeface="Roboto"/>
                <a:cs typeface="Roboto"/>
                <a:sym typeface="Roboto"/>
              </a:rPr>
              <a:t>On this slide you can add a picture of yourself, a </a:t>
            </a:r>
            <a:r>
              <a:rPr lang="en-US" sz="1800" b="0" i="0" u="none" strike="noStrike" dirty="0" err="1">
                <a:solidFill>
                  <a:srgbClr val="000000"/>
                </a:solidFill>
                <a:latin typeface="Roboto"/>
                <a:ea typeface="Roboto"/>
                <a:cs typeface="Roboto"/>
                <a:sym typeface="Roboto"/>
              </a:rPr>
              <a:t>Bitmoji</a:t>
            </a:r>
            <a:r>
              <a:rPr lang="en-US" sz="1800" b="0" i="0" u="none" strike="noStrike" dirty="0">
                <a:solidFill>
                  <a:srgbClr val="000000"/>
                </a:solidFill>
                <a:latin typeface="Roboto"/>
                <a:ea typeface="Roboto"/>
                <a:cs typeface="Roboto"/>
                <a:sym typeface="Roboto"/>
              </a:rPr>
              <a:t>,</a:t>
            </a:r>
            <a:r>
              <a:rPr lang="en-US" sz="1800" dirty="0">
                <a:solidFill>
                  <a:srgbClr val="000000"/>
                </a:solidFill>
                <a:latin typeface="Roboto"/>
                <a:ea typeface="Roboto"/>
                <a:cs typeface="Roboto"/>
                <a:sym typeface="Roboto"/>
              </a:rPr>
              <a:t> </a:t>
            </a:r>
            <a:r>
              <a:rPr lang="en-US" sz="1800" b="0" i="0" u="none" strike="noStrike" dirty="0">
                <a:solidFill>
                  <a:srgbClr val="000000"/>
                </a:solidFill>
                <a:latin typeface="Roboto"/>
                <a:ea typeface="Roboto"/>
                <a:cs typeface="Roboto"/>
                <a:sym typeface="Roboto"/>
              </a:rPr>
              <a:t>and your contact information in case they need assistance in the future. Use the prompts above to help you craft this page, and if you don’t use social media or have a blog, feel free to remove those bullets or get creative and add some of your own! </a:t>
            </a:r>
            <a:endParaRPr b="0" dirty="0">
              <a:latin typeface="Roboto"/>
              <a:ea typeface="Roboto"/>
              <a:cs typeface="Roboto"/>
              <a:sym typeface="Roboto"/>
            </a:endParaRPr>
          </a:p>
          <a:p>
            <a:pPr marL="139700" lvl="0" indent="0" algn="l" rtl="0">
              <a:lnSpc>
                <a:spcPct val="100000"/>
              </a:lnSpc>
              <a:spcBef>
                <a:spcPts val="0"/>
              </a:spcBef>
              <a:spcAft>
                <a:spcPts val="0"/>
              </a:spcAft>
              <a:buSzPts val="1400"/>
              <a:buNone/>
            </a:pPr>
            <a:br>
              <a:rPr lang="en-US" dirty="0">
                <a:latin typeface="Roboto"/>
                <a:ea typeface="Roboto"/>
                <a:cs typeface="Roboto"/>
              </a:rPr>
            </a:br>
            <a:endParaRPr dirty="0">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a:lnSpc>
                <a:spcPct val="100000"/>
              </a:lnSpc>
              <a:spcBef>
                <a:spcPts val="0"/>
              </a:spcBef>
              <a:spcAft>
                <a:spcPts val="0"/>
              </a:spcAft>
              <a:buSzPts val="1400"/>
              <a:buChar char="●"/>
            </a:pPr>
            <a:r>
              <a:rPr lang="en-US" dirty="0">
                <a:latin typeface="Calibri"/>
                <a:ea typeface="Calibri"/>
                <a:cs typeface="Calibri"/>
                <a:sym typeface="Calibri"/>
              </a:rPr>
              <a:t>Set the tone by establishing expectations for the training.  </a:t>
            </a:r>
            <a:endParaRPr dirty="0">
              <a:cs typeface="Calibri"/>
            </a:endParaRPr>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If you are training virtually, you may need to adjust the expectations.  You will also need to adjust expectations to align with those on your school matrix.  </a:t>
            </a:r>
            <a:endParaRPr dirty="0"/>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Just as we set expectations with our students, we want to do the same for adults.  </a:t>
            </a:r>
            <a:endParaRPr dirty="0"/>
          </a:p>
          <a:p>
            <a:pPr marL="457200" lvl="0" indent="-317500" algn="l" rtl="0">
              <a:lnSpc>
                <a:spcPct val="100000"/>
              </a:lnSpc>
              <a:spcBef>
                <a:spcPts val="0"/>
              </a:spcBef>
              <a:spcAft>
                <a:spcPts val="0"/>
              </a:spcAft>
              <a:buSzPts val="1400"/>
              <a:buChar char="●"/>
            </a:pPr>
            <a:r>
              <a:rPr lang="en-US" dirty="0">
                <a:latin typeface="Calibri"/>
                <a:ea typeface="Calibri"/>
                <a:cs typeface="Calibri"/>
                <a:sym typeface="Calibri"/>
              </a:rPr>
              <a:t>"Cheers" Norms Matter Video Link: </a:t>
            </a:r>
            <a:r>
              <a:rPr lang="en-US" u="sng" dirty="0">
                <a:solidFill>
                  <a:schemeClr val="hlink"/>
                </a:solidFill>
                <a:hlinkClick r:id="rId3"/>
              </a:rPr>
              <a:t>https://www.youtube.com/watch?v=Pdyf9ZRjda8&amp;feature=youtu.be</a:t>
            </a:r>
            <a:endParaRPr dirty="0"/>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dirty="0">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p:txBody>
      </p:sp>
    </p:spTree>
    <p:extLst>
      <p:ext uri="{BB962C8B-B14F-4D97-AF65-F5344CB8AC3E}">
        <p14:creationId xmlns:p14="http://schemas.microsoft.com/office/powerpoint/2010/main" val="211419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indent="0">
              <a:buNone/>
            </a:pPr>
            <a:r>
              <a:rPr lang="en-US" dirty="0">
                <a:cs typeface="Calibri"/>
              </a:rPr>
              <a:t>Students can log in several different ways, through Google, Clever, </a:t>
            </a:r>
            <a:r>
              <a:rPr lang="en-US" dirty="0" err="1">
                <a:cs typeface="Calibri"/>
              </a:rPr>
              <a:t>Classlink</a:t>
            </a:r>
            <a:r>
              <a:rPr lang="en-US" dirty="0">
                <a:cs typeface="Calibri"/>
              </a:rPr>
              <a:t>, or even through a teacher Authorization Code in both the web portal and the student app.</a:t>
            </a:r>
            <a:endParaRPr dirty="0"/>
          </a:p>
        </p:txBody>
      </p:sp>
    </p:spTree>
    <p:extLst>
      <p:ext uri="{BB962C8B-B14F-4D97-AF65-F5344CB8AC3E}">
        <p14:creationId xmlns:p14="http://schemas.microsoft.com/office/powerpoint/2010/main" val="315362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r>
              <a:rPr lang="en-US" dirty="0"/>
              <a:t>Students can use their web portal and app to see their point balance, point details, comments teachers have made, upcoming events and raffles, Check-In/Check-Out info, stores items, and purchases. They can also purchase items from stores and register for events and raffles from their accounts when admin turns on Student Purchases from the admin settings tab. Students can also see their basic referral info and do SEL/Status Self Checks if Admin turns these features and accessibility on.</a:t>
            </a:r>
            <a:endParaRPr lang="en-US" dirty="0">
              <a:cs typeface="Calibri"/>
            </a:endParaRPr>
          </a:p>
        </p:txBody>
      </p:sp>
    </p:spTree>
    <p:extLst>
      <p:ext uri="{BB962C8B-B14F-4D97-AF65-F5344CB8AC3E}">
        <p14:creationId xmlns:p14="http://schemas.microsoft.com/office/powerpoint/2010/main" val="72036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r>
              <a:rPr lang="en-US" dirty="0"/>
              <a:t>Students can use their web portal and app to see their point balance, point details, comments teachers have made, upcoming events and raffles, Check-In/Check-Out info, stores items, and purchases. They can also purchase items from stores and register for events and raffles from their accounts when admin turns on Student Purchases from the admin settings tab. Students can also see their basic referral info and do SEL/Status Self Checks if Admin turns these features and accessibility on.</a:t>
            </a:r>
            <a:endParaRPr lang="en-US" dirty="0">
              <a:cs typeface="Calibri"/>
            </a:endParaRPr>
          </a:p>
        </p:txBody>
      </p:sp>
    </p:spTree>
    <p:extLst>
      <p:ext uri="{BB962C8B-B14F-4D97-AF65-F5344CB8AC3E}">
        <p14:creationId xmlns:p14="http://schemas.microsoft.com/office/powerpoint/2010/main" val="72036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Feel free to change this slight to highlight some of your schools expectations and ways students should be acknowledged at your school.  </a:t>
            </a:r>
          </a:p>
        </p:txBody>
      </p:sp>
    </p:spTree>
    <p:extLst>
      <p:ext uri="{BB962C8B-B14F-4D97-AF65-F5344CB8AC3E}">
        <p14:creationId xmlns:p14="http://schemas.microsoft.com/office/powerpoint/2010/main" val="127415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Tree>
    <p:extLst>
      <p:ext uri="{BB962C8B-B14F-4D97-AF65-F5344CB8AC3E}">
        <p14:creationId xmlns:p14="http://schemas.microsoft.com/office/powerpoint/2010/main" val="423570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userDrawn="1"/>
        </p:nvSpPr>
        <p:spPr bwMode="white">
          <a:xfrm>
            <a:off x="0" y="0"/>
            <a:ext cx="12192000" cy="2514600"/>
          </a:xfrm>
          <a:prstGeom prst="rect">
            <a:avLst/>
          </a:prstGeom>
          <a:solidFill>
            <a:srgbClr val="33343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2"/>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0" y="43291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88838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5"/>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100366766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6257684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2" y="4329114"/>
            <a:ext cx="184731" cy="307777"/>
          </a:xfrm>
          <a:prstGeom prst="rect">
            <a:avLst/>
          </a:prstGeom>
          <a:noFill/>
        </p:spPr>
        <p:txBody>
          <a:bodyPr wrap="none" rtlCol="0">
            <a:spAutoFit/>
          </a:bodyPr>
          <a:lstStyle/>
          <a:p>
            <a:endParaRPr lang="en-US" sz="1400"/>
          </a:p>
        </p:txBody>
      </p:sp>
    </p:spTree>
    <p:extLst>
      <p:ext uri="{BB962C8B-B14F-4D97-AF65-F5344CB8AC3E}">
        <p14:creationId xmlns:p14="http://schemas.microsoft.com/office/powerpoint/2010/main" val="86373916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26" indent="-274313">
              <a:buFont typeface="Wingdings" panose="05000000000000000000" pitchFamily="2" charset="2"/>
              <a:buChar char="§"/>
              <a:defRPr/>
            </a:lvl2pPr>
            <a:lvl4pPr marL="1097253" indent="-228594">
              <a:buFont typeface="Arial" panose="020B0604020202020204" pitchFamily="34" charset="0"/>
              <a:buChar char="•"/>
              <a:defRPr/>
            </a:lvl4pPr>
            <a:lvl5pPr marL="1371566" indent="-228594">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2584147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09" y="1575654"/>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6758641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3" name="Text Placeholder 2"/>
          <p:cNvSpPr>
            <a:spLocks noGrp="1"/>
          </p:cNvSpPr>
          <p:nvPr>
            <p:ph type="body" idx="1"/>
          </p:nvPr>
        </p:nvSpPr>
        <p:spPr>
          <a:xfrm>
            <a:off x="402336" y="1524001"/>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9/30/24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9" name="Slide Number Placeholder 8"/>
          <p:cNvSpPr>
            <a:spLocks noGrp="1"/>
          </p:cNvSpPr>
          <p:nvPr>
            <p:ph type="sldNum" sz="quarter" idx="12"/>
          </p:nvPr>
        </p:nvSpPr>
        <p:spPr>
          <a:xfrm>
            <a:off x="5791200" y="1042418"/>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851407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9/30/24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1"/>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4019852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7"/>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148651193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auto">
          <a:xfrm>
            <a:off x="203200" y="152400"/>
            <a:ext cx="11777472" cy="301752"/>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7"/>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384055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38896784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40" indent="-274320">
              <a:buFont typeface="Wingdings" panose="05000000000000000000" pitchFamily="2" charset="2"/>
              <a:buChar char="§"/>
              <a:defRPr/>
            </a:lvl2pPr>
            <a:lvl4pPr marL="1097280" indent="-228600">
              <a:buFont typeface="Arial" panose="020B0604020202020204" pitchFamily="34" charset="0"/>
              <a:buChar char="•"/>
              <a:defRPr/>
            </a:lvl4pPr>
            <a:lvl5pPr marL="1371600" indent="-228600">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8246610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6" name="Slide Number Placeholder 5"/>
          <p:cNvSpPr>
            <a:spLocks noGrp="1"/>
          </p:cNvSpPr>
          <p:nvPr>
            <p:ph type="sldNum" sz="quarter" idx="12"/>
          </p:nvPr>
        </p:nvSpPr>
        <p:spPr>
          <a:xfrm>
            <a:off x="9221216" y="3009903"/>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1"/>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3"/>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2839174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67" indent="0" algn="ctr">
              <a:buNone/>
            </a:lvl2pPr>
            <a:lvl3pPr marL="914332" indent="0" algn="ctr">
              <a:buNone/>
            </a:lvl3pPr>
            <a:lvl4pPr marL="1371498" indent="0" algn="ctr">
              <a:buNone/>
            </a:lvl4pPr>
            <a:lvl5pPr marL="1828664" indent="0" algn="ctr">
              <a:buNone/>
            </a:lvl5pPr>
            <a:lvl6pPr marL="2285830" indent="0" algn="ctr">
              <a:buNone/>
            </a:lvl6pPr>
            <a:lvl7pPr marL="2742994" indent="0" algn="ctr">
              <a:buNone/>
            </a:lvl7pPr>
            <a:lvl8pPr marL="3200160" indent="0" algn="ctr">
              <a:buNone/>
            </a:lvl8pPr>
            <a:lvl9pPr marL="3657327"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5" y="4329117"/>
            <a:ext cx="184731" cy="307777"/>
          </a:xfrm>
          <a:prstGeom prst="rect">
            <a:avLst/>
          </a:prstGeom>
          <a:noFill/>
        </p:spPr>
        <p:txBody>
          <a:bodyPr wrap="none" rtlCol="0">
            <a:spAutoFit/>
          </a:bodyPr>
          <a:lstStyle/>
          <a:p>
            <a:endParaRPr lang="en-US" sz="1400"/>
          </a:p>
        </p:txBody>
      </p:sp>
    </p:spTree>
    <p:extLst>
      <p:ext uri="{BB962C8B-B14F-4D97-AF65-F5344CB8AC3E}">
        <p14:creationId xmlns:p14="http://schemas.microsoft.com/office/powerpoint/2010/main" val="260897091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00" indent="-274300">
              <a:buFont typeface="Wingdings" panose="05000000000000000000" pitchFamily="2" charset="2"/>
              <a:buChar char="§"/>
              <a:defRPr/>
            </a:lvl2pPr>
            <a:lvl4pPr marL="1097199" indent="-228584">
              <a:buFont typeface="Arial" panose="020B0604020202020204" pitchFamily="34" charset="0"/>
              <a:buChar char="•"/>
              <a:defRPr/>
            </a:lvl4pPr>
            <a:lvl5pPr marL="1371498" indent="-228584">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4767205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2"/>
      </p:bgRef>
    </p:bg>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0" y="6404985"/>
            <a:ext cx="12192000" cy="453016"/>
          </a:xfrm>
          <a:prstGeom prst="rect">
            <a:avLst/>
          </a:prstGeom>
          <a:solidFill>
            <a:srgbClr val="E9EAEA"/>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userDrawn="1"/>
        </p:nvSpPr>
        <p:spPr bwMode="white">
          <a:xfrm>
            <a:off x="0" y="0"/>
            <a:ext cx="12192000" cy="2514600"/>
          </a:xfrm>
          <a:prstGeom prst="rect">
            <a:avLst/>
          </a:prstGeom>
          <a:solidFill>
            <a:schemeClr val="bg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a:xfrm>
            <a:off x="406400" y="6463103"/>
            <a:ext cx="4775200" cy="365760"/>
          </a:xfrm>
        </p:spPr>
        <p:txBody>
          <a:bodyPr/>
          <a:lstStyle>
            <a:lvl1pPr>
              <a:defRPr sz="1800">
                <a:solidFill>
                  <a:srgbClr val="333433"/>
                </a:solidFill>
              </a:defRPr>
            </a:lvl1pPr>
          </a:lstStyle>
          <a:p>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
        <p:nvSpPr>
          <p:cNvPr id="2" name="TextBox 1"/>
          <p:cNvSpPr txBox="1"/>
          <p:nvPr userDrawn="1"/>
        </p:nvSpPr>
        <p:spPr>
          <a:xfrm>
            <a:off x="1257303" y="4329116"/>
            <a:ext cx="184731" cy="307777"/>
          </a:xfrm>
          <a:prstGeom prst="rect">
            <a:avLst/>
          </a:prstGeom>
          <a:noFill/>
        </p:spPr>
        <p:txBody>
          <a:bodyPr wrap="none" rtlCol="0">
            <a:spAutoFit/>
          </a:bodyPr>
          <a:lstStyle/>
          <a:p>
            <a:endParaRPr lang="en-US" sz="1400"/>
          </a:p>
        </p:txBody>
      </p:sp>
    </p:spTree>
    <p:extLst>
      <p:ext uri="{BB962C8B-B14F-4D97-AF65-F5344CB8AC3E}">
        <p14:creationId xmlns:p14="http://schemas.microsoft.com/office/powerpoint/2010/main" val="270536052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350520"/>
            <a:ext cx="11379200" cy="758952"/>
          </a:xfrm>
        </p:spPr>
        <p:txBody>
          <a:bodyPr>
            <a:normAutofit/>
          </a:bodyPr>
          <a:lstStyle>
            <a:lvl1pPr>
              <a:defRPr sz="4000" b="1" i="0" baseline="0">
                <a:solidFill>
                  <a:schemeClr val="bg1"/>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836" y="6432055"/>
            <a:ext cx="4775200" cy="365760"/>
          </a:xfrm>
        </p:spPr>
        <p:txBody>
          <a:bodyPr/>
          <a:lstStyle>
            <a:lvl1pPr>
              <a:defRPr sz="2000">
                <a:solidFill>
                  <a:srgbClr val="333433"/>
                </a:solidFill>
              </a:defRPr>
            </a:lvl1pPr>
          </a:lstStyle>
          <a:p>
            <a:r>
              <a:rPr lang="en-US"/>
              <a:t>www.PBISrewards.com/escregion11</a:t>
            </a:r>
          </a:p>
        </p:txBody>
      </p:sp>
      <p:sp>
        <p:nvSpPr>
          <p:cNvPr id="8" name="Content Placeholder 7"/>
          <p:cNvSpPr>
            <a:spLocks noGrp="1"/>
          </p:cNvSpPr>
          <p:nvPr>
            <p:ph sz="quarter" idx="1"/>
          </p:nvPr>
        </p:nvSpPr>
        <p:spPr>
          <a:xfrm>
            <a:off x="402336" y="1527048"/>
            <a:ext cx="11338560" cy="4572000"/>
          </a:xfrm>
        </p:spPr>
        <p:txBody>
          <a:bodyPr/>
          <a:lstStyle>
            <a:lvl2pPr marL="548613" indent="-274306">
              <a:buFont typeface="Wingdings" panose="05000000000000000000" pitchFamily="2" charset="2"/>
              <a:buChar char="§"/>
              <a:defRPr/>
            </a:lvl2pPr>
            <a:lvl4pPr marL="1097226" indent="-228589">
              <a:buFont typeface="Arial" panose="020B0604020202020204" pitchFamily="34" charset="0"/>
              <a:buChar char="•"/>
              <a:defRPr/>
            </a:lvl4pPr>
            <a:lvl5pPr marL="1371532" indent="-228589">
              <a:buFont typeface="Courier New" panose="02070309020205020404" pitchFamily="49" charset="0"/>
              <a:buChar char="o"/>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3061300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10"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8966961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3" name="Text Placeholder 2"/>
          <p:cNvSpPr>
            <a:spLocks noGrp="1"/>
          </p:cNvSpPr>
          <p:nvPr>
            <p:ph type="body" idx="1"/>
          </p:nvPr>
        </p:nvSpPr>
        <p:spPr>
          <a:xfrm>
            <a:off x="402336" y="1524002"/>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4"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9/30/24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9" name="Slide Number Placeholder 8"/>
          <p:cNvSpPr>
            <a:spLocks noGrp="1"/>
          </p:cNvSpPr>
          <p:nvPr>
            <p:ph type="sldNum" sz="quarter" idx="12"/>
          </p:nvPr>
        </p:nvSpPr>
        <p:spPr>
          <a:xfrm>
            <a:off x="5791200" y="1042419"/>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1774584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9/30/24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2"/>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4092817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315254484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20" name="Rectangle 19"/>
          <p:cNvSpPr>
            <a:spLocks noChangeArrowheads="1"/>
          </p:cNvSpPr>
          <p:nvPr/>
        </p:nvSpPr>
        <p:spPr bwMode="auto">
          <a:xfrm>
            <a:off x="203200" y="152400"/>
            <a:ext cx="11777472" cy="301752"/>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7" name="Slide Number Placeholder 6"/>
          <p:cNvSpPr>
            <a:spLocks noGrp="1"/>
          </p:cNvSpPr>
          <p:nvPr>
            <p:ph type="sldNum" sz="quarter" idx="12"/>
          </p:nvPr>
        </p:nvSpPr>
        <p:spPr>
          <a:xfrm>
            <a:off x="1828800" y="312740"/>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rgbClr val="E1272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1342690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19423184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791200" y="1040176"/>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309420205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4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6" name="Slide Number Placeholder 5"/>
          <p:cNvSpPr>
            <a:spLocks noGrp="1"/>
          </p:cNvSpPr>
          <p:nvPr>
            <p:ph type="sldNum" sz="quarter" idx="12"/>
          </p:nvPr>
        </p:nvSpPr>
        <p:spPr>
          <a:xfrm>
            <a:off x="9221216" y="3009904"/>
            <a:ext cx="609600" cy="441325"/>
          </a:xfrm>
          <a:prstGeom prst="rect">
            <a:avLst/>
          </a:prstGeom>
        </p:spPr>
        <p:txBody>
          <a:bodyPr/>
          <a:lstStyle/>
          <a:p>
            <a:fld id="{1045C69B-99B6-4BFB-9051-816F699C4CBF}" type="slidenum">
              <a:rPr lang="en-US" smtClean="0"/>
              <a:t>‹#›</a:t>
            </a:fld>
            <a:endParaRPr lang="en-US"/>
          </a:p>
        </p:txBody>
      </p:sp>
      <p:sp>
        <p:nvSpPr>
          <p:cNvPr id="3" name="Vertical Text Placeholder 2"/>
          <p:cNvSpPr>
            <a:spLocks noGrp="1"/>
          </p:cNvSpPr>
          <p:nvPr>
            <p:ph type="body" orient="vert" idx="1"/>
          </p:nvPr>
        </p:nvSpPr>
        <p:spPr>
          <a:xfrm>
            <a:off x="406400" y="304802"/>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FC9410-CE03-40AB-BAD9-D78EC4358A7D}" type="datetimeFigureOut">
              <a:rPr lang="en-US" smtClean="0"/>
              <a:t>9/30/24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412028137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6C8B-9978-44BD-8010-97775CFD0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6BC26-48A8-411D-A4E0-55D7AD7AFBF9}"/>
              </a:ext>
            </a:extLst>
          </p:cNvPr>
          <p:cNvSpPr>
            <a:spLocks noGrp="1"/>
          </p:cNvSpPr>
          <p:nvPr>
            <p:ph type="dt" sz="half" idx="10"/>
          </p:nvPr>
        </p:nvSpPr>
        <p:spPr/>
        <p:txBody>
          <a:bodyPr/>
          <a:lstStyle/>
          <a:p>
            <a:fld id="{AD3391BA-04F8-4CEF-B295-E95CB3C4D7AB}" type="datetimeFigureOut">
              <a:rPr lang="en-US" smtClean="0"/>
              <a:t>9/30/24</a:t>
            </a:fld>
            <a:endParaRPr lang="en-US"/>
          </a:p>
        </p:txBody>
      </p:sp>
      <p:sp>
        <p:nvSpPr>
          <p:cNvPr id="4" name="Footer Placeholder 3">
            <a:extLst>
              <a:ext uri="{FF2B5EF4-FFF2-40B4-BE49-F238E27FC236}">
                <a16:creationId xmlns:a16="http://schemas.microsoft.com/office/drawing/2014/main" id="{EBB7D51C-1C70-4097-AA17-66FDEA049F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E456E7-F46C-4B4A-A021-779A9DE16B81}"/>
              </a:ext>
            </a:extLst>
          </p:cNvPr>
          <p:cNvSpPr>
            <a:spLocks noGrp="1"/>
          </p:cNvSpPr>
          <p:nvPr>
            <p:ph type="sldNum" sz="quarter" idx="12"/>
          </p:nvPr>
        </p:nvSpPr>
        <p:spPr/>
        <p:txBody>
          <a:bodyPr/>
          <a:lstStyle/>
          <a:p>
            <a:fld id="{21F0F786-F297-4F80-80AA-A3AA6F5E63C9}" type="slidenum">
              <a:rPr lang="en-US" smtClean="0"/>
              <a:t>‹#›</a:t>
            </a:fld>
            <a:endParaRPr lang="en-US"/>
          </a:p>
        </p:txBody>
      </p:sp>
    </p:spTree>
    <p:extLst>
      <p:ext uri="{BB962C8B-B14F-4D97-AF65-F5344CB8AC3E}">
        <p14:creationId xmlns:p14="http://schemas.microsoft.com/office/powerpoint/2010/main" val="17256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91200" y="1040175"/>
            <a:ext cx="609600" cy="441325"/>
          </a:xfrm>
          <a:prstGeom prst="rect">
            <a:avLst/>
          </a:prstGeom>
        </p:spPr>
        <p:txBody>
          <a:bodyPr/>
          <a:lstStyle/>
          <a:p>
            <a:fld id="{1045C69B-99B6-4BFB-9051-816F699C4CBF}" type="slidenum">
              <a:rPr lang="en-US" smtClean="0"/>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9588627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C9410-CE03-40AB-BAD9-D78EC4358A7D}" type="datetimeFigureOut">
              <a:rPr lang="en-US" smtClean="0"/>
              <a:t>9/30/24</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a:prstGeom prst="rect">
            <a:avLst/>
          </a:prstGeom>
        </p:spPr>
        <p:txBody>
          <a:bodyPr/>
          <a:lstStyle>
            <a:lvl1pPr algn="ctr">
              <a:defRPr/>
            </a:lvl1pPr>
          </a:lstStyle>
          <a:p>
            <a:fld id="{1045C69B-99B6-4BFB-9051-816F699C4CBF}"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7755899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FC9410-CE03-40AB-BAD9-D78EC4358A7D}" type="datetimeFigureOut">
              <a:rPr lang="en-US" smtClean="0"/>
              <a:t>9/30/24</a:t>
            </a:fld>
            <a:endParaRPr lang="en-US"/>
          </a:p>
        </p:txBody>
      </p:sp>
      <p:sp>
        <p:nvSpPr>
          <p:cNvPr id="4" name="Footer Placeholder 3"/>
          <p:cNvSpPr>
            <a:spLocks noGrp="1"/>
          </p:cNvSpPr>
          <p:nvPr>
            <p:ph type="ftr" sz="quarter" idx="11"/>
          </p:nvPr>
        </p:nvSpPr>
        <p:spPr>
          <a:xfrm>
            <a:off x="406400" y="6471811"/>
            <a:ext cx="4775200" cy="365760"/>
          </a:xfrm>
        </p:spPr>
        <p:txBody>
          <a:bodyPr/>
          <a:lstStyle>
            <a:lvl1pPr>
              <a:defRPr sz="1600">
                <a:solidFill>
                  <a:srgbClr val="333433"/>
                </a:solidFill>
              </a:defRPr>
            </a:lvl1pPr>
          </a:lstStyle>
          <a:p>
            <a:r>
              <a:rPr lang="en-US"/>
              <a:t>www.PBISrewards.com/escregion11</a:t>
            </a:r>
          </a:p>
        </p:txBody>
      </p:sp>
      <p:sp>
        <p:nvSpPr>
          <p:cNvPr id="5" name="Slide Number Placeholder 4"/>
          <p:cNvSpPr>
            <a:spLocks noGrp="1"/>
          </p:cNvSpPr>
          <p:nvPr>
            <p:ph type="sldNum" sz="quarter" idx="12"/>
          </p:nvPr>
        </p:nvSpPr>
        <p:spPr>
          <a:xfrm>
            <a:off x="5791200" y="1036021"/>
            <a:ext cx="609600" cy="441325"/>
          </a:xfrm>
          <a:prstGeom prst="rect">
            <a:avLst/>
          </a:prstGeom>
        </p:spPr>
        <p:txBody>
          <a:bodyPr/>
          <a:lstStyle/>
          <a:p>
            <a:fld id="{1045C69B-99B6-4BFB-9051-816F699C4CBF}" type="slidenum">
              <a:rPr lang="en-US" smtClean="0"/>
              <a:t>‹#›</a:t>
            </a:fld>
            <a:endParaRPr lang="en-US"/>
          </a:p>
        </p:txBody>
      </p:sp>
    </p:spTree>
    <p:extLst>
      <p:ext uri="{BB962C8B-B14F-4D97-AF65-F5344CB8AC3E}">
        <p14:creationId xmlns:p14="http://schemas.microsoft.com/office/powerpoint/2010/main" val="357966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C9410-CE03-40AB-BAD9-D78EC4358A7D}" type="datetimeFigureOut">
              <a:rPr lang="en-US" smtClean="0"/>
              <a:t>9/30/24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a:prstGeom prst="rect">
            <a:avLst/>
          </a:prstGeom>
        </p:spPr>
        <p:txBody>
          <a:bodyPr/>
          <a:lstStyle>
            <a:lvl1pPr>
              <a:defRPr>
                <a:solidFill>
                  <a:srgbClr val="FFFFFF"/>
                </a:solidFill>
              </a:defRPr>
            </a:lvl1pPr>
          </a:lstStyle>
          <a:p>
            <a:fld id="{1045C69B-99B6-4BFB-9051-816F699C4CBF}" type="slidenum">
              <a:rPr lang="en-US" smtClean="0"/>
              <a:t>‹#›</a:t>
            </a:fld>
            <a:endParaRPr lang="en-US"/>
          </a:p>
        </p:txBody>
      </p:sp>
    </p:spTree>
    <p:extLst>
      <p:ext uri="{BB962C8B-B14F-4D97-AF65-F5344CB8AC3E}">
        <p14:creationId xmlns:p14="http://schemas.microsoft.com/office/powerpoint/2010/main" val="397974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lvl1pPr>
              <a:defRPr>
                <a:solidFill>
                  <a:schemeClr val="accent3">
                    <a:shade val="75000"/>
                  </a:schemeClr>
                </a:solidFill>
              </a:defRPr>
            </a:lvl1pPr>
          </a:lstStyle>
          <a:p>
            <a:fld id="{1045C69B-99B6-4BFB-9051-816F699C4CBF}"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23012744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p>
            <a:fld id="{1045C69B-99B6-4BFB-9051-816F699C4CBF}"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6FFC9410-CE03-40AB-BAD9-D78EC4358A7D}" type="datetimeFigureOut">
              <a:rPr lang="en-US" smtClean="0"/>
              <a:t>9/30/24</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6464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solidFill>
                <a:schemeClr val="tx1"/>
              </a:solidFill>
            </a:endParaRPr>
          </a:p>
        </p:txBody>
      </p:sp>
      <p:sp>
        <p:nvSpPr>
          <p:cNvPr id="9" name="Rectangle 8"/>
          <p:cNvSpPr>
            <a:spLocks noChangeArrowheads="1"/>
          </p:cNvSpPr>
          <p:nvPr/>
        </p:nvSpPr>
        <p:spPr bwMode="auto">
          <a:xfrm>
            <a:off x="0"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9/30/24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4"/>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153991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bg1"/>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bg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1"/>
            <a:ext cx="12192000" cy="1393371"/>
          </a:xfrm>
          <a:prstGeom prst="rect">
            <a:avLst/>
          </a:prstGeom>
          <a:solidFill>
            <a:schemeClr val="tx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solidFill>
                <a:schemeClr val="tx1"/>
              </a:solidFill>
            </a:endParaRPr>
          </a:p>
        </p:txBody>
      </p:sp>
      <p:sp>
        <p:nvSpPr>
          <p:cNvPr id="9" name="Rectangle 8"/>
          <p:cNvSpPr>
            <a:spLocks noChangeArrowheads="1"/>
          </p:cNvSpPr>
          <p:nvPr/>
        </p:nvSpPr>
        <p:spPr bwMode="auto">
          <a:xfrm>
            <a:off x="1"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9/30/24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5"/>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8458028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13" indent="-274313"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26" indent="-274313" algn="l" rtl="0" eaLnBrk="1" latinLnBrk="0" hangingPunct="1">
        <a:spcBef>
          <a:spcPct val="20000"/>
        </a:spcBef>
        <a:buClr>
          <a:schemeClr val="accent2"/>
        </a:buClr>
        <a:buSzPct val="70000"/>
        <a:buFont typeface="Wingdings"/>
        <a:buChar char=""/>
        <a:defRPr kumimoji="0" sz="2200" kern="1200">
          <a:solidFill>
            <a:schemeClr val="bg1"/>
          </a:solidFill>
          <a:latin typeface="+mn-lt"/>
          <a:ea typeface="+mn-ea"/>
          <a:cs typeface="+mn-cs"/>
        </a:defRPr>
      </a:lvl2pPr>
      <a:lvl3pPr marL="822939" indent="-228594"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53" indent="-228594"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566" indent="-228594" algn="l" rtl="0" eaLnBrk="1" latinLnBrk="0" hangingPunct="1">
        <a:spcBef>
          <a:spcPct val="20000"/>
        </a:spcBef>
        <a:buClr>
          <a:schemeClr val="accent5"/>
        </a:buClr>
        <a:buFontTx/>
        <a:buChar char="•"/>
        <a:defRPr kumimoji="0" sz="1800" kern="1200">
          <a:solidFill>
            <a:schemeClr val="bg1"/>
          </a:solidFill>
          <a:latin typeface="+mn-lt"/>
          <a:ea typeface="+mn-ea"/>
          <a:cs typeface="+mn-cs"/>
        </a:defRPr>
      </a:lvl5pPr>
      <a:lvl6pPr marL="1645879" indent="-182875"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67" indent="-182875"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81" indent="-182875"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6" name="Rectangle 15"/>
          <p:cNvSpPr>
            <a:spLocks noChangeArrowheads="1"/>
          </p:cNvSpPr>
          <p:nvPr/>
        </p:nvSpPr>
        <p:spPr bwMode="white">
          <a:xfrm>
            <a:off x="0" y="1"/>
            <a:ext cx="12192000" cy="1393371"/>
          </a:xfrm>
          <a:prstGeom prst="rect">
            <a:avLst/>
          </a:prstGeom>
          <a:solidFill>
            <a:schemeClr val="tx1">
              <a:lumMod val="90000"/>
              <a:lumOff val="1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solidFill>
                <a:schemeClr val="tx1"/>
              </a:solidFill>
            </a:endParaRPr>
          </a:p>
        </p:txBody>
      </p:sp>
      <p:sp>
        <p:nvSpPr>
          <p:cNvPr id="9" name="Rectangle 8"/>
          <p:cNvSpPr>
            <a:spLocks noChangeArrowheads="1"/>
          </p:cNvSpPr>
          <p:nvPr/>
        </p:nvSpPr>
        <p:spPr bwMode="auto">
          <a:xfrm>
            <a:off x="2" y="6404984"/>
            <a:ext cx="12192001" cy="453016"/>
          </a:xfrm>
          <a:prstGeom prst="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4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FFC9410-CE03-40AB-BAD9-D78EC4358A7D}" type="datetimeFigureOut">
              <a:rPr lang="en-US" smtClean="0"/>
              <a:t>9/30/24</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688126"/>
            <a:ext cx="11379200" cy="443530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411548910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06" indent="-274306" algn="l" rtl="0" eaLnBrk="1" latinLnBrk="0" hangingPunct="1">
        <a:spcBef>
          <a:spcPct val="20000"/>
        </a:spcBef>
        <a:buClr>
          <a:schemeClr val="accent1"/>
        </a:buClr>
        <a:buSzPct val="85000"/>
        <a:buFont typeface="Wingdings 2"/>
        <a:buChar char=""/>
        <a:defRPr kumimoji="0" sz="2700" kern="1200">
          <a:solidFill>
            <a:schemeClr val="bg1"/>
          </a:solidFill>
          <a:latin typeface="+mn-lt"/>
          <a:ea typeface="+mn-ea"/>
          <a:cs typeface="+mn-cs"/>
        </a:defRPr>
      </a:lvl1pPr>
      <a:lvl2pPr marL="548613" indent="-274306" algn="l" rtl="0" eaLnBrk="1" latinLnBrk="0" hangingPunct="1">
        <a:spcBef>
          <a:spcPct val="20000"/>
        </a:spcBef>
        <a:buClr>
          <a:schemeClr val="accent2"/>
        </a:buClr>
        <a:buSzPct val="70000"/>
        <a:buFont typeface="Wingdings"/>
        <a:buChar char=""/>
        <a:defRPr kumimoji="0" sz="2200" kern="1200">
          <a:solidFill>
            <a:schemeClr val="bg1"/>
          </a:solidFill>
          <a:latin typeface="+mn-lt"/>
          <a:ea typeface="+mn-ea"/>
          <a:cs typeface="+mn-cs"/>
        </a:defRPr>
      </a:lvl2pPr>
      <a:lvl3pPr marL="822918" indent="-228589" algn="l" rtl="0" eaLnBrk="1" latinLnBrk="0" hangingPunct="1">
        <a:spcBef>
          <a:spcPct val="20000"/>
        </a:spcBef>
        <a:buClr>
          <a:schemeClr val="accent3"/>
        </a:buClr>
        <a:buSzPct val="75000"/>
        <a:buFont typeface="Wingdings 2"/>
        <a:buChar char=""/>
        <a:defRPr kumimoji="0" sz="2000" kern="1200">
          <a:solidFill>
            <a:schemeClr val="bg1"/>
          </a:solidFill>
          <a:latin typeface="+mn-lt"/>
          <a:ea typeface="+mn-ea"/>
          <a:cs typeface="+mn-cs"/>
        </a:defRPr>
      </a:lvl3pPr>
      <a:lvl4pPr marL="1097226" indent="-228589" algn="l" rtl="0" eaLnBrk="1" latinLnBrk="0" hangingPunct="1">
        <a:spcBef>
          <a:spcPct val="20000"/>
        </a:spcBef>
        <a:buClr>
          <a:schemeClr val="accent4"/>
        </a:buClr>
        <a:buSzPct val="70000"/>
        <a:buFont typeface="Wingdings"/>
        <a:buChar char=""/>
        <a:defRPr kumimoji="0" sz="2000" kern="1200">
          <a:solidFill>
            <a:schemeClr val="bg1"/>
          </a:solidFill>
          <a:latin typeface="+mn-lt"/>
          <a:ea typeface="+mn-ea"/>
          <a:cs typeface="+mn-cs"/>
        </a:defRPr>
      </a:lvl4pPr>
      <a:lvl5pPr marL="1371532" indent="-228589" algn="l" rtl="0" eaLnBrk="1" latinLnBrk="0" hangingPunct="1">
        <a:spcBef>
          <a:spcPct val="20000"/>
        </a:spcBef>
        <a:buClr>
          <a:schemeClr val="accent5"/>
        </a:buClr>
        <a:buFontTx/>
        <a:buChar char="•"/>
        <a:defRPr kumimoji="0" sz="1800" kern="1200">
          <a:solidFill>
            <a:schemeClr val="bg1"/>
          </a:solidFill>
          <a:latin typeface="+mn-lt"/>
          <a:ea typeface="+mn-ea"/>
          <a:cs typeface="+mn-cs"/>
        </a:defRPr>
      </a:lvl5pPr>
      <a:lvl6pPr marL="1645838" indent="-18287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44" indent="-18287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14" indent="-18287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22" indent="-18287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8" algn="l" rtl="0" eaLnBrk="1" latinLnBrk="0" hangingPunct="1">
        <a:defRPr kumimoji="0" kern="1200">
          <a:solidFill>
            <a:schemeClr val="tx1"/>
          </a:solidFill>
          <a:latin typeface="+mn-lt"/>
          <a:ea typeface="+mn-ea"/>
          <a:cs typeface="+mn-cs"/>
        </a:defRPr>
      </a:lvl2pPr>
      <a:lvl3pPr marL="914354" algn="l" rtl="0" eaLnBrk="1" latinLnBrk="0" hangingPunct="1">
        <a:defRPr kumimoji="0" kern="1200">
          <a:solidFill>
            <a:schemeClr val="tx1"/>
          </a:solidFill>
          <a:latin typeface="+mn-lt"/>
          <a:ea typeface="+mn-ea"/>
          <a:cs typeface="+mn-cs"/>
        </a:defRPr>
      </a:lvl3pPr>
      <a:lvl4pPr marL="1371532" algn="l" rtl="0" eaLnBrk="1" latinLnBrk="0" hangingPunct="1">
        <a:defRPr kumimoji="0" kern="1200">
          <a:solidFill>
            <a:schemeClr val="tx1"/>
          </a:solidFill>
          <a:latin typeface="+mn-lt"/>
          <a:ea typeface="+mn-ea"/>
          <a:cs typeface="+mn-cs"/>
        </a:defRPr>
      </a:lvl4pPr>
      <a:lvl5pPr marL="1828709" algn="l" rtl="0" eaLnBrk="1" latinLnBrk="0" hangingPunct="1">
        <a:defRPr kumimoji="0" kern="1200">
          <a:solidFill>
            <a:schemeClr val="tx1"/>
          </a:solidFill>
          <a:latin typeface="+mn-lt"/>
          <a:ea typeface="+mn-ea"/>
          <a:cs typeface="+mn-cs"/>
        </a:defRPr>
      </a:lvl5pPr>
      <a:lvl6pPr marL="2285886" algn="l" rtl="0" eaLnBrk="1" latinLnBrk="0" hangingPunct="1">
        <a:defRPr kumimoji="0" kern="1200">
          <a:solidFill>
            <a:schemeClr val="tx1"/>
          </a:solidFill>
          <a:latin typeface="+mn-lt"/>
          <a:ea typeface="+mn-ea"/>
          <a:cs typeface="+mn-cs"/>
        </a:defRPr>
      </a:lvl6pPr>
      <a:lvl7pPr marL="2743062" algn="l" rtl="0" eaLnBrk="1" latinLnBrk="0" hangingPunct="1">
        <a:defRPr kumimoji="0" kern="1200">
          <a:solidFill>
            <a:schemeClr val="tx1"/>
          </a:solidFill>
          <a:latin typeface="+mn-lt"/>
          <a:ea typeface="+mn-ea"/>
          <a:cs typeface="+mn-cs"/>
        </a:defRPr>
      </a:lvl7pPr>
      <a:lvl8pPr marL="3200240" algn="l" rtl="0" eaLnBrk="1" latinLnBrk="0" hangingPunct="1">
        <a:defRPr kumimoji="0" kern="1200">
          <a:solidFill>
            <a:schemeClr val="tx1"/>
          </a:solidFill>
          <a:latin typeface="+mn-lt"/>
          <a:ea typeface="+mn-ea"/>
          <a:cs typeface="+mn-cs"/>
        </a:defRPr>
      </a:lvl8pPr>
      <a:lvl9pPr marL="365741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mailto:123456@hazelwoodschools.org"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a:spLocks noGrp="1"/>
          </p:cNvSpPr>
          <p:nvPr>
            <p:ph type="ctrTitle"/>
          </p:nvPr>
        </p:nvSpPr>
        <p:spPr>
          <a:xfrm>
            <a:off x="265724" y="844060"/>
            <a:ext cx="11660553" cy="1023816"/>
          </a:xfrm>
          <a:prstGeom prst="rect">
            <a:avLst/>
          </a:prstGeom>
          <a:noFill/>
          <a:ln>
            <a:noFill/>
          </a:ln>
        </p:spPr>
        <p:txBody>
          <a:bodyPr spcFirstLastPara="1" vert="horz" wrap="square" lIns="121900" tIns="60933" rIns="121900" bIns="60933" anchor="b" anchorCtr="0">
            <a:noAutofit/>
          </a:bodyPr>
          <a:lstStyle/>
          <a:p>
            <a:pPr>
              <a:spcBef>
                <a:spcPts val="0"/>
              </a:spcBef>
              <a:buClr>
                <a:schemeClr val="accent1"/>
              </a:buClr>
              <a:buSzPts val="4400"/>
            </a:pPr>
            <a:r>
              <a:rPr lang="en-US" sz="5867"/>
              <a:t>Getting Started with PBIS Rewards</a:t>
            </a:r>
            <a:endParaRPr/>
          </a:p>
        </p:txBody>
      </p:sp>
      <p:pic>
        <p:nvPicPr>
          <p:cNvPr id="40" name="Google Shape;40;p1"/>
          <p:cNvPicPr preferRelativeResize="0"/>
          <p:nvPr/>
        </p:nvPicPr>
        <p:blipFill rotWithShape="1">
          <a:blip r:embed="rId3">
            <a:alphaModFix/>
          </a:blip>
          <a:srcRect t="38797"/>
          <a:stretch/>
        </p:blipFill>
        <p:spPr>
          <a:xfrm>
            <a:off x="1618802" y="2908299"/>
            <a:ext cx="8954396" cy="286434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45122-0C87-4C53-B793-01A1E232C5DA}"/>
              </a:ext>
            </a:extLst>
          </p:cNvPr>
          <p:cNvPicPr>
            <a:picLocks noChangeAspect="1"/>
          </p:cNvPicPr>
          <p:nvPr/>
        </p:nvPicPr>
        <p:blipFill rotWithShape="1">
          <a:blip r:embed="rId3"/>
          <a:srcRect t="18555"/>
          <a:stretch/>
        </p:blipFill>
        <p:spPr>
          <a:xfrm>
            <a:off x="3536" y="1338147"/>
            <a:ext cx="12184928" cy="5415493"/>
          </a:xfrm>
          <a:prstGeom prst="rect">
            <a:avLst/>
          </a:prstGeom>
        </p:spPr>
      </p:pic>
      <p:sp>
        <p:nvSpPr>
          <p:cNvPr id="2" name="Title 1">
            <a:extLst>
              <a:ext uri="{FF2B5EF4-FFF2-40B4-BE49-F238E27FC236}">
                <a16:creationId xmlns:a16="http://schemas.microsoft.com/office/drawing/2014/main" id="{E2ECC34B-91DA-433C-90DD-1C6E9FE8F8E6}"/>
              </a:ext>
            </a:extLst>
          </p:cNvPr>
          <p:cNvSpPr>
            <a:spLocks noGrp="1"/>
          </p:cNvSpPr>
          <p:nvPr>
            <p:ph type="title"/>
          </p:nvPr>
        </p:nvSpPr>
        <p:spPr>
          <a:xfrm>
            <a:off x="402336" y="198245"/>
            <a:ext cx="11379200" cy="911228"/>
          </a:xfrm>
        </p:spPr>
        <p:txBody>
          <a:bodyPr>
            <a:normAutofit/>
          </a:bodyPr>
          <a:lstStyle/>
          <a:p>
            <a:r>
              <a:rPr lang="en-US" sz="5333" dirty="0">
                <a:latin typeface="Roboto" pitchFamily="2" charset="0"/>
                <a:ea typeface="Roboto" pitchFamily="2" charset="0"/>
              </a:rPr>
              <a:t> SEL Check-In</a:t>
            </a:r>
          </a:p>
        </p:txBody>
      </p:sp>
      <p:pic>
        <p:nvPicPr>
          <p:cNvPr id="3" name="Picture 2">
            <a:extLst>
              <a:ext uri="{FF2B5EF4-FFF2-40B4-BE49-F238E27FC236}">
                <a16:creationId xmlns:a16="http://schemas.microsoft.com/office/drawing/2014/main" id="{AC2069E2-DBB4-0AD8-F0C4-CD3090340F1E}"/>
              </a:ext>
            </a:extLst>
          </p:cNvPr>
          <p:cNvPicPr>
            <a:picLocks noChangeAspect="1"/>
          </p:cNvPicPr>
          <p:nvPr/>
        </p:nvPicPr>
        <p:blipFill>
          <a:blip r:embed="rId4"/>
          <a:srcRect/>
          <a:stretch/>
        </p:blipFill>
        <p:spPr>
          <a:xfrm>
            <a:off x="67735" y="3688973"/>
            <a:ext cx="3960864" cy="2895928"/>
          </a:xfrm>
          <a:prstGeom prst="rect">
            <a:avLst/>
          </a:prstGeom>
        </p:spPr>
      </p:pic>
      <p:pic>
        <p:nvPicPr>
          <p:cNvPr id="6" name="Picture 5">
            <a:extLst>
              <a:ext uri="{FF2B5EF4-FFF2-40B4-BE49-F238E27FC236}">
                <a16:creationId xmlns:a16="http://schemas.microsoft.com/office/drawing/2014/main" id="{BA24C4EF-82EC-64B2-17D0-F30260E9F192}"/>
              </a:ext>
            </a:extLst>
          </p:cNvPr>
          <p:cNvPicPr>
            <a:picLocks noChangeAspect="1"/>
          </p:cNvPicPr>
          <p:nvPr/>
        </p:nvPicPr>
        <p:blipFill>
          <a:blip r:embed="rId5"/>
          <a:srcRect/>
          <a:stretch/>
        </p:blipFill>
        <p:spPr>
          <a:xfrm>
            <a:off x="4694745" y="3640675"/>
            <a:ext cx="2799720" cy="2971374"/>
          </a:xfrm>
          <a:prstGeom prst="rect">
            <a:avLst/>
          </a:prstGeom>
        </p:spPr>
      </p:pic>
      <p:pic>
        <p:nvPicPr>
          <p:cNvPr id="7" name="Picture 6">
            <a:extLst>
              <a:ext uri="{FF2B5EF4-FFF2-40B4-BE49-F238E27FC236}">
                <a16:creationId xmlns:a16="http://schemas.microsoft.com/office/drawing/2014/main" id="{190716BC-4172-F050-A425-142DCF3A46B4}"/>
              </a:ext>
            </a:extLst>
          </p:cNvPr>
          <p:cNvPicPr>
            <a:picLocks noChangeAspect="1"/>
          </p:cNvPicPr>
          <p:nvPr/>
        </p:nvPicPr>
        <p:blipFill>
          <a:blip r:embed="rId6"/>
          <a:srcRect/>
          <a:stretch/>
        </p:blipFill>
        <p:spPr>
          <a:xfrm>
            <a:off x="8163400" y="3686072"/>
            <a:ext cx="3960865" cy="2901732"/>
          </a:xfrm>
          <a:prstGeom prst="rect">
            <a:avLst/>
          </a:prstGeom>
        </p:spPr>
      </p:pic>
      <p:sp>
        <p:nvSpPr>
          <p:cNvPr id="10" name="TextBox 9">
            <a:extLst>
              <a:ext uri="{FF2B5EF4-FFF2-40B4-BE49-F238E27FC236}">
                <a16:creationId xmlns:a16="http://schemas.microsoft.com/office/drawing/2014/main" id="{BF08F2BE-CB93-ACD1-4643-972DA3F01382}"/>
              </a:ext>
            </a:extLst>
          </p:cNvPr>
          <p:cNvSpPr txBox="1"/>
          <p:nvPr/>
        </p:nvSpPr>
        <p:spPr>
          <a:xfrm>
            <a:off x="336842" y="2006421"/>
            <a:ext cx="3422650" cy="923330"/>
          </a:xfrm>
          <a:prstGeom prst="rect">
            <a:avLst/>
          </a:prstGeom>
          <a:noFill/>
        </p:spPr>
        <p:txBody>
          <a:bodyPr wrap="square" rtlCol="0">
            <a:spAutoFit/>
          </a:bodyPr>
          <a:lstStyle/>
          <a:p>
            <a:pPr algn="l"/>
            <a:r>
              <a:rPr lang="en-US" dirty="0">
                <a:solidFill>
                  <a:schemeClr val="accent3"/>
                </a:solidFill>
              </a:rPr>
              <a:t>Step 1: Click on the box under “How do you feel?” Where it says “Check”</a:t>
            </a:r>
          </a:p>
        </p:txBody>
      </p:sp>
      <p:sp>
        <p:nvSpPr>
          <p:cNvPr id="22" name="TextBox 21">
            <a:extLst>
              <a:ext uri="{FF2B5EF4-FFF2-40B4-BE49-F238E27FC236}">
                <a16:creationId xmlns:a16="http://schemas.microsoft.com/office/drawing/2014/main" id="{50CB71D9-ABBA-436E-B2F9-9C82D30F259D}"/>
              </a:ext>
            </a:extLst>
          </p:cNvPr>
          <p:cNvSpPr txBox="1"/>
          <p:nvPr/>
        </p:nvSpPr>
        <p:spPr>
          <a:xfrm>
            <a:off x="4380611" y="2006420"/>
            <a:ext cx="342265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3"/>
                </a:solidFill>
              </a:rPr>
              <a:t>Step 2: This will pop up and you can then submit how you are feeling as well as type about what is going on if you want to</a:t>
            </a:r>
          </a:p>
        </p:txBody>
      </p:sp>
      <p:sp>
        <p:nvSpPr>
          <p:cNvPr id="25" name="TextBox 24">
            <a:extLst>
              <a:ext uri="{FF2B5EF4-FFF2-40B4-BE49-F238E27FC236}">
                <a16:creationId xmlns:a16="http://schemas.microsoft.com/office/drawing/2014/main" id="{3D4285A6-6387-AC61-92B2-25874F4F0620}"/>
              </a:ext>
            </a:extLst>
          </p:cNvPr>
          <p:cNvSpPr txBox="1"/>
          <p:nvPr/>
        </p:nvSpPr>
        <p:spPr>
          <a:xfrm>
            <a:off x="8432510" y="2006420"/>
            <a:ext cx="3422650"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3"/>
                </a:solidFill>
              </a:rPr>
              <a:t>Step 3: This is where you can see all of your check-in history and what you have marked. Student Support Team Members will respond to check-ins as needed</a:t>
            </a:r>
          </a:p>
        </p:txBody>
      </p:sp>
    </p:spTree>
    <p:extLst>
      <p:ext uri="{BB962C8B-B14F-4D97-AF65-F5344CB8AC3E}">
        <p14:creationId xmlns:p14="http://schemas.microsoft.com/office/powerpoint/2010/main" val="163950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F82C56-B29C-4E78-B8ED-39B0149F882D}"/>
              </a:ext>
            </a:extLst>
          </p:cNvPr>
          <p:cNvSpPr/>
          <p:nvPr/>
        </p:nvSpPr>
        <p:spPr>
          <a:xfrm>
            <a:off x="0" y="1379974"/>
            <a:ext cx="12192000" cy="500710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rebuchet MS" panose="020B0603020202020204"/>
              <a:ea typeface="+mn-ea"/>
              <a:cs typeface="+mn-cs"/>
              <a:sym typeface="Arial"/>
            </a:endParaRPr>
          </a:p>
        </p:txBody>
      </p:sp>
      <p:sp>
        <p:nvSpPr>
          <p:cNvPr id="4" name="Title 3">
            <a:extLst>
              <a:ext uri="{FF2B5EF4-FFF2-40B4-BE49-F238E27FC236}">
                <a16:creationId xmlns:a16="http://schemas.microsoft.com/office/drawing/2014/main" id="{C2024159-EFC5-4F4A-8083-9C30FC1DC48D}"/>
              </a:ext>
            </a:extLst>
          </p:cNvPr>
          <p:cNvSpPr>
            <a:spLocks noGrp="1"/>
          </p:cNvSpPr>
          <p:nvPr>
            <p:ph type="title"/>
          </p:nvPr>
        </p:nvSpPr>
        <p:spPr>
          <a:xfrm>
            <a:off x="782642" y="1841499"/>
            <a:ext cx="3416159" cy="3637039"/>
          </a:xfrm>
        </p:spPr>
        <p:txBody>
          <a:bodyPr>
            <a:normAutofit/>
          </a:bodyPr>
          <a:lstStyle/>
          <a:p>
            <a:pPr algn="ctr"/>
            <a:r>
              <a:rPr lang="en-US" sz="7200" dirty="0">
                <a:solidFill>
                  <a:srgbClr val="FFFFFF"/>
                </a:solidFill>
                <a:effectLst>
                  <a:outerShdw blurRad="38100" dist="38100" dir="2700000" algn="tl">
                    <a:srgbClr val="000000">
                      <a:alpha val="43137"/>
                    </a:srgbClr>
                  </a:outerShdw>
                </a:effectLst>
                <a:latin typeface="Georgia" panose="02040502050405020303" pitchFamily="18" charset="0"/>
              </a:rPr>
              <a:t>PBIS GAME DAYS</a:t>
            </a:r>
          </a:p>
        </p:txBody>
      </p:sp>
      <p:graphicFrame>
        <p:nvGraphicFramePr>
          <p:cNvPr id="7" name="Content Placeholder 4">
            <a:extLst>
              <a:ext uri="{FF2B5EF4-FFF2-40B4-BE49-F238E27FC236}">
                <a16:creationId xmlns:a16="http://schemas.microsoft.com/office/drawing/2014/main" id="{3DA6DC90-F370-4651-9BC3-36DF9E297B0E}"/>
              </a:ext>
            </a:extLst>
          </p:cNvPr>
          <p:cNvGraphicFramePr>
            <a:graphicFrameLocks noGrp="1"/>
          </p:cNvGraphicFramePr>
          <p:nvPr>
            <p:ph sz="quarter" idx="1"/>
            <p:extLst>
              <p:ext uri="{D42A27DB-BD31-4B8C-83A1-F6EECF244321}">
                <p14:modId xmlns:p14="http://schemas.microsoft.com/office/powerpoint/2010/main" val="2036543201"/>
              </p:ext>
            </p:extLst>
          </p:nvPr>
        </p:nvGraphicFramePr>
        <p:xfrm>
          <a:off x="5194301" y="470925"/>
          <a:ext cx="6513604" cy="5705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141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747FC-3B58-4D36-AC01-FB96FF61B63C}"/>
              </a:ext>
            </a:extLst>
          </p:cNvPr>
          <p:cNvPicPr>
            <a:picLocks noChangeAspect="1"/>
          </p:cNvPicPr>
          <p:nvPr/>
        </p:nvPicPr>
        <p:blipFill rotWithShape="1">
          <a:blip r:embed="rId3"/>
          <a:srcRect b="23108"/>
          <a:stretch/>
        </p:blipFill>
        <p:spPr>
          <a:xfrm>
            <a:off x="3612" y="1193800"/>
            <a:ext cx="12188389" cy="5273245"/>
          </a:xfrm>
          <a:prstGeom prst="rect">
            <a:avLst/>
          </a:prstGeom>
        </p:spPr>
      </p:pic>
      <p:sp>
        <p:nvSpPr>
          <p:cNvPr id="2" name="Rectangle 1">
            <a:extLst>
              <a:ext uri="{FF2B5EF4-FFF2-40B4-BE49-F238E27FC236}">
                <a16:creationId xmlns:a16="http://schemas.microsoft.com/office/drawing/2014/main" id="{3EF82C56-B29C-4E78-B8ED-39B0149F882D}"/>
              </a:ext>
            </a:extLst>
          </p:cNvPr>
          <p:cNvSpPr/>
          <p:nvPr/>
        </p:nvSpPr>
        <p:spPr>
          <a:xfrm>
            <a:off x="0" y="1379975"/>
            <a:ext cx="12192000" cy="5007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rebuchet MS" panose="020B0603020202020204"/>
              <a:ea typeface="+mn-ea"/>
              <a:cs typeface="+mn-cs"/>
              <a:sym typeface="Arial"/>
            </a:endParaRPr>
          </a:p>
        </p:txBody>
      </p:sp>
      <p:sp>
        <p:nvSpPr>
          <p:cNvPr id="4" name="Title 3">
            <a:extLst>
              <a:ext uri="{FF2B5EF4-FFF2-40B4-BE49-F238E27FC236}">
                <a16:creationId xmlns:a16="http://schemas.microsoft.com/office/drawing/2014/main" id="{C2024159-EFC5-4F4A-8083-9C30FC1DC48D}"/>
              </a:ext>
            </a:extLst>
          </p:cNvPr>
          <p:cNvSpPr>
            <a:spLocks noGrp="1"/>
          </p:cNvSpPr>
          <p:nvPr>
            <p:ph type="title"/>
          </p:nvPr>
        </p:nvSpPr>
        <p:spPr>
          <a:xfrm>
            <a:off x="680854" y="159729"/>
            <a:ext cx="11511148" cy="1055593"/>
          </a:xfrm>
        </p:spPr>
        <p:txBody>
          <a:bodyPr>
            <a:normAutofit fontScale="90000"/>
          </a:bodyPr>
          <a:lstStyle/>
          <a:p>
            <a:r>
              <a:rPr lang="en-US" sz="7200" dirty="0">
                <a:solidFill>
                  <a:srgbClr val="FFFFFF"/>
                </a:solidFill>
                <a:effectLst>
                  <a:outerShdw blurRad="38100" dist="38100" dir="2700000" algn="tl">
                    <a:srgbClr val="000000">
                      <a:alpha val="43137"/>
                    </a:srgbClr>
                  </a:outerShdw>
                </a:effectLst>
                <a:latin typeface="Roboto" pitchFamily="2" charset="0"/>
                <a:ea typeface="Roboto" pitchFamily="2" charset="0"/>
              </a:rPr>
              <a:t>PBIS Game Days cont. </a:t>
            </a:r>
          </a:p>
        </p:txBody>
      </p:sp>
      <p:sp>
        <p:nvSpPr>
          <p:cNvPr id="3" name="TextBox 2">
            <a:extLst>
              <a:ext uri="{FF2B5EF4-FFF2-40B4-BE49-F238E27FC236}">
                <a16:creationId xmlns:a16="http://schemas.microsoft.com/office/drawing/2014/main" id="{56DCFEA4-56B3-4F19-958E-09BB03F6035C}"/>
              </a:ext>
            </a:extLst>
          </p:cNvPr>
          <p:cNvSpPr txBox="1"/>
          <p:nvPr/>
        </p:nvSpPr>
        <p:spPr>
          <a:xfrm>
            <a:off x="73320" y="1469610"/>
            <a:ext cx="6057435" cy="48116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R="0" lvl="0" algn="l" defTabSz="1219170" rtl="0" eaLnBrk="1" fontAlgn="auto" latinLnBrk="0" hangingPunct="1">
              <a:lnSpc>
                <a:spcPct val="100000"/>
              </a:lnSpc>
              <a:spcBef>
                <a:spcPts val="0"/>
              </a:spcBef>
              <a:spcAft>
                <a:spcPts val="0"/>
              </a:spcAft>
              <a:buClr>
                <a:srgbClr val="FFFFFF"/>
              </a:buClr>
              <a:buSzTx/>
              <a:tabLst/>
              <a:defRPr/>
            </a:pPr>
            <a:r>
              <a:rPr kumimoji="0" lang="en-US" sz="2200" b="0" i="0" u="none" strike="noStrike" kern="0" cap="none" spc="0" normalizeH="0" baseline="0" noProof="0" dirty="0">
                <a:ln>
                  <a:noFill/>
                </a:ln>
                <a:solidFill>
                  <a:schemeClr val="bg1"/>
                </a:solidFill>
                <a:effectLst/>
                <a:uLnTx/>
                <a:uFillTx/>
                <a:latin typeface="Roboto" pitchFamily="2" charset="0"/>
                <a:ea typeface="Roboto" pitchFamily="2" charset="0"/>
                <a:cs typeface="Arial"/>
                <a:sym typeface="Arial"/>
              </a:rPr>
              <a:t>PBIS Game Days will happen monthly! The event/game will change from month to month but will always be staff versus students. Some may be sports, others may be card or board games, but it will ALWAYS be fun!</a:t>
            </a:r>
          </a:p>
          <a:p>
            <a:pPr marR="0" lvl="0" algn="l" defTabSz="1219170" rtl="0" eaLnBrk="1" fontAlgn="auto" latinLnBrk="0" hangingPunct="1">
              <a:lnSpc>
                <a:spcPct val="100000"/>
              </a:lnSpc>
              <a:spcBef>
                <a:spcPts val="0"/>
              </a:spcBef>
              <a:spcAft>
                <a:spcPts val="0"/>
              </a:spcAft>
              <a:buClr>
                <a:srgbClr val="FFFFFF"/>
              </a:buClr>
              <a:buSzTx/>
              <a:tabLst/>
              <a:defRPr/>
            </a:pPr>
            <a:r>
              <a:rPr lang="en-US" sz="2200" kern="0" dirty="0">
                <a:solidFill>
                  <a:schemeClr val="bg1"/>
                </a:solidFill>
                <a:latin typeface="Roboto" pitchFamily="2" charset="0"/>
                <a:ea typeface="Roboto" pitchFamily="2" charset="0"/>
                <a:cs typeface="Arial"/>
                <a:sym typeface="Arial"/>
              </a:rPr>
              <a:t>In order to participate the following is required:</a:t>
            </a:r>
          </a:p>
          <a:p>
            <a:pPr marL="342900" marR="0" lvl="0" indent="-342900"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200" b="0" i="0" u="none" strike="noStrike" kern="0" cap="none" spc="0" normalizeH="0" baseline="0" noProof="0" dirty="0">
                <a:ln>
                  <a:noFill/>
                </a:ln>
                <a:solidFill>
                  <a:schemeClr val="bg1"/>
                </a:solidFill>
                <a:effectLst/>
                <a:uLnTx/>
                <a:uFillTx/>
                <a:latin typeface="Roboto" pitchFamily="2" charset="0"/>
                <a:ea typeface="Roboto" pitchFamily="2" charset="0"/>
                <a:cs typeface="Arial"/>
                <a:sym typeface="Arial"/>
              </a:rPr>
              <a:t>No fights or </a:t>
            </a:r>
            <a:r>
              <a:rPr lang="en-US" sz="2200" kern="0" dirty="0">
                <a:solidFill>
                  <a:schemeClr val="bg1"/>
                </a:solidFill>
                <a:latin typeface="Roboto" pitchFamily="2" charset="0"/>
                <a:ea typeface="Roboto" pitchFamily="2" charset="0"/>
                <a:cs typeface="Arial"/>
                <a:sym typeface="Arial"/>
              </a:rPr>
              <a:t>physical altercations of ANY kind</a:t>
            </a:r>
          </a:p>
          <a:p>
            <a:pPr marL="342900" marR="0" lvl="0" indent="-342900"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200" b="0" i="0" u="none" strike="noStrike" kern="0" cap="none" spc="0" normalizeH="0" baseline="0" noProof="0" dirty="0">
                <a:ln>
                  <a:noFill/>
                </a:ln>
                <a:solidFill>
                  <a:schemeClr val="bg1"/>
                </a:solidFill>
                <a:effectLst/>
                <a:uLnTx/>
                <a:uFillTx/>
                <a:latin typeface="Roboto" pitchFamily="2" charset="0"/>
                <a:ea typeface="Roboto" pitchFamily="2" charset="0"/>
                <a:cs typeface="Arial"/>
                <a:sym typeface="Arial"/>
              </a:rPr>
              <a:t>Have earned enough points to meet that month’s point goal</a:t>
            </a:r>
          </a:p>
          <a:p>
            <a:pPr marL="342900" marR="0" lvl="0" indent="-342900"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2200" kern="0" dirty="0">
                <a:solidFill>
                  <a:schemeClr val="bg1"/>
                </a:solidFill>
                <a:latin typeface="Roboto" pitchFamily="2" charset="0"/>
                <a:ea typeface="Roboto" pitchFamily="2" charset="0"/>
                <a:cs typeface="Arial"/>
                <a:sym typeface="Arial"/>
              </a:rPr>
              <a:t>Teacher approved based on </a:t>
            </a:r>
          </a:p>
          <a:p>
            <a:pPr marL="800100" lvl="1" indent="-342900" defTabSz="1219170">
              <a:buClr>
                <a:srgbClr val="FFFFFF"/>
              </a:buClr>
              <a:buFont typeface="Arial" panose="020B0604020202020204" pitchFamily="34" charset="0"/>
              <a:buChar char="•"/>
              <a:defRPr/>
            </a:pPr>
            <a:r>
              <a:rPr kumimoji="0" lang="en-US" sz="2200" b="0" i="0" u="none" strike="noStrike" kern="0" cap="none" spc="0" normalizeH="0" baseline="0" noProof="0" dirty="0">
                <a:ln>
                  <a:noFill/>
                </a:ln>
                <a:solidFill>
                  <a:schemeClr val="bg1"/>
                </a:solidFill>
                <a:effectLst/>
                <a:uLnTx/>
                <a:uFillTx/>
                <a:latin typeface="Roboto" pitchFamily="2" charset="0"/>
                <a:ea typeface="Roboto" pitchFamily="2" charset="0"/>
                <a:cs typeface="Arial"/>
                <a:sym typeface="Arial"/>
              </a:rPr>
              <a:t>Behavior and Attitude</a:t>
            </a:r>
          </a:p>
          <a:p>
            <a:pPr marL="800100" lvl="1" indent="-342900" defTabSz="1219170">
              <a:buClr>
                <a:srgbClr val="FFFFFF"/>
              </a:buClr>
              <a:buFont typeface="Arial" panose="020B0604020202020204" pitchFamily="34" charset="0"/>
              <a:buChar char="•"/>
              <a:defRPr/>
            </a:pPr>
            <a:r>
              <a:rPr kumimoji="0" lang="en-US" sz="2200" b="0" i="0" u="none" strike="noStrike" kern="0" cap="none" spc="0" normalizeH="0" baseline="0" noProof="0" dirty="0">
                <a:ln>
                  <a:noFill/>
                </a:ln>
                <a:solidFill>
                  <a:schemeClr val="bg1"/>
                </a:solidFill>
                <a:effectLst/>
                <a:uLnTx/>
                <a:uFillTx/>
                <a:latin typeface="Roboto" pitchFamily="2" charset="0"/>
                <a:ea typeface="Roboto" pitchFamily="2" charset="0"/>
                <a:cs typeface="Arial"/>
                <a:sym typeface="Arial"/>
              </a:rPr>
              <a:t>Work Completion and Effort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B10A096-3374-91EC-9739-41BA1D532FDA}"/>
              </a:ext>
            </a:extLst>
          </p:cNvPr>
          <p:cNvSpPr txBox="1"/>
          <p:nvPr/>
        </p:nvSpPr>
        <p:spPr>
          <a:xfrm>
            <a:off x="7874722" y="1469610"/>
            <a:ext cx="3687233" cy="4832092"/>
          </a:xfrm>
          <a:prstGeom prst="rect">
            <a:avLst/>
          </a:prstGeom>
          <a:noFill/>
        </p:spPr>
        <p:txBody>
          <a:bodyPr wrap="square" rtlCol="0">
            <a:spAutoFit/>
          </a:bodyPr>
          <a:lstStyle/>
          <a:p>
            <a:pPr algn="l"/>
            <a:r>
              <a:rPr lang="en-US" sz="2200">
                <a:solidFill>
                  <a:schemeClr val="bg1"/>
                </a:solidFill>
              </a:rPr>
              <a:t>The following are possibilities for games/activities:</a:t>
            </a:r>
          </a:p>
          <a:p>
            <a:pPr marL="285750" indent="-285750" algn="l">
              <a:buFont typeface="Arial" panose="020B0604020202020204" pitchFamily="34" charset="0"/>
              <a:buChar char="•"/>
            </a:pPr>
            <a:r>
              <a:rPr lang="en-US" sz="2200">
                <a:solidFill>
                  <a:schemeClr val="bg1"/>
                </a:solidFill>
              </a:rPr>
              <a:t>Sports</a:t>
            </a:r>
          </a:p>
          <a:p>
            <a:pPr marL="742950" lvl="1" indent="-285750">
              <a:buFont typeface="Arial" panose="020B0604020202020204" pitchFamily="34" charset="0"/>
              <a:buChar char="•"/>
            </a:pPr>
            <a:r>
              <a:rPr lang="en-US" sz="2200">
                <a:solidFill>
                  <a:schemeClr val="bg1"/>
                </a:solidFill>
              </a:rPr>
              <a:t>Dodgeball</a:t>
            </a:r>
          </a:p>
          <a:p>
            <a:pPr marL="742950" lvl="1" indent="-285750">
              <a:buFont typeface="Arial" panose="020B0604020202020204" pitchFamily="34" charset="0"/>
              <a:buChar char="•"/>
            </a:pPr>
            <a:r>
              <a:rPr lang="en-US" sz="2200">
                <a:solidFill>
                  <a:schemeClr val="bg1"/>
                </a:solidFill>
              </a:rPr>
              <a:t>Basketball</a:t>
            </a:r>
          </a:p>
          <a:p>
            <a:pPr marL="742950" lvl="1" indent="-285750">
              <a:buFont typeface="Arial" panose="020B0604020202020204" pitchFamily="34" charset="0"/>
              <a:buChar char="•"/>
            </a:pPr>
            <a:r>
              <a:rPr lang="en-US" sz="2200">
                <a:solidFill>
                  <a:schemeClr val="bg1"/>
                </a:solidFill>
              </a:rPr>
              <a:t>Kickball</a:t>
            </a:r>
          </a:p>
          <a:p>
            <a:pPr marL="742950" lvl="1" indent="-285750">
              <a:buFont typeface="Arial" panose="020B0604020202020204" pitchFamily="34" charset="0"/>
              <a:buChar char="•"/>
            </a:pPr>
            <a:r>
              <a:rPr lang="en-US" sz="2200">
                <a:solidFill>
                  <a:schemeClr val="bg1"/>
                </a:solidFill>
              </a:rPr>
              <a:t>Soccer</a:t>
            </a:r>
          </a:p>
          <a:p>
            <a:pPr marL="742950" lvl="1" indent="-285750">
              <a:buFont typeface="Arial" panose="020B0604020202020204" pitchFamily="34" charset="0"/>
              <a:buChar char="•"/>
            </a:pPr>
            <a:r>
              <a:rPr lang="en-US" sz="2200">
                <a:solidFill>
                  <a:schemeClr val="bg1"/>
                </a:solidFill>
              </a:rPr>
              <a:t>Etc.</a:t>
            </a:r>
          </a:p>
          <a:p>
            <a:pPr marL="285750" indent="-285750" algn="l">
              <a:buFont typeface="Arial" panose="020B0604020202020204" pitchFamily="34" charset="0"/>
              <a:buChar char="•"/>
            </a:pPr>
            <a:r>
              <a:rPr lang="en-US" sz="2200">
                <a:solidFill>
                  <a:schemeClr val="bg1"/>
                </a:solidFill>
              </a:rPr>
              <a:t>Activities</a:t>
            </a:r>
          </a:p>
          <a:p>
            <a:pPr marL="742950" lvl="1" indent="-285750">
              <a:buFont typeface="Arial" panose="020B0604020202020204" pitchFamily="34" charset="0"/>
              <a:buChar char="•"/>
            </a:pPr>
            <a:r>
              <a:rPr lang="en-US" sz="2200">
                <a:solidFill>
                  <a:schemeClr val="bg1"/>
                </a:solidFill>
              </a:rPr>
              <a:t>Board Games</a:t>
            </a:r>
          </a:p>
          <a:p>
            <a:pPr marL="742950" lvl="1" indent="-285750">
              <a:buFont typeface="Arial" panose="020B0604020202020204" pitchFamily="34" charset="0"/>
              <a:buChar char="•"/>
            </a:pPr>
            <a:r>
              <a:rPr lang="en-US" sz="2200">
                <a:solidFill>
                  <a:schemeClr val="bg1"/>
                </a:solidFill>
              </a:rPr>
              <a:t>Card Games</a:t>
            </a:r>
          </a:p>
          <a:p>
            <a:pPr marL="742950" lvl="1" indent="-285750">
              <a:buFont typeface="Arial" panose="020B0604020202020204" pitchFamily="34" charset="0"/>
              <a:buChar char="•"/>
            </a:pPr>
            <a:r>
              <a:rPr lang="en-US" sz="2200">
                <a:solidFill>
                  <a:schemeClr val="bg1"/>
                </a:solidFill>
              </a:rPr>
              <a:t>Minute to Win It</a:t>
            </a:r>
          </a:p>
          <a:p>
            <a:pPr marL="742950" lvl="1" indent="-285750">
              <a:buFont typeface="Arial" panose="020B0604020202020204" pitchFamily="34" charset="0"/>
              <a:buChar char="•"/>
            </a:pPr>
            <a:r>
              <a:rPr lang="en-US" sz="2200">
                <a:solidFill>
                  <a:schemeClr val="bg1"/>
                </a:solidFill>
              </a:rPr>
              <a:t>Etc. </a:t>
            </a:r>
          </a:p>
        </p:txBody>
      </p:sp>
    </p:spTree>
    <p:extLst>
      <p:ext uri="{BB962C8B-B14F-4D97-AF65-F5344CB8AC3E}">
        <p14:creationId xmlns:p14="http://schemas.microsoft.com/office/powerpoint/2010/main" val="115888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07B0CE-0FD2-46E3-955E-55EC5073CEBC}"/>
              </a:ext>
            </a:extLst>
          </p:cNvPr>
          <p:cNvPicPr>
            <a:picLocks noChangeAspect="1"/>
          </p:cNvPicPr>
          <p:nvPr/>
        </p:nvPicPr>
        <p:blipFill>
          <a:blip r:embed="rId3"/>
          <a:stretch>
            <a:fillRect/>
          </a:stretch>
        </p:blipFill>
        <p:spPr>
          <a:xfrm>
            <a:off x="0" y="1322393"/>
            <a:ext cx="12192000" cy="5518912"/>
          </a:xfrm>
          <a:prstGeom prst="rect">
            <a:avLst/>
          </a:prstGeom>
        </p:spPr>
      </p:pic>
      <p:sp>
        <p:nvSpPr>
          <p:cNvPr id="2" name="Title 1">
            <a:extLst>
              <a:ext uri="{FF2B5EF4-FFF2-40B4-BE49-F238E27FC236}">
                <a16:creationId xmlns:a16="http://schemas.microsoft.com/office/drawing/2014/main" id="{A34CA4FA-EC44-4B7B-9F20-786E47A55F69}"/>
              </a:ext>
            </a:extLst>
          </p:cNvPr>
          <p:cNvSpPr>
            <a:spLocks noGrp="1"/>
          </p:cNvSpPr>
          <p:nvPr>
            <p:ph type="title"/>
          </p:nvPr>
        </p:nvSpPr>
        <p:spPr/>
        <p:txBody>
          <a:bodyPr vert="horz" lIns="91440" tIns="45720" rIns="91440" bIns="45720" anchor="b">
            <a:noAutofit/>
          </a:bodyPr>
          <a:lstStyle/>
          <a:p>
            <a:r>
              <a:rPr lang="en-US" sz="6000">
                <a:latin typeface="Roboto"/>
                <a:ea typeface="Roboto"/>
                <a:cs typeface="Roboto"/>
              </a:rPr>
              <a:t>Questions?</a:t>
            </a:r>
            <a:endParaRPr lang="en-US" sz="6000">
              <a:latin typeface="Roboto" pitchFamily="2" charset="0"/>
              <a:ea typeface="Roboto" pitchFamily="2" charset="0"/>
              <a:cs typeface="Roboto"/>
            </a:endParaRPr>
          </a:p>
        </p:txBody>
      </p:sp>
      <p:pic>
        <p:nvPicPr>
          <p:cNvPr id="5" name="Picture 4" descr="The Art of Asking Questions">
            <a:extLst>
              <a:ext uri="{FF2B5EF4-FFF2-40B4-BE49-F238E27FC236}">
                <a16:creationId xmlns:a16="http://schemas.microsoft.com/office/drawing/2014/main" id="{7A739D43-EA12-86A1-8F90-2A3B5E62379A}"/>
              </a:ext>
            </a:extLst>
          </p:cNvPr>
          <p:cNvPicPr>
            <a:picLocks noChangeAspect="1"/>
          </p:cNvPicPr>
          <p:nvPr/>
        </p:nvPicPr>
        <p:blipFill>
          <a:blip r:embed="rId4"/>
          <a:stretch>
            <a:fillRect/>
          </a:stretch>
        </p:blipFill>
        <p:spPr>
          <a:xfrm>
            <a:off x="2263516" y="1753640"/>
            <a:ext cx="7664968" cy="4487475"/>
          </a:xfrm>
          <a:prstGeom prst="rect">
            <a:avLst/>
          </a:prstGeom>
        </p:spPr>
      </p:pic>
    </p:spTree>
    <p:extLst>
      <p:ext uri="{BB962C8B-B14F-4D97-AF65-F5344CB8AC3E}">
        <p14:creationId xmlns:p14="http://schemas.microsoft.com/office/powerpoint/2010/main" val="2288258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45" name="Google Shape;45;p2"/>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46" name="Google Shape;46;p2"/>
          <p:cNvSpPr/>
          <p:nvPr/>
        </p:nvSpPr>
        <p:spPr>
          <a:xfrm>
            <a:off x="0" y="1"/>
            <a:ext cx="12192000" cy="1408820"/>
          </a:xfrm>
          <a:prstGeom prst="rect">
            <a:avLst/>
          </a:prstGeom>
          <a:solidFill>
            <a:srgbClr val="383D3F"/>
          </a:solidFill>
          <a:ln>
            <a:noFill/>
          </a:ln>
        </p:spPr>
        <p:txBody>
          <a:bodyPr spcFirstLastPara="1" wrap="square" lIns="121900" tIns="60933" rIns="121900" bIns="60933" anchor="ctr" anchorCtr="0">
            <a:noAutofit/>
          </a:bodyPr>
          <a:lstStyle/>
          <a:p>
            <a:pPr algn="ctr">
              <a:lnSpc>
                <a:spcPct val="107000"/>
              </a:lnSpc>
              <a:buClr>
                <a:srgbClr val="FFFFFF"/>
              </a:buClr>
              <a:buSzPts val="4290"/>
              <a:defRPr/>
            </a:pPr>
            <a:r>
              <a:rPr kumimoji="0" lang="en-US" sz="4800" b="0" i="0" u="none" strike="noStrike" kern="1200" cap="none" spc="0" normalizeH="0" baseline="0" noProof="0" dirty="0">
                <a:ln>
                  <a:noFill/>
                </a:ln>
                <a:solidFill>
                  <a:srgbClr val="FFFFFF"/>
                </a:solidFill>
                <a:effectLst/>
                <a:uLnTx/>
                <a:uFillTx/>
                <a:latin typeface="Roboto"/>
                <a:ea typeface="Roboto"/>
                <a:cs typeface="Roboto"/>
                <a:sym typeface="Roboto"/>
              </a:rPr>
              <a:t>Hello!  I’m </a:t>
            </a:r>
            <a:r>
              <a:rPr lang="en-US" sz="4800" dirty="0">
                <a:solidFill>
                  <a:srgbClr val="FFFFFF"/>
                </a:solidFill>
                <a:latin typeface="Roboto"/>
                <a:ea typeface="Roboto"/>
                <a:cs typeface="Roboto"/>
                <a:sym typeface="Roboto"/>
              </a:rPr>
              <a:t>HSC Brown</a:t>
            </a:r>
            <a:endParaRPr kumimoji="0" sz="48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47" name="Google Shape;47;p2"/>
          <p:cNvSpPr txBox="1">
            <a:spLocks noGrp="1"/>
          </p:cNvSpPr>
          <p:nvPr>
            <p:ph type="body" idx="1"/>
          </p:nvPr>
        </p:nvSpPr>
        <p:spPr>
          <a:xfrm>
            <a:off x="402336" y="1774527"/>
            <a:ext cx="11338560" cy="4572000"/>
          </a:xfrm>
          <a:prstGeom prst="rect">
            <a:avLst/>
          </a:prstGeom>
          <a:noFill/>
          <a:ln>
            <a:noFill/>
          </a:ln>
        </p:spPr>
        <p:txBody>
          <a:bodyPr spcFirstLastPara="1" vert="horz" wrap="square" lIns="121900" tIns="60933" rIns="121900" bIns="60933" anchor="t" anchorCtr="0">
            <a:normAutofit/>
          </a:bodyPr>
          <a:lstStyle/>
          <a:p>
            <a:pPr marL="243205" indent="-243205">
              <a:spcBef>
                <a:spcPts val="0"/>
              </a:spcBef>
              <a:buClr>
                <a:srgbClr val="FFF542"/>
              </a:buClr>
              <a:buSzPts val="2040"/>
              <a:buFont typeface="Arial"/>
              <a:buChar char="•"/>
            </a:pPr>
            <a:r>
              <a:rPr lang="en-US" dirty="0">
                <a:solidFill>
                  <a:schemeClr val="lt1"/>
                </a:solidFill>
              </a:rPr>
              <a:t>Home School Communicator (HSC)</a:t>
            </a:r>
          </a:p>
          <a:p>
            <a:pPr marL="243205" indent="-243205">
              <a:spcBef>
                <a:spcPts val="640"/>
              </a:spcBef>
              <a:buClr>
                <a:srgbClr val="FFF542"/>
              </a:buClr>
              <a:buSzPts val="2040"/>
              <a:buFont typeface="Arial"/>
              <a:buChar char="•"/>
            </a:pPr>
            <a:r>
              <a:rPr lang="en-US" dirty="0">
                <a:solidFill>
                  <a:schemeClr val="lt1"/>
                </a:solidFill>
              </a:rPr>
              <a:t>2nd Year in Hazelwood and at Arrowpoint</a:t>
            </a:r>
          </a:p>
          <a:p>
            <a:pPr marL="243205" indent="-243205">
              <a:spcBef>
                <a:spcPts val="640"/>
              </a:spcBef>
              <a:buClr>
                <a:srgbClr val="FFF542"/>
              </a:buClr>
              <a:buSzPts val="2040"/>
              <a:buFont typeface="Arial"/>
              <a:buChar char="•"/>
            </a:pPr>
            <a:r>
              <a:rPr lang="en-US" dirty="0">
                <a:solidFill>
                  <a:schemeClr val="lt1"/>
                </a:solidFill>
              </a:rPr>
              <a:t>Super excited for you all to begin using this!</a:t>
            </a:r>
            <a:endParaRPr dirty="0">
              <a:solidFill>
                <a:schemeClr val="lt1"/>
              </a:solidFill>
            </a:endParaRPr>
          </a:p>
          <a:p>
            <a:pPr marL="243205" indent="-70485">
              <a:spcBef>
                <a:spcPts val="640"/>
              </a:spcBef>
              <a:buClr>
                <a:srgbClr val="FFF542"/>
              </a:buClr>
              <a:buSzPts val="2040"/>
              <a:buNone/>
            </a:pPr>
            <a:endParaRPr lang="en-US" dirty="0">
              <a:solidFill>
                <a:schemeClr val="lt1"/>
              </a:solidFill>
            </a:endParaRPr>
          </a:p>
        </p:txBody>
      </p:sp>
      <p:sp>
        <p:nvSpPr>
          <p:cNvPr id="48" name="Google Shape;48;p2"/>
          <p:cNvSpPr/>
          <p:nvPr/>
        </p:nvSpPr>
        <p:spPr>
          <a:xfrm>
            <a:off x="7806125" y="1998707"/>
            <a:ext cx="3706172" cy="3959800"/>
          </a:xfrm>
          <a:prstGeom prst="frame">
            <a:avLst>
              <a:gd name="adj1" fmla="val 7287"/>
            </a:avLst>
          </a:prstGeom>
          <a:gradFill>
            <a:gsLst>
              <a:gs pos="0">
                <a:srgbClr val="FEFED0"/>
              </a:gs>
              <a:gs pos="100000">
                <a:schemeClr val="accent3"/>
              </a:gs>
            </a:gsLst>
            <a:lin ang="13500000" scaled="0"/>
          </a:gradFill>
          <a:ln>
            <a:noFill/>
          </a:ln>
          <a:effectLst>
            <a:outerShdw blurRad="44450" dist="27940" dir="5400000" algn="ctr">
              <a:srgbClr val="000000">
                <a:alpha val="31372"/>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lang="en-US" sz="1850" b="0" i="0" u="none" strike="noStrike" kern="1200" cap="none" spc="0" normalizeH="0" baseline="0" noProof="0" dirty="0">
              <a:ln>
                <a:noFill/>
              </a:ln>
              <a:solidFill>
                <a:srgbClr val="FFFFFF"/>
              </a:solidFill>
              <a:effectLst/>
              <a:uLnTx/>
              <a:uFillTx/>
              <a:latin typeface="Arial"/>
              <a:ea typeface="Arial"/>
              <a:cs typeface="Arial"/>
            </a:endParaRPr>
          </a:p>
        </p:txBody>
      </p:sp>
      <p:sp>
        <p:nvSpPr>
          <p:cNvPr id="49" name="Google Shape;49;p2"/>
          <p:cNvSpPr/>
          <p:nvPr/>
        </p:nvSpPr>
        <p:spPr>
          <a:xfrm>
            <a:off x="1267246" y="4227722"/>
            <a:ext cx="5673969" cy="1407321"/>
          </a:xfrm>
          <a:prstGeom prst="wedgeRoundRectCallout">
            <a:avLst>
              <a:gd name="adj1" fmla="val 64291"/>
              <a:gd name="adj2" fmla="val -39520"/>
              <a:gd name="adj3" fmla="val 16667"/>
            </a:avLst>
          </a:prstGeom>
          <a:solidFill>
            <a:srgbClr val="FEFED0"/>
          </a:solidFill>
          <a:ln>
            <a:noFill/>
          </a:ln>
        </p:spPr>
        <p:txBody>
          <a:bodyPr spcFirstLastPara="1" wrap="square" lIns="121900" tIns="60933" rIns="121900" bIns="60933" anchor="ctr" anchorCtr="0">
            <a:noAutofit/>
          </a:bodyPr>
          <a:lstStyle/>
          <a:p>
            <a:pPr algn="ctr">
              <a:buSzPts val="1600"/>
              <a:defRPr/>
            </a:pPr>
            <a:r>
              <a:rPr lang="en-US" sz="2650" b="1" dirty="0">
                <a:solidFill>
                  <a:srgbClr val="242729"/>
                </a:solidFill>
                <a:latin typeface="Roboto"/>
                <a:ea typeface="Roboto"/>
                <a:cs typeface="Roboto"/>
                <a:sym typeface="Roboto"/>
              </a:rPr>
              <a:t>This will be a snapshot of how </a:t>
            </a:r>
            <a:r>
              <a:rPr lang="en-US" sz="2650" b="1" u="sng">
                <a:solidFill>
                  <a:srgbClr val="242729"/>
                </a:solidFill>
                <a:latin typeface="Roboto"/>
                <a:ea typeface="Roboto"/>
                <a:cs typeface="Roboto"/>
                <a:sym typeface="Roboto"/>
              </a:rPr>
              <a:t>YOU</a:t>
            </a:r>
            <a:r>
              <a:rPr lang="en-US" sz="2650" b="1" dirty="0">
                <a:solidFill>
                  <a:srgbClr val="242729"/>
                </a:solidFill>
                <a:latin typeface="Roboto"/>
                <a:ea typeface="Roboto"/>
                <a:cs typeface="Roboto"/>
                <a:sym typeface="Roboto"/>
              </a:rPr>
              <a:t> (the students) can use PBIS Rewards and the points you earn!</a:t>
            </a:r>
            <a:endParaRPr lang="en-US" sz="2650" b="1" dirty="0">
              <a:latin typeface="Roboto"/>
              <a:ea typeface="Roboto"/>
              <a:cs typeface="Roboto"/>
            </a:endParaRPr>
          </a:p>
        </p:txBody>
      </p:sp>
      <p:pic>
        <p:nvPicPr>
          <p:cNvPr id="2" name="Picture 1">
            <a:extLst>
              <a:ext uri="{FF2B5EF4-FFF2-40B4-BE49-F238E27FC236}">
                <a16:creationId xmlns:a16="http://schemas.microsoft.com/office/drawing/2014/main" id="{0B288C86-4BA9-EC6A-AC58-C5D1B225E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911" y="2844855"/>
            <a:ext cx="3022600" cy="22675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3"/>
          <p:cNvPicPr preferRelativeResize="0"/>
          <p:nvPr/>
        </p:nvPicPr>
        <p:blipFill rotWithShape="1">
          <a:blip r:embed="rId3">
            <a:alphaModFix amt="35000"/>
          </a:blip>
          <a:srcRect l="-265" t="1895" r="265" b="-2609"/>
          <a:stretch/>
        </p:blipFill>
        <p:spPr>
          <a:xfrm>
            <a:off x="0" y="161365"/>
            <a:ext cx="12184928" cy="6696636"/>
          </a:xfrm>
          <a:prstGeom prst="rect">
            <a:avLst/>
          </a:prstGeom>
          <a:noFill/>
          <a:ln>
            <a:noFill/>
          </a:ln>
        </p:spPr>
      </p:pic>
      <p:sp>
        <p:nvSpPr>
          <p:cNvPr id="55" name="Google Shape;55;p3"/>
          <p:cNvSpPr/>
          <p:nvPr/>
        </p:nvSpPr>
        <p:spPr>
          <a:xfrm>
            <a:off x="0" y="1"/>
            <a:ext cx="12192000" cy="1326776"/>
          </a:xfrm>
          <a:prstGeom prst="rect">
            <a:avLst/>
          </a:prstGeom>
          <a:solidFill>
            <a:srgbClr val="383D3F"/>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Tx/>
              <a:buNone/>
              <a:tabLst/>
              <a:defRPr/>
            </a:pPr>
            <a:r>
              <a:rPr kumimoji="0" lang="en-US" sz="4667" b="0" i="0" u="none" strike="noStrike" kern="1200" cap="none" spc="0" normalizeH="0" baseline="0" noProof="0">
                <a:ln>
                  <a:noFill/>
                </a:ln>
                <a:solidFill>
                  <a:srgbClr val="FFFFFF"/>
                </a:solidFill>
                <a:effectLst/>
                <a:uLnTx/>
                <a:uFillTx/>
                <a:latin typeface="Roboto"/>
                <a:ea typeface="Roboto"/>
                <a:cs typeface="Roboto"/>
                <a:sym typeface="Roboto"/>
              </a:rPr>
              <a:t>Expectations for Training</a:t>
            </a:r>
            <a:endParaRPr kumimoji="0" sz="4667" b="0" i="0" u="none" strike="noStrike" kern="1200" cap="none" spc="0" normalizeH="0" baseline="0" noProof="0">
              <a:ln>
                <a:noFill/>
              </a:ln>
              <a:solidFill>
                <a:srgbClr val="FFFFFF"/>
              </a:solidFill>
              <a:effectLst/>
              <a:uLnTx/>
              <a:uFillTx/>
              <a:latin typeface="Roboto"/>
              <a:ea typeface="Roboto"/>
              <a:cs typeface="Roboto"/>
              <a:sym typeface="Roboto"/>
            </a:endParaRPr>
          </a:p>
        </p:txBody>
      </p:sp>
      <p:graphicFrame>
        <p:nvGraphicFramePr>
          <p:cNvPr id="56" name="Google Shape;56;p3"/>
          <p:cNvGraphicFramePr/>
          <p:nvPr/>
        </p:nvGraphicFramePr>
        <p:xfrm>
          <a:off x="618764" y="1755707"/>
          <a:ext cx="10947400" cy="4397375"/>
        </p:xfrm>
        <a:graphic>
          <a:graphicData uri="http://schemas.openxmlformats.org/drawingml/2006/table">
            <a:tbl>
              <a:tblPr firstRow="1" bandRow="1">
                <a:noFill/>
              </a:tblPr>
              <a:tblGrid>
                <a:gridCol w="3526833">
                  <a:extLst>
                    <a:ext uri="{9D8B030D-6E8A-4147-A177-3AD203B41FA5}">
                      <a16:colId xmlns:a16="http://schemas.microsoft.com/office/drawing/2014/main" val="20000"/>
                    </a:ext>
                  </a:extLst>
                </a:gridCol>
                <a:gridCol w="7420567">
                  <a:extLst>
                    <a:ext uri="{9D8B030D-6E8A-4147-A177-3AD203B41FA5}">
                      <a16:colId xmlns:a16="http://schemas.microsoft.com/office/drawing/2014/main" val="20001"/>
                    </a:ext>
                  </a:extLst>
                </a:gridCol>
              </a:tblGrid>
              <a:tr h="739733">
                <a:tc>
                  <a:txBody>
                    <a:bodyPr/>
                    <a:lstStyle/>
                    <a:p>
                      <a:pPr marL="0" marR="0" lvl="0" indent="0" algn="ctr" rtl="0">
                        <a:lnSpc>
                          <a:spcPct val="100000"/>
                        </a:lnSpc>
                        <a:spcBef>
                          <a:spcPts val="0"/>
                        </a:spcBef>
                        <a:spcAft>
                          <a:spcPts val="0"/>
                        </a:spcAft>
                        <a:buClr>
                          <a:srgbClr val="000000"/>
                        </a:buClr>
                        <a:buSzPts val="2400"/>
                        <a:buFont typeface="Arial"/>
                        <a:buNone/>
                      </a:pPr>
                      <a:r>
                        <a:rPr lang="en-US" sz="3200" b="1" u="none" strike="noStrike" cap="none">
                          <a:solidFill>
                            <a:schemeClr val="lt1"/>
                          </a:solidFill>
                          <a:latin typeface="Roboto"/>
                          <a:ea typeface="Roboto"/>
                          <a:cs typeface="Roboto"/>
                          <a:sym typeface="Roboto"/>
                        </a:rPr>
                        <a:t>EXPECTATION</a:t>
                      </a:r>
                      <a:endParaRPr sz="1900" b="1" u="none" strike="noStrike" cap="none"/>
                    </a:p>
                  </a:txBody>
                  <a:tcPr marL="121933" marR="121933" marT="60967" marB="60967" anchor="ctr">
                    <a:solidFill>
                      <a:srgbClr val="7F7F7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b="1" u="none" strike="noStrike" cap="none">
                          <a:solidFill>
                            <a:schemeClr val="lt1"/>
                          </a:solidFill>
                          <a:latin typeface="Roboto"/>
                          <a:ea typeface="Roboto"/>
                          <a:cs typeface="Roboto"/>
                          <a:sym typeface="Roboto"/>
                        </a:rPr>
                        <a:t>BEHAVIOR</a:t>
                      </a:r>
                      <a:endParaRPr sz="1900" b="1" u="none" strike="noStrike" cap="none"/>
                    </a:p>
                  </a:txBody>
                  <a:tcPr marL="121933" marR="121933" marT="60967" marB="60967" anchor="ctr">
                    <a:solidFill>
                      <a:srgbClr val="7F7F7F"/>
                    </a:solidFill>
                  </a:tcPr>
                </a:tc>
                <a:extLst>
                  <a:ext uri="{0D108BD9-81ED-4DB2-BD59-A6C34878D82A}">
                    <a16:rowId xmlns:a16="http://schemas.microsoft.com/office/drawing/2014/main" val="10000"/>
                  </a:ext>
                </a:extLst>
              </a:tr>
              <a:tr h="9347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Respectful</a:t>
                      </a:r>
                      <a:endParaRPr sz="1900" u="none" strike="noStrike" cap="none"/>
                    </a:p>
                  </a:txBody>
                  <a:tcPr marL="121933" marR="121933" marT="60967" marB="60967" anchor="ctr">
                    <a:solidFill>
                      <a:srgbClr val="FEFFE7"/>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Be open to new ideas</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Actively listen while others are sharing</a:t>
                      </a:r>
                      <a:endParaRPr sz="1900" u="none" strike="noStrike" cap="none"/>
                    </a:p>
                  </a:txBody>
                  <a:tcPr marL="121933" marR="121933" marT="60967" marB="60967">
                    <a:solidFill>
                      <a:srgbClr val="FEFFE7"/>
                    </a:solidFill>
                  </a:tcPr>
                </a:tc>
                <a:extLst>
                  <a:ext uri="{0D108BD9-81ED-4DB2-BD59-A6C34878D82A}">
                    <a16:rowId xmlns:a16="http://schemas.microsoft.com/office/drawing/2014/main" val="10001"/>
                  </a:ext>
                </a:extLst>
              </a:tr>
              <a:tr h="13411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Responsible</a:t>
                      </a:r>
                      <a:endParaRPr sz="1900" u="none" strike="noStrike" cap="none"/>
                    </a:p>
                  </a:txBody>
                  <a:tcPr marL="121933" marR="121933" marT="60967" marB="60967" anchor="ctr">
                    <a:solidFill>
                      <a:srgbClr val="FEFED0"/>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Silence all other devices </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Gather materials (paper, writing utensil)</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Share the air</a:t>
                      </a:r>
                      <a:endParaRPr sz="1900" u="none" strike="noStrike" cap="none"/>
                    </a:p>
                  </a:txBody>
                  <a:tcPr marL="121933" marR="121933" marT="60967" marB="60967">
                    <a:solidFill>
                      <a:srgbClr val="FEFED0"/>
                    </a:solidFill>
                  </a:tcPr>
                </a:tc>
                <a:extLst>
                  <a:ext uri="{0D108BD9-81ED-4DB2-BD59-A6C34878D82A}">
                    <a16:rowId xmlns:a16="http://schemas.microsoft.com/office/drawing/2014/main" val="10002"/>
                  </a:ext>
                </a:extLst>
              </a:tr>
              <a:tr h="1341133">
                <a:tc>
                  <a:txBody>
                    <a:bodyPr/>
                    <a:lstStyle/>
                    <a:p>
                      <a:pPr marL="0" marR="0" lvl="0" indent="0" algn="ctr" rtl="0">
                        <a:lnSpc>
                          <a:spcPct val="100000"/>
                        </a:lnSpc>
                        <a:spcBef>
                          <a:spcPts val="0"/>
                        </a:spcBef>
                        <a:spcAft>
                          <a:spcPts val="0"/>
                        </a:spcAft>
                        <a:buClr>
                          <a:srgbClr val="000000"/>
                        </a:buClr>
                        <a:buSzPts val="2000"/>
                        <a:buFont typeface="Arial"/>
                        <a:buNone/>
                      </a:pPr>
                      <a:r>
                        <a:rPr lang="en-US" sz="2700" u="none" strike="noStrike" cap="none">
                          <a:latin typeface="Roboto"/>
                          <a:ea typeface="Roboto"/>
                          <a:cs typeface="Roboto"/>
                          <a:sym typeface="Roboto"/>
                        </a:rPr>
                        <a:t>Be Safe</a:t>
                      </a:r>
                      <a:endParaRPr sz="1900" u="none" strike="noStrike" cap="none"/>
                    </a:p>
                  </a:txBody>
                  <a:tcPr marL="121933" marR="121933" marT="60967" marB="60967" anchor="ctr">
                    <a:solidFill>
                      <a:srgbClr val="FEFBA1"/>
                    </a:solidFill>
                  </a:tcPr>
                </a:tc>
                <a:tc>
                  <a:txBody>
                    <a:bodyPr/>
                    <a:lstStyle/>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Share relevant information and ideas in chat</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Stay engaged - use non-verbal feedback </a:t>
                      </a:r>
                      <a:endParaRPr sz="1900" u="none" strike="noStrike" cap="none"/>
                    </a:p>
                    <a:p>
                      <a:pPr marL="285750" marR="0" lvl="0" indent="-182880" algn="l" rtl="0">
                        <a:lnSpc>
                          <a:spcPct val="100000"/>
                        </a:lnSpc>
                        <a:spcBef>
                          <a:spcPts val="0"/>
                        </a:spcBef>
                        <a:spcAft>
                          <a:spcPts val="0"/>
                        </a:spcAft>
                        <a:buClr>
                          <a:schemeClr val="dk1"/>
                        </a:buClr>
                        <a:buSzPts val="2000"/>
                        <a:buFont typeface="Arial"/>
                        <a:buChar char="•"/>
                      </a:pPr>
                      <a:r>
                        <a:rPr lang="en-US" sz="2700" u="none" strike="noStrike" cap="none">
                          <a:latin typeface="Roboto"/>
                          <a:ea typeface="Roboto"/>
                          <a:cs typeface="Roboto"/>
                          <a:sym typeface="Roboto"/>
                        </a:rPr>
                        <a:t>Don’t be afraid to ask questions</a:t>
                      </a:r>
                      <a:endParaRPr sz="1900" u="none" strike="noStrike" cap="none"/>
                    </a:p>
                  </a:txBody>
                  <a:tcPr marL="121933" marR="121933" marT="60967" marB="60967">
                    <a:solidFill>
                      <a:srgbClr val="FEFBA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9DA29-052B-4DC1-BF88-7F82BB22A2C7}"/>
              </a:ext>
            </a:extLst>
          </p:cNvPr>
          <p:cNvPicPr>
            <a:picLocks noChangeAspect="1"/>
          </p:cNvPicPr>
          <p:nvPr/>
        </p:nvPicPr>
        <p:blipFill rotWithShape="1">
          <a:blip r:embed="rId3"/>
          <a:srcRect t="20366"/>
          <a:stretch/>
        </p:blipFill>
        <p:spPr>
          <a:xfrm>
            <a:off x="0" y="1396723"/>
            <a:ext cx="12192000" cy="5461279"/>
          </a:xfrm>
          <a:prstGeom prst="rect">
            <a:avLst/>
          </a:prstGeom>
        </p:spPr>
      </p:pic>
      <p:sp>
        <p:nvSpPr>
          <p:cNvPr id="2" name="Title 1">
            <a:extLst>
              <a:ext uri="{FF2B5EF4-FFF2-40B4-BE49-F238E27FC236}">
                <a16:creationId xmlns:a16="http://schemas.microsoft.com/office/drawing/2014/main" id="{438B96BB-B577-4FD1-880E-0103E5FDB05D}"/>
              </a:ext>
            </a:extLst>
          </p:cNvPr>
          <p:cNvSpPr>
            <a:spLocks noGrp="1"/>
          </p:cNvSpPr>
          <p:nvPr>
            <p:ph type="title"/>
          </p:nvPr>
        </p:nvSpPr>
        <p:spPr/>
        <p:txBody>
          <a:bodyPr>
            <a:noAutofit/>
          </a:bodyPr>
          <a:lstStyle/>
          <a:p>
            <a:r>
              <a:rPr lang="en-US" sz="5333" b="0" dirty="0">
                <a:latin typeface="Roboto" pitchFamily="2" charset="0"/>
                <a:ea typeface="Roboto" pitchFamily="2" charset="0"/>
              </a:rPr>
              <a:t>Web Portal Log In</a:t>
            </a:r>
          </a:p>
        </p:txBody>
      </p:sp>
      <p:sp>
        <p:nvSpPr>
          <p:cNvPr id="4" name="TextBox 3">
            <a:extLst>
              <a:ext uri="{FF2B5EF4-FFF2-40B4-BE49-F238E27FC236}">
                <a16:creationId xmlns:a16="http://schemas.microsoft.com/office/drawing/2014/main" id="{B0FAE5FD-11CF-B1D5-460E-03B5FF8CE05C}"/>
              </a:ext>
            </a:extLst>
          </p:cNvPr>
          <p:cNvSpPr txBox="1"/>
          <p:nvPr/>
        </p:nvSpPr>
        <p:spPr>
          <a:xfrm>
            <a:off x="0" y="1396723"/>
            <a:ext cx="6318250" cy="1200329"/>
          </a:xfrm>
          <a:prstGeom prst="rect">
            <a:avLst/>
          </a:prstGeom>
          <a:noFill/>
        </p:spPr>
        <p:txBody>
          <a:bodyPr wrap="square" rtlCol="0">
            <a:spAutoFit/>
          </a:bodyPr>
          <a:lstStyle/>
          <a:p>
            <a:pPr algn="l"/>
            <a:r>
              <a:rPr lang="en-US" dirty="0">
                <a:solidFill>
                  <a:schemeClr val="accent5"/>
                </a:solidFill>
              </a:rPr>
              <a:t>First thing you need to do is go to the following site: </a:t>
            </a:r>
            <a:r>
              <a:rPr lang="en-US" b="1" dirty="0" err="1">
                <a:solidFill>
                  <a:schemeClr val="accent5"/>
                </a:solidFill>
              </a:rPr>
              <a:t>student.pbisrewards.com</a:t>
            </a:r>
            <a:endParaRPr lang="en-US" b="1" dirty="0">
              <a:solidFill>
                <a:schemeClr val="accent5"/>
              </a:solidFill>
            </a:endParaRPr>
          </a:p>
          <a:p>
            <a:pPr algn="l"/>
            <a:endParaRPr lang="en-US" dirty="0">
              <a:solidFill>
                <a:schemeClr val="accent5"/>
              </a:solidFill>
            </a:endParaRPr>
          </a:p>
          <a:p>
            <a:pPr algn="l"/>
            <a:r>
              <a:rPr lang="en-US" dirty="0">
                <a:solidFill>
                  <a:schemeClr val="accent5"/>
                </a:solidFill>
              </a:rPr>
              <a:t>It will look like the picture below:</a:t>
            </a:r>
          </a:p>
        </p:txBody>
      </p:sp>
      <p:pic>
        <p:nvPicPr>
          <p:cNvPr id="5" name="Picture 4">
            <a:extLst>
              <a:ext uri="{FF2B5EF4-FFF2-40B4-BE49-F238E27FC236}">
                <a16:creationId xmlns:a16="http://schemas.microsoft.com/office/drawing/2014/main" id="{BD76A9CD-8BE5-0BBA-463E-3F81C8783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7743"/>
            <a:ext cx="5884333" cy="4307711"/>
          </a:xfrm>
          <a:prstGeom prst="rect">
            <a:avLst/>
          </a:prstGeom>
        </p:spPr>
      </p:pic>
      <p:sp>
        <p:nvSpPr>
          <p:cNvPr id="12" name="TextBox 11">
            <a:extLst>
              <a:ext uri="{FF2B5EF4-FFF2-40B4-BE49-F238E27FC236}">
                <a16:creationId xmlns:a16="http://schemas.microsoft.com/office/drawing/2014/main" id="{CEC42AB0-5701-CF61-3860-BAC842730699}"/>
              </a:ext>
            </a:extLst>
          </p:cNvPr>
          <p:cNvSpPr txBox="1"/>
          <p:nvPr/>
        </p:nvSpPr>
        <p:spPr>
          <a:xfrm>
            <a:off x="6434667" y="1673721"/>
            <a:ext cx="5122332" cy="4401205"/>
          </a:xfrm>
          <a:prstGeom prst="rect">
            <a:avLst/>
          </a:prstGeom>
          <a:noFill/>
        </p:spPr>
        <p:txBody>
          <a:bodyPr wrap="square" rtlCol="0">
            <a:spAutoFit/>
          </a:bodyPr>
          <a:lstStyle/>
          <a:p>
            <a:pPr algn="l"/>
            <a:r>
              <a:rPr lang="en-US" sz="2800" dirty="0">
                <a:solidFill>
                  <a:schemeClr val="accent4"/>
                </a:solidFill>
              </a:rPr>
              <a:t>Your login information will be the same as you use for your computer</a:t>
            </a:r>
          </a:p>
          <a:p>
            <a:pPr algn="l"/>
            <a:r>
              <a:rPr lang="en-US" sz="2800" dirty="0">
                <a:solidFill>
                  <a:schemeClr val="accent4"/>
                </a:solidFill>
              </a:rPr>
              <a:t>Username: </a:t>
            </a:r>
            <a:r>
              <a:rPr lang="en-US" sz="2800" dirty="0">
                <a:solidFill>
                  <a:schemeClr val="accent4"/>
                </a:solidFill>
                <a:hlinkClick r:id="rId5">
                  <a:extLst>
                    <a:ext uri="{A12FA001-AC4F-418D-AE19-62706E023703}">
                      <ahyp:hlinkClr xmlns:ahyp="http://schemas.microsoft.com/office/drawing/2018/hyperlinkcolor" val="tx"/>
                    </a:ext>
                  </a:extLst>
                </a:hlinkClick>
              </a:rPr>
              <a:t>123456@hazelwoodschools.org</a:t>
            </a:r>
            <a:endParaRPr lang="en-US" sz="2800" dirty="0">
              <a:solidFill>
                <a:schemeClr val="accent4"/>
              </a:solidFill>
            </a:endParaRPr>
          </a:p>
          <a:p>
            <a:pPr algn="l"/>
            <a:r>
              <a:rPr lang="en-US" sz="2800" dirty="0">
                <a:solidFill>
                  <a:schemeClr val="accent4"/>
                </a:solidFill>
              </a:rPr>
              <a:t>Password: HSD010203</a:t>
            </a:r>
          </a:p>
          <a:p>
            <a:pPr algn="l"/>
            <a:endParaRPr lang="en-US" sz="2800" dirty="0">
              <a:solidFill>
                <a:schemeClr val="accent4"/>
              </a:solidFill>
            </a:endParaRPr>
          </a:p>
          <a:p>
            <a:pPr algn="l"/>
            <a:r>
              <a:rPr lang="en-US" sz="2800" dirty="0">
                <a:solidFill>
                  <a:schemeClr val="accent4"/>
                </a:solidFill>
              </a:rPr>
              <a:t>Password is your birth month 01 your birth day 02 your birth year 03</a:t>
            </a:r>
          </a:p>
        </p:txBody>
      </p:sp>
    </p:spTree>
    <p:extLst>
      <p:ext uri="{BB962C8B-B14F-4D97-AF65-F5344CB8AC3E}">
        <p14:creationId xmlns:p14="http://schemas.microsoft.com/office/powerpoint/2010/main" val="256386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8" name="Picture 7">
            <a:extLst>
              <a:ext uri="{FF2B5EF4-FFF2-40B4-BE49-F238E27FC236}">
                <a16:creationId xmlns:a16="http://schemas.microsoft.com/office/drawing/2014/main" id="{A0C5E9E9-E90D-4C6A-BC7B-C2FA9E462B92}"/>
              </a:ext>
            </a:extLst>
          </p:cNvPr>
          <p:cNvPicPr>
            <a:picLocks noChangeAspect="1"/>
          </p:cNvPicPr>
          <p:nvPr/>
        </p:nvPicPr>
        <p:blipFill>
          <a:blip r:embed="rId3"/>
          <a:stretch>
            <a:fillRect/>
          </a:stretch>
        </p:blipFill>
        <p:spPr>
          <a:xfrm>
            <a:off x="0" y="1357049"/>
            <a:ext cx="12192000" cy="5518912"/>
          </a:xfrm>
          <a:prstGeom prst="rect">
            <a:avLst/>
          </a:prstGeom>
        </p:spPr>
      </p:pic>
      <p:sp>
        <p:nvSpPr>
          <p:cNvPr id="176" name="Google Shape;176;p13"/>
          <p:cNvSpPr/>
          <p:nvPr/>
        </p:nvSpPr>
        <p:spPr>
          <a:xfrm>
            <a:off x="0" y="2"/>
            <a:ext cx="12192000" cy="1408820"/>
          </a:xfrm>
          <a:prstGeom prst="rect">
            <a:avLst/>
          </a:prstGeom>
          <a:solidFill>
            <a:schemeClr val="bg2">
              <a:lumMod val="25000"/>
            </a:schemeClr>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4290"/>
              <a:buFontTx/>
              <a:buNone/>
              <a:tabLst/>
              <a:defRPr/>
            </a:pPr>
            <a:r>
              <a:rPr kumimoji="0" lang="en-US" sz="4800" b="0" i="0" u="none" strike="noStrike" kern="1200" cap="none" spc="0" normalizeH="0" baseline="0" noProof="0">
                <a:ln>
                  <a:noFill/>
                </a:ln>
                <a:solidFill>
                  <a:srgbClr val="FFFFFF"/>
                </a:solidFill>
                <a:effectLst/>
                <a:uLnTx/>
                <a:uFillTx/>
                <a:latin typeface="Trebuchet MS" panose="020B0603020202020204"/>
                <a:ea typeface="+mn-ea"/>
                <a:cs typeface="+mn-cs"/>
              </a:rPr>
              <a:t>Student Login Page</a:t>
            </a:r>
            <a:endParaRPr kumimoji="0" sz="4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77" name="Google Shape;177;p13"/>
          <p:cNvSpPr txBox="1"/>
          <p:nvPr/>
        </p:nvSpPr>
        <p:spPr>
          <a:xfrm>
            <a:off x="366097" y="-1256576"/>
            <a:ext cx="11379200" cy="758952"/>
          </a:xfrm>
          <a:prstGeom prst="rect">
            <a:avLst/>
          </a:prstGeom>
          <a:noFill/>
          <a:ln>
            <a:noFill/>
          </a:ln>
        </p:spPr>
        <p:txBody>
          <a:bodyPr spcFirstLastPara="1" wrap="square" lIns="121900" tIns="60933" rIns="121900" bIns="60933"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Tx/>
              <a:buNone/>
              <a:tabLst/>
              <a:defRPr/>
            </a:pPr>
            <a:endParaRPr kumimoji="0" sz="2400" b="0" i="0" u="none" strike="noStrike" kern="1200" cap="none" spc="0" normalizeH="0" baseline="0" noProof="0" dirty="0">
              <a:ln>
                <a:noFill/>
              </a:ln>
              <a:solidFill>
                <a:srgbClr val="242729"/>
              </a:solidFill>
              <a:effectLst/>
              <a:uLnTx/>
              <a:uFillTx/>
              <a:latin typeface="Trebuchet MS" panose="020B060302020202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EAF7A3D-4E9A-46A3-9A08-98676F4D04CD}"/>
              </a:ext>
            </a:extLst>
          </p:cNvPr>
          <p:cNvPicPr>
            <a:picLocks noChangeAspect="1"/>
          </p:cNvPicPr>
          <p:nvPr/>
        </p:nvPicPr>
        <p:blipFill rotWithShape="1">
          <a:blip r:embed="rId4">
            <a:extLst>
              <a:ext uri="{28A0092B-C50C-407E-A947-70E740481C1C}">
                <a14:useLocalDpi xmlns:a14="http://schemas.microsoft.com/office/drawing/2010/main" val="0"/>
              </a:ext>
            </a:extLst>
          </a:blip>
          <a:srcRect r="1615"/>
          <a:stretch/>
        </p:blipFill>
        <p:spPr>
          <a:xfrm>
            <a:off x="2623353" y="1906447"/>
            <a:ext cx="6864689" cy="4759076"/>
          </a:xfrm>
          <a:prstGeom prst="rect">
            <a:avLst/>
          </a:prstGeom>
        </p:spPr>
      </p:pic>
      <p:sp>
        <p:nvSpPr>
          <p:cNvPr id="5" name="TextBox 4">
            <a:extLst>
              <a:ext uri="{FF2B5EF4-FFF2-40B4-BE49-F238E27FC236}">
                <a16:creationId xmlns:a16="http://schemas.microsoft.com/office/drawing/2014/main" id="{12570DAB-1AE6-4A14-91BD-01829CDDBD46}"/>
              </a:ext>
            </a:extLst>
          </p:cNvPr>
          <p:cNvSpPr txBox="1"/>
          <p:nvPr/>
        </p:nvSpPr>
        <p:spPr>
          <a:xfrm>
            <a:off x="3256909" y="1380636"/>
            <a:ext cx="28390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BAE"/>
                </a:solidFill>
                <a:effectLst/>
                <a:uLnTx/>
                <a:uFillTx/>
                <a:latin typeface="Trebuchet MS" panose="020B0603020202020204"/>
                <a:ea typeface="+mn-ea"/>
                <a:cs typeface="+mn-cs"/>
              </a:rPr>
              <a:t>Student Web Portal: </a:t>
            </a:r>
            <a:r>
              <a:rPr kumimoji="0" lang="en-US" sz="1400" b="1" i="0" u="none" strike="noStrike" kern="1200" cap="none" spc="0" normalizeH="0" baseline="0" noProof="0">
                <a:ln>
                  <a:noFill/>
                </a:ln>
                <a:solidFill>
                  <a:srgbClr val="FFFFFF"/>
                </a:solidFill>
                <a:effectLst/>
                <a:uLnTx/>
                <a:uFillTx/>
                <a:latin typeface="Trebuchet MS" panose="020B0603020202020204"/>
                <a:ea typeface="+mn-ea"/>
                <a:cs typeface="+mn-cs"/>
              </a:rPr>
              <a:t>student.pbisrewards.com</a:t>
            </a:r>
          </a:p>
        </p:txBody>
      </p:sp>
      <p:sp>
        <p:nvSpPr>
          <p:cNvPr id="9" name="TextBox 8">
            <a:extLst>
              <a:ext uri="{FF2B5EF4-FFF2-40B4-BE49-F238E27FC236}">
                <a16:creationId xmlns:a16="http://schemas.microsoft.com/office/drawing/2014/main" id="{191FB306-EAF7-4345-8D27-1C4ADA24AFFB}"/>
              </a:ext>
            </a:extLst>
          </p:cNvPr>
          <p:cNvSpPr txBox="1"/>
          <p:nvPr/>
        </p:nvSpPr>
        <p:spPr>
          <a:xfrm>
            <a:off x="6822041" y="1517104"/>
            <a:ext cx="26832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BAE"/>
                </a:solidFill>
                <a:effectLst/>
                <a:uLnTx/>
                <a:uFillTx/>
                <a:latin typeface="Trebuchet MS" panose="020B0603020202020204"/>
                <a:ea typeface="+mn-ea"/>
                <a:cs typeface="+mn-cs"/>
              </a:rPr>
              <a:t>Student App</a:t>
            </a:r>
          </a:p>
        </p:txBody>
      </p:sp>
    </p:spTree>
    <p:extLst>
      <p:ext uri="{BB962C8B-B14F-4D97-AF65-F5344CB8AC3E}">
        <p14:creationId xmlns:p14="http://schemas.microsoft.com/office/powerpoint/2010/main" val="183262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icons&#10;&#10;Description automatically generated">
            <a:extLst>
              <a:ext uri="{FF2B5EF4-FFF2-40B4-BE49-F238E27FC236}">
                <a16:creationId xmlns:a16="http://schemas.microsoft.com/office/drawing/2014/main" id="{8A3365A9-8ABD-ECF0-B251-59088DA0392A}"/>
              </a:ext>
            </a:extLst>
          </p:cNvPr>
          <p:cNvPicPr>
            <a:picLocks noChangeAspect="1"/>
          </p:cNvPicPr>
          <p:nvPr/>
        </p:nvPicPr>
        <p:blipFill>
          <a:blip r:embed="rId3"/>
          <a:stretch>
            <a:fillRect/>
          </a:stretch>
        </p:blipFill>
        <p:spPr>
          <a:xfrm>
            <a:off x="0" y="1367632"/>
            <a:ext cx="12192000" cy="5518912"/>
          </a:xfrm>
          <a:prstGeom prst="rect">
            <a:avLst/>
          </a:prstGeom>
        </p:spPr>
      </p:pic>
      <p:sp>
        <p:nvSpPr>
          <p:cNvPr id="4" name="Google Shape;46;p2">
            <a:extLst>
              <a:ext uri="{FF2B5EF4-FFF2-40B4-BE49-F238E27FC236}">
                <a16:creationId xmlns:a16="http://schemas.microsoft.com/office/drawing/2014/main" id="{8013F87C-4252-D37D-B3D4-632405A520B3}"/>
              </a:ext>
            </a:extLst>
          </p:cNvPr>
          <p:cNvSpPr/>
          <p:nvPr/>
        </p:nvSpPr>
        <p:spPr>
          <a:xfrm>
            <a:off x="0" y="2"/>
            <a:ext cx="12192000" cy="1408820"/>
          </a:xfrm>
          <a:prstGeom prst="rect">
            <a:avLst/>
          </a:prstGeom>
          <a:solidFill>
            <a:schemeClr val="tx1"/>
          </a:solidFill>
          <a:ln>
            <a:noFill/>
          </a:ln>
        </p:spPr>
        <p:txBody>
          <a:bodyPr spcFirstLastPara="1" wrap="square" lIns="121900" tIns="60933" rIns="121900" bIns="6093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7000"/>
              </a:lnSpc>
              <a:spcBef>
                <a:spcPts val="0"/>
              </a:spcBef>
              <a:spcAft>
                <a:spcPts val="0"/>
              </a:spcAft>
              <a:buClr>
                <a:srgbClr val="FFFFFF"/>
              </a:buClr>
              <a:buSzPts val="4290"/>
              <a:buFontTx/>
              <a:buNone/>
              <a:tabLst/>
              <a:defRPr/>
            </a:pPr>
            <a:r>
              <a:rPr kumimoji="0" lang="en-US" sz="4800" b="0" i="0" u="none" strike="noStrike" kern="1200" cap="none" spc="0" normalizeH="0" baseline="0" noProof="0" dirty="0">
                <a:ln>
                  <a:noFill/>
                </a:ln>
                <a:solidFill>
                  <a:srgbClr val="FFFFFF"/>
                </a:solidFill>
                <a:effectLst/>
                <a:uLnTx/>
                <a:uFillTx/>
                <a:latin typeface="Arial"/>
                <a:ea typeface="Arial"/>
                <a:cs typeface="Arial"/>
                <a:sym typeface="Arial"/>
              </a:rPr>
              <a:t>Student Web Portal/App</a:t>
            </a:r>
          </a:p>
        </p:txBody>
      </p:sp>
      <p:pic>
        <p:nvPicPr>
          <p:cNvPr id="2" name="Picture 1">
            <a:extLst>
              <a:ext uri="{FF2B5EF4-FFF2-40B4-BE49-F238E27FC236}">
                <a16:creationId xmlns:a16="http://schemas.microsoft.com/office/drawing/2014/main" id="{30D1C663-0969-177E-A0FE-559DD833E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14" y="1612128"/>
            <a:ext cx="6936739" cy="5071109"/>
          </a:xfrm>
          <a:prstGeom prst="rect">
            <a:avLst/>
          </a:prstGeom>
        </p:spPr>
      </p:pic>
      <p:sp>
        <p:nvSpPr>
          <p:cNvPr id="3" name="TextBox 2">
            <a:extLst>
              <a:ext uri="{FF2B5EF4-FFF2-40B4-BE49-F238E27FC236}">
                <a16:creationId xmlns:a16="http://schemas.microsoft.com/office/drawing/2014/main" id="{41173345-D077-5D8C-BC20-3DD34578B048}"/>
              </a:ext>
            </a:extLst>
          </p:cNvPr>
          <p:cNvSpPr txBox="1"/>
          <p:nvPr/>
        </p:nvSpPr>
        <p:spPr>
          <a:xfrm>
            <a:off x="8208433" y="2652182"/>
            <a:ext cx="3147484" cy="3108543"/>
          </a:xfrm>
          <a:prstGeom prst="rect">
            <a:avLst/>
          </a:prstGeom>
          <a:noFill/>
        </p:spPr>
        <p:txBody>
          <a:bodyPr wrap="square" rtlCol="0">
            <a:spAutoFit/>
          </a:bodyPr>
          <a:lstStyle/>
          <a:p>
            <a:pPr algn="l"/>
            <a:r>
              <a:rPr lang="en-US" sz="2800" dirty="0">
                <a:solidFill>
                  <a:schemeClr val="accent3"/>
                </a:solidFill>
              </a:rPr>
              <a:t>This is what the homepage for the web portal looks like, student may also download the PBIS Rewards App if they want to!</a:t>
            </a:r>
          </a:p>
        </p:txBody>
      </p:sp>
    </p:spTree>
    <p:extLst>
      <p:ext uri="{BB962C8B-B14F-4D97-AF65-F5344CB8AC3E}">
        <p14:creationId xmlns:p14="http://schemas.microsoft.com/office/powerpoint/2010/main" val="87064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icons&#10;&#10;Description automatically generated">
            <a:extLst>
              <a:ext uri="{FF2B5EF4-FFF2-40B4-BE49-F238E27FC236}">
                <a16:creationId xmlns:a16="http://schemas.microsoft.com/office/drawing/2014/main" id="{8A3365A9-8ABD-ECF0-B251-59088DA0392A}"/>
              </a:ext>
            </a:extLst>
          </p:cNvPr>
          <p:cNvPicPr>
            <a:picLocks noChangeAspect="1"/>
          </p:cNvPicPr>
          <p:nvPr/>
        </p:nvPicPr>
        <p:blipFill>
          <a:blip r:embed="rId3"/>
          <a:stretch>
            <a:fillRect/>
          </a:stretch>
        </p:blipFill>
        <p:spPr>
          <a:xfrm>
            <a:off x="0" y="1367632"/>
            <a:ext cx="12192000" cy="5518912"/>
          </a:xfrm>
          <a:prstGeom prst="rect">
            <a:avLst/>
          </a:prstGeom>
        </p:spPr>
      </p:pic>
      <p:sp>
        <p:nvSpPr>
          <p:cNvPr id="4" name="Google Shape;46;p2">
            <a:extLst>
              <a:ext uri="{FF2B5EF4-FFF2-40B4-BE49-F238E27FC236}">
                <a16:creationId xmlns:a16="http://schemas.microsoft.com/office/drawing/2014/main" id="{8013F87C-4252-D37D-B3D4-632405A520B3}"/>
              </a:ext>
            </a:extLst>
          </p:cNvPr>
          <p:cNvSpPr/>
          <p:nvPr/>
        </p:nvSpPr>
        <p:spPr>
          <a:xfrm>
            <a:off x="0" y="2"/>
            <a:ext cx="12192000" cy="1408820"/>
          </a:xfrm>
          <a:prstGeom prst="rect">
            <a:avLst/>
          </a:prstGeom>
          <a:solidFill>
            <a:schemeClr val="tx1"/>
          </a:solidFill>
          <a:ln>
            <a:noFill/>
          </a:ln>
        </p:spPr>
        <p:txBody>
          <a:bodyPr spcFirstLastPara="1" wrap="square" lIns="121900" tIns="60933" rIns="121900" bIns="6093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7000"/>
              </a:lnSpc>
              <a:spcBef>
                <a:spcPts val="0"/>
              </a:spcBef>
              <a:spcAft>
                <a:spcPts val="0"/>
              </a:spcAft>
              <a:buClr>
                <a:srgbClr val="FFFFFF"/>
              </a:buClr>
              <a:buSzPts val="4290"/>
              <a:buFontTx/>
              <a:buNone/>
              <a:tabLst/>
              <a:defRPr/>
            </a:pPr>
            <a:r>
              <a:rPr kumimoji="0" lang="en-US" sz="4800" b="0" i="0" u="none" strike="noStrike" kern="1200" cap="none" spc="0" normalizeH="0" baseline="0" noProof="0" dirty="0">
                <a:ln>
                  <a:noFill/>
                </a:ln>
                <a:solidFill>
                  <a:srgbClr val="FFFFFF"/>
                </a:solidFill>
                <a:effectLst/>
                <a:uLnTx/>
                <a:uFillTx/>
                <a:latin typeface="Arial"/>
                <a:ea typeface="Arial"/>
                <a:cs typeface="Arial"/>
                <a:sym typeface="Arial"/>
              </a:rPr>
              <a:t>Student Web Portal/App - Navigation</a:t>
            </a:r>
          </a:p>
        </p:txBody>
      </p:sp>
      <p:sp>
        <p:nvSpPr>
          <p:cNvPr id="3" name="TextBox 2">
            <a:extLst>
              <a:ext uri="{FF2B5EF4-FFF2-40B4-BE49-F238E27FC236}">
                <a16:creationId xmlns:a16="http://schemas.microsoft.com/office/drawing/2014/main" id="{41173345-D077-5D8C-BC20-3DD34578B048}"/>
              </a:ext>
            </a:extLst>
          </p:cNvPr>
          <p:cNvSpPr txBox="1"/>
          <p:nvPr/>
        </p:nvSpPr>
        <p:spPr>
          <a:xfrm>
            <a:off x="7323667" y="1591533"/>
            <a:ext cx="4717203" cy="5355312"/>
          </a:xfrm>
          <a:prstGeom prst="rect">
            <a:avLst/>
          </a:prstGeom>
          <a:noFill/>
        </p:spPr>
        <p:txBody>
          <a:bodyPr wrap="square" rtlCol="0">
            <a:spAutoFit/>
          </a:bodyPr>
          <a:lstStyle/>
          <a:p>
            <a:pPr algn="l"/>
            <a:r>
              <a:rPr lang="en-US" sz="1900" dirty="0">
                <a:solidFill>
                  <a:schemeClr val="accent3"/>
                </a:solidFill>
              </a:rPr>
              <a:t>1: Points – there are two spots where students can click to view their points 1A and 1B</a:t>
            </a:r>
          </a:p>
          <a:p>
            <a:pPr algn="l"/>
            <a:r>
              <a:rPr lang="en-US" sz="1900" dirty="0">
                <a:solidFill>
                  <a:schemeClr val="accent3"/>
                </a:solidFill>
              </a:rPr>
              <a:t>2: School Store – this is where students can shop the PBIS store using their points. Click either 2A or 2B</a:t>
            </a:r>
          </a:p>
          <a:p>
            <a:pPr algn="l"/>
            <a:r>
              <a:rPr lang="en-US" sz="1900" dirty="0">
                <a:solidFill>
                  <a:schemeClr val="accent3"/>
                </a:solidFill>
              </a:rPr>
              <a:t>3: SEL Check-In – 3A is where students can complete their SEL check in, 3B is where students can look at their SEL history</a:t>
            </a:r>
          </a:p>
          <a:p>
            <a:pPr algn="l"/>
            <a:r>
              <a:rPr lang="en-US" sz="1900" dirty="0">
                <a:solidFill>
                  <a:schemeClr val="accent3"/>
                </a:solidFill>
              </a:rPr>
              <a:t>4: Purchases – this is where students can see their pending purchases and completed purchases from the store. 4A and/or 4B</a:t>
            </a:r>
          </a:p>
          <a:p>
            <a:pPr algn="l"/>
            <a:r>
              <a:rPr lang="en-US" sz="1900" dirty="0">
                <a:solidFill>
                  <a:schemeClr val="accent3"/>
                </a:solidFill>
              </a:rPr>
              <a:t>5: Events – this will be where students can see the upcoming PBIS events (this is still a work in progress to get up and running)</a:t>
            </a:r>
          </a:p>
        </p:txBody>
      </p:sp>
      <p:pic>
        <p:nvPicPr>
          <p:cNvPr id="6" name="Picture 5">
            <a:extLst>
              <a:ext uri="{FF2B5EF4-FFF2-40B4-BE49-F238E27FC236}">
                <a16:creationId xmlns:a16="http://schemas.microsoft.com/office/drawing/2014/main" id="{0E67BF2B-1B1F-8E61-13AB-549C38508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30" y="1591533"/>
            <a:ext cx="6936739" cy="5071109"/>
          </a:xfrm>
          <a:prstGeom prst="rect">
            <a:avLst/>
          </a:prstGeom>
        </p:spPr>
      </p:pic>
    </p:spTree>
    <p:extLst>
      <p:ext uri="{BB962C8B-B14F-4D97-AF65-F5344CB8AC3E}">
        <p14:creationId xmlns:p14="http://schemas.microsoft.com/office/powerpoint/2010/main" val="158135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5D382-1141-4321-8582-6181CD44E244}"/>
              </a:ext>
            </a:extLst>
          </p:cNvPr>
          <p:cNvPicPr>
            <a:picLocks noChangeAspect="1"/>
          </p:cNvPicPr>
          <p:nvPr/>
        </p:nvPicPr>
        <p:blipFill>
          <a:blip r:embed="rId3"/>
          <a:stretch>
            <a:fillRect/>
          </a:stretch>
        </p:blipFill>
        <p:spPr>
          <a:xfrm>
            <a:off x="0" y="848224"/>
            <a:ext cx="12192000" cy="6009775"/>
          </a:xfrm>
          <a:prstGeom prst="rect">
            <a:avLst/>
          </a:prstGeom>
        </p:spPr>
      </p:pic>
      <p:sp>
        <p:nvSpPr>
          <p:cNvPr id="3" name="Title 2">
            <a:extLst>
              <a:ext uri="{FF2B5EF4-FFF2-40B4-BE49-F238E27FC236}">
                <a16:creationId xmlns:a16="http://schemas.microsoft.com/office/drawing/2014/main" id="{4DB8DEC3-B04F-479C-A9D5-D789FA8B0CD8}"/>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BB2E25B-2C4E-4A01-86C4-F94038597AAF}"/>
              </a:ext>
            </a:extLst>
          </p:cNvPr>
          <p:cNvSpPr>
            <a:spLocks noGrp="1"/>
          </p:cNvSpPr>
          <p:nvPr>
            <p:ph sz="quarter" idx="1"/>
          </p:nvPr>
        </p:nvSpPr>
        <p:spPr>
          <a:xfrm>
            <a:off x="402336" y="1527047"/>
            <a:ext cx="8799721" cy="5207581"/>
          </a:xfrm>
        </p:spPr>
        <p:txBody>
          <a:bodyPr>
            <a:normAutofit fontScale="92500"/>
          </a:bodyPr>
          <a:lstStyle/>
          <a:p>
            <a:pPr lvl="0"/>
            <a:r>
              <a:rPr lang="en-US" sz="3200" dirty="0"/>
              <a:t>Students can earn points by doing the following:</a:t>
            </a:r>
            <a:endParaRPr lang="en-US" sz="2667" dirty="0"/>
          </a:p>
          <a:p>
            <a:pPr lvl="1"/>
            <a:r>
              <a:rPr lang="en-US" sz="2400" dirty="0"/>
              <a:t>Follow school/classroom expectations</a:t>
            </a:r>
          </a:p>
          <a:p>
            <a:pPr lvl="2"/>
            <a:r>
              <a:rPr lang="en-US" sz="2200" dirty="0"/>
              <a:t>Follow the 5 Be’s of Arrowpoint!</a:t>
            </a:r>
          </a:p>
          <a:p>
            <a:pPr lvl="1"/>
            <a:r>
              <a:rPr lang="en-US" sz="2400" dirty="0"/>
              <a:t>Check In (SEL)</a:t>
            </a:r>
          </a:p>
          <a:p>
            <a:pPr lvl="1"/>
            <a:r>
              <a:rPr lang="en-US" sz="2400" dirty="0"/>
              <a:t>Arrive on time for class</a:t>
            </a:r>
          </a:p>
          <a:p>
            <a:pPr lvl="1"/>
            <a:r>
              <a:rPr lang="en-US" sz="2400" dirty="0"/>
              <a:t>Exhibit exceptional character, attitude, and behavior </a:t>
            </a:r>
          </a:p>
          <a:p>
            <a:pPr lvl="1"/>
            <a:r>
              <a:rPr lang="en-US" sz="2400" dirty="0"/>
              <a:t>Participate in classroom discussions</a:t>
            </a:r>
            <a:endParaRPr lang="en-US" sz="2133" dirty="0"/>
          </a:p>
          <a:p>
            <a:pPr lvl="1"/>
            <a:r>
              <a:rPr lang="en-US" sz="2400" dirty="0"/>
              <a:t>Complete and submit classroom assignments on time</a:t>
            </a:r>
          </a:p>
          <a:p>
            <a:pPr lvl="2"/>
            <a:r>
              <a:rPr lang="en-US" sz="1933" dirty="0"/>
              <a:t>With your best effort as well!!</a:t>
            </a:r>
          </a:p>
          <a:p>
            <a:pPr lvl="1"/>
            <a:r>
              <a:rPr lang="en-US" sz="2400" dirty="0"/>
              <a:t>Work cooperatively with others in the classroom or in a group</a:t>
            </a:r>
            <a:endParaRPr lang="en-US" sz="2900" dirty="0"/>
          </a:p>
          <a:p>
            <a:pPr lvl="1"/>
            <a:r>
              <a:rPr lang="en-US" sz="2400" dirty="0"/>
              <a:t>Go above and beyond on a project or activity</a:t>
            </a:r>
            <a:endParaRPr lang="en-US" sz="2900" dirty="0"/>
          </a:p>
          <a:p>
            <a:pPr lvl="1"/>
            <a:r>
              <a:rPr lang="en-US" sz="2133" dirty="0"/>
              <a:t>Help a student/staff member in need</a:t>
            </a:r>
            <a:endParaRPr lang="en-US" sz="2633" dirty="0"/>
          </a:p>
          <a:p>
            <a:pPr lvl="0"/>
            <a:endParaRPr lang="en-US" sz="2133" dirty="0"/>
          </a:p>
          <a:p>
            <a:endParaRPr lang="en-US" dirty="0"/>
          </a:p>
        </p:txBody>
      </p:sp>
      <p:sp>
        <p:nvSpPr>
          <p:cNvPr id="5" name="Rectangle 4">
            <a:extLst>
              <a:ext uri="{FF2B5EF4-FFF2-40B4-BE49-F238E27FC236}">
                <a16:creationId xmlns:a16="http://schemas.microsoft.com/office/drawing/2014/main" id="{B0EBD7BA-4B42-405E-88EB-73BE183CAA78}"/>
              </a:ext>
            </a:extLst>
          </p:cNvPr>
          <p:cNvSpPr/>
          <p:nvPr/>
        </p:nvSpPr>
        <p:spPr>
          <a:xfrm>
            <a:off x="0" y="-35859"/>
            <a:ext cx="12192000" cy="1326776"/>
          </a:xfrm>
          <a:prstGeom prst="rect">
            <a:avLst/>
          </a:prstGeom>
          <a:solidFill>
            <a:srgbClr val="242729">
              <a:lumMod val="90000"/>
              <a:lumOff val="10000"/>
            </a:srgbClr>
          </a:solidFill>
          <a:ln w="11429" cap="flat" cmpd="sng" algn="ctr">
            <a:noFill/>
            <a:prstDash val="sysDash"/>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1200" cap="none" spc="0" normalizeH="0" baseline="0" noProof="0" dirty="0">
              <a:ln>
                <a:noFill/>
              </a:ln>
              <a:solidFill>
                <a:srgbClr val="000000"/>
              </a:solidFill>
              <a:effectLst/>
              <a:uLnTx/>
              <a:uFillTx/>
              <a:latin typeface="Arial"/>
              <a:cs typeface="Arial"/>
              <a:sym typeface="Arial"/>
            </a:endParaRPr>
          </a:p>
        </p:txBody>
      </p:sp>
      <p:sp>
        <p:nvSpPr>
          <p:cNvPr id="8" name="Title 1">
            <a:extLst>
              <a:ext uri="{FF2B5EF4-FFF2-40B4-BE49-F238E27FC236}">
                <a16:creationId xmlns:a16="http://schemas.microsoft.com/office/drawing/2014/main" id="{C37BA975-84EC-4DA6-B2B5-503A7020A9B1}"/>
              </a:ext>
            </a:extLst>
          </p:cNvPr>
          <p:cNvSpPr txBox="1">
            <a:spLocks/>
          </p:cNvSpPr>
          <p:nvPr/>
        </p:nvSpPr>
        <p:spPr>
          <a:xfrm>
            <a:off x="326643" y="350520"/>
            <a:ext cx="11379200" cy="758952"/>
          </a:xfrm>
          <a:prstGeom prst="rect">
            <a:avLst/>
          </a:prstGeom>
        </p:spPr>
        <p:txBody>
          <a:bodyPr vert="horz" anchor="b">
            <a:noAutofit/>
          </a:bodyPr>
          <a:lstStyle>
            <a:lvl1pPr algn="ctr" rtl="0" eaLnBrk="1" latinLnBrk="0" hangingPunct="1">
              <a:spcBef>
                <a:spcPct val="0"/>
              </a:spcBef>
              <a:buNone/>
              <a:defRPr kumimoji="0" sz="3000" b="1" i="0" kern="1200" baseline="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867" b="0" i="0" u="none" strike="noStrike" kern="1200" cap="none" spc="0" normalizeH="0" baseline="0" noProof="0" dirty="0">
                <a:ln>
                  <a:noFill/>
                </a:ln>
                <a:effectLst>
                  <a:outerShdw blurRad="38100" dist="38100" dir="2700000" algn="tl">
                    <a:srgbClr val="000000">
                      <a:alpha val="43137"/>
                    </a:srgbClr>
                  </a:outerShdw>
                </a:effectLst>
                <a:uLnTx/>
                <a:uFillTx/>
                <a:latin typeface="Roboto" pitchFamily="2" charset="0"/>
                <a:ea typeface="Roboto" pitchFamily="2" charset="0"/>
                <a:cs typeface="Arial" panose="020B0604020202020204" pitchFamily="34" charset="0"/>
              </a:rPr>
              <a:t>How to Earn Points!</a:t>
            </a:r>
          </a:p>
        </p:txBody>
      </p:sp>
      <p:pic>
        <p:nvPicPr>
          <p:cNvPr id="9" name="Picture 8">
            <a:extLst>
              <a:ext uri="{FF2B5EF4-FFF2-40B4-BE49-F238E27FC236}">
                <a16:creationId xmlns:a16="http://schemas.microsoft.com/office/drawing/2014/main" id="{D66C4043-EA65-435F-B201-4E341F1156CA}"/>
              </a:ext>
            </a:extLst>
          </p:cNvPr>
          <p:cNvPicPr>
            <a:picLocks noChangeAspect="1"/>
          </p:cNvPicPr>
          <p:nvPr/>
        </p:nvPicPr>
        <p:blipFill rotWithShape="1">
          <a:blip r:embed="rId4"/>
          <a:srcRect t="3530" b="3530"/>
          <a:stretch/>
        </p:blipFill>
        <p:spPr>
          <a:xfrm>
            <a:off x="9344121" y="2164195"/>
            <a:ext cx="2721755" cy="2529611"/>
          </a:xfrm>
          <a:prstGeom prst="rect">
            <a:avLst/>
          </a:prstGeom>
        </p:spPr>
      </p:pic>
    </p:spTree>
    <p:extLst>
      <p:ext uri="{BB962C8B-B14F-4D97-AF65-F5344CB8AC3E}">
        <p14:creationId xmlns:p14="http://schemas.microsoft.com/office/powerpoint/2010/main" val="35719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5" end="5"/>
                                            </p:txEl>
                                          </p:spTgt>
                                        </p:tgtEl>
                                        <p:attrNameLst>
                                          <p:attrName>style.color</p:attrName>
                                        </p:attrNameLst>
                                      </p:cBhvr>
                                      <p:to>
                                        <a:srgbClr val="FFC000"/>
                                      </p:to>
                                    </p:animClr>
                                    <p:animClr clrSpc="rgb" dir="cw">
                                      <p:cBhvr>
                                        <p:cTn id="7" dur="500" fill="hold"/>
                                        <p:tgtEl>
                                          <p:spTgt spid="6">
                                            <p:txEl>
                                              <p:pRg st="5" end="5"/>
                                            </p:txEl>
                                          </p:spTgt>
                                        </p:tgtEl>
                                        <p:attrNameLst>
                                          <p:attrName>fillcolor</p:attrName>
                                        </p:attrNameLst>
                                      </p:cBhvr>
                                      <p:to>
                                        <a:srgbClr val="FFC000"/>
                                      </p:to>
                                    </p:animClr>
                                    <p:set>
                                      <p:cBhvr>
                                        <p:cTn id="8" dur="500" fill="hold"/>
                                        <p:tgtEl>
                                          <p:spTgt spid="6">
                                            <p:txEl>
                                              <p:pRg st="5" end="5"/>
                                            </p:txEl>
                                          </p:spTgt>
                                        </p:tgtEl>
                                        <p:attrNameLst>
                                          <p:attrName>fill.type</p:attrName>
                                        </p:attrNameLst>
                                      </p:cBhvr>
                                      <p:to>
                                        <p:strVal val="solid"/>
                                      </p:to>
                                    </p:set>
                                    <p:set>
                                      <p:cBhvr>
                                        <p:cTn id="9" dur="500" fill="hold"/>
                                        <p:tgtEl>
                                          <p:spTgt spid="6">
                                            <p:txEl>
                                              <p:pRg st="5" end="5"/>
                                            </p:txEl>
                                          </p:spTgt>
                                        </p:tgtEl>
                                        <p:attrNameLst>
                                          <p:attrName>fill.on</p:attrName>
                                        </p:attrNameLst>
                                      </p:cBhvr>
                                      <p:to>
                                        <p:strVal val="true"/>
                                      </p:to>
                                    </p:set>
                                  </p:childTnLst>
                                </p:cTn>
                              </p:par>
                              <p:par>
                                <p:cTn id="10" presetID="3" presetClass="emph" presetSubtype="2" fill="hold" nodeType="withEffect">
                                  <p:stCondLst>
                                    <p:cond delay="0"/>
                                  </p:stCondLst>
                                  <p:childTnLst>
                                    <p:animClr clrSpc="rgb" dir="cw">
                                      <p:cBhvr override="childStyle">
                                        <p:cTn id="11" dur="2000" fill="hold"/>
                                        <p:tgtEl>
                                          <p:spTgt spid="6">
                                            <p:txEl>
                                              <p:pRg st="4" end="4"/>
                                            </p:txEl>
                                          </p:spTgt>
                                        </p:tgtEl>
                                        <p:attrNameLst>
                                          <p:attrName>style.color</p:attrName>
                                        </p:attrNameLst>
                                      </p:cBhvr>
                                      <p:to>
                                        <a:srgbClr val="FFC000"/>
                                      </p:to>
                                    </p:animClr>
                                  </p:childTnLst>
                                </p:cTn>
                              </p:par>
                              <p:par>
                                <p:cTn id="12" presetID="19" presetClass="emph" presetSubtype="0" fill="hold" nodeType="withEffect">
                                  <p:stCondLst>
                                    <p:cond delay="0"/>
                                  </p:stCondLst>
                                  <p:childTnLst>
                                    <p:animClr clrSpc="rgb" dir="cw">
                                      <p:cBhvr override="childStyle">
                                        <p:cTn id="13" dur="500" fill="hold"/>
                                        <p:tgtEl>
                                          <p:spTgt spid="6">
                                            <p:txEl>
                                              <p:pRg st="9" end="9"/>
                                            </p:txEl>
                                          </p:spTgt>
                                        </p:tgtEl>
                                        <p:attrNameLst>
                                          <p:attrName>style.color</p:attrName>
                                        </p:attrNameLst>
                                      </p:cBhvr>
                                      <p:to>
                                        <a:srgbClr val="FFC000"/>
                                      </p:to>
                                    </p:animClr>
                                    <p:animClr clrSpc="rgb" dir="cw">
                                      <p:cBhvr>
                                        <p:cTn id="14" dur="500" fill="hold"/>
                                        <p:tgtEl>
                                          <p:spTgt spid="6">
                                            <p:txEl>
                                              <p:pRg st="9" end="9"/>
                                            </p:txEl>
                                          </p:spTgt>
                                        </p:tgtEl>
                                        <p:attrNameLst>
                                          <p:attrName>fillcolor</p:attrName>
                                        </p:attrNameLst>
                                      </p:cBhvr>
                                      <p:to>
                                        <a:srgbClr val="FFC000"/>
                                      </p:to>
                                    </p:animClr>
                                    <p:set>
                                      <p:cBhvr>
                                        <p:cTn id="15" dur="500" fill="hold"/>
                                        <p:tgtEl>
                                          <p:spTgt spid="6">
                                            <p:txEl>
                                              <p:pRg st="9" end="9"/>
                                            </p:txEl>
                                          </p:spTgt>
                                        </p:tgtEl>
                                        <p:attrNameLst>
                                          <p:attrName>fill.type</p:attrName>
                                        </p:attrNameLst>
                                      </p:cBhvr>
                                      <p:to>
                                        <p:strVal val="solid"/>
                                      </p:to>
                                    </p:set>
                                    <p:set>
                                      <p:cBhvr>
                                        <p:cTn id="16" dur="500" fill="hold"/>
                                        <p:tgtEl>
                                          <p:spTgt spid="6">
                                            <p:txEl>
                                              <p:pRg st="9" end="9"/>
                                            </p:txEl>
                                          </p:spTgt>
                                        </p:tgtEl>
                                        <p:attrNameLst>
                                          <p:attrName>fill.on</p:attrName>
                                        </p:attrNameLst>
                                      </p:cBhvr>
                                      <p:to>
                                        <p:strVal val="true"/>
                                      </p:to>
                                    </p:set>
                                  </p:childTnLst>
                                </p:cTn>
                              </p:par>
                              <p:par>
                                <p:cTn id="17" presetID="19" presetClass="emph" presetSubtype="0" fill="hold" nodeType="withEffect">
                                  <p:stCondLst>
                                    <p:cond delay="0"/>
                                  </p:stCondLst>
                                  <p:childTnLst>
                                    <p:animClr clrSpc="rgb" dir="cw">
                                      <p:cBhvr override="childStyle">
                                        <p:cTn id="18" dur="500" fill="hold"/>
                                        <p:tgtEl>
                                          <p:spTgt spid="6">
                                            <p:txEl>
                                              <p:pRg st="11" end="11"/>
                                            </p:txEl>
                                          </p:spTgt>
                                        </p:tgtEl>
                                        <p:attrNameLst>
                                          <p:attrName>style.color</p:attrName>
                                        </p:attrNameLst>
                                      </p:cBhvr>
                                      <p:to>
                                        <a:srgbClr val="FFC000"/>
                                      </p:to>
                                    </p:animClr>
                                    <p:animClr clrSpc="rgb" dir="cw">
                                      <p:cBhvr>
                                        <p:cTn id="19" dur="500" fill="hold"/>
                                        <p:tgtEl>
                                          <p:spTgt spid="6">
                                            <p:txEl>
                                              <p:pRg st="11" end="11"/>
                                            </p:txEl>
                                          </p:spTgt>
                                        </p:tgtEl>
                                        <p:attrNameLst>
                                          <p:attrName>fillcolor</p:attrName>
                                        </p:attrNameLst>
                                      </p:cBhvr>
                                      <p:to>
                                        <a:srgbClr val="FFC000"/>
                                      </p:to>
                                    </p:animClr>
                                    <p:set>
                                      <p:cBhvr>
                                        <p:cTn id="20" dur="500" fill="hold"/>
                                        <p:tgtEl>
                                          <p:spTgt spid="6">
                                            <p:txEl>
                                              <p:pRg st="11" end="11"/>
                                            </p:txEl>
                                          </p:spTgt>
                                        </p:tgtEl>
                                        <p:attrNameLst>
                                          <p:attrName>fill.type</p:attrName>
                                        </p:attrNameLst>
                                      </p:cBhvr>
                                      <p:to>
                                        <p:strVal val="solid"/>
                                      </p:to>
                                    </p:set>
                                    <p:set>
                                      <p:cBhvr>
                                        <p:cTn id="21" dur="500" fill="hold"/>
                                        <p:tgtEl>
                                          <p:spTgt spid="6">
                                            <p:txEl>
                                              <p:pRg st="11" end="1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45122-0C87-4C53-B793-01A1E232C5DA}"/>
              </a:ext>
            </a:extLst>
          </p:cNvPr>
          <p:cNvPicPr>
            <a:picLocks noChangeAspect="1"/>
          </p:cNvPicPr>
          <p:nvPr/>
        </p:nvPicPr>
        <p:blipFill rotWithShape="1">
          <a:blip r:embed="rId3"/>
          <a:srcRect t="18555"/>
          <a:stretch/>
        </p:blipFill>
        <p:spPr>
          <a:xfrm>
            <a:off x="3536" y="1338147"/>
            <a:ext cx="12184928" cy="5415493"/>
          </a:xfrm>
          <a:prstGeom prst="rect">
            <a:avLst/>
          </a:prstGeom>
        </p:spPr>
      </p:pic>
      <p:sp>
        <p:nvSpPr>
          <p:cNvPr id="2" name="Title 1">
            <a:extLst>
              <a:ext uri="{FF2B5EF4-FFF2-40B4-BE49-F238E27FC236}">
                <a16:creationId xmlns:a16="http://schemas.microsoft.com/office/drawing/2014/main" id="{E2ECC34B-91DA-433C-90DD-1C6E9FE8F8E6}"/>
              </a:ext>
            </a:extLst>
          </p:cNvPr>
          <p:cNvSpPr>
            <a:spLocks noGrp="1"/>
          </p:cNvSpPr>
          <p:nvPr>
            <p:ph type="title"/>
          </p:nvPr>
        </p:nvSpPr>
        <p:spPr>
          <a:xfrm>
            <a:off x="402336" y="198245"/>
            <a:ext cx="11379200" cy="911228"/>
          </a:xfrm>
        </p:spPr>
        <p:txBody>
          <a:bodyPr>
            <a:normAutofit/>
          </a:bodyPr>
          <a:lstStyle/>
          <a:p>
            <a:r>
              <a:rPr lang="en-US" sz="5333" dirty="0">
                <a:latin typeface="Roboto" pitchFamily="2" charset="0"/>
                <a:ea typeface="Roboto" pitchFamily="2" charset="0"/>
              </a:rPr>
              <a:t> School Store</a:t>
            </a:r>
          </a:p>
        </p:txBody>
      </p:sp>
      <p:pic>
        <p:nvPicPr>
          <p:cNvPr id="3" name="Picture 2">
            <a:extLst>
              <a:ext uri="{FF2B5EF4-FFF2-40B4-BE49-F238E27FC236}">
                <a16:creationId xmlns:a16="http://schemas.microsoft.com/office/drawing/2014/main" id="{AC2069E2-DBB4-0AD8-F0C4-CD3090340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5" y="3651250"/>
            <a:ext cx="3960864" cy="2971374"/>
          </a:xfrm>
          <a:prstGeom prst="rect">
            <a:avLst/>
          </a:prstGeom>
        </p:spPr>
      </p:pic>
      <p:pic>
        <p:nvPicPr>
          <p:cNvPr id="6" name="Picture 5">
            <a:extLst>
              <a:ext uri="{FF2B5EF4-FFF2-40B4-BE49-F238E27FC236}">
                <a16:creationId xmlns:a16="http://schemas.microsoft.com/office/drawing/2014/main" id="{BA24C4EF-82EC-64B2-17D0-F30260E9F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173" y="3640675"/>
            <a:ext cx="3960864" cy="2971374"/>
          </a:xfrm>
          <a:prstGeom prst="rect">
            <a:avLst/>
          </a:prstGeom>
        </p:spPr>
      </p:pic>
      <p:pic>
        <p:nvPicPr>
          <p:cNvPr id="7" name="Picture 6">
            <a:extLst>
              <a:ext uri="{FF2B5EF4-FFF2-40B4-BE49-F238E27FC236}">
                <a16:creationId xmlns:a16="http://schemas.microsoft.com/office/drawing/2014/main" id="{190716BC-4172-F050-A425-142DCF3A4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3400" y="3651251"/>
            <a:ext cx="3960865" cy="2971374"/>
          </a:xfrm>
          <a:prstGeom prst="rect">
            <a:avLst/>
          </a:prstGeom>
        </p:spPr>
      </p:pic>
      <p:sp>
        <p:nvSpPr>
          <p:cNvPr id="10" name="TextBox 9">
            <a:extLst>
              <a:ext uri="{FF2B5EF4-FFF2-40B4-BE49-F238E27FC236}">
                <a16:creationId xmlns:a16="http://schemas.microsoft.com/office/drawing/2014/main" id="{BF08F2BE-CB93-ACD1-4643-972DA3F01382}"/>
              </a:ext>
            </a:extLst>
          </p:cNvPr>
          <p:cNvSpPr txBox="1"/>
          <p:nvPr/>
        </p:nvSpPr>
        <p:spPr>
          <a:xfrm>
            <a:off x="336842" y="2006421"/>
            <a:ext cx="3422650" cy="1477328"/>
          </a:xfrm>
          <a:prstGeom prst="rect">
            <a:avLst/>
          </a:prstGeom>
          <a:noFill/>
        </p:spPr>
        <p:txBody>
          <a:bodyPr wrap="square" rtlCol="0">
            <a:spAutoFit/>
          </a:bodyPr>
          <a:lstStyle/>
          <a:p>
            <a:pPr algn="l"/>
            <a:r>
              <a:rPr lang="en-US" dirty="0">
                <a:solidFill>
                  <a:schemeClr val="accent3"/>
                </a:solidFill>
              </a:rPr>
              <a:t>Step 1: Go to the school store, by clicking one of the two store options. The homepage for the school store will look like the image below</a:t>
            </a:r>
          </a:p>
        </p:txBody>
      </p:sp>
      <p:sp>
        <p:nvSpPr>
          <p:cNvPr id="22" name="TextBox 21">
            <a:extLst>
              <a:ext uri="{FF2B5EF4-FFF2-40B4-BE49-F238E27FC236}">
                <a16:creationId xmlns:a16="http://schemas.microsoft.com/office/drawing/2014/main" id="{50CB71D9-ABBA-436E-B2F9-9C82D30F259D}"/>
              </a:ext>
            </a:extLst>
          </p:cNvPr>
          <p:cNvSpPr txBox="1"/>
          <p:nvPr/>
        </p:nvSpPr>
        <p:spPr>
          <a:xfrm>
            <a:off x="4380611" y="2006420"/>
            <a:ext cx="342265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3"/>
                </a:solidFill>
              </a:rPr>
              <a:t>Step 2: Find and select the items you would like to purchase and highlight them or click “buy” shown in the image below</a:t>
            </a:r>
          </a:p>
        </p:txBody>
      </p:sp>
      <p:sp>
        <p:nvSpPr>
          <p:cNvPr id="25" name="TextBox 24">
            <a:extLst>
              <a:ext uri="{FF2B5EF4-FFF2-40B4-BE49-F238E27FC236}">
                <a16:creationId xmlns:a16="http://schemas.microsoft.com/office/drawing/2014/main" id="{3D4285A6-6387-AC61-92B2-25874F4F0620}"/>
              </a:ext>
            </a:extLst>
          </p:cNvPr>
          <p:cNvSpPr txBox="1"/>
          <p:nvPr/>
        </p:nvSpPr>
        <p:spPr>
          <a:xfrm>
            <a:off x="8432510" y="2006420"/>
            <a:ext cx="3422650"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3"/>
                </a:solidFill>
              </a:rPr>
              <a:t>Step 3: Click purchase to finalize the items you want to get, shown in the image below. Then wait for delivery! </a:t>
            </a:r>
          </a:p>
        </p:txBody>
      </p:sp>
    </p:spTree>
    <p:extLst>
      <p:ext uri="{BB962C8B-B14F-4D97-AF65-F5344CB8AC3E}">
        <p14:creationId xmlns:p14="http://schemas.microsoft.com/office/powerpoint/2010/main" val="337248210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6_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5_Civic">
  <a:themeElements>
    <a:clrScheme name="Custom 6">
      <a:dk1>
        <a:srgbClr val="242729"/>
      </a:dk1>
      <a:lt1>
        <a:srgbClr val="FFFFFF"/>
      </a:lt1>
      <a:dk2>
        <a:srgbClr val="3D5EAB"/>
      </a:dk2>
      <a:lt2>
        <a:srgbClr val="E8EAE9"/>
      </a:lt2>
      <a:accent1>
        <a:srgbClr val="FDFFF6"/>
      </a:accent1>
      <a:accent2>
        <a:srgbClr val="FFFBAE"/>
      </a:accent2>
      <a:accent3>
        <a:srgbClr val="FDFF8B"/>
      </a:accent3>
      <a:accent4>
        <a:srgbClr val="FFFA63"/>
      </a:accent4>
      <a:accent5>
        <a:srgbClr val="FFF03F"/>
      </a:accent5>
      <a:accent6>
        <a:srgbClr val="EBE71B"/>
      </a:accent6>
      <a:hlink>
        <a:srgbClr val="FFFBAE"/>
      </a:hlink>
      <a:folHlink>
        <a:srgbClr val="FFF9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FDC963B159714DB565EBB1A9CFF4F4" ma:contentTypeVersion="15" ma:contentTypeDescription="Create a new document." ma:contentTypeScope="" ma:versionID="5ebdb3e6ae9bd1099438cde35a7adf94">
  <xsd:schema xmlns:xsd="http://www.w3.org/2001/XMLSchema" xmlns:xs="http://www.w3.org/2001/XMLSchema" xmlns:p="http://schemas.microsoft.com/office/2006/metadata/properties" xmlns:ns2="de9c1e1a-aab6-4417-b3be-8c079f357479" xmlns:ns3="50f5959b-3453-4eb9-99c6-42fa903d6fb9" targetNamespace="http://schemas.microsoft.com/office/2006/metadata/properties" ma:root="true" ma:fieldsID="dd1a7718bbd6d861e65be97da6ff3d15" ns2:_="" ns3:_="">
    <xsd:import namespace="de9c1e1a-aab6-4417-b3be-8c079f357479"/>
    <xsd:import namespace="50f5959b-3453-4eb9-99c6-42fa903d6f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c1e1a-aab6-4417-b3be-8c079f357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7c6658d-f847-4dd3-8b22-4488dbeeea68"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5959b-3453-4eb9-99c6-42fa903d6f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73bc7f1-3619-4100-a9c3-4a66d0b58c7e}" ma:internalName="TaxCatchAll" ma:showField="CatchAllData" ma:web="50f5959b-3453-4eb9-99c6-42fa903d6f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f5959b-3453-4eb9-99c6-42fa903d6fb9" xsi:nil="true"/>
    <lcf76f155ced4ddcb4097134ff3c332f xmlns="de9c1e1a-aab6-4417-b3be-8c079f3574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09DE1E-7C03-40E2-AF84-08B3E7440554}">
  <ds:schemaRefs>
    <ds:schemaRef ds:uri="http://schemas.microsoft.com/office/2006/metadata/contentType"/>
    <ds:schemaRef ds:uri="http://schemas.microsoft.com/office/2006/metadata/properties/metaAttributes"/>
    <ds:schemaRef ds:uri="http://www.w3.org/2000/xmlns/"/>
    <ds:schemaRef ds:uri="http://www.w3.org/2001/XMLSchema"/>
    <ds:schemaRef ds:uri="de9c1e1a-aab6-4417-b3be-8c079f357479"/>
    <ds:schemaRef ds:uri="50f5959b-3453-4eb9-99c6-42fa903d6fb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68865F-CC40-4920-8D5F-312480F163C7}">
  <ds:schemaRefs>
    <ds:schemaRef ds:uri="http://www.w3.org/XML/1998/namespace"/>
    <ds:schemaRef ds:uri="http://purl.org/dc/dcmitype/"/>
    <ds:schemaRef ds:uri="http://schemas.microsoft.com/office/2006/documentManagement/types"/>
    <ds:schemaRef ds:uri="http://purl.org/dc/terms/"/>
    <ds:schemaRef ds:uri="de9c1e1a-aab6-4417-b3be-8c079f357479"/>
    <ds:schemaRef ds:uri="http://schemas.microsoft.com/office/infopath/2007/PartnerControls"/>
    <ds:schemaRef ds:uri="50f5959b-3453-4eb9-99c6-42fa903d6fb9"/>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0ABC7AF-D9DC-4D5E-A3A4-AC38F505FD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1410</Words>
  <Application>Microsoft Macintosh PowerPoint</Application>
  <PresentationFormat>Widescreen</PresentationFormat>
  <Paragraphs>111</Paragraphs>
  <Slides>13</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Aptos</vt:lpstr>
      <vt:lpstr>Arial</vt:lpstr>
      <vt:lpstr>Calibri</vt:lpstr>
      <vt:lpstr>Courier New</vt:lpstr>
      <vt:lpstr>Georgia</vt:lpstr>
      <vt:lpstr>Roboto</vt:lpstr>
      <vt:lpstr>Trebuchet MS</vt:lpstr>
      <vt:lpstr>Wingdings</vt:lpstr>
      <vt:lpstr>Wingdings 2</vt:lpstr>
      <vt:lpstr>1_Civic</vt:lpstr>
      <vt:lpstr>6_Civic</vt:lpstr>
      <vt:lpstr>5_Civic</vt:lpstr>
      <vt:lpstr>Getting Started with PBIS Rewards</vt:lpstr>
      <vt:lpstr>PowerPoint Presentation</vt:lpstr>
      <vt:lpstr>PowerPoint Presentation</vt:lpstr>
      <vt:lpstr>Web Portal Log In</vt:lpstr>
      <vt:lpstr>PowerPoint Presentation</vt:lpstr>
      <vt:lpstr>PowerPoint Presentation</vt:lpstr>
      <vt:lpstr>PowerPoint Presentation</vt:lpstr>
      <vt:lpstr>PowerPoint Presentation</vt:lpstr>
      <vt:lpstr> School Store</vt:lpstr>
      <vt:lpstr> SEL Check-In</vt:lpstr>
      <vt:lpstr>PBIS GAME DAYS</vt:lpstr>
      <vt:lpstr>PBIS Game Days cont.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PBIS Rewards</dc:title>
  <dc:creator>Adam Efird</dc:creator>
  <cp:lastModifiedBy>Natalie Brown</cp:lastModifiedBy>
  <cp:revision>22</cp:revision>
  <dcterms:created xsi:type="dcterms:W3CDTF">2024-07-21T17:45:40Z</dcterms:created>
  <dcterms:modified xsi:type="dcterms:W3CDTF">2024-09-30T18:51:12Z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0x010100CBFDC963B159714DB565EBB1A9CFF4F4</vt:lpwstr>
  </property>
  <property fmtid="{D5CDD505-2E9C-101B-9397-08002B2CF9AE}" pid="3" name="MediaServiceImageTags">
    <vt:lpwstr/>
  </property>
</Properties>
</file>