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3"/>
  </p:notesMasterIdLst>
  <p:sldIdLst>
    <p:sldId id="256" r:id="rId2"/>
    <p:sldId id="259" r:id="rId3"/>
    <p:sldId id="260" r:id="rId4"/>
    <p:sldId id="261" r:id="rId5"/>
    <p:sldId id="262" r:id="rId6"/>
    <p:sldId id="263" r:id="rId7"/>
    <p:sldId id="264" r:id="rId8"/>
    <p:sldId id="319" r:id="rId9"/>
    <p:sldId id="265" r:id="rId10"/>
    <p:sldId id="266" r:id="rId11"/>
    <p:sldId id="267" r:id="rId12"/>
    <p:sldId id="268" r:id="rId13"/>
    <p:sldId id="269" r:id="rId14"/>
    <p:sldId id="270" r:id="rId15"/>
    <p:sldId id="307" r:id="rId16"/>
    <p:sldId id="316" r:id="rId17"/>
    <p:sldId id="308" r:id="rId18"/>
    <p:sldId id="309" r:id="rId19"/>
    <p:sldId id="310" r:id="rId20"/>
    <p:sldId id="311" r:id="rId21"/>
    <p:sldId id="271" r:id="rId22"/>
    <p:sldId id="272" r:id="rId23"/>
    <p:sldId id="314" r:id="rId24"/>
    <p:sldId id="315" r:id="rId25"/>
    <p:sldId id="273" r:id="rId26"/>
    <p:sldId id="274" r:id="rId27"/>
    <p:sldId id="289" r:id="rId28"/>
    <p:sldId id="312" r:id="rId29"/>
    <p:sldId id="290"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 id="317" r:id="rId45"/>
    <p:sldId id="291" r:id="rId46"/>
    <p:sldId id="292" r:id="rId47"/>
    <p:sldId id="302" r:id="rId48"/>
    <p:sldId id="303" r:id="rId49"/>
    <p:sldId id="304" r:id="rId50"/>
    <p:sldId id="305" r:id="rId51"/>
    <p:sldId id="306" r:id="rId52"/>
    <p:sldId id="293" r:id="rId53"/>
    <p:sldId id="294" r:id="rId54"/>
    <p:sldId id="295" r:id="rId55"/>
    <p:sldId id="318" r:id="rId56"/>
    <p:sldId id="296" r:id="rId57"/>
    <p:sldId id="297" r:id="rId58"/>
    <p:sldId id="298" r:id="rId59"/>
    <p:sldId id="299" r:id="rId60"/>
    <p:sldId id="300" r:id="rId61"/>
    <p:sldId id="301" r:id="rId62"/>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p:restoredTop sz="95470"/>
  </p:normalViewPr>
  <p:slideViewPr>
    <p:cSldViewPr snapToGrid="0" snapToObjects="1">
      <p:cViewPr varScale="1">
        <p:scale>
          <a:sx n="86" d="100"/>
          <a:sy n="86" d="100"/>
        </p:scale>
        <p:origin x="331" y="58"/>
      </p:cViewPr>
      <p:guideLst/>
    </p:cSldViewPr>
  </p:slideViewPr>
  <p:outlineViewPr>
    <p:cViewPr>
      <p:scale>
        <a:sx n="33" d="100"/>
        <a:sy n="33" d="100"/>
      </p:scale>
      <p:origin x="0" y="-1440"/>
    </p:cViewPr>
    <p:sldLst>
      <p:sld r:id="rId1" collapse="1"/>
    </p:sldLst>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3" d="100"/>
          <a:sy n="93" d="100"/>
        </p:scale>
        <p:origin x="2424" y="20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3FB7790-2585-764E-A4EF-7BA4CB75D94A}" type="datetimeFigureOut">
              <a:rPr lang="en-US" smtClean="0"/>
              <a:t>5/4/2022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ADB50FA-933B-2D44-ABC6-081F1BC2B1F2}" type="slidenum">
              <a:rPr lang="en-US" smtClean="0"/>
              <a:t>‹#›</a:t>
            </a:fld>
            <a:endParaRPr lang="en-US"/>
          </a:p>
        </p:txBody>
      </p:sp>
    </p:spTree>
    <p:extLst>
      <p:ext uri="{BB962C8B-B14F-4D97-AF65-F5344CB8AC3E}">
        <p14:creationId xmlns:p14="http://schemas.microsoft.com/office/powerpoint/2010/main" val="71584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a:t>
            </a:fld>
            <a:endParaRPr lang="en-US"/>
          </a:p>
        </p:txBody>
      </p:sp>
    </p:spTree>
    <p:extLst>
      <p:ext uri="{BB962C8B-B14F-4D97-AF65-F5344CB8AC3E}">
        <p14:creationId xmlns:p14="http://schemas.microsoft.com/office/powerpoint/2010/main" val="309810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14</a:t>
            </a:fld>
            <a:endParaRPr lang="en-US"/>
          </a:p>
        </p:txBody>
      </p:sp>
    </p:spTree>
    <p:extLst>
      <p:ext uri="{BB962C8B-B14F-4D97-AF65-F5344CB8AC3E}">
        <p14:creationId xmlns:p14="http://schemas.microsoft.com/office/powerpoint/2010/main" val="2242938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15</a:t>
            </a:fld>
            <a:endParaRPr lang="en-US"/>
          </a:p>
        </p:txBody>
      </p:sp>
    </p:spTree>
    <p:extLst>
      <p:ext uri="{BB962C8B-B14F-4D97-AF65-F5344CB8AC3E}">
        <p14:creationId xmlns:p14="http://schemas.microsoft.com/office/powerpoint/2010/main" val="1801813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17</a:t>
            </a:fld>
            <a:endParaRPr lang="en-US"/>
          </a:p>
        </p:txBody>
      </p:sp>
    </p:spTree>
    <p:extLst>
      <p:ext uri="{BB962C8B-B14F-4D97-AF65-F5344CB8AC3E}">
        <p14:creationId xmlns:p14="http://schemas.microsoft.com/office/powerpoint/2010/main" val="1325278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18</a:t>
            </a:fld>
            <a:endParaRPr lang="en-US"/>
          </a:p>
        </p:txBody>
      </p:sp>
    </p:spTree>
    <p:extLst>
      <p:ext uri="{BB962C8B-B14F-4D97-AF65-F5344CB8AC3E}">
        <p14:creationId xmlns:p14="http://schemas.microsoft.com/office/powerpoint/2010/main" val="887692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19</a:t>
            </a:fld>
            <a:endParaRPr lang="en-US"/>
          </a:p>
        </p:txBody>
      </p:sp>
    </p:spTree>
    <p:extLst>
      <p:ext uri="{BB962C8B-B14F-4D97-AF65-F5344CB8AC3E}">
        <p14:creationId xmlns:p14="http://schemas.microsoft.com/office/powerpoint/2010/main" val="1828997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20</a:t>
            </a:fld>
            <a:endParaRPr lang="en-US"/>
          </a:p>
        </p:txBody>
      </p:sp>
    </p:spTree>
    <p:extLst>
      <p:ext uri="{BB962C8B-B14F-4D97-AF65-F5344CB8AC3E}">
        <p14:creationId xmlns:p14="http://schemas.microsoft.com/office/powerpoint/2010/main" val="463340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21</a:t>
            </a:fld>
            <a:endParaRPr lang="en-US"/>
          </a:p>
        </p:txBody>
      </p:sp>
    </p:spTree>
    <p:extLst>
      <p:ext uri="{BB962C8B-B14F-4D97-AF65-F5344CB8AC3E}">
        <p14:creationId xmlns:p14="http://schemas.microsoft.com/office/powerpoint/2010/main" val="1371461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43</a:t>
            </a:fld>
            <a:endParaRPr lang="en-US"/>
          </a:p>
        </p:txBody>
      </p:sp>
    </p:spTree>
    <p:extLst>
      <p:ext uri="{BB962C8B-B14F-4D97-AF65-F5344CB8AC3E}">
        <p14:creationId xmlns:p14="http://schemas.microsoft.com/office/powerpoint/2010/main" val="1690872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2</a:t>
            </a:fld>
            <a:endParaRPr lang="en-US"/>
          </a:p>
        </p:txBody>
      </p:sp>
    </p:spTree>
    <p:extLst>
      <p:ext uri="{BB962C8B-B14F-4D97-AF65-F5344CB8AC3E}">
        <p14:creationId xmlns:p14="http://schemas.microsoft.com/office/powerpoint/2010/main" val="330231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7</a:t>
            </a:fld>
            <a:endParaRPr lang="en-US"/>
          </a:p>
        </p:txBody>
      </p:sp>
    </p:spTree>
    <p:extLst>
      <p:ext uri="{BB962C8B-B14F-4D97-AF65-F5344CB8AC3E}">
        <p14:creationId xmlns:p14="http://schemas.microsoft.com/office/powerpoint/2010/main" val="2200364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a:p>
            <a:pPr lvl="3"/>
            <a:r>
              <a:rPr lang="en-US" dirty="0"/>
              <a:t>1.  The final regulations impose no prohibition of conflict of interest or bias for . . . advisors, nor any training requirement for such advisors, in order to leave recipients as much flexibility as possible to comply with the requirement to provide those advisors. The Department believes that advisors in such a role do not need to be unbiased or lack conflicts of interest precisely because the role of such advisor is to conduct cross-examination on behalf of one party, and [universities] can determine to what extent a [university] wishes to provide training for advisors whom a [university] may need to provide to a party to conduct cross-examination </a:t>
            </a:r>
          </a:p>
          <a:p>
            <a:pPr lvl="3"/>
            <a:r>
              <a:rPr lang="en-US" dirty="0"/>
              <a:t>2.  Title IX Coordinator’s signing of a formal complaint does not place the Title IX Coordinator in a position adverse to the respondent and does not prevent the Title IX Coordinator from being free from bias or conflict of interest. Determining that allegations warrant investigation does not necessarily show bias.</a:t>
            </a:r>
          </a:p>
          <a:p>
            <a:endParaRPr lang="en-US" dirty="0"/>
          </a:p>
        </p:txBody>
      </p:sp>
      <p:sp>
        <p:nvSpPr>
          <p:cNvPr id="4" name="Slide Number Placeholder 3"/>
          <p:cNvSpPr>
            <a:spLocks noGrp="1"/>
          </p:cNvSpPr>
          <p:nvPr>
            <p:ph type="sldNum" sz="quarter" idx="5"/>
          </p:nvPr>
        </p:nvSpPr>
        <p:spPr/>
        <p:txBody>
          <a:bodyPr/>
          <a:lstStyle/>
          <a:p>
            <a:fld id="{4ADB50FA-933B-2D44-ABC6-081F1BC2B1F2}" type="slidenum">
              <a:rPr lang="en-US" smtClean="0"/>
              <a:t>8</a:t>
            </a:fld>
            <a:endParaRPr lang="en-US"/>
          </a:p>
        </p:txBody>
      </p:sp>
    </p:spTree>
    <p:extLst>
      <p:ext uri="{BB962C8B-B14F-4D97-AF65-F5344CB8AC3E}">
        <p14:creationId xmlns:p14="http://schemas.microsoft.com/office/powerpoint/2010/main" val="348270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9</a:t>
            </a:fld>
            <a:endParaRPr lang="en-US"/>
          </a:p>
        </p:txBody>
      </p:sp>
    </p:spTree>
    <p:extLst>
      <p:ext uri="{BB962C8B-B14F-4D97-AF65-F5344CB8AC3E}">
        <p14:creationId xmlns:p14="http://schemas.microsoft.com/office/powerpoint/2010/main" val="3701786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10</a:t>
            </a:fld>
            <a:endParaRPr lang="en-US"/>
          </a:p>
        </p:txBody>
      </p:sp>
    </p:spTree>
    <p:extLst>
      <p:ext uri="{BB962C8B-B14F-4D97-AF65-F5344CB8AC3E}">
        <p14:creationId xmlns:p14="http://schemas.microsoft.com/office/powerpoint/2010/main" val="3209153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11</a:t>
            </a:fld>
            <a:endParaRPr lang="en-US"/>
          </a:p>
        </p:txBody>
      </p:sp>
    </p:spTree>
    <p:extLst>
      <p:ext uri="{BB962C8B-B14F-4D97-AF65-F5344CB8AC3E}">
        <p14:creationId xmlns:p14="http://schemas.microsoft.com/office/powerpoint/2010/main" val="3588878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12</a:t>
            </a:fld>
            <a:endParaRPr lang="en-US"/>
          </a:p>
        </p:txBody>
      </p:sp>
    </p:spTree>
    <p:extLst>
      <p:ext uri="{BB962C8B-B14F-4D97-AF65-F5344CB8AC3E}">
        <p14:creationId xmlns:p14="http://schemas.microsoft.com/office/powerpoint/2010/main" val="3119810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ADB50FA-933B-2D44-ABC6-081F1BC2B1F2}" type="slidenum">
              <a:rPr lang="en-US" smtClean="0"/>
              <a:t>13</a:t>
            </a:fld>
            <a:endParaRPr lang="en-US"/>
          </a:p>
        </p:txBody>
      </p:sp>
    </p:spTree>
    <p:extLst>
      <p:ext uri="{BB962C8B-B14F-4D97-AF65-F5344CB8AC3E}">
        <p14:creationId xmlns:p14="http://schemas.microsoft.com/office/powerpoint/2010/main" val="3444982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5/4/2022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5/4/2022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5/4/2022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5/4/2022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5/4/2022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5/4/2022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5/4/2022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5/4/2022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5/4/2022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5/4/2022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5/4/2022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5/4/2022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5.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77AA8-F25E-874B-9992-9AE66EB4AA13}"/>
              </a:ext>
            </a:extLst>
          </p:cNvPr>
          <p:cNvSpPr>
            <a:spLocks noGrp="1"/>
          </p:cNvSpPr>
          <p:nvPr>
            <p:ph type="ctrTitle"/>
          </p:nvPr>
        </p:nvSpPr>
        <p:spPr>
          <a:xfrm>
            <a:off x="-247363" y="392555"/>
            <a:ext cx="8829675" cy="2268559"/>
          </a:xfrm>
        </p:spPr>
        <p:txBody>
          <a:bodyPr>
            <a:normAutofit fontScale="90000"/>
          </a:bodyPr>
          <a:lstStyle/>
          <a:p>
            <a:r>
              <a:rPr lang="en-US" dirty="0"/>
              <a:t>Title IX</a:t>
            </a:r>
            <a:br>
              <a:rPr lang="en-US" dirty="0"/>
            </a:br>
            <a:r>
              <a:rPr lang="en-US" dirty="0"/>
              <a:t>Overview and Implementation</a:t>
            </a:r>
          </a:p>
        </p:txBody>
      </p:sp>
      <p:sp>
        <p:nvSpPr>
          <p:cNvPr id="7" name="Subtitle 6">
            <a:extLst>
              <a:ext uri="{FF2B5EF4-FFF2-40B4-BE49-F238E27FC236}">
                <a16:creationId xmlns:a16="http://schemas.microsoft.com/office/drawing/2014/main" id="{F340CECD-CD8F-4342-8BA1-303F7AB611D0}"/>
              </a:ext>
            </a:extLst>
          </p:cNvPr>
          <p:cNvSpPr>
            <a:spLocks noGrp="1"/>
          </p:cNvSpPr>
          <p:nvPr>
            <p:ph type="subTitle" idx="1"/>
          </p:nvPr>
        </p:nvSpPr>
        <p:spPr>
          <a:xfrm>
            <a:off x="3111487" y="2438390"/>
            <a:ext cx="5357600" cy="1160213"/>
          </a:xfrm>
        </p:spPr>
        <p:txBody>
          <a:bodyPr/>
          <a:lstStyle/>
          <a:p>
            <a:r>
              <a:rPr lang="en-US" dirty="0"/>
              <a:t>Provided by Miller Farmer Law Firm</a:t>
            </a:r>
          </a:p>
        </p:txBody>
      </p:sp>
      <p:pic>
        <p:nvPicPr>
          <p:cNvPr id="9" name="Picture 8">
            <a:extLst>
              <a:ext uri="{FF2B5EF4-FFF2-40B4-BE49-F238E27FC236}">
                <a16:creationId xmlns:a16="http://schemas.microsoft.com/office/drawing/2014/main" id="{3877B58F-15AE-3A45-8A1E-E004859580DE}"/>
              </a:ext>
            </a:extLst>
          </p:cNvPr>
          <p:cNvPicPr>
            <a:picLocks noChangeAspect="1"/>
          </p:cNvPicPr>
          <p:nvPr/>
        </p:nvPicPr>
        <p:blipFill>
          <a:blip r:embed="rId3"/>
          <a:stretch>
            <a:fillRect/>
          </a:stretch>
        </p:blipFill>
        <p:spPr>
          <a:xfrm>
            <a:off x="7328104" y="4301929"/>
            <a:ext cx="4016523" cy="1995631"/>
          </a:xfrm>
          <a:prstGeom prst="rect">
            <a:avLst/>
          </a:prstGeom>
          <a:effectLst>
            <a:softEdge rad="114300"/>
          </a:effectLst>
        </p:spPr>
      </p:pic>
    </p:spTree>
    <p:extLst>
      <p:ext uri="{BB962C8B-B14F-4D97-AF65-F5344CB8AC3E}">
        <p14:creationId xmlns:p14="http://schemas.microsoft.com/office/powerpoint/2010/main" val="595016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D45FE-D900-3940-8DF3-7C75764B9D65}"/>
              </a:ext>
            </a:extLst>
          </p:cNvPr>
          <p:cNvSpPr>
            <a:spLocks noGrp="1"/>
          </p:cNvSpPr>
          <p:nvPr>
            <p:ph type="title"/>
          </p:nvPr>
        </p:nvSpPr>
        <p:spPr>
          <a:xfrm>
            <a:off x="2611808" y="378801"/>
            <a:ext cx="7958331" cy="563544"/>
          </a:xfrm>
        </p:spPr>
        <p:txBody>
          <a:bodyPr/>
          <a:lstStyle/>
          <a:p>
            <a:r>
              <a:rPr lang="en-US" b="1" dirty="0"/>
              <a:t>Policies</a:t>
            </a:r>
          </a:p>
        </p:txBody>
      </p:sp>
      <p:sp>
        <p:nvSpPr>
          <p:cNvPr id="3" name="Content Placeholder 2">
            <a:extLst>
              <a:ext uri="{FF2B5EF4-FFF2-40B4-BE49-F238E27FC236}">
                <a16:creationId xmlns:a16="http://schemas.microsoft.com/office/drawing/2014/main" id="{4832530C-7AE7-5B41-AE3F-F16F115D7696}"/>
              </a:ext>
            </a:extLst>
          </p:cNvPr>
          <p:cNvSpPr>
            <a:spLocks noGrp="1"/>
          </p:cNvSpPr>
          <p:nvPr>
            <p:ph idx="1"/>
          </p:nvPr>
        </p:nvSpPr>
        <p:spPr>
          <a:xfrm>
            <a:off x="1474838" y="706370"/>
            <a:ext cx="9516249" cy="5768172"/>
          </a:xfrm>
        </p:spPr>
        <p:txBody>
          <a:bodyPr>
            <a:normAutofit lnSpcReduction="10000"/>
          </a:bodyPr>
          <a:lstStyle/>
          <a:p>
            <a:endParaRPr lang="en-US" dirty="0"/>
          </a:p>
          <a:p>
            <a:pPr lvl="2"/>
            <a:r>
              <a:rPr lang="en-US" sz="2000" dirty="0"/>
              <a:t>How to report/file complaint</a:t>
            </a:r>
          </a:p>
          <a:p>
            <a:pPr lvl="2"/>
            <a:r>
              <a:rPr lang="en-US" sz="2000" dirty="0"/>
              <a:t>Equal and fair treatment for complainant and respondent</a:t>
            </a:r>
          </a:p>
          <a:p>
            <a:pPr lvl="2"/>
            <a:r>
              <a:rPr lang="en-US" sz="2000" dirty="0"/>
              <a:t>Objective evaluation of the evidence</a:t>
            </a:r>
          </a:p>
          <a:p>
            <a:pPr lvl="2"/>
            <a:r>
              <a:rPr lang="en-US" sz="2000" dirty="0"/>
              <a:t>No Conflict of Interest of Bias for Title IX Personnel</a:t>
            </a:r>
          </a:p>
          <a:p>
            <a:pPr lvl="2"/>
            <a:r>
              <a:rPr lang="en-US" sz="2000" dirty="0"/>
              <a:t>Start with presumption that respondent is innocent</a:t>
            </a:r>
          </a:p>
          <a:p>
            <a:pPr lvl="2"/>
            <a:r>
              <a:rPr lang="en-US" sz="2000" dirty="0"/>
              <a:t>Reasonably Prompt Time Frames</a:t>
            </a:r>
          </a:p>
          <a:p>
            <a:pPr lvl="2"/>
            <a:r>
              <a:rPr lang="en-US" sz="2000" dirty="0"/>
              <a:t>Range of Possible Disciplinary Sanctions and Remedies</a:t>
            </a:r>
          </a:p>
          <a:p>
            <a:pPr lvl="3"/>
            <a:r>
              <a:rPr lang="en-US" dirty="0"/>
              <a:t>Remedies must be designed to restore or preserve equal access to the school’s education program and activities. </a:t>
            </a:r>
          </a:p>
          <a:p>
            <a:pPr lvl="2"/>
            <a:r>
              <a:rPr lang="en-US" sz="2000" dirty="0"/>
              <a:t>Standard of Proof (Preponderance of the Evidence OR Clear and Convincing), must apply to ALL cases</a:t>
            </a:r>
          </a:p>
          <a:p>
            <a:pPr lvl="2"/>
            <a:r>
              <a:rPr lang="en-US" sz="2000" dirty="0"/>
              <a:t>Appeal procedures </a:t>
            </a:r>
          </a:p>
          <a:p>
            <a:endParaRPr lang="en-US" dirty="0"/>
          </a:p>
        </p:txBody>
      </p:sp>
    </p:spTree>
    <p:extLst>
      <p:ext uri="{BB962C8B-B14F-4D97-AF65-F5344CB8AC3E}">
        <p14:creationId xmlns:p14="http://schemas.microsoft.com/office/powerpoint/2010/main" val="120222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050D1-90E9-EF4A-867F-F99FD97229BA}"/>
              </a:ext>
            </a:extLst>
          </p:cNvPr>
          <p:cNvSpPr>
            <a:spLocks noGrp="1"/>
          </p:cNvSpPr>
          <p:nvPr>
            <p:ph type="title"/>
          </p:nvPr>
        </p:nvSpPr>
        <p:spPr>
          <a:xfrm>
            <a:off x="2951021" y="557333"/>
            <a:ext cx="7958331" cy="1077229"/>
          </a:xfrm>
        </p:spPr>
        <p:txBody>
          <a:bodyPr>
            <a:normAutofit/>
          </a:bodyPr>
          <a:lstStyle/>
          <a:p>
            <a:r>
              <a:rPr lang="en-US" sz="4000" dirty="0"/>
              <a:t>Procedures/Processes</a:t>
            </a:r>
          </a:p>
        </p:txBody>
      </p:sp>
      <p:sp>
        <p:nvSpPr>
          <p:cNvPr id="3" name="Content Placeholder 2">
            <a:extLst>
              <a:ext uri="{FF2B5EF4-FFF2-40B4-BE49-F238E27FC236}">
                <a16:creationId xmlns:a16="http://schemas.microsoft.com/office/drawing/2014/main" id="{E08DDB55-6F2E-E241-A427-630A15820002}"/>
              </a:ext>
            </a:extLst>
          </p:cNvPr>
          <p:cNvSpPr>
            <a:spLocks noGrp="1"/>
          </p:cNvSpPr>
          <p:nvPr>
            <p:ph idx="1"/>
          </p:nvPr>
        </p:nvSpPr>
        <p:spPr>
          <a:xfrm>
            <a:off x="1946787" y="1634562"/>
            <a:ext cx="8623352" cy="4415382"/>
          </a:xfrm>
        </p:spPr>
        <p:txBody>
          <a:bodyPr>
            <a:normAutofit lnSpcReduction="10000"/>
          </a:bodyPr>
          <a:lstStyle/>
          <a:p>
            <a:endParaRPr lang="en-US" dirty="0"/>
          </a:p>
          <a:p>
            <a:pPr lvl="2" fontAlgn="base"/>
            <a:r>
              <a:rPr lang="en-US" sz="3600" dirty="0"/>
              <a:t>Concerns/Reports</a:t>
            </a:r>
          </a:p>
          <a:p>
            <a:pPr lvl="2" fontAlgn="base"/>
            <a:r>
              <a:rPr lang="en-US" sz="3600" dirty="0"/>
              <a:t>Informal Complaints</a:t>
            </a:r>
          </a:p>
          <a:p>
            <a:pPr lvl="2" fontAlgn="base"/>
            <a:r>
              <a:rPr lang="en-US" sz="3600" dirty="0"/>
              <a:t>Formal Complaints</a:t>
            </a:r>
          </a:p>
          <a:p>
            <a:pPr lvl="2" fontAlgn="base"/>
            <a:r>
              <a:rPr lang="en-US" sz="3600" dirty="0"/>
              <a:t>Appeals</a:t>
            </a:r>
          </a:p>
          <a:p>
            <a:pPr lvl="2" fontAlgn="base"/>
            <a:r>
              <a:rPr lang="en-US" sz="3600" dirty="0"/>
              <a:t>Informal Resolution</a:t>
            </a:r>
          </a:p>
          <a:p>
            <a:endParaRPr lang="en-US" dirty="0"/>
          </a:p>
        </p:txBody>
      </p:sp>
      <p:pic>
        <p:nvPicPr>
          <p:cNvPr id="5" name="Picture 4">
            <a:extLst>
              <a:ext uri="{FF2B5EF4-FFF2-40B4-BE49-F238E27FC236}">
                <a16:creationId xmlns:a16="http://schemas.microsoft.com/office/drawing/2014/main" id="{6BB5D7F8-7C63-D64C-ACF7-20B00344EC66}"/>
              </a:ext>
            </a:extLst>
          </p:cNvPr>
          <p:cNvPicPr>
            <a:picLocks noChangeAspect="1"/>
          </p:cNvPicPr>
          <p:nvPr/>
        </p:nvPicPr>
        <p:blipFill>
          <a:blip r:embed="rId3"/>
          <a:stretch>
            <a:fillRect/>
          </a:stretch>
        </p:blipFill>
        <p:spPr>
          <a:xfrm>
            <a:off x="7959622" y="2895396"/>
            <a:ext cx="2501915" cy="1661856"/>
          </a:xfrm>
          <a:prstGeom prst="rect">
            <a:avLst/>
          </a:prstGeom>
          <a:effectLst>
            <a:softEdge rad="241300"/>
          </a:effectLst>
        </p:spPr>
      </p:pic>
    </p:spTree>
    <p:extLst>
      <p:ext uri="{BB962C8B-B14F-4D97-AF65-F5344CB8AC3E}">
        <p14:creationId xmlns:p14="http://schemas.microsoft.com/office/powerpoint/2010/main" val="228233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EE838B-DD94-8F47-AD15-A93E655DB347}"/>
              </a:ext>
            </a:extLst>
          </p:cNvPr>
          <p:cNvSpPr>
            <a:spLocks noGrp="1"/>
          </p:cNvSpPr>
          <p:nvPr>
            <p:ph idx="1"/>
          </p:nvPr>
        </p:nvSpPr>
        <p:spPr>
          <a:xfrm>
            <a:off x="1632936" y="227053"/>
            <a:ext cx="9811812" cy="6455663"/>
          </a:xfrm>
        </p:spPr>
        <p:txBody>
          <a:bodyPr>
            <a:normAutofit/>
          </a:bodyPr>
          <a:lstStyle/>
          <a:p>
            <a:endParaRPr lang="en-US" dirty="0"/>
          </a:p>
          <a:p>
            <a:pPr lvl="2" fontAlgn="base"/>
            <a:r>
              <a:rPr lang="en-US" sz="2200" dirty="0"/>
              <a:t>All Staff</a:t>
            </a:r>
          </a:p>
          <a:p>
            <a:pPr lvl="2" fontAlgn="base"/>
            <a:r>
              <a:rPr lang="en-US" sz="2200" dirty="0"/>
              <a:t>Title IX Personnel </a:t>
            </a:r>
          </a:p>
          <a:p>
            <a:pPr lvl="3" fontAlgn="base">
              <a:spcBef>
                <a:spcPts val="0"/>
              </a:spcBef>
            </a:pPr>
            <a:r>
              <a:rPr lang="en-US" sz="2200" dirty="0"/>
              <a:t>Definition of Sexual Harassment</a:t>
            </a:r>
          </a:p>
          <a:p>
            <a:pPr lvl="3" fontAlgn="base">
              <a:spcBef>
                <a:spcPts val="0"/>
              </a:spcBef>
            </a:pPr>
            <a:r>
              <a:rPr lang="en-US" sz="2200" dirty="0"/>
              <a:t>Scope of the School’s Education Program or Activity</a:t>
            </a:r>
          </a:p>
          <a:p>
            <a:pPr lvl="3" fontAlgn="base">
              <a:spcBef>
                <a:spcPts val="0"/>
              </a:spcBef>
            </a:pPr>
            <a:r>
              <a:rPr lang="en-US" sz="2200" dirty="0"/>
              <a:t>How to Conduct an Investigation and grievance process including hearings, appeals, and informal resolution process</a:t>
            </a:r>
          </a:p>
          <a:p>
            <a:pPr lvl="3" fontAlgn="base">
              <a:spcBef>
                <a:spcPts val="0"/>
              </a:spcBef>
            </a:pPr>
            <a:r>
              <a:rPr lang="en-US" sz="2200" dirty="0"/>
              <a:t>How to serve impartially, including by avoiding pre-judgment of the facts at issue, conflicts of interest, and bias</a:t>
            </a:r>
          </a:p>
          <a:p>
            <a:pPr lvl="3" fontAlgn="base">
              <a:spcBef>
                <a:spcPts val="0"/>
              </a:spcBef>
            </a:pPr>
            <a:r>
              <a:rPr lang="en-US" sz="2200" dirty="0"/>
              <a:t>Relevance</a:t>
            </a:r>
          </a:p>
          <a:p>
            <a:pPr lvl="3" fontAlgn="base">
              <a:spcBef>
                <a:spcPts val="0"/>
              </a:spcBef>
            </a:pPr>
            <a:r>
              <a:rPr lang="en-US" sz="2200" dirty="0"/>
              <a:t>Rape Shield Protections</a:t>
            </a:r>
          </a:p>
          <a:p>
            <a:pPr lvl="3" fontAlgn="base">
              <a:spcBef>
                <a:spcPts val="0"/>
              </a:spcBef>
            </a:pPr>
            <a:r>
              <a:rPr lang="en-US" sz="2200" dirty="0"/>
              <a:t>Decision-maker: Technology to be used at a live hearing</a:t>
            </a:r>
          </a:p>
          <a:p>
            <a:pPr lvl="2" fontAlgn="base"/>
            <a:r>
              <a:rPr lang="en-US" sz="2200" dirty="0"/>
              <a:t>Post Training Materials</a:t>
            </a:r>
          </a:p>
          <a:p>
            <a:endParaRPr lang="en-US" dirty="0"/>
          </a:p>
        </p:txBody>
      </p:sp>
      <p:pic>
        <p:nvPicPr>
          <p:cNvPr id="7" name="Picture 6">
            <a:extLst>
              <a:ext uri="{FF2B5EF4-FFF2-40B4-BE49-F238E27FC236}">
                <a16:creationId xmlns:a16="http://schemas.microsoft.com/office/drawing/2014/main" id="{E7F2AEA3-BAA7-1047-B6FE-62C6FC63B132}"/>
              </a:ext>
            </a:extLst>
          </p:cNvPr>
          <p:cNvPicPr>
            <a:picLocks noChangeAspect="1"/>
          </p:cNvPicPr>
          <p:nvPr/>
        </p:nvPicPr>
        <p:blipFill>
          <a:blip r:embed="rId3"/>
          <a:stretch>
            <a:fillRect/>
          </a:stretch>
        </p:blipFill>
        <p:spPr>
          <a:xfrm>
            <a:off x="7984202" y="359639"/>
            <a:ext cx="3729493" cy="1144696"/>
          </a:xfrm>
          <a:prstGeom prst="rect">
            <a:avLst/>
          </a:prstGeom>
          <a:effectLst>
            <a:outerShdw blurRad="50800" dist="38100" dir="2700000" sx="107000" sy="107000" algn="tl" rotWithShape="0">
              <a:prstClr val="black">
                <a:alpha val="34000"/>
              </a:prstClr>
            </a:outerShdw>
            <a:softEdge rad="25400"/>
          </a:effectLst>
        </p:spPr>
      </p:pic>
    </p:spTree>
    <p:extLst>
      <p:ext uri="{BB962C8B-B14F-4D97-AF65-F5344CB8AC3E}">
        <p14:creationId xmlns:p14="http://schemas.microsoft.com/office/powerpoint/2010/main" val="3050529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2F8028-F21B-D84C-9310-49B8E68715C0}"/>
              </a:ext>
            </a:extLst>
          </p:cNvPr>
          <p:cNvSpPr>
            <a:spLocks noGrp="1"/>
          </p:cNvSpPr>
          <p:nvPr>
            <p:ph type="title"/>
          </p:nvPr>
        </p:nvSpPr>
        <p:spPr>
          <a:xfrm>
            <a:off x="2200034" y="615225"/>
            <a:ext cx="8713337" cy="2064826"/>
          </a:xfrm>
        </p:spPr>
        <p:txBody>
          <a:bodyPr>
            <a:normAutofit fontScale="90000"/>
          </a:bodyPr>
          <a:lstStyle/>
          <a:p>
            <a:br>
              <a:rPr lang="en-US" dirty="0"/>
            </a:br>
            <a:r>
              <a:rPr lang="en-US" dirty="0"/>
              <a:t>“Actual Knowledge” means </a:t>
            </a:r>
            <a:r>
              <a:rPr lang="en-US" i="1" u="sng" dirty="0"/>
              <a:t>any</a:t>
            </a:r>
            <a:r>
              <a:rPr lang="en-US" dirty="0"/>
              <a:t> employee notified of a violation is imputed to the School. So training on reporting is necessary for </a:t>
            </a:r>
            <a:r>
              <a:rPr lang="en-US" i="1" u="sng" dirty="0"/>
              <a:t>all</a:t>
            </a:r>
            <a:r>
              <a:rPr lang="en-US" dirty="0"/>
              <a:t> employees. </a:t>
            </a:r>
            <a:br>
              <a:rPr lang="en-US" dirty="0"/>
            </a:br>
            <a:endParaRPr lang="en-US" dirty="0"/>
          </a:p>
        </p:txBody>
      </p:sp>
      <p:sp>
        <p:nvSpPr>
          <p:cNvPr id="5" name="Text Placeholder 4">
            <a:extLst>
              <a:ext uri="{FF2B5EF4-FFF2-40B4-BE49-F238E27FC236}">
                <a16:creationId xmlns:a16="http://schemas.microsoft.com/office/drawing/2014/main" id="{C8BEB0A3-09D3-E14B-B432-424DA12DDE80}"/>
              </a:ext>
            </a:extLst>
          </p:cNvPr>
          <p:cNvSpPr>
            <a:spLocks noGrp="1"/>
          </p:cNvSpPr>
          <p:nvPr>
            <p:ph type="body" idx="1"/>
          </p:nvPr>
        </p:nvSpPr>
        <p:spPr>
          <a:xfrm>
            <a:off x="2200034" y="3429000"/>
            <a:ext cx="8937358" cy="2697480"/>
          </a:xfrm>
        </p:spPr>
        <p:txBody>
          <a:bodyPr>
            <a:normAutofit/>
          </a:bodyPr>
          <a:lstStyle/>
          <a:p>
            <a:endParaRPr lang="en-US" dirty="0"/>
          </a:p>
          <a:p>
            <a:pPr lvl="2" fontAlgn="base"/>
            <a:r>
              <a:rPr lang="en-US" sz="2400" dirty="0"/>
              <a:t>Important to note that employee’s still have an independent obligation to report child abuse - so even if they’ve reported for Title IX purposes, that doesn’t cover them as a mandatory reporter (if warranted). </a:t>
            </a:r>
          </a:p>
          <a:p>
            <a:endParaRPr lang="en-US" dirty="0"/>
          </a:p>
        </p:txBody>
      </p:sp>
      <p:pic>
        <p:nvPicPr>
          <p:cNvPr id="3" name="Picture 2">
            <a:extLst>
              <a:ext uri="{FF2B5EF4-FFF2-40B4-BE49-F238E27FC236}">
                <a16:creationId xmlns:a16="http://schemas.microsoft.com/office/drawing/2014/main" id="{8B57A07D-7AD2-3646-AA0E-70B09190E874}"/>
              </a:ext>
            </a:extLst>
          </p:cNvPr>
          <p:cNvPicPr>
            <a:picLocks noChangeAspect="1"/>
          </p:cNvPicPr>
          <p:nvPr/>
        </p:nvPicPr>
        <p:blipFill rotWithShape="1">
          <a:blip r:embed="rId3"/>
          <a:srcRect t="16302" b="16302"/>
          <a:stretch/>
        </p:blipFill>
        <p:spPr>
          <a:xfrm rot="1288688">
            <a:off x="1488834" y="3347884"/>
            <a:ext cx="1422400" cy="958646"/>
          </a:xfrm>
          <a:prstGeom prst="rect">
            <a:avLst/>
          </a:prstGeom>
          <a:effectLst>
            <a:outerShdw blurRad="50800" dist="50800" dir="5400000" algn="ctr" rotWithShape="0">
              <a:srgbClr val="000000">
                <a:alpha val="73000"/>
              </a:srgbClr>
            </a:outerShdw>
            <a:softEdge rad="101600"/>
          </a:effectLst>
        </p:spPr>
      </p:pic>
    </p:spTree>
    <p:extLst>
      <p:ext uri="{BB962C8B-B14F-4D97-AF65-F5344CB8AC3E}">
        <p14:creationId xmlns:p14="http://schemas.microsoft.com/office/powerpoint/2010/main" val="1923710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19432" y="988142"/>
            <a:ext cx="10043652" cy="5869858"/>
          </a:xfrm>
        </p:spPr>
        <p:txBody>
          <a:bodyPr>
            <a:normAutofit/>
          </a:bodyPr>
          <a:lstStyle/>
          <a:p>
            <a:endParaRPr lang="en-US" dirty="0"/>
          </a:p>
          <a:p>
            <a:pPr lvl="1" fontAlgn="base"/>
            <a:r>
              <a:rPr lang="en-US" sz="2400" dirty="0"/>
              <a:t>Quid Pro Quo. An employee of the school conditioning the provision of an aid, benefit, or service of the school on an individual’s participation in unwelcome sexual conduct. </a:t>
            </a:r>
          </a:p>
          <a:p>
            <a:pPr lvl="1" fontAlgn="base"/>
            <a:r>
              <a:rPr lang="en-US" sz="2400" dirty="0"/>
              <a:t>Unwelcome Conduct (Severe and Pervasive and Objectively Offensive) that effectively denies a person equal access to the recipients education program or activity.</a:t>
            </a:r>
          </a:p>
          <a:p>
            <a:pPr lvl="2" fontAlgn="base"/>
            <a:r>
              <a:rPr lang="en-US" sz="2400" dirty="0"/>
              <a:t>Examples: unwelcome or unlawful sexual advances, sexual touching, comments, jokes, depictions, stories, etc. Must be based on sex (see definition). </a:t>
            </a:r>
          </a:p>
          <a:p>
            <a:pPr lvl="1" fontAlgn="base"/>
            <a:r>
              <a:rPr lang="en-US" sz="2400" dirty="0"/>
              <a:t>Sexual assault, dating violence, domestic violence, or stalking</a:t>
            </a:r>
          </a:p>
          <a:p>
            <a:endParaRPr lang="en-US" dirty="0"/>
          </a:p>
        </p:txBody>
      </p:sp>
    </p:spTree>
    <p:extLst>
      <p:ext uri="{BB962C8B-B14F-4D97-AF65-F5344CB8AC3E}">
        <p14:creationId xmlns:p14="http://schemas.microsoft.com/office/powerpoint/2010/main" val="1041751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634181" y="1115568"/>
            <a:ext cx="10356907" cy="5742432"/>
          </a:xfrm>
        </p:spPr>
        <p:txBody>
          <a:bodyPr>
            <a:normAutofit fontScale="92500" lnSpcReduction="20000"/>
          </a:bodyPr>
          <a:lstStyle/>
          <a:p>
            <a:pPr marL="0" indent="0">
              <a:buNone/>
            </a:pPr>
            <a:endParaRPr lang="en-US" dirty="0"/>
          </a:p>
          <a:p>
            <a:pPr lvl="1" fontAlgn="base"/>
            <a:r>
              <a:rPr lang="en-US" sz="2800" dirty="0"/>
              <a:t>Sexual assault</a:t>
            </a:r>
          </a:p>
          <a:p>
            <a:pPr lvl="1" fontAlgn="base"/>
            <a:r>
              <a:rPr lang="en-US" sz="2800" dirty="0">
                <a:effectLst/>
                <a:latin typeface="Calibri" panose="020F0502020204030204" pitchFamily="34" charset="0"/>
                <a:ea typeface="Calibri" panose="020F0502020204030204" pitchFamily="34" charset="0"/>
                <a:cs typeface="Times New Roman" panose="02020603050405020304" pitchFamily="18" charset="0"/>
              </a:rPr>
              <a:t>A sexual assault means an offense classified as a forcible or nonforcible sex offense under the uniform crime reporting system of the Federal Bureau of Investigation, including as follows:</a:t>
            </a:r>
          </a:p>
          <a:p>
            <a:pPr lvl="2" fontAlgn="base"/>
            <a:r>
              <a:rPr lang="en-US" sz="2400" dirty="0">
                <a:latin typeface="Calibri" panose="020F0502020204030204" pitchFamily="34" charset="0"/>
                <a:ea typeface="Calibri" panose="020F0502020204030204" pitchFamily="34" charset="0"/>
                <a:cs typeface="Times New Roman" panose="02020603050405020304" pitchFamily="18" charset="0"/>
              </a:rPr>
              <a:t>F</a:t>
            </a:r>
            <a:r>
              <a:rPr lang="en-US" sz="2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2400" dirty="0">
                <a:latin typeface="Calibri" panose="020F0502020204030204" pitchFamily="34" charset="0"/>
                <a:ea typeface="Calibri" panose="020F0502020204030204" pitchFamily="34" charset="0"/>
                <a:cs typeface="Times New Roman" panose="02020603050405020304" pitchFamily="18" charset="0"/>
              </a:rPr>
              <a:t>R</a:t>
            </a:r>
            <a:r>
              <a:rPr lang="en-US" sz="2400" dirty="0">
                <a:effectLst/>
                <a:latin typeface="Calibri" panose="020F0502020204030204" pitchFamily="34" charset="0"/>
                <a:ea typeface="Calibri" panose="020F0502020204030204" pitchFamily="34" charset="0"/>
                <a:cs typeface="Times New Roman" panose="02020603050405020304" pitchFamily="18" charset="0"/>
              </a:rPr>
              <a:t>ape – means the carnal knowledge of a person, forcibly and/or against that persons will; or not forcibly or against that person’s will where the person is incapable of giving consent because of their youth or because of their temporary or permanent mental or physical incapacity</a:t>
            </a:r>
          </a:p>
          <a:p>
            <a:pPr lvl="2" fontAlgn="base"/>
            <a:r>
              <a:rPr lang="en-US" sz="2400" dirty="0">
                <a:latin typeface="Calibri" panose="020F0502020204030204" pitchFamily="34" charset="0"/>
                <a:ea typeface="Calibri" panose="020F0502020204030204" pitchFamily="34" charset="0"/>
                <a:cs typeface="Times New Roman" panose="02020603050405020304" pitchFamily="18" charset="0"/>
              </a:rPr>
              <a:t>F</a:t>
            </a:r>
            <a:r>
              <a:rPr lang="en-US" sz="2400" dirty="0">
                <a:effectLst/>
                <a:latin typeface="Calibri" panose="020F0502020204030204" pitchFamily="34" charset="0"/>
                <a:ea typeface="Calibri" panose="020F0502020204030204" pitchFamily="34" charset="0"/>
                <a:cs typeface="Times New Roman" panose="02020603050405020304" pitchFamily="18" charset="0"/>
              </a:rPr>
              <a:t>orcible </a:t>
            </a:r>
            <a:r>
              <a:rPr lang="en-US" sz="2400" dirty="0">
                <a:latin typeface="Calibri" panose="020F0502020204030204" pitchFamily="34" charset="0"/>
                <a:ea typeface="Calibri" panose="020F0502020204030204" pitchFamily="34" charset="0"/>
                <a:cs typeface="Times New Roman" panose="02020603050405020304" pitchFamily="18" charset="0"/>
              </a:rPr>
              <a:t>S</a:t>
            </a:r>
            <a:r>
              <a:rPr lang="en-US" sz="2400" dirty="0">
                <a:effectLst/>
                <a:latin typeface="Calibri" panose="020F0502020204030204" pitchFamily="34" charset="0"/>
                <a:ea typeface="Calibri" panose="020F0502020204030204" pitchFamily="34" charset="0"/>
                <a:cs typeface="Times New Roman" panose="02020603050405020304" pitchFamily="18" charset="0"/>
              </a:rPr>
              <a:t>odomy – means oral or anal sexual intercourse with another person, forcibly and/or against that person’s will; or not forcibly or against that person’s will where the person is incapable of giving consent because of their youth or because of their temporary or permanent mental or physical incapacity.</a:t>
            </a:r>
          </a:p>
          <a:p>
            <a:pPr lvl="2" fontAlgn="base"/>
            <a:endParaRPr lang="en-US" sz="2200" dirty="0"/>
          </a:p>
          <a:p>
            <a:endParaRPr lang="en-US" dirty="0"/>
          </a:p>
        </p:txBody>
      </p:sp>
    </p:spTree>
    <p:extLst>
      <p:ext uri="{BB962C8B-B14F-4D97-AF65-F5344CB8AC3E}">
        <p14:creationId xmlns:p14="http://schemas.microsoft.com/office/powerpoint/2010/main" val="4110441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5D01A-47F5-B442-A439-FC90A125E42D}"/>
              </a:ext>
            </a:extLst>
          </p:cNvPr>
          <p:cNvSpPr>
            <a:spLocks noGrp="1"/>
          </p:cNvSpPr>
          <p:nvPr>
            <p:ph type="title"/>
          </p:nvPr>
        </p:nvSpPr>
        <p:spPr>
          <a:xfrm>
            <a:off x="3230800" y="103239"/>
            <a:ext cx="7958331" cy="811160"/>
          </a:xfrm>
        </p:spPr>
        <p:txBody>
          <a:bodyPr>
            <a:normAutofit fontScale="90000"/>
          </a:bodyPr>
          <a:lstStyle/>
          <a:p>
            <a:br>
              <a:rPr lang="en-US" dirty="0"/>
            </a:br>
            <a:r>
              <a:rPr lang="en-US" dirty="0"/>
              <a:t>What is “Sexual Harassment?</a:t>
            </a:r>
          </a:p>
        </p:txBody>
      </p:sp>
      <p:sp>
        <p:nvSpPr>
          <p:cNvPr id="3" name="Content Placeholder 2">
            <a:extLst>
              <a:ext uri="{FF2B5EF4-FFF2-40B4-BE49-F238E27FC236}">
                <a16:creationId xmlns:a16="http://schemas.microsoft.com/office/drawing/2014/main" id="{AB1DA054-F918-6043-9710-C19F494C67A5}"/>
              </a:ext>
            </a:extLst>
          </p:cNvPr>
          <p:cNvSpPr>
            <a:spLocks noGrp="1"/>
          </p:cNvSpPr>
          <p:nvPr>
            <p:ph idx="1"/>
          </p:nvPr>
        </p:nvSpPr>
        <p:spPr>
          <a:xfrm>
            <a:off x="1116433" y="1280887"/>
            <a:ext cx="10220632" cy="5473874"/>
          </a:xfrm>
        </p:spPr>
        <p:txBody>
          <a:bodyPr>
            <a:normAutofit fontScale="92500" lnSpcReduction="10000"/>
          </a:bodyPr>
          <a:lstStyle/>
          <a:p>
            <a:pPr fontAlgn="base"/>
            <a:r>
              <a:rPr lang="en-US" sz="2200" dirty="0">
                <a:ea typeface="Calibri" panose="020F0502020204030204" pitchFamily="34" charset="0"/>
                <a:cs typeface="Times New Roman" panose="02020603050405020304" pitchFamily="18" charset="0"/>
              </a:rPr>
              <a:t>Sexual Assault with an object – means the use of an object or instrument to unlawfully penetrate, however slightly, the genital or anal opening of the body or another person, forcibly and/or against that person’s will; or not forcibly or against that person’s will where the person is incapable of giving consent because of their youth or because of their temporary or permanent mental or physical incapacity.</a:t>
            </a:r>
          </a:p>
          <a:p>
            <a:pPr fontAlgn="base"/>
            <a:r>
              <a:rPr lang="en-US" sz="2200" dirty="0">
                <a:ea typeface="Calibri" panose="020F0502020204030204" pitchFamily="34" charset="0"/>
                <a:cs typeface="Times New Roman" panose="02020603050405020304" pitchFamily="18" charset="0"/>
              </a:rPr>
              <a:t>Forcible Fondling - means the touching of the private body parts of another person for the purpose of sexual gratification, forcibly and/or against the person’s will; or not forcibly or against that person’s will where the person is incapable of giving consent because of their youth or because of their temporary or permanent mental or physical incapacity</a:t>
            </a:r>
            <a:endParaRPr lang="en-US" sz="2200" dirty="0"/>
          </a:p>
          <a:p>
            <a:r>
              <a:rPr lang="en-US" sz="2200" dirty="0"/>
              <a:t>Incest—Non-Forcible sexual intercourse between persons who are related to each other within the degrees wherein marriage is prohibited by law. </a:t>
            </a:r>
          </a:p>
          <a:p>
            <a:r>
              <a:rPr lang="en-US" sz="2200" dirty="0"/>
              <a:t>Statutory Rape—Non-Forcible sexual intercourse with a person who is under the statutory age of consent.</a:t>
            </a:r>
          </a:p>
          <a:p>
            <a:endParaRPr lang="en-US" dirty="0"/>
          </a:p>
        </p:txBody>
      </p:sp>
    </p:spTree>
    <p:extLst>
      <p:ext uri="{BB962C8B-B14F-4D97-AF65-F5344CB8AC3E}">
        <p14:creationId xmlns:p14="http://schemas.microsoft.com/office/powerpoint/2010/main" val="98368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400" dirty="0"/>
              <a:t>Dating Violence</a:t>
            </a:r>
          </a:p>
          <a:p>
            <a:pPr marL="152400" algn="l">
              <a:spcBef>
                <a:spcPts val="300"/>
              </a:spcBef>
              <a:spcAft>
                <a:spcPts val="300"/>
              </a:spcAft>
            </a:pPr>
            <a:r>
              <a:rPr lang="en-US" sz="2400" b="0" i="0" dirty="0">
                <a:effectLst/>
              </a:rPr>
              <a:t>The term “</a:t>
            </a:r>
            <a:r>
              <a:rPr lang="en-US" sz="2400" b="0" i="0" u="none" strike="noStrike" dirty="0">
                <a:effectLst/>
              </a:rPr>
              <a:t>dating violence</a:t>
            </a:r>
            <a:r>
              <a:rPr lang="en-US" sz="2400" b="0" i="0" dirty="0">
                <a:effectLst/>
              </a:rPr>
              <a:t>” means violence committed by a person—</a:t>
            </a:r>
            <a:r>
              <a:rPr lang="en-US" sz="2400" b="1" i="0" dirty="0">
                <a:effectLst/>
              </a:rPr>
              <a:t>(A)</a:t>
            </a:r>
            <a:r>
              <a:rPr lang="en-US" sz="2400" b="0" i="0" dirty="0">
                <a:effectLst/>
              </a:rPr>
              <a:t>who is or has been in a social relationship of a romantic or intimate nature with the victim; and </a:t>
            </a:r>
            <a:r>
              <a:rPr lang="en-US" sz="2400" b="1" i="0" dirty="0">
                <a:effectLst/>
              </a:rPr>
              <a:t>(B)</a:t>
            </a:r>
            <a:r>
              <a:rPr lang="en-US" sz="2400" b="0" i="0" dirty="0">
                <a:effectLst/>
              </a:rPr>
              <a:t>where the existence of such a relationship shall be determined based on a consideration of the following factors:</a:t>
            </a:r>
            <a:r>
              <a:rPr lang="en-US" sz="2400" b="1" i="0" dirty="0">
                <a:effectLst/>
              </a:rPr>
              <a:t>(</a:t>
            </a:r>
            <a:r>
              <a:rPr lang="en-US" sz="2400" b="1" i="0" dirty="0" err="1">
                <a:effectLst/>
              </a:rPr>
              <a:t>i</a:t>
            </a:r>
            <a:r>
              <a:rPr lang="en-US" sz="2400" b="1" i="0" dirty="0">
                <a:effectLst/>
              </a:rPr>
              <a:t>)</a:t>
            </a:r>
            <a:r>
              <a:rPr lang="en-US" sz="2400" b="0" i="0" dirty="0">
                <a:effectLst/>
              </a:rPr>
              <a:t>The length of the relationship. </a:t>
            </a:r>
            <a:r>
              <a:rPr lang="en-US" sz="2400" b="1" i="0" dirty="0">
                <a:effectLst/>
              </a:rPr>
              <a:t>(ii)</a:t>
            </a:r>
            <a:r>
              <a:rPr lang="en-US" sz="2400" b="0" i="0" dirty="0">
                <a:effectLst/>
              </a:rPr>
              <a:t>The type of relationship. And </a:t>
            </a:r>
            <a:r>
              <a:rPr lang="en-US" sz="2400" b="1" i="0" dirty="0">
                <a:effectLst/>
              </a:rPr>
              <a:t>(iii)</a:t>
            </a:r>
            <a:r>
              <a:rPr lang="en-US" sz="2400" b="0" i="0" dirty="0">
                <a:effectLst/>
              </a:rPr>
              <a:t>The frequency of interaction between the persons involved in the relationship.</a:t>
            </a:r>
          </a:p>
          <a:p>
            <a:pPr lvl="1" fontAlgn="base"/>
            <a:endParaRPr lang="en-US" sz="2200" dirty="0"/>
          </a:p>
          <a:p>
            <a:endParaRPr lang="en-US" dirty="0"/>
          </a:p>
        </p:txBody>
      </p:sp>
    </p:spTree>
    <p:extLst>
      <p:ext uri="{BB962C8B-B14F-4D97-AF65-F5344CB8AC3E}">
        <p14:creationId xmlns:p14="http://schemas.microsoft.com/office/powerpoint/2010/main" val="335505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400" dirty="0"/>
              <a:t>Domestic Violence</a:t>
            </a:r>
          </a:p>
          <a:p>
            <a:pPr lvl="1" fontAlgn="base"/>
            <a:r>
              <a:rPr lang="en-US" sz="2400" b="0" i="0" dirty="0">
                <a:effectLst/>
              </a:rPr>
              <a:t>The term “</a:t>
            </a:r>
            <a:r>
              <a:rPr lang="en-US" sz="2400" b="0" i="0" u="none" strike="noStrike" dirty="0">
                <a:effectLst/>
              </a:rPr>
              <a:t>domestic violence</a:t>
            </a:r>
            <a:r>
              <a:rPr lang="en-US" sz="2400" b="0" i="0" dirty="0">
                <a:effectLst/>
              </a:rPr>
              <a:t>” includes felony or misdemeanor crimes of violence committed by a current or former spouse or intimate partner of the victim, by a person with whom the victim shares a child in common, by a person who is cohabitating with or has cohabitated with the victim as a spouse or intimate partner, by a person similarly situated to a spouse of the victim under the domestic or family violence laws of the jurisdiction receiving grant monies, or by any other person against an adult or</a:t>
            </a:r>
            <a:r>
              <a:rPr lang="en-US" sz="2400" b="0" i="0" u="none" strike="noStrike" dirty="0">
                <a:effectLst/>
              </a:rPr>
              <a:t> youth </a:t>
            </a:r>
            <a:r>
              <a:rPr lang="en-US" sz="2400" b="0" i="0" dirty="0">
                <a:effectLst/>
              </a:rPr>
              <a:t>victim who is protected from that person’s acts under the domestic or family violence laws of the jurisdiction.</a:t>
            </a:r>
            <a:endParaRPr lang="en-US" sz="2400" dirty="0"/>
          </a:p>
          <a:p>
            <a:pPr lvl="1" fontAlgn="base"/>
            <a:endParaRPr lang="en-US" sz="2200" dirty="0"/>
          </a:p>
          <a:p>
            <a:endParaRPr lang="en-US" dirty="0"/>
          </a:p>
        </p:txBody>
      </p:sp>
    </p:spTree>
    <p:extLst>
      <p:ext uri="{BB962C8B-B14F-4D97-AF65-F5344CB8AC3E}">
        <p14:creationId xmlns:p14="http://schemas.microsoft.com/office/powerpoint/2010/main" val="2576003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3200" dirty="0"/>
              <a:t>Stalking</a:t>
            </a:r>
          </a:p>
          <a:p>
            <a:pPr marL="1066800" lvl="2">
              <a:spcBef>
                <a:spcPts val="300"/>
              </a:spcBef>
              <a:spcAft>
                <a:spcPts val="300"/>
              </a:spcAft>
            </a:pPr>
            <a:r>
              <a:rPr lang="en-US" sz="2800" b="0" i="0" dirty="0">
                <a:effectLst/>
              </a:rPr>
              <a:t>The term “</a:t>
            </a:r>
            <a:r>
              <a:rPr lang="en-US" sz="2800" b="0" i="0" u="none" strike="noStrike" dirty="0">
                <a:effectLst/>
              </a:rPr>
              <a:t>stalking</a:t>
            </a:r>
            <a:r>
              <a:rPr lang="en-US" sz="2800" b="0" i="0" dirty="0">
                <a:effectLst/>
              </a:rPr>
              <a:t>” means engaging in a course of conduct directed at a specific person that would cause a reasonable person to—</a:t>
            </a:r>
            <a:r>
              <a:rPr lang="en-US" sz="2800" b="1" i="0" dirty="0">
                <a:effectLst/>
              </a:rPr>
              <a:t>(A)</a:t>
            </a:r>
            <a:r>
              <a:rPr lang="en-US" sz="2800" b="0" i="0" dirty="0">
                <a:effectLst/>
              </a:rPr>
              <a:t>fear for his or her safety or the safety of others; or </a:t>
            </a:r>
            <a:r>
              <a:rPr lang="en-US" sz="2800" b="1" i="0" dirty="0">
                <a:effectLst/>
              </a:rPr>
              <a:t>(B)</a:t>
            </a:r>
            <a:r>
              <a:rPr lang="en-US" sz="2800" b="0" i="0" dirty="0">
                <a:effectLst/>
              </a:rPr>
              <a:t>suffer substantial emotional distress.</a:t>
            </a:r>
          </a:p>
          <a:p>
            <a:pPr marL="457200" lvl="1" indent="0" fontAlgn="base">
              <a:buNone/>
            </a:pPr>
            <a:endParaRPr lang="en-US" sz="2400" dirty="0"/>
          </a:p>
          <a:p>
            <a:pPr lvl="1" fontAlgn="base"/>
            <a:endParaRPr lang="en-US" sz="2200" dirty="0"/>
          </a:p>
          <a:p>
            <a:endParaRPr lang="en-US" dirty="0"/>
          </a:p>
        </p:txBody>
      </p:sp>
      <p:pic>
        <p:nvPicPr>
          <p:cNvPr id="5" name="Picture 4">
            <a:extLst>
              <a:ext uri="{FF2B5EF4-FFF2-40B4-BE49-F238E27FC236}">
                <a16:creationId xmlns:a16="http://schemas.microsoft.com/office/drawing/2014/main" id="{962F45F8-8A8F-1847-8B89-015E65989C64}"/>
              </a:ext>
            </a:extLst>
          </p:cNvPr>
          <p:cNvPicPr>
            <a:picLocks noChangeAspect="1"/>
          </p:cNvPicPr>
          <p:nvPr/>
        </p:nvPicPr>
        <p:blipFill>
          <a:blip r:embed="rId3"/>
          <a:stretch>
            <a:fillRect/>
          </a:stretch>
        </p:blipFill>
        <p:spPr>
          <a:xfrm>
            <a:off x="7998541" y="4878978"/>
            <a:ext cx="2384323" cy="1477609"/>
          </a:xfrm>
          <a:prstGeom prst="rect">
            <a:avLst/>
          </a:prstGeom>
          <a:effectLst>
            <a:softEdge rad="76200"/>
          </a:effectLst>
        </p:spPr>
      </p:pic>
    </p:spTree>
    <p:extLst>
      <p:ext uri="{BB962C8B-B14F-4D97-AF65-F5344CB8AC3E}">
        <p14:creationId xmlns:p14="http://schemas.microsoft.com/office/powerpoint/2010/main" val="269327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5C00A0-568D-0E43-B3FC-B19E27E1CABB}"/>
              </a:ext>
            </a:extLst>
          </p:cNvPr>
          <p:cNvSpPr>
            <a:spLocks noGrp="1"/>
          </p:cNvSpPr>
          <p:nvPr>
            <p:ph idx="1"/>
          </p:nvPr>
        </p:nvSpPr>
        <p:spPr>
          <a:xfrm>
            <a:off x="1568696" y="2860172"/>
            <a:ext cx="9054608" cy="3997828"/>
          </a:xfrm>
        </p:spPr>
        <p:txBody>
          <a:bodyPr>
            <a:normAutofit lnSpcReduction="10000"/>
          </a:bodyPr>
          <a:lstStyle/>
          <a:p>
            <a:endParaRPr lang="en-US" dirty="0"/>
          </a:p>
          <a:p>
            <a:pPr marL="457200" lvl="1" indent="0" algn="just">
              <a:buNone/>
            </a:pPr>
            <a:r>
              <a:rPr lang="en-US" sz="3200" dirty="0"/>
              <a:t>This presentation is meant to be a general overview and to meet the training requirements of Title IX. It is not legal advice, since every situation will be unique and different. Consult with your attorney to address specific situations.</a:t>
            </a:r>
          </a:p>
          <a:p>
            <a:endParaRPr lang="en-US" dirty="0"/>
          </a:p>
        </p:txBody>
      </p:sp>
      <p:pic>
        <p:nvPicPr>
          <p:cNvPr id="5" name="Picture 4">
            <a:extLst>
              <a:ext uri="{FF2B5EF4-FFF2-40B4-BE49-F238E27FC236}">
                <a16:creationId xmlns:a16="http://schemas.microsoft.com/office/drawing/2014/main" id="{C2ECCB50-5985-8046-BF60-61203709F9B5}"/>
              </a:ext>
            </a:extLst>
          </p:cNvPr>
          <p:cNvPicPr>
            <a:picLocks noChangeAspect="1"/>
          </p:cNvPicPr>
          <p:nvPr/>
        </p:nvPicPr>
        <p:blipFill>
          <a:blip r:embed="rId3"/>
          <a:stretch>
            <a:fillRect/>
          </a:stretch>
        </p:blipFill>
        <p:spPr>
          <a:xfrm>
            <a:off x="4242087" y="303776"/>
            <a:ext cx="4017009" cy="2869292"/>
          </a:xfrm>
          <a:prstGeom prst="rect">
            <a:avLst/>
          </a:prstGeom>
          <a:effectLst>
            <a:softEdge rad="127000"/>
          </a:effectLst>
        </p:spPr>
      </p:pic>
    </p:spTree>
    <p:extLst>
      <p:ext uri="{BB962C8B-B14F-4D97-AF65-F5344CB8AC3E}">
        <p14:creationId xmlns:p14="http://schemas.microsoft.com/office/powerpoint/2010/main" val="3622632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B14F-B053-A143-A531-8FF6A428DA50}"/>
              </a:ext>
            </a:extLst>
          </p:cNvPr>
          <p:cNvSpPr>
            <a:spLocks noGrp="1"/>
          </p:cNvSpPr>
          <p:nvPr>
            <p:ph type="title"/>
          </p:nvPr>
        </p:nvSpPr>
        <p:spPr>
          <a:xfrm>
            <a:off x="3233600" y="570313"/>
            <a:ext cx="7958331" cy="691560"/>
          </a:xfrm>
        </p:spPr>
        <p:txBody>
          <a:bodyPr/>
          <a:lstStyle/>
          <a:p>
            <a:r>
              <a:rPr lang="en-US" b="1" dirty="0"/>
              <a:t>What is ”Sexual Harassment”?</a:t>
            </a:r>
          </a:p>
        </p:txBody>
      </p:sp>
      <p:sp>
        <p:nvSpPr>
          <p:cNvPr id="3" name="Content Placeholder 2">
            <a:extLst>
              <a:ext uri="{FF2B5EF4-FFF2-40B4-BE49-F238E27FC236}">
                <a16:creationId xmlns:a16="http://schemas.microsoft.com/office/drawing/2014/main" id="{899FF186-62CC-C948-9C43-ED8241267B6A}"/>
              </a:ext>
            </a:extLst>
          </p:cNvPr>
          <p:cNvSpPr>
            <a:spLocks noGrp="1"/>
          </p:cNvSpPr>
          <p:nvPr>
            <p:ph idx="1"/>
          </p:nvPr>
        </p:nvSpPr>
        <p:spPr>
          <a:xfrm>
            <a:off x="1133856" y="1115568"/>
            <a:ext cx="9857232" cy="5742432"/>
          </a:xfrm>
        </p:spPr>
        <p:txBody>
          <a:bodyPr>
            <a:normAutofit/>
          </a:bodyPr>
          <a:lstStyle/>
          <a:p>
            <a:pPr marL="0" indent="0">
              <a:buNone/>
            </a:pPr>
            <a:endParaRPr lang="en-US" dirty="0"/>
          </a:p>
          <a:p>
            <a:pPr lvl="1" fontAlgn="base"/>
            <a:r>
              <a:rPr lang="en-US" sz="2800" dirty="0"/>
              <a:t>Sexual Assault, Dating Violence, Domestic Violence, and Stalking are not evaluated for severity, pervasiveness, offensiveness, or denial of equal education, because such misconduct is sufficiently serious to deprive a person of equal access.</a:t>
            </a:r>
          </a:p>
          <a:p>
            <a:pPr lvl="1" fontAlgn="base"/>
            <a:r>
              <a:rPr lang="en-US" sz="2800" b="0" i="0" dirty="0">
                <a:effectLst/>
              </a:rPr>
              <a:t>But it is evaluated for Scope of School’s Educational Program or Activities</a:t>
            </a:r>
          </a:p>
          <a:p>
            <a:pPr marL="457200" lvl="1" indent="0" fontAlgn="base">
              <a:buNone/>
            </a:pPr>
            <a:endParaRPr lang="en-US" sz="2400" dirty="0"/>
          </a:p>
          <a:p>
            <a:pPr lvl="1" fontAlgn="base"/>
            <a:endParaRPr lang="en-US" sz="2200" dirty="0"/>
          </a:p>
          <a:p>
            <a:endParaRPr lang="en-US" dirty="0"/>
          </a:p>
        </p:txBody>
      </p:sp>
      <p:pic>
        <p:nvPicPr>
          <p:cNvPr id="5" name="Picture 4">
            <a:extLst>
              <a:ext uri="{FF2B5EF4-FFF2-40B4-BE49-F238E27FC236}">
                <a16:creationId xmlns:a16="http://schemas.microsoft.com/office/drawing/2014/main" id="{934773B0-43DB-FF4C-B0A2-70CFD5540AA5}"/>
              </a:ext>
            </a:extLst>
          </p:cNvPr>
          <p:cNvPicPr>
            <a:picLocks noChangeAspect="1"/>
          </p:cNvPicPr>
          <p:nvPr/>
        </p:nvPicPr>
        <p:blipFill>
          <a:blip r:embed="rId3"/>
          <a:stretch>
            <a:fillRect/>
          </a:stretch>
        </p:blipFill>
        <p:spPr>
          <a:xfrm>
            <a:off x="8819535" y="4995062"/>
            <a:ext cx="1917495" cy="1494740"/>
          </a:xfrm>
          <a:prstGeom prst="rect">
            <a:avLst/>
          </a:prstGeom>
          <a:effectLst>
            <a:softEdge rad="63500"/>
          </a:effectLst>
        </p:spPr>
      </p:pic>
    </p:spTree>
    <p:extLst>
      <p:ext uri="{BB962C8B-B14F-4D97-AF65-F5344CB8AC3E}">
        <p14:creationId xmlns:p14="http://schemas.microsoft.com/office/powerpoint/2010/main" val="4199834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FFC4-60C0-7641-9F4A-EAFA056D5090}"/>
              </a:ext>
            </a:extLst>
          </p:cNvPr>
          <p:cNvSpPr>
            <a:spLocks noGrp="1"/>
          </p:cNvSpPr>
          <p:nvPr>
            <p:ph type="title"/>
          </p:nvPr>
        </p:nvSpPr>
        <p:spPr>
          <a:xfrm>
            <a:off x="2818286" y="454095"/>
            <a:ext cx="7958331" cy="1077229"/>
          </a:xfrm>
        </p:spPr>
        <p:txBody>
          <a:bodyPr/>
          <a:lstStyle/>
          <a:p>
            <a:r>
              <a:rPr lang="en-US" dirty="0"/>
              <a:t>What is the Scope of a School’s Educational Program or Activities?</a:t>
            </a:r>
          </a:p>
        </p:txBody>
      </p:sp>
      <p:sp>
        <p:nvSpPr>
          <p:cNvPr id="3" name="Content Placeholder 2">
            <a:extLst>
              <a:ext uri="{FF2B5EF4-FFF2-40B4-BE49-F238E27FC236}">
                <a16:creationId xmlns:a16="http://schemas.microsoft.com/office/drawing/2014/main" id="{A3AF1D3D-0428-A34F-B6BA-74498528AD15}"/>
              </a:ext>
            </a:extLst>
          </p:cNvPr>
          <p:cNvSpPr>
            <a:spLocks noGrp="1"/>
          </p:cNvSpPr>
          <p:nvPr>
            <p:ph idx="1"/>
          </p:nvPr>
        </p:nvSpPr>
        <p:spPr>
          <a:xfrm>
            <a:off x="1194620" y="1830890"/>
            <a:ext cx="8637418" cy="3997828"/>
          </a:xfrm>
        </p:spPr>
        <p:txBody>
          <a:bodyPr/>
          <a:lstStyle/>
          <a:p>
            <a:endParaRPr lang="en-US" dirty="0"/>
          </a:p>
          <a:p>
            <a:pPr lvl="1" fontAlgn="base"/>
            <a:r>
              <a:rPr lang="en-US" sz="3200" dirty="0"/>
              <a:t>On school property, including vehicles</a:t>
            </a:r>
          </a:p>
          <a:p>
            <a:pPr lvl="1" fontAlgn="base"/>
            <a:r>
              <a:rPr lang="en-US" sz="3200" dirty="0"/>
              <a:t>School sanctioned events</a:t>
            </a:r>
          </a:p>
          <a:p>
            <a:pPr lvl="1" fontAlgn="base"/>
            <a:r>
              <a:rPr lang="en-US" sz="3200" dirty="0"/>
              <a:t>School exercises “substantial control” over both the respondent and the context in which the sexual harassment occurs</a:t>
            </a:r>
          </a:p>
          <a:p>
            <a:endParaRPr lang="en-US" dirty="0"/>
          </a:p>
        </p:txBody>
      </p:sp>
      <p:pic>
        <p:nvPicPr>
          <p:cNvPr id="5" name="Picture 4">
            <a:extLst>
              <a:ext uri="{FF2B5EF4-FFF2-40B4-BE49-F238E27FC236}">
                <a16:creationId xmlns:a16="http://schemas.microsoft.com/office/drawing/2014/main" id="{9CA9D84C-619A-3A4F-9454-5E7787BF1D5A}"/>
              </a:ext>
            </a:extLst>
          </p:cNvPr>
          <p:cNvPicPr>
            <a:picLocks noChangeAspect="1"/>
          </p:cNvPicPr>
          <p:nvPr/>
        </p:nvPicPr>
        <p:blipFill>
          <a:blip r:embed="rId3"/>
          <a:stretch>
            <a:fillRect/>
          </a:stretch>
        </p:blipFill>
        <p:spPr>
          <a:xfrm>
            <a:off x="9406782" y="4832475"/>
            <a:ext cx="2121540" cy="1409198"/>
          </a:xfrm>
          <a:prstGeom prst="rect">
            <a:avLst/>
          </a:prstGeom>
          <a:effectLst>
            <a:softEdge rad="63500"/>
          </a:effectLst>
        </p:spPr>
      </p:pic>
    </p:spTree>
    <p:extLst>
      <p:ext uri="{BB962C8B-B14F-4D97-AF65-F5344CB8AC3E}">
        <p14:creationId xmlns:p14="http://schemas.microsoft.com/office/powerpoint/2010/main" val="3569477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lstStyle/>
          <a:p>
            <a:r>
              <a:rPr lang="en-US" b="1" dirty="0"/>
              <a:t>The School’s Responsibility</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855407" y="1117600"/>
            <a:ext cx="10637684" cy="5626100"/>
          </a:xfrm>
        </p:spPr>
        <p:txBody>
          <a:bodyPr>
            <a:normAutofit fontScale="92500"/>
          </a:bodyPr>
          <a:lstStyle/>
          <a:p>
            <a:endParaRPr lang="en-US" dirty="0"/>
          </a:p>
          <a:p>
            <a:pPr lvl="1" fontAlgn="base"/>
            <a:r>
              <a:rPr lang="en-US" sz="2600" dirty="0"/>
              <a:t>Respond promptly when actual knowledge of allegations is received</a:t>
            </a:r>
          </a:p>
          <a:p>
            <a:pPr lvl="1" fontAlgn="base"/>
            <a:r>
              <a:rPr lang="en-US" sz="2600" dirty="0"/>
              <a:t>Response can’t be deliberately indifferent, i.e. “clearly unreasonable in light of the known circumstances”</a:t>
            </a:r>
          </a:p>
          <a:p>
            <a:pPr lvl="2" fontAlgn="base"/>
            <a:r>
              <a:rPr lang="en-US" sz="2600" dirty="0"/>
              <a:t>Take action to protect parties</a:t>
            </a:r>
          </a:p>
          <a:p>
            <a:pPr lvl="2" fontAlgn="base"/>
            <a:r>
              <a:rPr lang="en-US" sz="2600" dirty="0"/>
              <a:t>Investigate</a:t>
            </a:r>
          </a:p>
          <a:p>
            <a:pPr lvl="2" fontAlgn="base"/>
            <a:r>
              <a:rPr lang="en-US" sz="2600" dirty="0"/>
              <a:t>Inform law enforcement</a:t>
            </a:r>
          </a:p>
          <a:p>
            <a:pPr lvl="2" fontAlgn="base"/>
            <a:r>
              <a:rPr lang="en-US" sz="2600" dirty="0"/>
              <a:t>No retaliation</a:t>
            </a:r>
          </a:p>
          <a:p>
            <a:pPr lvl="2" fontAlgn="base"/>
            <a:r>
              <a:rPr lang="en-US" sz="2600" dirty="0"/>
              <a:t>Take appropriate remedial action, including discipline</a:t>
            </a:r>
          </a:p>
          <a:p>
            <a:pPr lvl="2" fontAlgn="base"/>
            <a:r>
              <a:rPr lang="en-US" sz="2600" dirty="0"/>
              <a:t>Take steps to stop the offenses in the future</a:t>
            </a:r>
          </a:p>
          <a:p>
            <a:endParaRPr lang="en-US" dirty="0"/>
          </a:p>
        </p:txBody>
      </p:sp>
    </p:spTree>
    <p:extLst>
      <p:ext uri="{BB962C8B-B14F-4D97-AF65-F5344CB8AC3E}">
        <p14:creationId xmlns:p14="http://schemas.microsoft.com/office/powerpoint/2010/main" val="3611441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normAutofit/>
          </a:bodyPr>
          <a:lstStyle/>
          <a:p>
            <a:r>
              <a:rPr lang="en-US" sz="3600" b="1" dirty="0"/>
              <a:t>Retaliation</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1419942" y="1471561"/>
            <a:ext cx="9626600" cy="5626100"/>
          </a:xfrm>
        </p:spPr>
        <p:txBody>
          <a:bodyPr>
            <a:normAutofit/>
          </a:bodyPr>
          <a:lstStyle/>
          <a:p>
            <a:pPr algn="just"/>
            <a:r>
              <a:rPr lang="en-US" sz="2400" dirty="0"/>
              <a:t>No recipient or other person may intimidate, threaten, coerce, or discriminate against any individual for the purpose of interfering with any right or privilege secured by title IX . . . or because the individual has made a report or complaint, testified, assisted, or participated or refused to participate in any manner in an investigation, proceeding, or hearing . . .</a:t>
            </a:r>
          </a:p>
          <a:p>
            <a:pPr algn="just"/>
            <a:r>
              <a:rPr lang="en-US" sz="2400" dirty="0"/>
              <a:t>Charging an individual with code of conduct violations that do not involve sexual harassment, but arise out of the same facts or circumstances as a report or formal complaint of sexual harassment, for the purpose of interfering with any right or privilege secured by Title IX constitutes retaliation. </a:t>
            </a:r>
          </a:p>
          <a:p>
            <a:pPr marL="0" indent="0" algn="just">
              <a:buNone/>
            </a:pPr>
            <a:endParaRPr lang="en-US" sz="2400" dirty="0"/>
          </a:p>
          <a:p>
            <a:pPr marL="0" indent="0" algn="just">
              <a:buNone/>
            </a:pPr>
            <a:endParaRPr lang="en-US" sz="2400" dirty="0"/>
          </a:p>
        </p:txBody>
      </p:sp>
    </p:spTree>
    <p:extLst>
      <p:ext uri="{BB962C8B-B14F-4D97-AF65-F5344CB8AC3E}">
        <p14:creationId xmlns:p14="http://schemas.microsoft.com/office/powerpoint/2010/main" val="1614122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A4BBE-7677-7249-AE79-5EB8493FF48D}"/>
              </a:ext>
            </a:extLst>
          </p:cNvPr>
          <p:cNvSpPr>
            <a:spLocks noGrp="1"/>
          </p:cNvSpPr>
          <p:nvPr>
            <p:ph type="title"/>
          </p:nvPr>
        </p:nvSpPr>
        <p:spPr>
          <a:xfrm>
            <a:off x="2887469" y="490556"/>
            <a:ext cx="7958331" cy="627044"/>
          </a:xfrm>
        </p:spPr>
        <p:txBody>
          <a:bodyPr/>
          <a:lstStyle/>
          <a:p>
            <a:r>
              <a:rPr lang="en-US" b="1" dirty="0"/>
              <a:t>Retaliation</a:t>
            </a:r>
          </a:p>
        </p:txBody>
      </p:sp>
      <p:sp>
        <p:nvSpPr>
          <p:cNvPr id="3" name="Content Placeholder 2">
            <a:extLst>
              <a:ext uri="{FF2B5EF4-FFF2-40B4-BE49-F238E27FC236}">
                <a16:creationId xmlns:a16="http://schemas.microsoft.com/office/drawing/2014/main" id="{7A281ED6-3ED7-9840-A97E-2ECD6F22AD2F}"/>
              </a:ext>
            </a:extLst>
          </p:cNvPr>
          <p:cNvSpPr>
            <a:spLocks noGrp="1"/>
          </p:cNvSpPr>
          <p:nvPr>
            <p:ph idx="1"/>
          </p:nvPr>
        </p:nvSpPr>
        <p:spPr>
          <a:xfrm>
            <a:off x="1065980" y="380181"/>
            <a:ext cx="9626600" cy="5626100"/>
          </a:xfrm>
        </p:spPr>
        <p:txBody>
          <a:bodyPr>
            <a:normAutofit/>
          </a:bodyPr>
          <a:lstStyle/>
          <a:p>
            <a:pPr marL="0" indent="0">
              <a:buNone/>
            </a:pPr>
            <a:endParaRPr lang="en-US" dirty="0"/>
          </a:p>
          <a:p>
            <a:pPr lvl="1" fontAlgn="base"/>
            <a:r>
              <a:rPr lang="en-US" sz="3000" dirty="0"/>
              <a:t>Complaints alleging Title IX retaliation should follow the same grievance process</a:t>
            </a:r>
          </a:p>
          <a:p>
            <a:pPr lvl="1" fontAlgn="base"/>
            <a:r>
              <a:rPr lang="en-US" sz="3000" dirty="0"/>
              <a:t>Charging an individual with a code of conduct violation for making a materially false statement in bad faith in the course of a Title IX grievance proceeding does not constitute retaliation; however a determination regarding responsibility, alone, is not sufficient to conclude that any party made a bad faith, materially false statement. </a:t>
            </a:r>
          </a:p>
        </p:txBody>
      </p:sp>
      <p:pic>
        <p:nvPicPr>
          <p:cNvPr id="5" name="Picture 4">
            <a:extLst>
              <a:ext uri="{FF2B5EF4-FFF2-40B4-BE49-F238E27FC236}">
                <a16:creationId xmlns:a16="http://schemas.microsoft.com/office/drawing/2014/main" id="{0A1BC677-B345-1444-92FB-8C16B7435CA6}"/>
              </a:ext>
            </a:extLst>
          </p:cNvPr>
          <p:cNvPicPr>
            <a:picLocks noChangeAspect="1"/>
          </p:cNvPicPr>
          <p:nvPr/>
        </p:nvPicPr>
        <p:blipFill>
          <a:blip r:embed="rId2"/>
          <a:stretch>
            <a:fillRect/>
          </a:stretch>
        </p:blipFill>
        <p:spPr>
          <a:xfrm>
            <a:off x="10414820" y="5055419"/>
            <a:ext cx="1422400" cy="1422400"/>
          </a:xfrm>
          <a:prstGeom prst="rect">
            <a:avLst/>
          </a:prstGeom>
        </p:spPr>
      </p:pic>
    </p:spTree>
    <p:extLst>
      <p:ext uri="{BB962C8B-B14F-4D97-AF65-F5344CB8AC3E}">
        <p14:creationId xmlns:p14="http://schemas.microsoft.com/office/powerpoint/2010/main" val="317246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B2753-D401-A645-8848-302B16810DC2}"/>
              </a:ext>
            </a:extLst>
          </p:cNvPr>
          <p:cNvSpPr>
            <a:spLocks noGrp="1"/>
          </p:cNvSpPr>
          <p:nvPr>
            <p:ph type="title"/>
          </p:nvPr>
        </p:nvSpPr>
        <p:spPr>
          <a:xfrm>
            <a:off x="2719038" y="409849"/>
            <a:ext cx="7958331" cy="1077229"/>
          </a:xfrm>
        </p:spPr>
        <p:txBody>
          <a:bodyPr/>
          <a:lstStyle/>
          <a:p>
            <a:r>
              <a:rPr lang="en-US" dirty="0"/>
              <a:t>Record Keeping</a:t>
            </a:r>
          </a:p>
        </p:txBody>
      </p:sp>
      <p:sp>
        <p:nvSpPr>
          <p:cNvPr id="3" name="Content Placeholder 2">
            <a:extLst>
              <a:ext uri="{FF2B5EF4-FFF2-40B4-BE49-F238E27FC236}">
                <a16:creationId xmlns:a16="http://schemas.microsoft.com/office/drawing/2014/main" id="{A4FF5002-5FE6-8040-98A9-BAC3B299FDF4}"/>
              </a:ext>
            </a:extLst>
          </p:cNvPr>
          <p:cNvSpPr>
            <a:spLocks noGrp="1"/>
          </p:cNvSpPr>
          <p:nvPr>
            <p:ph idx="1"/>
          </p:nvPr>
        </p:nvSpPr>
        <p:spPr>
          <a:xfrm>
            <a:off x="1223885" y="840658"/>
            <a:ext cx="9744229" cy="4737338"/>
          </a:xfrm>
        </p:spPr>
        <p:txBody>
          <a:bodyPr>
            <a:normAutofit lnSpcReduction="10000"/>
          </a:bodyPr>
          <a:lstStyle/>
          <a:p>
            <a:pPr marL="0" indent="0">
              <a:buNone/>
            </a:pPr>
            <a:endParaRPr lang="en-US" dirty="0"/>
          </a:p>
          <a:p>
            <a:pPr lvl="2" fontAlgn="base"/>
            <a:r>
              <a:rPr lang="en-US" sz="2800" dirty="0"/>
              <a:t>Maintain for </a:t>
            </a:r>
            <a:r>
              <a:rPr lang="en-US" sz="2800" b="1" dirty="0"/>
              <a:t>7</a:t>
            </a:r>
            <a:r>
              <a:rPr lang="en-US" sz="2800" dirty="0"/>
              <a:t> years</a:t>
            </a:r>
          </a:p>
          <a:p>
            <a:pPr lvl="3" fontAlgn="base"/>
            <a:r>
              <a:rPr lang="en-US" sz="2800" dirty="0"/>
              <a:t>All investigation records</a:t>
            </a:r>
          </a:p>
          <a:p>
            <a:pPr lvl="3" fontAlgn="base"/>
            <a:r>
              <a:rPr lang="en-US" sz="2800" dirty="0"/>
              <a:t>Appeal records</a:t>
            </a:r>
          </a:p>
          <a:p>
            <a:pPr lvl="3" fontAlgn="base"/>
            <a:r>
              <a:rPr lang="en-US" sz="2800" dirty="0"/>
              <a:t>Records of any informal resolution</a:t>
            </a:r>
          </a:p>
          <a:p>
            <a:pPr lvl="3" fontAlgn="base"/>
            <a:r>
              <a:rPr lang="en-US" sz="2800" dirty="0"/>
              <a:t>Training materials</a:t>
            </a:r>
          </a:p>
          <a:p>
            <a:pPr lvl="3" fontAlgn="base"/>
            <a:r>
              <a:rPr lang="en-US" sz="2800" dirty="0"/>
              <a:t>Confirmation of parties receipt and         responses to all of the above</a:t>
            </a:r>
          </a:p>
          <a:p>
            <a:pPr marL="0" indent="0">
              <a:buNone/>
            </a:pPr>
            <a:endParaRPr lang="en-US" dirty="0"/>
          </a:p>
        </p:txBody>
      </p:sp>
      <p:pic>
        <p:nvPicPr>
          <p:cNvPr id="5" name="Picture 4">
            <a:extLst>
              <a:ext uri="{FF2B5EF4-FFF2-40B4-BE49-F238E27FC236}">
                <a16:creationId xmlns:a16="http://schemas.microsoft.com/office/drawing/2014/main" id="{D4A8A986-A4F7-B749-9D85-C3270FEC4D3D}"/>
              </a:ext>
            </a:extLst>
          </p:cNvPr>
          <p:cNvPicPr>
            <a:picLocks noChangeAspect="1"/>
          </p:cNvPicPr>
          <p:nvPr/>
        </p:nvPicPr>
        <p:blipFill>
          <a:blip r:embed="rId2"/>
          <a:stretch>
            <a:fillRect/>
          </a:stretch>
        </p:blipFill>
        <p:spPr>
          <a:xfrm>
            <a:off x="8741253" y="4641763"/>
            <a:ext cx="2880476" cy="1613067"/>
          </a:xfrm>
          <a:prstGeom prst="rect">
            <a:avLst/>
          </a:prstGeom>
          <a:effectLst>
            <a:softEdge rad="88900"/>
          </a:effectLst>
        </p:spPr>
      </p:pic>
    </p:spTree>
    <p:extLst>
      <p:ext uri="{BB962C8B-B14F-4D97-AF65-F5344CB8AC3E}">
        <p14:creationId xmlns:p14="http://schemas.microsoft.com/office/powerpoint/2010/main" val="4211485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E2F4080-A6F7-784B-87D2-30FF7E8B26F8}"/>
              </a:ext>
            </a:extLst>
          </p:cNvPr>
          <p:cNvPicPr>
            <a:picLocks noChangeAspect="1"/>
          </p:cNvPicPr>
          <p:nvPr/>
        </p:nvPicPr>
        <p:blipFill>
          <a:blip r:embed="rId2"/>
          <a:stretch>
            <a:fillRect/>
          </a:stretch>
        </p:blipFill>
        <p:spPr>
          <a:xfrm>
            <a:off x="2508381" y="671854"/>
            <a:ext cx="7175238" cy="4018133"/>
          </a:xfrm>
          <a:prstGeom prst="rect">
            <a:avLst/>
          </a:prstGeom>
          <a:effectLst>
            <a:softEdge rad="127000"/>
          </a:effectLst>
        </p:spPr>
      </p:pic>
    </p:spTree>
    <p:extLst>
      <p:ext uri="{BB962C8B-B14F-4D97-AF65-F5344CB8AC3E}">
        <p14:creationId xmlns:p14="http://schemas.microsoft.com/office/powerpoint/2010/main" val="1887133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837A5A-8A50-3C4D-B7BE-586FB84E5739}"/>
              </a:ext>
            </a:extLst>
          </p:cNvPr>
          <p:cNvSpPr>
            <a:spLocks noGrp="1"/>
          </p:cNvSpPr>
          <p:nvPr>
            <p:ph idx="1"/>
          </p:nvPr>
        </p:nvSpPr>
        <p:spPr>
          <a:xfrm>
            <a:off x="1181100" y="1562100"/>
            <a:ext cx="10096500" cy="5295899"/>
          </a:xfrm>
        </p:spPr>
        <p:txBody>
          <a:bodyPr>
            <a:normAutofit fontScale="92500" lnSpcReduction="10000"/>
          </a:bodyPr>
          <a:lstStyle/>
          <a:p>
            <a:r>
              <a:rPr lang="en-US" sz="2800" dirty="0"/>
              <a:t>Complainant</a:t>
            </a:r>
          </a:p>
          <a:p>
            <a:pPr lvl="1"/>
            <a:r>
              <a:rPr lang="en-US" sz="2800" dirty="0"/>
              <a:t>An individual who is alleged to be the victim of conduct that could constitute sexual harassment.</a:t>
            </a:r>
          </a:p>
          <a:p>
            <a:pPr lvl="1"/>
            <a:r>
              <a:rPr lang="en-US" sz="2800" dirty="0"/>
              <a:t>Parents and guardians do not become complainants (or respondents)</a:t>
            </a:r>
          </a:p>
          <a:p>
            <a:pPr marL="349250" indent="-342900"/>
            <a:r>
              <a:rPr lang="en-US" sz="2800" dirty="0"/>
              <a:t>Respondent</a:t>
            </a:r>
          </a:p>
          <a:p>
            <a:pPr marL="800100" lvl="1" indent="-342900"/>
            <a:r>
              <a:rPr lang="en-US" sz="2800" dirty="0"/>
              <a:t>An individual who has been reported to be the perpetrator of conduct that could constitute sexual harassment</a:t>
            </a:r>
          </a:p>
          <a:p>
            <a:pPr marL="6350" indent="0">
              <a:buNone/>
            </a:pPr>
            <a:r>
              <a:rPr lang="en-US" dirty="0"/>
              <a:t>	</a:t>
            </a:r>
          </a:p>
          <a:p>
            <a:pPr marL="6350" indent="0">
              <a:buNone/>
            </a:pPr>
            <a:r>
              <a:rPr lang="en-US" dirty="0"/>
              <a:t>	</a:t>
            </a:r>
          </a:p>
        </p:txBody>
      </p:sp>
      <p:sp>
        <p:nvSpPr>
          <p:cNvPr id="8" name="Title 1">
            <a:extLst>
              <a:ext uri="{FF2B5EF4-FFF2-40B4-BE49-F238E27FC236}">
                <a16:creationId xmlns:a16="http://schemas.microsoft.com/office/drawing/2014/main" id="{08C8ACAF-FB74-4A4F-B909-1B470F8D7A8D}"/>
              </a:ext>
            </a:extLst>
          </p:cNvPr>
          <p:cNvSpPr>
            <a:spLocks noGrp="1"/>
          </p:cNvSpPr>
          <p:nvPr>
            <p:ph type="title"/>
          </p:nvPr>
        </p:nvSpPr>
        <p:spPr>
          <a:xfrm rot="16200000">
            <a:off x="-1620704" y="3640172"/>
            <a:ext cx="4203497" cy="550844"/>
          </a:xfrm>
        </p:spPr>
        <p:txBody>
          <a:bodyPr>
            <a:noAutofit/>
          </a:bodyPr>
          <a:lstStyle/>
          <a:p>
            <a:r>
              <a:rPr lang="en-US" sz="4000" spc="600" dirty="0"/>
              <a:t>Terminology</a:t>
            </a:r>
          </a:p>
        </p:txBody>
      </p:sp>
    </p:spTree>
    <p:extLst>
      <p:ext uri="{BB962C8B-B14F-4D97-AF65-F5344CB8AC3E}">
        <p14:creationId xmlns:p14="http://schemas.microsoft.com/office/powerpoint/2010/main" val="3866085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D586-A2B5-044A-AF76-5FB5A0E22CC1}"/>
              </a:ext>
            </a:extLst>
          </p:cNvPr>
          <p:cNvSpPr>
            <a:spLocks noGrp="1"/>
          </p:cNvSpPr>
          <p:nvPr>
            <p:ph type="title"/>
          </p:nvPr>
        </p:nvSpPr>
        <p:spPr>
          <a:xfrm rot="16200000">
            <a:off x="-1620704" y="3640172"/>
            <a:ext cx="4203497" cy="550844"/>
          </a:xfrm>
        </p:spPr>
        <p:txBody>
          <a:bodyPr>
            <a:noAutofit/>
          </a:bodyPr>
          <a:lstStyle/>
          <a:p>
            <a:r>
              <a:rPr lang="en-US" sz="4000" spc="600" dirty="0"/>
              <a:t>Terminology</a:t>
            </a:r>
          </a:p>
        </p:txBody>
      </p:sp>
      <p:sp>
        <p:nvSpPr>
          <p:cNvPr id="3" name="Content Placeholder 2">
            <a:extLst>
              <a:ext uri="{FF2B5EF4-FFF2-40B4-BE49-F238E27FC236}">
                <a16:creationId xmlns:a16="http://schemas.microsoft.com/office/drawing/2014/main" id="{21837A5A-8A50-3C4D-B7BE-586FB84E5739}"/>
              </a:ext>
            </a:extLst>
          </p:cNvPr>
          <p:cNvSpPr>
            <a:spLocks noGrp="1"/>
          </p:cNvSpPr>
          <p:nvPr>
            <p:ph idx="1"/>
          </p:nvPr>
        </p:nvSpPr>
        <p:spPr>
          <a:xfrm>
            <a:off x="1165122" y="1917290"/>
            <a:ext cx="10274710" cy="4100051"/>
          </a:xfrm>
        </p:spPr>
        <p:txBody>
          <a:bodyPr>
            <a:normAutofit fontScale="70000" lnSpcReduction="20000"/>
          </a:bodyPr>
          <a:lstStyle/>
          <a:p>
            <a:pPr marL="349250" indent="-342900"/>
            <a:r>
              <a:rPr lang="en-US" sz="2400" dirty="0"/>
              <a:t>Formal Complaint</a:t>
            </a:r>
          </a:p>
          <a:p>
            <a:pPr marL="800100" lvl="1" indent="-342900"/>
            <a:r>
              <a:rPr lang="en-US" sz="2400" dirty="0"/>
              <a:t>A document filed by a complainant or signed by the Title IX Coordinator alleging sexual harassment against a respondent and requesting that the school investigate the allegation of sexual harassment</a:t>
            </a:r>
          </a:p>
          <a:p>
            <a:pPr marL="800100" lvl="1" indent="-342900"/>
            <a:r>
              <a:rPr lang="en-US" sz="2400" b="0" i="0" u="none" strike="noStrike" baseline="0" dirty="0">
                <a:latin typeface="ArialMT"/>
              </a:rPr>
              <a:t>A formal complaint may be filed with the Title IX Coordinator in person, by mail, or by electronic mail, by using the contact information required to be listed for the Title IX Coordinator, and by any additional method designated by the school.</a:t>
            </a:r>
          </a:p>
          <a:p>
            <a:pPr marL="800100" lvl="1" indent="-342900"/>
            <a:r>
              <a:rPr lang="en-US" sz="2400" dirty="0">
                <a:latin typeface="ArialMT"/>
              </a:rPr>
              <a:t>At the time of filing the complainant must be participating in or attempting to participate in the education program or activity of the School</a:t>
            </a:r>
          </a:p>
          <a:p>
            <a:pPr marL="800100" lvl="1" indent="-342900"/>
            <a:r>
              <a:rPr lang="en-US" sz="2400" dirty="0">
                <a:latin typeface="ArialMT"/>
              </a:rPr>
              <a:t>Schools may consolidate formal complaints when/if arising out of the same set of facts</a:t>
            </a:r>
            <a:endParaRPr lang="en-US" sz="2400" dirty="0"/>
          </a:p>
          <a:p>
            <a:pPr marL="6350" indent="0">
              <a:buNone/>
            </a:pPr>
            <a:r>
              <a:rPr lang="en-US" dirty="0"/>
              <a:t>	</a:t>
            </a:r>
          </a:p>
          <a:p>
            <a:pPr marL="6350" indent="0">
              <a:buNone/>
            </a:pPr>
            <a:r>
              <a:rPr lang="en-US" dirty="0"/>
              <a:t>	</a:t>
            </a:r>
          </a:p>
        </p:txBody>
      </p:sp>
    </p:spTree>
    <p:extLst>
      <p:ext uri="{BB962C8B-B14F-4D97-AF65-F5344CB8AC3E}">
        <p14:creationId xmlns:p14="http://schemas.microsoft.com/office/powerpoint/2010/main" val="3354365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11298-3C80-1149-9FBA-B9390677D843}"/>
              </a:ext>
            </a:extLst>
          </p:cNvPr>
          <p:cNvSpPr>
            <a:spLocks noGrp="1"/>
          </p:cNvSpPr>
          <p:nvPr>
            <p:ph type="title"/>
          </p:nvPr>
        </p:nvSpPr>
        <p:spPr>
          <a:xfrm>
            <a:off x="2773599" y="532634"/>
            <a:ext cx="7958331" cy="550844"/>
          </a:xfrm>
        </p:spPr>
        <p:txBody>
          <a:bodyPr>
            <a:normAutofit fontScale="90000"/>
          </a:bodyPr>
          <a:lstStyle/>
          <a:p>
            <a:r>
              <a:rPr lang="en-US" dirty="0"/>
              <a:t>Terminology Continued…</a:t>
            </a:r>
          </a:p>
        </p:txBody>
      </p:sp>
      <p:sp>
        <p:nvSpPr>
          <p:cNvPr id="3" name="Content Placeholder 2">
            <a:extLst>
              <a:ext uri="{FF2B5EF4-FFF2-40B4-BE49-F238E27FC236}">
                <a16:creationId xmlns:a16="http://schemas.microsoft.com/office/drawing/2014/main" id="{4AC8369C-D942-3646-8353-9E015182786E}"/>
              </a:ext>
            </a:extLst>
          </p:cNvPr>
          <p:cNvSpPr>
            <a:spLocks noGrp="1"/>
          </p:cNvSpPr>
          <p:nvPr>
            <p:ph idx="1"/>
          </p:nvPr>
        </p:nvSpPr>
        <p:spPr>
          <a:xfrm>
            <a:off x="1270000" y="1083478"/>
            <a:ext cx="10071100" cy="5571322"/>
          </a:xfrm>
        </p:spPr>
        <p:txBody>
          <a:bodyPr/>
          <a:lstStyle/>
          <a:p>
            <a:r>
              <a:rPr lang="en-US" dirty="0"/>
              <a:t>Supportive Measures</a:t>
            </a:r>
          </a:p>
          <a:p>
            <a:pPr lvl="1"/>
            <a:r>
              <a:rPr lang="en-US" dirty="0"/>
              <a:t>Individualized services reasonably available that are nonpunitive, non-disciplinary, and not unreasonably burdensome to the other party while designed to ensure equal educational access, protect safety, or deter sexual harassment.</a:t>
            </a:r>
          </a:p>
          <a:p>
            <a:pPr marL="349250" indent="-342900"/>
            <a:r>
              <a:rPr lang="en-US" dirty="0"/>
              <a:t>Recipient</a:t>
            </a:r>
          </a:p>
          <a:p>
            <a:pPr marL="800100" lvl="1" indent="-342900"/>
            <a:r>
              <a:rPr lang="en-US" dirty="0"/>
              <a:t>Elementary and secondary schools, as well as post secondary institutions that receive federal financial assistance</a:t>
            </a:r>
          </a:p>
          <a:p>
            <a:pPr marL="349250" indent="-342900"/>
            <a:r>
              <a:rPr lang="en-US" dirty="0"/>
              <a:t>Informal Resolutions</a:t>
            </a:r>
          </a:p>
          <a:p>
            <a:pPr marL="800100" lvl="1" indent="-342900"/>
            <a:r>
              <a:rPr lang="en-US" dirty="0"/>
              <a:t>Must start with formal grievance process (tab found on school website)</a:t>
            </a:r>
          </a:p>
          <a:p>
            <a:pPr marL="800100" lvl="1" indent="-342900"/>
            <a:r>
              <a:rPr lang="en-US" dirty="0"/>
              <a:t>Parties voluntarily participate and provide written consent</a:t>
            </a:r>
          </a:p>
          <a:p>
            <a:pPr marL="800100" lvl="1" indent="-342900"/>
            <a:r>
              <a:rPr lang="en-US" dirty="0"/>
              <a:t>Consent can be withdrawn at any time (either party can choose to go back to formal)</a:t>
            </a:r>
          </a:p>
          <a:p>
            <a:pPr marL="800100" lvl="1" indent="-342900"/>
            <a:r>
              <a:rPr lang="en-US" dirty="0"/>
              <a:t>Informal processes are NOT permitted in employee to student allegations</a:t>
            </a:r>
          </a:p>
          <a:p>
            <a:pPr marL="800100" lvl="1" indent="-342900"/>
            <a:endParaRPr lang="en-US" dirty="0"/>
          </a:p>
        </p:txBody>
      </p:sp>
    </p:spTree>
    <p:extLst>
      <p:ext uri="{BB962C8B-B14F-4D97-AF65-F5344CB8AC3E}">
        <p14:creationId xmlns:p14="http://schemas.microsoft.com/office/powerpoint/2010/main" val="235495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B952-69E4-894F-BEC4-E853C6B183B7}"/>
              </a:ext>
            </a:extLst>
          </p:cNvPr>
          <p:cNvSpPr>
            <a:spLocks noGrp="1"/>
          </p:cNvSpPr>
          <p:nvPr>
            <p:ph type="title"/>
          </p:nvPr>
        </p:nvSpPr>
        <p:spPr/>
        <p:txBody>
          <a:bodyPr/>
          <a:lstStyle/>
          <a:p>
            <a:r>
              <a:rPr lang="en-US" dirty="0"/>
              <a:t>Overview of Title IX</a:t>
            </a:r>
          </a:p>
        </p:txBody>
      </p:sp>
      <p:sp>
        <p:nvSpPr>
          <p:cNvPr id="3" name="Content Placeholder 2">
            <a:extLst>
              <a:ext uri="{FF2B5EF4-FFF2-40B4-BE49-F238E27FC236}">
                <a16:creationId xmlns:a16="http://schemas.microsoft.com/office/drawing/2014/main" id="{AEE10B37-9899-2445-AF67-98147716A842}"/>
              </a:ext>
            </a:extLst>
          </p:cNvPr>
          <p:cNvSpPr>
            <a:spLocks noGrp="1"/>
          </p:cNvSpPr>
          <p:nvPr>
            <p:ph idx="1"/>
          </p:nvPr>
        </p:nvSpPr>
        <p:spPr>
          <a:xfrm>
            <a:off x="1621861" y="1460091"/>
            <a:ext cx="9321442" cy="5147186"/>
          </a:xfrm>
        </p:spPr>
        <p:txBody>
          <a:bodyPr>
            <a:normAutofit lnSpcReduction="10000"/>
          </a:bodyPr>
          <a:lstStyle/>
          <a:p>
            <a:pPr lvl="0"/>
            <a:r>
              <a:rPr lang="en-US" dirty="0"/>
              <a:t>What is Title IX?</a:t>
            </a:r>
          </a:p>
          <a:p>
            <a:pPr lvl="1"/>
            <a:r>
              <a:rPr lang="en-US" sz="2000" dirty="0"/>
              <a:t>“No person in the United States shall, on the basis of sex, be excluded from participation in, denied the benefits of, or be subjected to discrimination under any education program or activity receiving Federal financial assistance.”</a:t>
            </a:r>
          </a:p>
          <a:p>
            <a:pPr lvl="1"/>
            <a:r>
              <a:rPr lang="en-US" sz="2000" dirty="0"/>
              <a:t>What does “sex” mean? </a:t>
            </a:r>
          </a:p>
          <a:p>
            <a:pPr lvl="2"/>
            <a:r>
              <a:rPr lang="en-US" sz="2000" dirty="0"/>
              <a:t>Male/Female (biological sex)</a:t>
            </a:r>
          </a:p>
          <a:p>
            <a:pPr lvl="2"/>
            <a:r>
              <a:rPr lang="en-US" sz="2000" dirty="0"/>
              <a:t>Gender (identity)</a:t>
            </a:r>
          </a:p>
          <a:p>
            <a:pPr lvl="2"/>
            <a:r>
              <a:rPr lang="en-US" sz="2000" dirty="0"/>
              <a:t>Stereotyping</a:t>
            </a:r>
          </a:p>
          <a:p>
            <a:pPr lvl="2"/>
            <a:r>
              <a:rPr lang="en-US" sz="2000" dirty="0"/>
              <a:t>Sexual orientation</a:t>
            </a:r>
          </a:p>
          <a:p>
            <a:pPr lvl="2"/>
            <a:r>
              <a:rPr lang="en-US" sz="2000" dirty="0"/>
              <a:t>“Sex” as a verb (i.e. sexual assault)</a:t>
            </a:r>
          </a:p>
          <a:p>
            <a:endParaRPr lang="en-US" dirty="0"/>
          </a:p>
        </p:txBody>
      </p:sp>
      <p:pic>
        <p:nvPicPr>
          <p:cNvPr id="5" name="Picture 4">
            <a:extLst>
              <a:ext uri="{FF2B5EF4-FFF2-40B4-BE49-F238E27FC236}">
                <a16:creationId xmlns:a16="http://schemas.microsoft.com/office/drawing/2014/main" id="{CEC705C4-A770-8F49-97C8-E54A038CDB0E}"/>
              </a:ext>
            </a:extLst>
          </p:cNvPr>
          <p:cNvPicPr>
            <a:picLocks noChangeAspect="1"/>
          </p:cNvPicPr>
          <p:nvPr/>
        </p:nvPicPr>
        <p:blipFill>
          <a:blip r:embed="rId2"/>
          <a:stretch>
            <a:fillRect/>
          </a:stretch>
        </p:blipFill>
        <p:spPr>
          <a:xfrm>
            <a:off x="8190113" y="4182269"/>
            <a:ext cx="2380026" cy="1580893"/>
          </a:xfrm>
          <a:prstGeom prst="rect">
            <a:avLst/>
          </a:prstGeom>
          <a:effectLst>
            <a:softEdge rad="76200"/>
          </a:effectLst>
        </p:spPr>
      </p:pic>
    </p:spTree>
    <p:extLst>
      <p:ext uri="{BB962C8B-B14F-4D97-AF65-F5344CB8AC3E}">
        <p14:creationId xmlns:p14="http://schemas.microsoft.com/office/powerpoint/2010/main" val="3108653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B142F-C2AE-1A47-9055-B9BEAE4FB930}"/>
              </a:ext>
            </a:extLst>
          </p:cNvPr>
          <p:cNvSpPr>
            <a:spLocks noGrp="1"/>
          </p:cNvSpPr>
          <p:nvPr>
            <p:ph type="title"/>
          </p:nvPr>
        </p:nvSpPr>
        <p:spPr/>
        <p:txBody>
          <a:bodyPr/>
          <a:lstStyle/>
          <a:p>
            <a:r>
              <a:rPr lang="en-US" dirty="0"/>
              <a:t>Who Can File a Report or Informal Complaint?</a:t>
            </a:r>
          </a:p>
        </p:txBody>
      </p:sp>
      <p:sp>
        <p:nvSpPr>
          <p:cNvPr id="3" name="Content Placeholder 2">
            <a:extLst>
              <a:ext uri="{FF2B5EF4-FFF2-40B4-BE49-F238E27FC236}">
                <a16:creationId xmlns:a16="http://schemas.microsoft.com/office/drawing/2014/main" id="{702F300C-849E-C84E-B381-836C066042B0}"/>
              </a:ext>
            </a:extLst>
          </p:cNvPr>
          <p:cNvSpPr>
            <a:spLocks noGrp="1"/>
          </p:cNvSpPr>
          <p:nvPr>
            <p:ph idx="1"/>
          </p:nvPr>
        </p:nvSpPr>
        <p:spPr>
          <a:xfrm>
            <a:off x="1194619" y="419100"/>
            <a:ext cx="9375520" cy="5630844"/>
          </a:xfrm>
        </p:spPr>
        <p:txBody>
          <a:bodyPr/>
          <a:lstStyle/>
          <a:p>
            <a:pPr marL="0" indent="0">
              <a:buNone/>
            </a:pPr>
            <a:endParaRPr lang="en-US" dirty="0"/>
          </a:p>
          <a:p>
            <a:pPr lvl="1" fontAlgn="base"/>
            <a:r>
              <a:rPr lang="en-US" sz="2400" dirty="0"/>
              <a:t>Any person at any time – cannot be ignored</a:t>
            </a:r>
          </a:p>
          <a:p>
            <a:pPr marL="0" indent="0">
              <a:buNone/>
            </a:pPr>
            <a:r>
              <a:rPr lang="en-US" sz="2800" dirty="0"/>
              <a:t>Who is required to file or forward a report?</a:t>
            </a:r>
          </a:p>
          <a:p>
            <a:pPr lvl="1"/>
            <a:r>
              <a:rPr lang="en-US" sz="2400" dirty="0"/>
              <a:t>All school employees when they observe, hear about, or have any notice of sexual harassment or allegations of sexual harassment.</a:t>
            </a:r>
          </a:p>
        </p:txBody>
      </p:sp>
      <p:pic>
        <p:nvPicPr>
          <p:cNvPr id="5" name="Picture 4">
            <a:extLst>
              <a:ext uri="{FF2B5EF4-FFF2-40B4-BE49-F238E27FC236}">
                <a16:creationId xmlns:a16="http://schemas.microsoft.com/office/drawing/2014/main" id="{7D3E32E8-7136-EF45-B512-CD1047A7D414}"/>
              </a:ext>
            </a:extLst>
          </p:cNvPr>
          <p:cNvPicPr>
            <a:picLocks noChangeAspect="1"/>
          </p:cNvPicPr>
          <p:nvPr/>
        </p:nvPicPr>
        <p:blipFill>
          <a:blip r:embed="rId2"/>
          <a:stretch>
            <a:fillRect/>
          </a:stretch>
        </p:blipFill>
        <p:spPr>
          <a:xfrm>
            <a:off x="8893278" y="4739139"/>
            <a:ext cx="2850549" cy="1832496"/>
          </a:xfrm>
          <a:prstGeom prst="rect">
            <a:avLst/>
          </a:prstGeom>
          <a:effectLst>
            <a:softEdge rad="114300"/>
          </a:effectLst>
        </p:spPr>
      </p:pic>
    </p:spTree>
    <p:extLst>
      <p:ext uri="{BB962C8B-B14F-4D97-AF65-F5344CB8AC3E}">
        <p14:creationId xmlns:p14="http://schemas.microsoft.com/office/powerpoint/2010/main" val="21147547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DCB2-0A84-B34B-840A-B75C7611A32C}"/>
              </a:ext>
            </a:extLst>
          </p:cNvPr>
          <p:cNvSpPr>
            <a:spLocks noGrp="1"/>
          </p:cNvSpPr>
          <p:nvPr>
            <p:ph type="title"/>
          </p:nvPr>
        </p:nvSpPr>
        <p:spPr>
          <a:xfrm>
            <a:off x="2611808" y="808056"/>
            <a:ext cx="8110269" cy="1077229"/>
          </a:xfrm>
        </p:spPr>
        <p:txBody>
          <a:bodyPr/>
          <a:lstStyle/>
          <a:p>
            <a:r>
              <a:rPr lang="en-US" dirty="0"/>
              <a:t>Title IX Coordinator </a:t>
            </a:r>
            <a:br>
              <a:rPr lang="en-US" dirty="0"/>
            </a:br>
            <a:r>
              <a:rPr lang="en-US" dirty="0"/>
              <a:t>Receives Reports or Informal Complaints</a:t>
            </a:r>
          </a:p>
        </p:txBody>
      </p:sp>
      <p:sp>
        <p:nvSpPr>
          <p:cNvPr id="3" name="Content Placeholder 2">
            <a:extLst>
              <a:ext uri="{FF2B5EF4-FFF2-40B4-BE49-F238E27FC236}">
                <a16:creationId xmlns:a16="http://schemas.microsoft.com/office/drawing/2014/main" id="{7CA6514D-0DB6-A445-894E-36EBC7737C45}"/>
              </a:ext>
            </a:extLst>
          </p:cNvPr>
          <p:cNvSpPr>
            <a:spLocks noGrp="1"/>
          </p:cNvSpPr>
          <p:nvPr>
            <p:ph idx="1"/>
          </p:nvPr>
        </p:nvSpPr>
        <p:spPr>
          <a:xfrm>
            <a:off x="929148" y="2052116"/>
            <a:ext cx="9548353" cy="4551884"/>
          </a:xfrm>
        </p:spPr>
        <p:txBody>
          <a:bodyPr>
            <a:normAutofit/>
          </a:bodyPr>
          <a:lstStyle/>
          <a:p>
            <a:endParaRPr lang="en-US" dirty="0"/>
          </a:p>
          <a:p>
            <a:pPr lvl="1" fontAlgn="base"/>
            <a:r>
              <a:rPr lang="en-US" sz="2400" dirty="0"/>
              <a:t>Contact alleged complainant/victim</a:t>
            </a:r>
          </a:p>
          <a:p>
            <a:pPr lvl="1" fontAlgn="base"/>
            <a:r>
              <a:rPr lang="en-US" sz="2400" dirty="0"/>
              <a:t>Discuss availability of supportive measures</a:t>
            </a:r>
          </a:p>
          <a:p>
            <a:pPr lvl="1" fontAlgn="base"/>
            <a:r>
              <a:rPr lang="en-US" sz="2400" dirty="0"/>
              <a:t>Consider wishes with respect to supportive measures</a:t>
            </a:r>
          </a:p>
          <a:p>
            <a:pPr lvl="1" fontAlgn="base"/>
            <a:r>
              <a:rPr lang="en-US" sz="2400" dirty="0"/>
              <a:t>Inform of availability of supportive measures, whether or not a formal complaint is filed</a:t>
            </a:r>
          </a:p>
          <a:p>
            <a:pPr lvl="1" fontAlgn="base"/>
            <a:r>
              <a:rPr lang="en-US" sz="2400" dirty="0"/>
              <a:t>Explain the process for filing a formal complaint</a:t>
            </a:r>
          </a:p>
          <a:p>
            <a:pPr lvl="1" fontAlgn="base"/>
            <a:r>
              <a:rPr lang="en-US" sz="2400" dirty="0"/>
              <a:t>Remain completely neutral</a:t>
            </a:r>
          </a:p>
          <a:p>
            <a:endParaRPr lang="en-US" dirty="0"/>
          </a:p>
        </p:txBody>
      </p:sp>
      <p:pic>
        <p:nvPicPr>
          <p:cNvPr id="5" name="Picture 4">
            <a:extLst>
              <a:ext uri="{FF2B5EF4-FFF2-40B4-BE49-F238E27FC236}">
                <a16:creationId xmlns:a16="http://schemas.microsoft.com/office/drawing/2014/main" id="{8C20E6D7-38D4-574E-B436-42D926FA7112}"/>
              </a:ext>
            </a:extLst>
          </p:cNvPr>
          <p:cNvPicPr>
            <a:picLocks noChangeAspect="1"/>
          </p:cNvPicPr>
          <p:nvPr/>
        </p:nvPicPr>
        <p:blipFill>
          <a:blip r:embed="rId2"/>
          <a:stretch>
            <a:fillRect/>
          </a:stretch>
        </p:blipFill>
        <p:spPr>
          <a:xfrm>
            <a:off x="9133575" y="5161935"/>
            <a:ext cx="2810160" cy="1310131"/>
          </a:xfrm>
          <a:prstGeom prst="rect">
            <a:avLst/>
          </a:prstGeom>
          <a:effectLst>
            <a:softEdge rad="50800"/>
          </a:effectLst>
        </p:spPr>
      </p:pic>
    </p:spTree>
    <p:extLst>
      <p:ext uri="{BB962C8B-B14F-4D97-AF65-F5344CB8AC3E}">
        <p14:creationId xmlns:p14="http://schemas.microsoft.com/office/powerpoint/2010/main" val="12507650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56C9E-041D-444B-A00A-60D8CF631EE0}"/>
              </a:ext>
            </a:extLst>
          </p:cNvPr>
          <p:cNvSpPr>
            <a:spLocks noGrp="1"/>
          </p:cNvSpPr>
          <p:nvPr>
            <p:ph type="title"/>
          </p:nvPr>
        </p:nvSpPr>
        <p:spPr>
          <a:xfrm>
            <a:off x="2626556" y="572679"/>
            <a:ext cx="7958331" cy="1077229"/>
          </a:xfrm>
        </p:spPr>
        <p:txBody>
          <a:bodyPr>
            <a:noAutofit/>
          </a:bodyPr>
          <a:lstStyle/>
          <a:p>
            <a:r>
              <a:rPr lang="en-US" sz="4000" dirty="0"/>
              <a:t>Who Can File a Formal Complaint?</a:t>
            </a:r>
          </a:p>
        </p:txBody>
      </p:sp>
      <p:sp>
        <p:nvSpPr>
          <p:cNvPr id="3" name="Content Placeholder 2">
            <a:extLst>
              <a:ext uri="{FF2B5EF4-FFF2-40B4-BE49-F238E27FC236}">
                <a16:creationId xmlns:a16="http://schemas.microsoft.com/office/drawing/2014/main" id="{CFC1A3AE-432B-DB48-A17D-6511D3492B3C}"/>
              </a:ext>
            </a:extLst>
          </p:cNvPr>
          <p:cNvSpPr>
            <a:spLocks noGrp="1"/>
          </p:cNvSpPr>
          <p:nvPr>
            <p:ph idx="1"/>
          </p:nvPr>
        </p:nvSpPr>
        <p:spPr>
          <a:xfrm>
            <a:off x="1416747" y="1649908"/>
            <a:ext cx="7796540" cy="3997828"/>
          </a:xfrm>
        </p:spPr>
        <p:txBody>
          <a:bodyPr>
            <a:normAutofit fontScale="92500" lnSpcReduction="20000"/>
          </a:bodyPr>
          <a:lstStyle/>
          <a:p>
            <a:endParaRPr lang="en-US" dirty="0"/>
          </a:p>
          <a:p>
            <a:pPr lvl="1" fontAlgn="base"/>
            <a:r>
              <a:rPr lang="en-US" sz="3600" dirty="0"/>
              <a:t>Complainant (or parent/guardian or other third party)</a:t>
            </a:r>
          </a:p>
          <a:p>
            <a:pPr lvl="1" fontAlgn="base"/>
            <a:r>
              <a:rPr lang="en-US" sz="3600" dirty="0"/>
              <a:t>Signed by Title IX Coordinator</a:t>
            </a:r>
          </a:p>
          <a:p>
            <a:pPr lvl="2" fontAlgn="base"/>
            <a:r>
              <a:rPr lang="en-US" sz="3400" dirty="0"/>
              <a:t>Would not doing so be unreasonable in light of the known circumstances? </a:t>
            </a:r>
          </a:p>
          <a:p>
            <a:endParaRPr lang="en-US" dirty="0"/>
          </a:p>
        </p:txBody>
      </p:sp>
      <p:pic>
        <p:nvPicPr>
          <p:cNvPr id="7" name="Picture 6">
            <a:extLst>
              <a:ext uri="{FF2B5EF4-FFF2-40B4-BE49-F238E27FC236}">
                <a16:creationId xmlns:a16="http://schemas.microsoft.com/office/drawing/2014/main" id="{A20E1113-4EB3-0044-ABB6-C82C3184C329}"/>
              </a:ext>
            </a:extLst>
          </p:cNvPr>
          <p:cNvPicPr>
            <a:picLocks noChangeAspect="1"/>
          </p:cNvPicPr>
          <p:nvPr/>
        </p:nvPicPr>
        <p:blipFill>
          <a:blip r:embed="rId2"/>
          <a:stretch>
            <a:fillRect/>
          </a:stretch>
        </p:blipFill>
        <p:spPr>
          <a:xfrm>
            <a:off x="9797026" y="4414607"/>
            <a:ext cx="1854200" cy="1854200"/>
          </a:xfrm>
          <a:prstGeom prst="rect">
            <a:avLst/>
          </a:prstGeom>
          <a:effectLst>
            <a:softEdge rad="114300"/>
          </a:effectLst>
        </p:spPr>
      </p:pic>
    </p:spTree>
    <p:extLst>
      <p:ext uri="{BB962C8B-B14F-4D97-AF65-F5344CB8AC3E}">
        <p14:creationId xmlns:p14="http://schemas.microsoft.com/office/powerpoint/2010/main" val="1632166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62B8-734E-A940-8DAC-92E00A5DB8EF}"/>
              </a:ext>
            </a:extLst>
          </p:cNvPr>
          <p:cNvSpPr>
            <a:spLocks noGrp="1"/>
          </p:cNvSpPr>
          <p:nvPr>
            <p:ph type="title"/>
          </p:nvPr>
        </p:nvSpPr>
        <p:spPr>
          <a:xfrm>
            <a:off x="2773599" y="269441"/>
            <a:ext cx="7958331" cy="1077229"/>
          </a:xfrm>
        </p:spPr>
        <p:txBody>
          <a:bodyPr/>
          <a:lstStyle/>
          <a:p>
            <a:r>
              <a:rPr lang="en-US" dirty="0"/>
              <a:t>Title IX Coordinator’s Responsibility in a Formal Complaint Process</a:t>
            </a:r>
          </a:p>
        </p:txBody>
      </p:sp>
      <p:sp>
        <p:nvSpPr>
          <p:cNvPr id="3" name="Content Placeholder 2">
            <a:extLst>
              <a:ext uri="{FF2B5EF4-FFF2-40B4-BE49-F238E27FC236}">
                <a16:creationId xmlns:a16="http://schemas.microsoft.com/office/drawing/2014/main" id="{F4EE2778-9817-D64A-BE18-8E01E7D9F141}"/>
              </a:ext>
            </a:extLst>
          </p:cNvPr>
          <p:cNvSpPr>
            <a:spLocks noGrp="1"/>
          </p:cNvSpPr>
          <p:nvPr>
            <p:ph idx="1"/>
          </p:nvPr>
        </p:nvSpPr>
        <p:spPr>
          <a:xfrm>
            <a:off x="575187" y="1346670"/>
            <a:ext cx="10880213" cy="5397500"/>
          </a:xfrm>
        </p:spPr>
        <p:txBody>
          <a:bodyPr>
            <a:normAutofit fontScale="92500" lnSpcReduction="10000"/>
          </a:bodyPr>
          <a:lstStyle/>
          <a:p>
            <a:endParaRPr lang="en-US" dirty="0"/>
          </a:p>
          <a:p>
            <a:pPr lvl="1" fontAlgn="base"/>
            <a:r>
              <a:rPr lang="en-US" sz="2200" dirty="0"/>
              <a:t>Provide to all known parties:</a:t>
            </a:r>
          </a:p>
          <a:p>
            <a:pPr lvl="2" fontAlgn="base"/>
            <a:r>
              <a:rPr lang="en-US" sz="2200" dirty="0"/>
              <a:t>Written notice of the allegations with sufficient time to prepare a response before any initial interview</a:t>
            </a:r>
          </a:p>
          <a:p>
            <a:pPr lvl="2" fontAlgn="base"/>
            <a:r>
              <a:rPr lang="en-US" sz="2200" dirty="0"/>
              <a:t>A copy of the grievance process</a:t>
            </a:r>
          </a:p>
          <a:p>
            <a:pPr lvl="2" fontAlgn="base"/>
            <a:r>
              <a:rPr lang="en-US" sz="2200" dirty="0"/>
              <a:t>The written notice must include:</a:t>
            </a:r>
          </a:p>
          <a:p>
            <a:pPr lvl="3" fontAlgn="base"/>
            <a:r>
              <a:rPr lang="en-US" sz="1800" dirty="0"/>
              <a:t>A statement that the respondent is presumed not responsible for the alleged conduct</a:t>
            </a:r>
          </a:p>
          <a:p>
            <a:pPr lvl="3" fontAlgn="base"/>
            <a:r>
              <a:rPr lang="en-US" sz="1800" dirty="0"/>
              <a:t>Inform the parties that they may have an advisor of their choice (i.e. an attorney, parent, counselor, etc.)</a:t>
            </a:r>
          </a:p>
          <a:p>
            <a:pPr lvl="3" fontAlgn="base"/>
            <a:r>
              <a:rPr lang="en-US" sz="1800" dirty="0"/>
              <a:t>Inform the parties that each may inspect and review all of the evidence. (Whatever is sent to one, must be sent to the other party)</a:t>
            </a:r>
          </a:p>
          <a:p>
            <a:pPr lvl="3" fontAlgn="base"/>
            <a:r>
              <a:rPr lang="en-US" sz="1800" dirty="0"/>
              <a:t>Inform the parties of any provision in the school’s code of conduct prohibiting making knowingly false statements or submitting false information during the grievance process. </a:t>
            </a:r>
          </a:p>
          <a:p>
            <a:endParaRPr lang="en-US" dirty="0"/>
          </a:p>
        </p:txBody>
      </p:sp>
    </p:spTree>
    <p:extLst>
      <p:ext uri="{BB962C8B-B14F-4D97-AF65-F5344CB8AC3E}">
        <p14:creationId xmlns:p14="http://schemas.microsoft.com/office/powerpoint/2010/main" val="1806519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B9181-6B4E-F74F-8299-71C9B72AA5F6}"/>
              </a:ext>
            </a:extLst>
          </p:cNvPr>
          <p:cNvSpPr>
            <a:spLocks noGrp="1"/>
          </p:cNvSpPr>
          <p:nvPr>
            <p:ph type="title"/>
          </p:nvPr>
        </p:nvSpPr>
        <p:spPr>
          <a:xfrm>
            <a:off x="2692703" y="269441"/>
            <a:ext cx="7958331" cy="1077229"/>
          </a:xfrm>
        </p:spPr>
        <p:txBody>
          <a:bodyPr/>
          <a:lstStyle/>
          <a:p>
            <a:r>
              <a:rPr lang="en-US" dirty="0"/>
              <a:t>Continued Title IX Coordinator’s Oversight and Responsibilities</a:t>
            </a:r>
          </a:p>
        </p:txBody>
      </p:sp>
      <p:sp>
        <p:nvSpPr>
          <p:cNvPr id="3" name="Content Placeholder 2">
            <a:extLst>
              <a:ext uri="{FF2B5EF4-FFF2-40B4-BE49-F238E27FC236}">
                <a16:creationId xmlns:a16="http://schemas.microsoft.com/office/drawing/2014/main" id="{0556E14E-2ABD-324A-BAAC-B36B58921001}"/>
              </a:ext>
            </a:extLst>
          </p:cNvPr>
          <p:cNvSpPr>
            <a:spLocks noGrp="1"/>
          </p:cNvSpPr>
          <p:nvPr>
            <p:ph idx="1"/>
          </p:nvPr>
        </p:nvSpPr>
        <p:spPr>
          <a:xfrm>
            <a:off x="1346200" y="1757150"/>
            <a:ext cx="9223939" cy="3997828"/>
          </a:xfrm>
        </p:spPr>
        <p:txBody>
          <a:bodyPr>
            <a:normAutofit fontScale="77500" lnSpcReduction="20000"/>
          </a:bodyPr>
          <a:lstStyle/>
          <a:p>
            <a:pPr marL="0" indent="0">
              <a:buNone/>
            </a:pPr>
            <a:endParaRPr lang="en-US" sz="3500" dirty="0"/>
          </a:p>
          <a:p>
            <a:pPr lvl="1" fontAlgn="base"/>
            <a:r>
              <a:rPr lang="en-US" sz="3500" dirty="0"/>
              <a:t>Investigation</a:t>
            </a:r>
          </a:p>
          <a:p>
            <a:pPr lvl="1" fontAlgn="base"/>
            <a:r>
              <a:rPr lang="en-US" sz="3500" dirty="0"/>
              <a:t>Investigative Report</a:t>
            </a:r>
          </a:p>
          <a:p>
            <a:pPr lvl="1" fontAlgn="base"/>
            <a:r>
              <a:rPr lang="en-US" sz="3500" dirty="0"/>
              <a:t>Hearing (if one is held - not recommended for K-12)</a:t>
            </a:r>
          </a:p>
          <a:p>
            <a:pPr lvl="1" fontAlgn="base"/>
            <a:r>
              <a:rPr lang="en-US" sz="3500" dirty="0"/>
              <a:t>Decision-making process</a:t>
            </a:r>
          </a:p>
          <a:p>
            <a:pPr lvl="1" fontAlgn="base"/>
            <a:r>
              <a:rPr lang="en-US" sz="3500" dirty="0"/>
              <a:t>Determination</a:t>
            </a:r>
          </a:p>
          <a:p>
            <a:pPr lvl="1" fontAlgn="base"/>
            <a:r>
              <a:rPr lang="en-US" sz="3500" dirty="0"/>
              <a:t>Appeal Process</a:t>
            </a:r>
          </a:p>
          <a:p>
            <a:endParaRPr lang="en-US" dirty="0"/>
          </a:p>
        </p:txBody>
      </p:sp>
      <p:pic>
        <p:nvPicPr>
          <p:cNvPr id="5" name="Picture 4">
            <a:extLst>
              <a:ext uri="{FF2B5EF4-FFF2-40B4-BE49-F238E27FC236}">
                <a16:creationId xmlns:a16="http://schemas.microsoft.com/office/drawing/2014/main" id="{F5463E23-796B-8F4A-AB4C-BB586CA01ACE}"/>
              </a:ext>
            </a:extLst>
          </p:cNvPr>
          <p:cNvPicPr>
            <a:picLocks noChangeAspect="1"/>
          </p:cNvPicPr>
          <p:nvPr/>
        </p:nvPicPr>
        <p:blipFill>
          <a:blip r:embed="rId2"/>
          <a:stretch>
            <a:fillRect/>
          </a:stretch>
        </p:blipFill>
        <p:spPr>
          <a:xfrm>
            <a:off x="7816850" y="4395019"/>
            <a:ext cx="2876294" cy="1910531"/>
          </a:xfrm>
          <a:prstGeom prst="rect">
            <a:avLst/>
          </a:prstGeom>
          <a:effectLst>
            <a:softEdge rad="139700"/>
          </a:effectLst>
        </p:spPr>
      </p:pic>
    </p:spTree>
    <p:extLst>
      <p:ext uri="{BB962C8B-B14F-4D97-AF65-F5344CB8AC3E}">
        <p14:creationId xmlns:p14="http://schemas.microsoft.com/office/powerpoint/2010/main" val="3824147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418A-8E1D-EF46-B916-A322F380A2E5}"/>
              </a:ext>
            </a:extLst>
          </p:cNvPr>
          <p:cNvSpPr>
            <a:spLocks noGrp="1"/>
          </p:cNvSpPr>
          <p:nvPr>
            <p:ph type="title"/>
          </p:nvPr>
        </p:nvSpPr>
        <p:spPr>
          <a:xfrm>
            <a:off x="3142749" y="299239"/>
            <a:ext cx="7958331" cy="639744"/>
          </a:xfrm>
        </p:spPr>
        <p:txBody>
          <a:bodyPr/>
          <a:lstStyle/>
          <a:p>
            <a:r>
              <a:rPr lang="en-US" dirty="0"/>
              <a:t>Dismissal of Formal Complaint</a:t>
            </a:r>
          </a:p>
        </p:txBody>
      </p:sp>
      <p:sp>
        <p:nvSpPr>
          <p:cNvPr id="3" name="Content Placeholder 2">
            <a:extLst>
              <a:ext uri="{FF2B5EF4-FFF2-40B4-BE49-F238E27FC236}">
                <a16:creationId xmlns:a16="http://schemas.microsoft.com/office/drawing/2014/main" id="{B6C304F8-E421-EF49-A1E7-B6532E4CD925}"/>
              </a:ext>
            </a:extLst>
          </p:cNvPr>
          <p:cNvSpPr>
            <a:spLocks noGrp="1"/>
          </p:cNvSpPr>
          <p:nvPr>
            <p:ph idx="1"/>
          </p:nvPr>
        </p:nvSpPr>
        <p:spPr>
          <a:xfrm>
            <a:off x="604685" y="924240"/>
            <a:ext cx="10810568" cy="5537199"/>
          </a:xfrm>
        </p:spPr>
        <p:txBody>
          <a:bodyPr>
            <a:normAutofit fontScale="92500"/>
          </a:bodyPr>
          <a:lstStyle/>
          <a:p>
            <a:endParaRPr lang="en-US" dirty="0"/>
          </a:p>
          <a:p>
            <a:pPr lvl="1" fontAlgn="base"/>
            <a:r>
              <a:rPr lang="en-US" sz="2200" dirty="0"/>
              <a:t>Must be dismissed if (but can still be addressed under school’s discipline code):</a:t>
            </a:r>
          </a:p>
          <a:p>
            <a:pPr lvl="2" fontAlgn="base"/>
            <a:r>
              <a:rPr lang="en-US" sz="2200" dirty="0"/>
              <a:t>Would not constitute sexual harassment, as defined, even if proved</a:t>
            </a:r>
          </a:p>
          <a:p>
            <a:pPr lvl="2" fontAlgn="base"/>
            <a:r>
              <a:rPr lang="en-US" sz="2200" dirty="0"/>
              <a:t>Did not occur in the school’s educational program or activities, or</a:t>
            </a:r>
          </a:p>
          <a:p>
            <a:pPr lvl="2" fontAlgn="base"/>
            <a:r>
              <a:rPr lang="en-US" sz="2200" dirty="0"/>
              <a:t>Did not occur against a person in the United States</a:t>
            </a:r>
          </a:p>
          <a:p>
            <a:pPr lvl="1" fontAlgn="base"/>
            <a:r>
              <a:rPr lang="en-US" sz="2200" dirty="0"/>
              <a:t>May be dismissed in the school’s discretion if:</a:t>
            </a:r>
          </a:p>
          <a:p>
            <a:pPr lvl="2" fontAlgn="base"/>
            <a:r>
              <a:rPr lang="en-US" sz="2200" dirty="0"/>
              <a:t>Complainant notifies the Title IX Coordinator in writing of a desire to withdraw the formal complaint or any allegation</a:t>
            </a:r>
          </a:p>
          <a:p>
            <a:pPr lvl="2" fontAlgn="base"/>
            <a:r>
              <a:rPr lang="en-US" sz="2200" dirty="0"/>
              <a:t>The respondent is no longer enrolled or employed by the school</a:t>
            </a:r>
          </a:p>
          <a:p>
            <a:pPr lvl="2" fontAlgn="base"/>
            <a:r>
              <a:rPr lang="en-US" sz="2200" dirty="0"/>
              <a:t>Certain circumstances prevent the school from gathering evidence sufficient to reach a determination as to the formal complaint or allegations</a:t>
            </a:r>
          </a:p>
          <a:p>
            <a:endParaRPr lang="en-US" dirty="0"/>
          </a:p>
        </p:txBody>
      </p:sp>
    </p:spTree>
    <p:extLst>
      <p:ext uri="{BB962C8B-B14F-4D97-AF65-F5344CB8AC3E}">
        <p14:creationId xmlns:p14="http://schemas.microsoft.com/office/powerpoint/2010/main" val="1236156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EEB6E-3D65-0E40-A959-CAEB1F3857FC}"/>
              </a:ext>
            </a:extLst>
          </p:cNvPr>
          <p:cNvSpPr>
            <a:spLocks noGrp="1"/>
          </p:cNvSpPr>
          <p:nvPr>
            <p:ph type="title"/>
          </p:nvPr>
        </p:nvSpPr>
        <p:spPr>
          <a:xfrm>
            <a:off x="3083756" y="409850"/>
            <a:ext cx="7958331" cy="1077229"/>
          </a:xfrm>
        </p:spPr>
        <p:txBody>
          <a:bodyPr/>
          <a:lstStyle/>
          <a:p>
            <a:r>
              <a:rPr lang="en-US" b="1" dirty="0"/>
              <a:t>Informal Resolution Process</a:t>
            </a:r>
          </a:p>
        </p:txBody>
      </p:sp>
      <p:sp>
        <p:nvSpPr>
          <p:cNvPr id="3" name="Content Placeholder 2">
            <a:extLst>
              <a:ext uri="{FF2B5EF4-FFF2-40B4-BE49-F238E27FC236}">
                <a16:creationId xmlns:a16="http://schemas.microsoft.com/office/drawing/2014/main" id="{EF093162-B460-BF47-8FCC-F9C555EA3525}"/>
              </a:ext>
            </a:extLst>
          </p:cNvPr>
          <p:cNvSpPr>
            <a:spLocks noGrp="1"/>
          </p:cNvSpPr>
          <p:nvPr>
            <p:ph idx="1"/>
          </p:nvPr>
        </p:nvSpPr>
        <p:spPr>
          <a:xfrm>
            <a:off x="899652" y="1801396"/>
            <a:ext cx="10323871" cy="3997828"/>
          </a:xfrm>
        </p:spPr>
        <p:txBody>
          <a:bodyPr>
            <a:normAutofit fontScale="77500" lnSpcReduction="20000"/>
          </a:bodyPr>
          <a:lstStyle/>
          <a:p>
            <a:endParaRPr lang="en-US" dirty="0"/>
          </a:p>
          <a:p>
            <a:pPr lvl="1" fontAlgn="base"/>
            <a:r>
              <a:rPr lang="en-US" sz="2800" dirty="0"/>
              <a:t>Cannot be mandatory</a:t>
            </a:r>
          </a:p>
          <a:p>
            <a:pPr lvl="1" fontAlgn="base"/>
            <a:r>
              <a:rPr lang="en-US" sz="2800" dirty="0"/>
              <a:t>Cannot be offered until after formal complaint is filed</a:t>
            </a:r>
          </a:p>
          <a:p>
            <a:pPr lvl="1" fontAlgn="base"/>
            <a:r>
              <a:rPr lang="en-US" sz="2800" dirty="0"/>
              <a:t>Cannot be offered if the complaint is against an employee</a:t>
            </a:r>
          </a:p>
          <a:p>
            <a:pPr lvl="1" fontAlgn="base"/>
            <a:r>
              <a:rPr lang="en-US" sz="2800" dirty="0"/>
              <a:t>Must obtain voluntary written consent, with other specific requirements</a:t>
            </a:r>
          </a:p>
          <a:p>
            <a:pPr lvl="1"/>
            <a:r>
              <a:rPr lang="en-US" sz="2600" dirty="0">
                <a:latin typeface="ArialMT"/>
              </a:rPr>
              <a:t>Mediation, restorative practices, and other alternative resolution procedures in limited circumstances.</a:t>
            </a:r>
          </a:p>
          <a:p>
            <a:pPr lvl="1"/>
            <a:r>
              <a:rPr lang="en-US" sz="2600" dirty="0">
                <a:latin typeface="ArialMT"/>
              </a:rPr>
              <a:t>Approach carefully and ensure facilitators are trained in the methods being utilized. </a:t>
            </a:r>
            <a:endParaRPr lang="en-US" sz="2600" dirty="0"/>
          </a:p>
          <a:p>
            <a:pPr marL="0" indent="0">
              <a:buNone/>
            </a:pPr>
            <a:endParaRPr lang="en-US" dirty="0"/>
          </a:p>
        </p:txBody>
      </p:sp>
    </p:spTree>
    <p:extLst>
      <p:ext uri="{BB962C8B-B14F-4D97-AF65-F5344CB8AC3E}">
        <p14:creationId xmlns:p14="http://schemas.microsoft.com/office/powerpoint/2010/main" val="1624680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CF145-0654-264E-B9B2-8CBFA382188D}"/>
              </a:ext>
            </a:extLst>
          </p:cNvPr>
          <p:cNvSpPr>
            <a:spLocks noGrp="1"/>
          </p:cNvSpPr>
          <p:nvPr>
            <p:ph type="title"/>
          </p:nvPr>
        </p:nvSpPr>
        <p:spPr>
          <a:xfrm>
            <a:off x="3065269" y="380353"/>
            <a:ext cx="7958331" cy="703244"/>
          </a:xfrm>
        </p:spPr>
        <p:txBody>
          <a:bodyPr/>
          <a:lstStyle/>
          <a:p>
            <a:r>
              <a:rPr lang="en-US" b="1" dirty="0"/>
              <a:t>Removal of Respondent </a:t>
            </a:r>
          </a:p>
        </p:txBody>
      </p:sp>
      <p:sp>
        <p:nvSpPr>
          <p:cNvPr id="3" name="Content Placeholder 2">
            <a:extLst>
              <a:ext uri="{FF2B5EF4-FFF2-40B4-BE49-F238E27FC236}">
                <a16:creationId xmlns:a16="http://schemas.microsoft.com/office/drawing/2014/main" id="{7C012A8B-2BBC-F34E-B855-55246F3145AD}"/>
              </a:ext>
            </a:extLst>
          </p:cNvPr>
          <p:cNvSpPr>
            <a:spLocks noGrp="1"/>
          </p:cNvSpPr>
          <p:nvPr>
            <p:ph idx="1"/>
          </p:nvPr>
        </p:nvSpPr>
        <p:spPr>
          <a:xfrm>
            <a:off x="752168" y="1083597"/>
            <a:ext cx="10699135" cy="5394050"/>
          </a:xfrm>
        </p:spPr>
        <p:txBody>
          <a:bodyPr/>
          <a:lstStyle/>
          <a:p>
            <a:endParaRPr lang="en-US" dirty="0"/>
          </a:p>
          <a:p>
            <a:pPr lvl="1" fontAlgn="base"/>
            <a:r>
              <a:rPr lang="en-US" sz="2400" dirty="0"/>
              <a:t>Students: When necessary to protect the complainant or others from immediate threat to physical health or safety</a:t>
            </a:r>
          </a:p>
          <a:p>
            <a:pPr lvl="2" fontAlgn="base"/>
            <a:r>
              <a:rPr lang="en-US" sz="2400" dirty="0"/>
              <a:t>Must be based on an individualized threat and safety analysis</a:t>
            </a:r>
          </a:p>
          <a:p>
            <a:pPr lvl="2" fontAlgn="base"/>
            <a:r>
              <a:rPr lang="en-US" sz="2400" dirty="0"/>
              <a:t>May not be solely for emotional or mental health reasons</a:t>
            </a:r>
          </a:p>
          <a:p>
            <a:pPr lvl="2" fontAlgn="base"/>
            <a:r>
              <a:rPr lang="en-US" sz="2400" dirty="0"/>
              <a:t>After the removal, the school must give the student notice and an opportunity to challenge the removal</a:t>
            </a:r>
          </a:p>
          <a:p>
            <a:pPr lvl="2" fontAlgn="base"/>
            <a:r>
              <a:rPr lang="en-US" sz="2400" dirty="0"/>
              <a:t>Consider interplay with other laws (IDEA, etc.)</a:t>
            </a:r>
          </a:p>
          <a:p>
            <a:pPr lvl="1" fontAlgn="base"/>
            <a:r>
              <a:rPr lang="en-US" sz="2400" dirty="0"/>
              <a:t>Employees: Paid administrative leave at the discretion of employer/school (consider contractual issues for districts)</a:t>
            </a:r>
          </a:p>
          <a:p>
            <a:endParaRPr lang="en-US" dirty="0"/>
          </a:p>
        </p:txBody>
      </p:sp>
    </p:spTree>
    <p:extLst>
      <p:ext uri="{BB962C8B-B14F-4D97-AF65-F5344CB8AC3E}">
        <p14:creationId xmlns:p14="http://schemas.microsoft.com/office/powerpoint/2010/main" val="553517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D70E0-1F45-F24C-ABAD-C68DA013C40E}"/>
              </a:ext>
            </a:extLst>
          </p:cNvPr>
          <p:cNvSpPr>
            <a:spLocks noGrp="1"/>
          </p:cNvSpPr>
          <p:nvPr>
            <p:ph type="title"/>
          </p:nvPr>
        </p:nvSpPr>
        <p:spPr>
          <a:xfrm>
            <a:off x="3039869" y="323085"/>
            <a:ext cx="7958331" cy="614344"/>
          </a:xfrm>
        </p:spPr>
        <p:txBody>
          <a:bodyPr/>
          <a:lstStyle/>
          <a:p>
            <a:r>
              <a:rPr lang="en-US" dirty="0"/>
              <a:t>“Supportive Measures”</a:t>
            </a:r>
          </a:p>
        </p:txBody>
      </p:sp>
      <p:sp>
        <p:nvSpPr>
          <p:cNvPr id="3" name="Content Placeholder 2">
            <a:extLst>
              <a:ext uri="{FF2B5EF4-FFF2-40B4-BE49-F238E27FC236}">
                <a16:creationId xmlns:a16="http://schemas.microsoft.com/office/drawing/2014/main" id="{B4FB161D-D7F1-CF47-9BEA-9D8E0CB8F5B1}"/>
              </a:ext>
            </a:extLst>
          </p:cNvPr>
          <p:cNvSpPr>
            <a:spLocks noGrp="1"/>
          </p:cNvSpPr>
          <p:nvPr>
            <p:ph idx="1"/>
          </p:nvPr>
        </p:nvSpPr>
        <p:spPr>
          <a:xfrm>
            <a:off x="1075816" y="1949697"/>
            <a:ext cx="9804400" cy="3997828"/>
          </a:xfrm>
        </p:spPr>
        <p:txBody>
          <a:bodyPr>
            <a:normAutofit fontScale="55000" lnSpcReduction="20000"/>
          </a:bodyPr>
          <a:lstStyle/>
          <a:p>
            <a:pPr lvl="1" fontAlgn="base"/>
            <a:r>
              <a:rPr lang="en-US" sz="2600" dirty="0"/>
              <a:t>Non-punitive individualized services offered as appropriate and without charge to a complainant or a respondent</a:t>
            </a:r>
          </a:p>
          <a:p>
            <a:pPr lvl="1" fontAlgn="base"/>
            <a:r>
              <a:rPr lang="en-US" sz="2600" dirty="0"/>
              <a:t>Must be designed to preserve educational access without unreasonably burdening the other party</a:t>
            </a:r>
          </a:p>
          <a:p>
            <a:pPr lvl="2" fontAlgn="base"/>
            <a:r>
              <a:rPr lang="en-US" sz="2600" dirty="0"/>
              <a:t>Schedule changes</a:t>
            </a:r>
          </a:p>
          <a:p>
            <a:pPr lvl="2" fontAlgn="base"/>
            <a:r>
              <a:rPr lang="en-US" sz="2600" dirty="0"/>
              <a:t>Class changes</a:t>
            </a:r>
          </a:p>
          <a:p>
            <a:pPr lvl="2" fontAlgn="base"/>
            <a:r>
              <a:rPr lang="en-US" sz="2600" dirty="0"/>
              <a:t>Course modifications</a:t>
            </a:r>
          </a:p>
          <a:p>
            <a:pPr lvl="2" fontAlgn="base"/>
            <a:r>
              <a:rPr lang="en-US" sz="2600" dirty="0"/>
              <a:t>Counseling resources</a:t>
            </a:r>
          </a:p>
          <a:p>
            <a:pPr lvl="2" fontAlgn="base"/>
            <a:r>
              <a:rPr lang="en-US" sz="2600" dirty="0"/>
              <a:t>Deadline extensions for assignments</a:t>
            </a:r>
          </a:p>
          <a:p>
            <a:pPr lvl="2" fontAlgn="base"/>
            <a:r>
              <a:rPr lang="en-US" sz="2600" dirty="0"/>
              <a:t>Mutual restrictions on contact</a:t>
            </a:r>
          </a:p>
          <a:p>
            <a:pPr lvl="2" fontAlgn="base"/>
            <a:r>
              <a:rPr lang="en-US" sz="2600" dirty="0"/>
              <a:t>Monitoring/supervision</a:t>
            </a:r>
          </a:p>
          <a:p>
            <a:pPr lvl="2" fontAlgn="base"/>
            <a:r>
              <a:rPr lang="en-US" sz="2600" dirty="0"/>
              <a:t>Online Learning</a:t>
            </a:r>
          </a:p>
          <a:p>
            <a:pPr lvl="2" fontAlgn="base"/>
            <a:r>
              <a:rPr lang="en-US" sz="2600" dirty="0"/>
              <a:t>Other</a:t>
            </a:r>
          </a:p>
          <a:p>
            <a:endParaRPr lang="en-US" dirty="0"/>
          </a:p>
        </p:txBody>
      </p:sp>
      <p:pic>
        <p:nvPicPr>
          <p:cNvPr id="5" name="Picture 4">
            <a:extLst>
              <a:ext uri="{FF2B5EF4-FFF2-40B4-BE49-F238E27FC236}">
                <a16:creationId xmlns:a16="http://schemas.microsoft.com/office/drawing/2014/main" id="{4F0C512D-6424-F64D-9E28-70F8148D6942}"/>
              </a:ext>
            </a:extLst>
          </p:cNvPr>
          <p:cNvPicPr>
            <a:picLocks noChangeAspect="1"/>
          </p:cNvPicPr>
          <p:nvPr/>
        </p:nvPicPr>
        <p:blipFill>
          <a:blip r:embed="rId2"/>
          <a:stretch>
            <a:fillRect/>
          </a:stretch>
        </p:blipFill>
        <p:spPr>
          <a:xfrm>
            <a:off x="8909704" y="3775171"/>
            <a:ext cx="2889006" cy="2172354"/>
          </a:xfrm>
          <a:prstGeom prst="rect">
            <a:avLst/>
          </a:prstGeom>
          <a:effectLst>
            <a:softEdge rad="63500"/>
          </a:effectLst>
        </p:spPr>
      </p:pic>
    </p:spTree>
    <p:extLst>
      <p:ext uri="{BB962C8B-B14F-4D97-AF65-F5344CB8AC3E}">
        <p14:creationId xmlns:p14="http://schemas.microsoft.com/office/powerpoint/2010/main" val="20780757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0209-6233-4745-8EC0-65C7DC0C9272}"/>
              </a:ext>
            </a:extLst>
          </p:cNvPr>
          <p:cNvSpPr>
            <a:spLocks noGrp="1"/>
          </p:cNvSpPr>
          <p:nvPr>
            <p:ph type="title"/>
          </p:nvPr>
        </p:nvSpPr>
        <p:spPr>
          <a:xfrm>
            <a:off x="2995266" y="439347"/>
            <a:ext cx="7958331" cy="1077229"/>
          </a:xfrm>
        </p:spPr>
        <p:txBody>
          <a:bodyPr/>
          <a:lstStyle/>
          <a:p>
            <a:r>
              <a:rPr lang="en-US" b="1" dirty="0"/>
              <a:t>Assignment of Investigator and Decision Maker</a:t>
            </a:r>
          </a:p>
        </p:txBody>
      </p:sp>
      <p:sp>
        <p:nvSpPr>
          <p:cNvPr id="3" name="Content Placeholder 2">
            <a:extLst>
              <a:ext uri="{FF2B5EF4-FFF2-40B4-BE49-F238E27FC236}">
                <a16:creationId xmlns:a16="http://schemas.microsoft.com/office/drawing/2014/main" id="{FDC83A4F-A068-3742-860B-4383B40D9325}"/>
              </a:ext>
            </a:extLst>
          </p:cNvPr>
          <p:cNvSpPr>
            <a:spLocks noGrp="1"/>
          </p:cNvSpPr>
          <p:nvPr>
            <p:ph idx="1"/>
          </p:nvPr>
        </p:nvSpPr>
        <p:spPr>
          <a:xfrm>
            <a:off x="1165122" y="1152464"/>
            <a:ext cx="10073149" cy="4805884"/>
          </a:xfrm>
        </p:spPr>
        <p:txBody>
          <a:bodyPr>
            <a:normAutofit/>
          </a:bodyPr>
          <a:lstStyle/>
          <a:p>
            <a:r>
              <a:rPr lang="en-US" sz="3200" dirty="0"/>
              <a:t>Follow policy guidelines for selection of these individuals (School Mandated Policies)</a:t>
            </a:r>
          </a:p>
          <a:p>
            <a:r>
              <a:rPr lang="en-US" sz="3200" dirty="0"/>
              <a:t>Best if predetermined and not selected after the complaint is filed or received</a:t>
            </a:r>
          </a:p>
          <a:p>
            <a:r>
              <a:rPr lang="en-US" sz="3200" dirty="0"/>
              <a:t>Title IX Coordinator serves to move the process</a:t>
            </a:r>
          </a:p>
        </p:txBody>
      </p:sp>
      <p:pic>
        <p:nvPicPr>
          <p:cNvPr id="4" name="Picture 3">
            <a:extLst>
              <a:ext uri="{FF2B5EF4-FFF2-40B4-BE49-F238E27FC236}">
                <a16:creationId xmlns:a16="http://schemas.microsoft.com/office/drawing/2014/main" id="{47A553FF-B2D6-184E-A8A3-7AE14D25C536}"/>
              </a:ext>
            </a:extLst>
          </p:cNvPr>
          <p:cNvPicPr>
            <a:picLocks noChangeAspect="1"/>
          </p:cNvPicPr>
          <p:nvPr/>
        </p:nvPicPr>
        <p:blipFill>
          <a:blip r:embed="rId2"/>
          <a:stretch>
            <a:fillRect/>
          </a:stretch>
        </p:blipFill>
        <p:spPr>
          <a:xfrm>
            <a:off x="9959522" y="5298050"/>
            <a:ext cx="1988149" cy="1320595"/>
          </a:xfrm>
          <a:prstGeom prst="rect">
            <a:avLst/>
          </a:prstGeom>
          <a:effectLst>
            <a:softEdge rad="139700"/>
          </a:effectLst>
        </p:spPr>
      </p:pic>
    </p:spTree>
    <p:extLst>
      <p:ext uri="{BB962C8B-B14F-4D97-AF65-F5344CB8AC3E}">
        <p14:creationId xmlns:p14="http://schemas.microsoft.com/office/powerpoint/2010/main" val="3490786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B32-22FB-AC4A-97D3-5F940F6BF3B0}"/>
              </a:ext>
            </a:extLst>
          </p:cNvPr>
          <p:cNvSpPr>
            <a:spLocks noGrp="1"/>
          </p:cNvSpPr>
          <p:nvPr>
            <p:ph type="title"/>
          </p:nvPr>
        </p:nvSpPr>
        <p:spPr>
          <a:xfrm>
            <a:off x="3054259" y="498340"/>
            <a:ext cx="7958331" cy="1077229"/>
          </a:xfrm>
        </p:spPr>
        <p:txBody>
          <a:bodyPr/>
          <a:lstStyle/>
          <a:p>
            <a:r>
              <a:rPr lang="en-US" b="1" dirty="0"/>
              <a:t>New Rules – How They Came to Be</a:t>
            </a:r>
          </a:p>
        </p:txBody>
      </p:sp>
      <p:sp>
        <p:nvSpPr>
          <p:cNvPr id="3" name="Content Placeholder 2">
            <a:extLst>
              <a:ext uri="{FF2B5EF4-FFF2-40B4-BE49-F238E27FC236}">
                <a16:creationId xmlns:a16="http://schemas.microsoft.com/office/drawing/2014/main" id="{223E5567-81F6-4F44-B940-E01763169CA4}"/>
              </a:ext>
            </a:extLst>
          </p:cNvPr>
          <p:cNvSpPr>
            <a:spLocks noGrp="1"/>
          </p:cNvSpPr>
          <p:nvPr>
            <p:ph idx="1"/>
          </p:nvPr>
        </p:nvSpPr>
        <p:spPr>
          <a:xfrm>
            <a:off x="1755058" y="1430086"/>
            <a:ext cx="8815081" cy="3997828"/>
          </a:xfrm>
        </p:spPr>
        <p:txBody>
          <a:bodyPr/>
          <a:lstStyle/>
          <a:p>
            <a:endParaRPr lang="en-US" dirty="0"/>
          </a:p>
          <a:p>
            <a:pPr lvl="1"/>
            <a:r>
              <a:rPr lang="en-US" sz="2400" dirty="0"/>
              <a:t>Effective August 14, 2020</a:t>
            </a:r>
          </a:p>
          <a:p>
            <a:pPr lvl="1"/>
            <a:r>
              <a:rPr lang="en-US" sz="2400" dirty="0"/>
              <a:t>Most comments ever submitted for a proposed rulemaking</a:t>
            </a:r>
          </a:p>
          <a:p>
            <a:pPr lvl="1"/>
            <a:r>
              <a:rPr lang="en-US" sz="2400" dirty="0"/>
              <a:t>An attempt to bring balance to Title IX responses (mostly at college campuses)</a:t>
            </a:r>
          </a:p>
          <a:p>
            <a:pPr lvl="1"/>
            <a:r>
              <a:rPr lang="en-US" sz="2400" dirty="0"/>
              <a:t>Any formal reversal would take at least 1 year</a:t>
            </a:r>
          </a:p>
          <a:p>
            <a:pPr marL="457200" lvl="1" indent="0">
              <a:buNone/>
            </a:pPr>
            <a:endParaRPr lang="en-US" dirty="0"/>
          </a:p>
        </p:txBody>
      </p:sp>
      <p:pic>
        <p:nvPicPr>
          <p:cNvPr id="5" name="Picture 4">
            <a:extLst>
              <a:ext uri="{FF2B5EF4-FFF2-40B4-BE49-F238E27FC236}">
                <a16:creationId xmlns:a16="http://schemas.microsoft.com/office/drawing/2014/main" id="{D7D4AD30-D747-0D45-B5E7-1F9B4572141E}"/>
              </a:ext>
            </a:extLst>
          </p:cNvPr>
          <p:cNvPicPr>
            <a:picLocks noChangeAspect="1"/>
          </p:cNvPicPr>
          <p:nvPr/>
        </p:nvPicPr>
        <p:blipFill>
          <a:blip r:embed="rId2"/>
          <a:stretch>
            <a:fillRect/>
          </a:stretch>
        </p:blipFill>
        <p:spPr>
          <a:xfrm>
            <a:off x="9969910" y="4900389"/>
            <a:ext cx="1753880" cy="1422400"/>
          </a:xfrm>
          <a:prstGeom prst="rect">
            <a:avLst/>
          </a:prstGeom>
          <a:effectLst>
            <a:softEdge rad="50800"/>
          </a:effectLst>
        </p:spPr>
      </p:pic>
    </p:spTree>
    <p:extLst>
      <p:ext uri="{BB962C8B-B14F-4D97-AF65-F5344CB8AC3E}">
        <p14:creationId xmlns:p14="http://schemas.microsoft.com/office/powerpoint/2010/main" val="2553060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52ED9-7AF5-C442-AE54-6726A4E0518B}"/>
              </a:ext>
            </a:extLst>
          </p:cNvPr>
          <p:cNvSpPr>
            <a:spLocks noGrp="1"/>
          </p:cNvSpPr>
          <p:nvPr>
            <p:ph type="title"/>
          </p:nvPr>
        </p:nvSpPr>
        <p:spPr>
          <a:xfrm>
            <a:off x="3069008" y="280631"/>
            <a:ext cx="7958331" cy="690544"/>
          </a:xfrm>
        </p:spPr>
        <p:txBody>
          <a:bodyPr/>
          <a:lstStyle/>
          <a:p>
            <a:r>
              <a:rPr lang="en-US" b="1" dirty="0"/>
              <a:t>Conflict of Interest and Bias</a:t>
            </a:r>
          </a:p>
        </p:txBody>
      </p:sp>
      <p:sp>
        <p:nvSpPr>
          <p:cNvPr id="3" name="Content Placeholder 2">
            <a:extLst>
              <a:ext uri="{FF2B5EF4-FFF2-40B4-BE49-F238E27FC236}">
                <a16:creationId xmlns:a16="http://schemas.microsoft.com/office/drawing/2014/main" id="{AEE5092A-76F5-8946-8745-1A8514F20B75}"/>
              </a:ext>
            </a:extLst>
          </p:cNvPr>
          <p:cNvSpPr>
            <a:spLocks noGrp="1"/>
          </p:cNvSpPr>
          <p:nvPr>
            <p:ph idx="1"/>
          </p:nvPr>
        </p:nvSpPr>
        <p:spPr>
          <a:xfrm>
            <a:off x="663677" y="828982"/>
            <a:ext cx="10486103" cy="5200035"/>
          </a:xfrm>
        </p:spPr>
        <p:txBody>
          <a:bodyPr>
            <a:normAutofit fontScale="92500"/>
          </a:bodyPr>
          <a:lstStyle/>
          <a:p>
            <a:endParaRPr lang="en-US" dirty="0"/>
          </a:p>
          <a:p>
            <a:pPr lvl="1" fontAlgn="base"/>
            <a:r>
              <a:rPr lang="en-US" sz="2400" dirty="0"/>
              <a:t>Investigator, Decision-maker, Appeal Body/Officer, Informal Resolution Facilitator must be free from conflict of interest and bias</a:t>
            </a:r>
          </a:p>
          <a:p>
            <a:pPr lvl="2" fontAlgn="base"/>
            <a:r>
              <a:rPr lang="en-US" sz="2400" dirty="0"/>
              <a:t>Regulations state “flexibility to use their own employees, or to outsource Title IX investigation and adjudication functions, and the Department encourages recipients to pursue alternatives to the inherent difficulties that arise when a recipient’s own employees are expected to perform functions free from conflicts of interest and bias…”</a:t>
            </a:r>
          </a:p>
          <a:p>
            <a:pPr lvl="1" fontAlgn="base"/>
            <a:r>
              <a:rPr lang="en-US" sz="2400" dirty="0"/>
              <a:t>Impartiality to perform duties based solely on the facts and evidence gathered during the investigation • No bias • No conflict of interest • No prejudgment of parties or evidence </a:t>
            </a:r>
          </a:p>
          <a:p>
            <a:endParaRPr lang="en-US" dirty="0"/>
          </a:p>
        </p:txBody>
      </p:sp>
      <p:pic>
        <p:nvPicPr>
          <p:cNvPr id="5" name="Picture 4">
            <a:extLst>
              <a:ext uri="{FF2B5EF4-FFF2-40B4-BE49-F238E27FC236}">
                <a16:creationId xmlns:a16="http://schemas.microsoft.com/office/drawing/2014/main" id="{456D5D86-0B46-1941-BD9F-083D29F88B5B}"/>
              </a:ext>
            </a:extLst>
          </p:cNvPr>
          <p:cNvPicPr>
            <a:picLocks noChangeAspect="1"/>
          </p:cNvPicPr>
          <p:nvPr/>
        </p:nvPicPr>
        <p:blipFill>
          <a:blip r:embed="rId2"/>
          <a:stretch>
            <a:fillRect/>
          </a:stretch>
        </p:blipFill>
        <p:spPr>
          <a:xfrm>
            <a:off x="9362563" y="5447069"/>
            <a:ext cx="2374900" cy="1204453"/>
          </a:xfrm>
          <a:prstGeom prst="rect">
            <a:avLst/>
          </a:prstGeom>
          <a:effectLst>
            <a:softEdge rad="50800"/>
          </a:effectLst>
        </p:spPr>
      </p:pic>
    </p:spTree>
    <p:extLst>
      <p:ext uri="{BB962C8B-B14F-4D97-AF65-F5344CB8AC3E}">
        <p14:creationId xmlns:p14="http://schemas.microsoft.com/office/powerpoint/2010/main" val="374283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E8782-3BA9-9243-8D8E-47099A74768E}"/>
              </a:ext>
            </a:extLst>
          </p:cNvPr>
          <p:cNvSpPr>
            <a:spLocks noGrp="1"/>
          </p:cNvSpPr>
          <p:nvPr>
            <p:ph type="title"/>
          </p:nvPr>
        </p:nvSpPr>
        <p:spPr>
          <a:xfrm>
            <a:off x="2840408" y="315968"/>
            <a:ext cx="7958331" cy="500044"/>
          </a:xfrm>
        </p:spPr>
        <p:txBody>
          <a:bodyPr>
            <a:normAutofit fontScale="90000"/>
          </a:bodyPr>
          <a:lstStyle/>
          <a:p>
            <a:r>
              <a:rPr lang="en-US" b="1" dirty="0"/>
              <a:t>What is Bias?</a:t>
            </a:r>
          </a:p>
        </p:txBody>
      </p:sp>
      <p:sp>
        <p:nvSpPr>
          <p:cNvPr id="3" name="Content Placeholder 2">
            <a:extLst>
              <a:ext uri="{FF2B5EF4-FFF2-40B4-BE49-F238E27FC236}">
                <a16:creationId xmlns:a16="http://schemas.microsoft.com/office/drawing/2014/main" id="{0BCF508E-E91A-AC40-B0FB-BFD3070905AE}"/>
              </a:ext>
            </a:extLst>
          </p:cNvPr>
          <p:cNvSpPr>
            <a:spLocks noGrp="1"/>
          </p:cNvSpPr>
          <p:nvPr>
            <p:ph idx="1"/>
          </p:nvPr>
        </p:nvSpPr>
        <p:spPr>
          <a:xfrm>
            <a:off x="1224115" y="1978374"/>
            <a:ext cx="10235382" cy="3997828"/>
          </a:xfrm>
        </p:spPr>
        <p:txBody>
          <a:bodyPr>
            <a:normAutofit fontScale="62500" lnSpcReduction="20000"/>
          </a:bodyPr>
          <a:lstStyle/>
          <a:p>
            <a:pPr fontAlgn="base"/>
            <a:r>
              <a:rPr lang="en-US" sz="2400" dirty="0"/>
              <a:t>Bias: an inclination of temperament or outlook; bent or tendency (Merriam Webster’s Dictionary). </a:t>
            </a:r>
          </a:p>
          <a:p>
            <a:pPr lvl="1" fontAlgn="base"/>
            <a:r>
              <a:rPr lang="en-US" sz="2400" dirty="0"/>
              <a:t>Whether bias exists requires examination of the particular facts of a situation. Apply an objective (whether a reasonable person would believe bias exists), common sense approach to evaluating whether a particular person serving in a Title IX role is biased.</a:t>
            </a:r>
          </a:p>
          <a:p>
            <a:pPr lvl="1" fontAlgn="base">
              <a:lnSpc>
                <a:spcPct val="100000"/>
              </a:lnSpc>
            </a:pPr>
            <a:r>
              <a:rPr lang="en-US" sz="2400" dirty="0"/>
              <a:t>Avoiding Bias</a:t>
            </a:r>
          </a:p>
          <a:p>
            <a:pPr lvl="2" fontAlgn="base">
              <a:lnSpc>
                <a:spcPct val="100000"/>
              </a:lnSpc>
            </a:pPr>
            <a:r>
              <a:rPr lang="en-US" sz="2400" dirty="0"/>
              <a:t>Avoid inferences based on party status – athlete, trusted teacher, “good” student, high ranking official.</a:t>
            </a:r>
          </a:p>
          <a:p>
            <a:pPr lvl="2" fontAlgn="base">
              <a:lnSpc>
                <a:spcPct val="100000"/>
              </a:lnSpc>
            </a:pPr>
            <a:r>
              <a:rPr lang="en-US" sz="2400" dirty="0"/>
              <a:t>Avoid sex stereotypes</a:t>
            </a:r>
          </a:p>
          <a:p>
            <a:pPr lvl="2" fontAlgn="base">
              <a:lnSpc>
                <a:spcPct val="100000"/>
              </a:lnSpc>
            </a:pPr>
            <a:r>
              <a:rPr lang="en-US" sz="2400" dirty="0"/>
              <a:t>Avoid making assumptions</a:t>
            </a:r>
          </a:p>
          <a:p>
            <a:pPr lvl="2" fontAlgn="base">
              <a:lnSpc>
                <a:spcPct val="100000"/>
              </a:lnSpc>
            </a:pPr>
            <a:r>
              <a:rPr lang="en-US" sz="2400" dirty="0"/>
              <a:t>Objectively evaluate all relevant evidence—including both inculpatory and exculpatory evidence </a:t>
            </a:r>
          </a:p>
          <a:p>
            <a:pPr lvl="1" fontAlgn="base">
              <a:lnSpc>
                <a:spcPct val="100000"/>
              </a:lnSpc>
            </a:pPr>
            <a:r>
              <a:rPr lang="en-US" sz="2400" dirty="0"/>
              <a:t>Evidence of Bias</a:t>
            </a:r>
          </a:p>
          <a:p>
            <a:pPr lvl="2" fontAlgn="base">
              <a:lnSpc>
                <a:spcPct val="100000"/>
              </a:lnSpc>
            </a:pPr>
            <a:r>
              <a:rPr lang="en-US" sz="2400" dirty="0"/>
              <a:t>Jumping to conclusions, only hearing one side of a story, elevating favorable evidence and discounting unfavorable evidence, etc.</a:t>
            </a:r>
          </a:p>
          <a:p>
            <a:endParaRPr lang="en-US" dirty="0"/>
          </a:p>
        </p:txBody>
      </p:sp>
    </p:spTree>
    <p:extLst>
      <p:ext uri="{BB962C8B-B14F-4D97-AF65-F5344CB8AC3E}">
        <p14:creationId xmlns:p14="http://schemas.microsoft.com/office/powerpoint/2010/main" val="3671771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08AF-7921-1946-BDD3-196BEAAEAB03}"/>
              </a:ext>
            </a:extLst>
          </p:cNvPr>
          <p:cNvSpPr>
            <a:spLocks noGrp="1"/>
          </p:cNvSpPr>
          <p:nvPr>
            <p:ph type="title"/>
          </p:nvPr>
        </p:nvSpPr>
        <p:spPr>
          <a:xfrm>
            <a:off x="3024763" y="363060"/>
            <a:ext cx="7958331" cy="696279"/>
          </a:xfrm>
        </p:spPr>
        <p:txBody>
          <a:bodyPr/>
          <a:lstStyle/>
          <a:p>
            <a:r>
              <a:rPr lang="en-US" b="1" dirty="0"/>
              <a:t>What is Conflict of Interest?</a:t>
            </a:r>
          </a:p>
        </p:txBody>
      </p:sp>
      <p:sp>
        <p:nvSpPr>
          <p:cNvPr id="3" name="Content Placeholder 2">
            <a:extLst>
              <a:ext uri="{FF2B5EF4-FFF2-40B4-BE49-F238E27FC236}">
                <a16:creationId xmlns:a16="http://schemas.microsoft.com/office/drawing/2014/main" id="{0A18D63C-D164-8E45-B196-2421DB2853A7}"/>
              </a:ext>
            </a:extLst>
          </p:cNvPr>
          <p:cNvSpPr>
            <a:spLocks noGrp="1"/>
          </p:cNvSpPr>
          <p:nvPr>
            <p:ph idx="1"/>
          </p:nvPr>
        </p:nvSpPr>
        <p:spPr>
          <a:xfrm>
            <a:off x="1134396" y="1908278"/>
            <a:ext cx="10192365" cy="4445000"/>
          </a:xfrm>
        </p:spPr>
        <p:txBody>
          <a:bodyPr>
            <a:normAutofit fontScale="85000" lnSpcReduction="10000"/>
          </a:bodyPr>
          <a:lstStyle/>
          <a:p>
            <a:pPr fontAlgn="base"/>
            <a:r>
              <a:rPr lang="en-US" sz="2400" dirty="0"/>
              <a:t>Conflict of Interest: a conflict between the private interests and the official or professional responsibilities of a person in a position of trust or a conflict between competing duties (Merriam Webster’s Dictionary).</a:t>
            </a:r>
          </a:p>
          <a:p>
            <a:pPr lvl="1" fontAlgn="base"/>
            <a:r>
              <a:rPr lang="en-US" sz="2400" dirty="0"/>
              <a:t>Matters to consider: Personal interests – friendship, relatives, business partners, clubs and groups, school activities.</a:t>
            </a:r>
          </a:p>
          <a:p>
            <a:pPr lvl="2" fontAlgn="base"/>
            <a:r>
              <a:rPr lang="en-US" sz="2400" dirty="0"/>
              <a:t>Family members (obvious)</a:t>
            </a:r>
          </a:p>
          <a:p>
            <a:pPr lvl="2" fontAlgn="base"/>
            <a:r>
              <a:rPr lang="en-US" sz="2400" dirty="0"/>
              <a:t>Business relationships</a:t>
            </a:r>
          </a:p>
          <a:p>
            <a:pPr lvl="2" fontAlgn="base"/>
            <a:r>
              <a:rPr lang="en-US" sz="2400" dirty="0"/>
              <a:t>Workplace dynamics</a:t>
            </a:r>
          </a:p>
          <a:p>
            <a:pPr lvl="2" fontAlgn="base"/>
            <a:r>
              <a:rPr lang="en-US" sz="2400" dirty="0"/>
              <a:t>Close relationship to student/employee or his/her family, exercising caution not to apply generalizations that might unreasonably conclude that bias exists</a:t>
            </a:r>
          </a:p>
          <a:p>
            <a:endParaRPr lang="en-US" dirty="0"/>
          </a:p>
        </p:txBody>
      </p:sp>
      <p:pic>
        <p:nvPicPr>
          <p:cNvPr id="4" name="Picture 3">
            <a:extLst>
              <a:ext uri="{FF2B5EF4-FFF2-40B4-BE49-F238E27FC236}">
                <a16:creationId xmlns:a16="http://schemas.microsoft.com/office/drawing/2014/main" id="{FD2EC718-2FC7-B349-A1C6-4169C1E02182}"/>
              </a:ext>
            </a:extLst>
          </p:cNvPr>
          <p:cNvPicPr>
            <a:picLocks noChangeAspect="1"/>
          </p:cNvPicPr>
          <p:nvPr/>
        </p:nvPicPr>
        <p:blipFill>
          <a:blip r:embed="rId2"/>
          <a:stretch>
            <a:fillRect/>
          </a:stretch>
        </p:blipFill>
        <p:spPr>
          <a:xfrm>
            <a:off x="9318318" y="3736256"/>
            <a:ext cx="2374900" cy="1204453"/>
          </a:xfrm>
          <a:prstGeom prst="rect">
            <a:avLst/>
          </a:prstGeom>
          <a:effectLst>
            <a:softEdge rad="50800"/>
          </a:effectLst>
        </p:spPr>
      </p:pic>
    </p:spTree>
    <p:extLst>
      <p:ext uri="{BB962C8B-B14F-4D97-AF65-F5344CB8AC3E}">
        <p14:creationId xmlns:p14="http://schemas.microsoft.com/office/powerpoint/2010/main" val="20355459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B49C-0D3B-9C4C-8438-72B1F65522A3}"/>
              </a:ext>
            </a:extLst>
          </p:cNvPr>
          <p:cNvSpPr>
            <a:spLocks noGrp="1"/>
          </p:cNvSpPr>
          <p:nvPr>
            <p:ph type="title"/>
          </p:nvPr>
        </p:nvSpPr>
        <p:spPr>
          <a:xfrm>
            <a:off x="3746091" y="215838"/>
            <a:ext cx="7542161" cy="1338130"/>
          </a:xfrm>
        </p:spPr>
        <p:txBody>
          <a:bodyPr/>
          <a:lstStyle/>
          <a:p>
            <a:r>
              <a:rPr lang="en-US" b="1" dirty="0"/>
              <a:t>The Investigation:</a:t>
            </a:r>
            <a:br>
              <a:rPr lang="en-US" b="1" dirty="0"/>
            </a:br>
            <a:r>
              <a:rPr lang="en-US" b="1" dirty="0"/>
              <a:t> Understanding Relevance</a:t>
            </a:r>
          </a:p>
        </p:txBody>
      </p:sp>
      <p:sp>
        <p:nvSpPr>
          <p:cNvPr id="3" name="Content Placeholder 2">
            <a:extLst>
              <a:ext uri="{FF2B5EF4-FFF2-40B4-BE49-F238E27FC236}">
                <a16:creationId xmlns:a16="http://schemas.microsoft.com/office/drawing/2014/main" id="{B3AF4E44-8BFD-5845-8ABE-48E5861BFBA2}"/>
              </a:ext>
            </a:extLst>
          </p:cNvPr>
          <p:cNvSpPr>
            <a:spLocks noGrp="1"/>
          </p:cNvSpPr>
          <p:nvPr>
            <p:ph idx="1"/>
          </p:nvPr>
        </p:nvSpPr>
        <p:spPr>
          <a:xfrm>
            <a:off x="1086465" y="1150374"/>
            <a:ext cx="10343535" cy="5895384"/>
          </a:xfrm>
        </p:spPr>
        <p:txBody>
          <a:bodyPr>
            <a:normAutofit fontScale="70000" lnSpcReduction="20000"/>
          </a:bodyPr>
          <a:lstStyle/>
          <a:p>
            <a:endParaRPr lang="en-US" dirty="0"/>
          </a:p>
          <a:p>
            <a:pPr fontAlgn="base"/>
            <a:r>
              <a:rPr lang="en-US" sz="4000" dirty="0"/>
              <a:t>Relevant evidence means evidence having any tendency to make the existence of any fact that is of consequence to the determination of the action more probable or less probable than it would be without the evidence (no definition in the regulations).</a:t>
            </a:r>
          </a:p>
          <a:p>
            <a:pPr lvl="1" fontAlgn="base"/>
            <a:r>
              <a:rPr lang="en-US" sz="4000" dirty="0"/>
              <a:t>Evidence that makes a material fact more or less likely to be true.</a:t>
            </a:r>
          </a:p>
          <a:p>
            <a:pPr lvl="1" fontAlgn="base"/>
            <a:r>
              <a:rPr lang="en-US" sz="4000" dirty="0"/>
              <a:t>Questions to ask: Is the evidence helpful in making a determination as to whether or not a fact is more or less likely to be true? Does this evidence help to prove or disprove anything material to the investigation?</a:t>
            </a:r>
          </a:p>
          <a:p>
            <a:pPr marL="1371600" lvl="3" indent="0" fontAlgn="base">
              <a:buNone/>
            </a:pPr>
            <a:endParaRPr lang="en-US" dirty="0"/>
          </a:p>
          <a:p>
            <a:endParaRPr lang="en-US" dirty="0"/>
          </a:p>
        </p:txBody>
      </p:sp>
    </p:spTree>
    <p:extLst>
      <p:ext uri="{BB962C8B-B14F-4D97-AF65-F5344CB8AC3E}">
        <p14:creationId xmlns:p14="http://schemas.microsoft.com/office/powerpoint/2010/main" val="14259443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9F5E-FE0F-C54F-9A82-F6A5C3F1B125}"/>
              </a:ext>
            </a:extLst>
          </p:cNvPr>
          <p:cNvSpPr>
            <a:spLocks noGrp="1"/>
          </p:cNvSpPr>
          <p:nvPr>
            <p:ph type="title"/>
          </p:nvPr>
        </p:nvSpPr>
        <p:spPr>
          <a:xfrm>
            <a:off x="3069008" y="247618"/>
            <a:ext cx="7958331" cy="637286"/>
          </a:xfrm>
        </p:spPr>
        <p:txBody>
          <a:bodyPr/>
          <a:lstStyle/>
          <a:p>
            <a:r>
              <a:rPr lang="en-US" b="1" dirty="0"/>
              <a:t>Relevance Continued</a:t>
            </a:r>
          </a:p>
        </p:txBody>
      </p:sp>
      <p:sp>
        <p:nvSpPr>
          <p:cNvPr id="3" name="Content Placeholder 2">
            <a:extLst>
              <a:ext uri="{FF2B5EF4-FFF2-40B4-BE49-F238E27FC236}">
                <a16:creationId xmlns:a16="http://schemas.microsoft.com/office/drawing/2014/main" id="{459EE9E7-C899-2B48-B241-DF2C2993A315}"/>
              </a:ext>
            </a:extLst>
          </p:cNvPr>
          <p:cNvSpPr>
            <a:spLocks noGrp="1"/>
          </p:cNvSpPr>
          <p:nvPr>
            <p:ph idx="1"/>
          </p:nvPr>
        </p:nvSpPr>
        <p:spPr>
          <a:xfrm>
            <a:off x="1116422" y="1209368"/>
            <a:ext cx="10239835" cy="5648632"/>
          </a:xfrm>
        </p:spPr>
        <p:txBody>
          <a:bodyPr/>
          <a:lstStyle/>
          <a:p>
            <a:pPr fontAlgn="base"/>
            <a:r>
              <a:rPr lang="en-US" sz="2200" dirty="0"/>
              <a:t>Cannot require disclosure of privileged information, including attorney-client communications, a party’s medical, psychological, and similar records. Can only be used with that party’s voluntary written consent.</a:t>
            </a:r>
          </a:p>
          <a:p>
            <a:pPr fontAlgn="base"/>
            <a:r>
              <a:rPr lang="en-US" sz="2200" dirty="0"/>
              <a:t>Rape Shield Protections</a:t>
            </a:r>
          </a:p>
          <a:p>
            <a:pPr lvl="1" fontAlgn="base"/>
            <a:r>
              <a:rPr lang="en-US" sz="2200" dirty="0"/>
              <a:t>Evidence about the complainant’s sexual predisposition or prior sexual behavior are not relevant, unless:</a:t>
            </a:r>
          </a:p>
          <a:p>
            <a:pPr lvl="2" fontAlgn="base"/>
            <a:r>
              <a:rPr lang="en-US" sz="2200" dirty="0"/>
              <a:t>Such questions and evidence about the complainant’s prior sexual behavior are offered to prove that someone other than the respondent committed the conduct alleged by the complainant; or</a:t>
            </a:r>
          </a:p>
          <a:p>
            <a:pPr lvl="2" fontAlgn="base"/>
            <a:r>
              <a:rPr lang="en-US" sz="2200" dirty="0"/>
              <a:t>If the questions and evidence concern specific incidents of the complainant’s prior sexual behavior with respect to the respondent and are offered to prove consent. </a:t>
            </a:r>
          </a:p>
          <a:p>
            <a:endParaRPr lang="en-US" dirty="0"/>
          </a:p>
        </p:txBody>
      </p:sp>
    </p:spTree>
    <p:extLst>
      <p:ext uri="{BB962C8B-B14F-4D97-AF65-F5344CB8AC3E}">
        <p14:creationId xmlns:p14="http://schemas.microsoft.com/office/powerpoint/2010/main" val="2658048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9BF7-CF4D-EF46-8AB8-628DDC5E0AFC}"/>
              </a:ext>
            </a:extLst>
          </p:cNvPr>
          <p:cNvSpPr>
            <a:spLocks noGrp="1"/>
          </p:cNvSpPr>
          <p:nvPr>
            <p:ph type="title"/>
          </p:nvPr>
        </p:nvSpPr>
        <p:spPr>
          <a:xfrm>
            <a:off x="2995266" y="306612"/>
            <a:ext cx="7958331" cy="568758"/>
          </a:xfrm>
        </p:spPr>
        <p:txBody>
          <a:bodyPr>
            <a:noAutofit/>
          </a:bodyPr>
          <a:lstStyle/>
          <a:p>
            <a:r>
              <a:rPr lang="en-US" sz="3600" b="1" dirty="0"/>
              <a:t>Confidentiality</a:t>
            </a:r>
          </a:p>
        </p:txBody>
      </p:sp>
      <p:sp>
        <p:nvSpPr>
          <p:cNvPr id="3" name="Content Placeholder 2">
            <a:extLst>
              <a:ext uri="{FF2B5EF4-FFF2-40B4-BE49-F238E27FC236}">
                <a16:creationId xmlns:a16="http://schemas.microsoft.com/office/drawing/2014/main" id="{A3957B07-97D4-9140-8EC9-AA08629FECC7}"/>
              </a:ext>
            </a:extLst>
          </p:cNvPr>
          <p:cNvSpPr>
            <a:spLocks noGrp="1"/>
          </p:cNvSpPr>
          <p:nvPr>
            <p:ph idx="1"/>
          </p:nvPr>
        </p:nvSpPr>
        <p:spPr>
          <a:xfrm>
            <a:off x="914400" y="1076633"/>
            <a:ext cx="9728200" cy="5174574"/>
          </a:xfrm>
        </p:spPr>
        <p:txBody>
          <a:bodyPr>
            <a:normAutofit fontScale="92500" lnSpcReduction="10000"/>
          </a:bodyPr>
          <a:lstStyle/>
          <a:p>
            <a:endParaRPr lang="en-US" dirty="0"/>
          </a:p>
          <a:p>
            <a:pPr lvl="1" fontAlgn="base"/>
            <a:r>
              <a:rPr lang="en-US" sz="2800" dirty="0"/>
              <a:t>Must keep confidential the identity of any individual who has made a report or complaint of sex discrimination, including any individual who has made a report or filed a formal complaint of sexual harassment, any complainant, any individual who has been reported to be the perpetrator, any respondent, and any witness except as:</a:t>
            </a:r>
          </a:p>
          <a:p>
            <a:pPr lvl="2" fontAlgn="base"/>
            <a:r>
              <a:rPr lang="en-US" sz="2800" dirty="0"/>
              <a:t>Permitted by FERPA</a:t>
            </a:r>
          </a:p>
          <a:p>
            <a:pPr lvl="2" fontAlgn="base"/>
            <a:r>
              <a:rPr lang="en-US" sz="2800" dirty="0"/>
              <a:t>Required by law</a:t>
            </a:r>
          </a:p>
          <a:p>
            <a:pPr lvl="2" fontAlgn="base"/>
            <a:r>
              <a:rPr lang="en-US" sz="2800" dirty="0"/>
              <a:t>Or to carry out the purposes of Title IX</a:t>
            </a:r>
          </a:p>
          <a:p>
            <a:endParaRPr lang="en-US" dirty="0"/>
          </a:p>
        </p:txBody>
      </p:sp>
      <p:pic>
        <p:nvPicPr>
          <p:cNvPr id="5" name="Picture 4">
            <a:extLst>
              <a:ext uri="{FF2B5EF4-FFF2-40B4-BE49-F238E27FC236}">
                <a16:creationId xmlns:a16="http://schemas.microsoft.com/office/drawing/2014/main" id="{4715FA72-BA62-0247-8710-5F708FCEDDE9}"/>
              </a:ext>
            </a:extLst>
          </p:cNvPr>
          <p:cNvPicPr>
            <a:picLocks noChangeAspect="1"/>
          </p:cNvPicPr>
          <p:nvPr/>
        </p:nvPicPr>
        <p:blipFill>
          <a:blip r:embed="rId2"/>
          <a:stretch>
            <a:fillRect/>
          </a:stretch>
        </p:blipFill>
        <p:spPr>
          <a:xfrm>
            <a:off x="9299858" y="4424976"/>
            <a:ext cx="2685484" cy="1356391"/>
          </a:xfrm>
          <a:prstGeom prst="rect">
            <a:avLst/>
          </a:prstGeom>
          <a:effectLst>
            <a:softEdge rad="88900"/>
          </a:effectLst>
        </p:spPr>
      </p:pic>
    </p:spTree>
    <p:extLst>
      <p:ext uri="{BB962C8B-B14F-4D97-AF65-F5344CB8AC3E}">
        <p14:creationId xmlns:p14="http://schemas.microsoft.com/office/powerpoint/2010/main" val="36598217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23FE6-ADB2-B84C-AFDC-995BDA311CFD}"/>
              </a:ext>
            </a:extLst>
          </p:cNvPr>
          <p:cNvSpPr>
            <a:spLocks noGrp="1"/>
          </p:cNvSpPr>
          <p:nvPr>
            <p:ph type="title"/>
          </p:nvPr>
        </p:nvSpPr>
        <p:spPr>
          <a:xfrm>
            <a:off x="3145209" y="330200"/>
            <a:ext cx="7958331" cy="588944"/>
          </a:xfrm>
        </p:spPr>
        <p:txBody>
          <a:bodyPr/>
          <a:lstStyle/>
          <a:p>
            <a:r>
              <a:rPr lang="en-US" b="1" dirty="0"/>
              <a:t>The Grievance Process</a:t>
            </a:r>
          </a:p>
        </p:txBody>
      </p:sp>
      <p:sp>
        <p:nvSpPr>
          <p:cNvPr id="3" name="Content Placeholder 2">
            <a:extLst>
              <a:ext uri="{FF2B5EF4-FFF2-40B4-BE49-F238E27FC236}">
                <a16:creationId xmlns:a16="http://schemas.microsoft.com/office/drawing/2014/main" id="{3640F032-8931-0C4E-B020-70426BA2F119}"/>
              </a:ext>
            </a:extLst>
          </p:cNvPr>
          <p:cNvSpPr>
            <a:spLocks noGrp="1"/>
          </p:cNvSpPr>
          <p:nvPr>
            <p:ph idx="1"/>
          </p:nvPr>
        </p:nvSpPr>
        <p:spPr>
          <a:xfrm>
            <a:off x="663678" y="1092201"/>
            <a:ext cx="10439862" cy="5435599"/>
          </a:xfrm>
        </p:spPr>
        <p:txBody>
          <a:bodyPr>
            <a:normAutofit fontScale="92500" lnSpcReduction="20000"/>
          </a:bodyPr>
          <a:lstStyle/>
          <a:p>
            <a:endParaRPr lang="en-US" dirty="0"/>
          </a:p>
          <a:p>
            <a:pPr lvl="1" fontAlgn="base"/>
            <a:r>
              <a:rPr lang="en-US" sz="2000" dirty="0"/>
              <a:t>Reasonably prompt time frames </a:t>
            </a:r>
          </a:p>
          <a:p>
            <a:pPr lvl="2" fontAlgn="base"/>
            <a:r>
              <a:rPr lang="en-US" sz="2000" dirty="0"/>
              <a:t>60 days deemed to be reasonably prompt</a:t>
            </a:r>
          </a:p>
          <a:p>
            <a:pPr lvl="2" fontAlgn="base"/>
            <a:r>
              <a:rPr lang="en-US" sz="2000" dirty="0"/>
              <a:t>Delays and extensions for good cause with written notice to the parties</a:t>
            </a:r>
          </a:p>
          <a:p>
            <a:pPr lvl="3" fontAlgn="base"/>
            <a:r>
              <a:rPr lang="en-US" sz="2000" dirty="0"/>
              <a:t>Absence of a party or party’s advisor</a:t>
            </a:r>
          </a:p>
          <a:p>
            <a:pPr lvl="3" fontAlgn="base"/>
            <a:r>
              <a:rPr lang="en-US" sz="2000" dirty="0"/>
              <a:t>Law enforcement investigations</a:t>
            </a:r>
          </a:p>
          <a:p>
            <a:pPr lvl="3" fontAlgn="base"/>
            <a:r>
              <a:rPr lang="en-US" sz="2000" dirty="0"/>
              <a:t>Other accommodations</a:t>
            </a:r>
          </a:p>
          <a:p>
            <a:pPr lvl="1" fontAlgn="base"/>
            <a:r>
              <a:rPr lang="en-US" sz="2000" dirty="0"/>
              <a:t>Disciplinary Sanctions</a:t>
            </a:r>
          </a:p>
          <a:p>
            <a:pPr lvl="1" fontAlgn="base"/>
            <a:r>
              <a:rPr lang="en-US" sz="2000" dirty="0"/>
              <a:t>Evidentiary Standard</a:t>
            </a:r>
          </a:p>
          <a:p>
            <a:pPr lvl="2" fontAlgn="base"/>
            <a:r>
              <a:rPr lang="en-US" sz="2000" dirty="0"/>
              <a:t>Preponderance of the evidence (recommended)</a:t>
            </a:r>
          </a:p>
          <a:p>
            <a:pPr lvl="2" fontAlgn="base"/>
            <a:r>
              <a:rPr lang="en-US" sz="2000" dirty="0"/>
              <a:t>Clear and convincing evidence</a:t>
            </a:r>
          </a:p>
          <a:p>
            <a:pPr lvl="1" fontAlgn="base"/>
            <a:r>
              <a:rPr lang="en-US" sz="2000" dirty="0"/>
              <a:t>Policy Driven (Make certain grievance process is identifiable on website.)</a:t>
            </a:r>
          </a:p>
          <a:p>
            <a:endParaRPr lang="en-US" dirty="0"/>
          </a:p>
        </p:txBody>
      </p:sp>
      <p:pic>
        <p:nvPicPr>
          <p:cNvPr id="6" name="Picture 5">
            <a:extLst>
              <a:ext uri="{FF2B5EF4-FFF2-40B4-BE49-F238E27FC236}">
                <a16:creationId xmlns:a16="http://schemas.microsoft.com/office/drawing/2014/main" id="{A4D2FF0A-D699-4043-A8E5-D610D42E6D27}"/>
              </a:ext>
            </a:extLst>
          </p:cNvPr>
          <p:cNvPicPr>
            <a:picLocks noChangeAspect="1"/>
          </p:cNvPicPr>
          <p:nvPr/>
        </p:nvPicPr>
        <p:blipFill>
          <a:blip r:embed="rId2"/>
          <a:stretch>
            <a:fillRect/>
          </a:stretch>
        </p:blipFill>
        <p:spPr>
          <a:xfrm>
            <a:off x="9025602" y="3810000"/>
            <a:ext cx="2705937" cy="1784350"/>
          </a:xfrm>
          <a:prstGeom prst="rect">
            <a:avLst/>
          </a:prstGeom>
          <a:effectLst>
            <a:softEdge rad="139700"/>
          </a:effectLst>
        </p:spPr>
      </p:pic>
    </p:spTree>
    <p:extLst>
      <p:ext uri="{BB962C8B-B14F-4D97-AF65-F5344CB8AC3E}">
        <p14:creationId xmlns:p14="http://schemas.microsoft.com/office/powerpoint/2010/main" val="26644454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B8FB-06BE-0542-AF81-1EF2881BB44E}"/>
              </a:ext>
            </a:extLst>
          </p:cNvPr>
          <p:cNvSpPr>
            <a:spLocks noGrp="1"/>
          </p:cNvSpPr>
          <p:nvPr>
            <p:ph type="title"/>
          </p:nvPr>
        </p:nvSpPr>
        <p:spPr>
          <a:xfrm>
            <a:off x="3068567" y="448036"/>
            <a:ext cx="7958331" cy="690544"/>
          </a:xfrm>
        </p:spPr>
        <p:txBody>
          <a:bodyPr/>
          <a:lstStyle/>
          <a:p>
            <a:r>
              <a:rPr lang="en-US" b="1" dirty="0"/>
              <a:t>Investigation Planning/Pointers</a:t>
            </a:r>
          </a:p>
        </p:txBody>
      </p:sp>
      <p:sp>
        <p:nvSpPr>
          <p:cNvPr id="3" name="Content Placeholder 2">
            <a:extLst>
              <a:ext uri="{FF2B5EF4-FFF2-40B4-BE49-F238E27FC236}">
                <a16:creationId xmlns:a16="http://schemas.microsoft.com/office/drawing/2014/main" id="{9CD83ED9-F770-4040-BBAD-CFBDD24071AE}"/>
              </a:ext>
            </a:extLst>
          </p:cNvPr>
          <p:cNvSpPr>
            <a:spLocks noGrp="1"/>
          </p:cNvSpPr>
          <p:nvPr>
            <p:ph idx="1"/>
          </p:nvPr>
        </p:nvSpPr>
        <p:spPr>
          <a:xfrm>
            <a:off x="604684" y="1318752"/>
            <a:ext cx="10751574" cy="5308600"/>
          </a:xfrm>
        </p:spPr>
        <p:txBody>
          <a:bodyPr>
            <a:normAutofit lnSpcReduction="10000"/>
          </a:bodyPr>
          <a:lstStyle/>
          <a:p>
            <a:endParaRPr lang="en-US" dirty="0"/>
          </a:p>
          <a:p>
            <a:pPr lvl="1" fontAlgn="base"/>
            <a:r>
              <a:rPr lang="en-US" sz="2400" dirty="0"/>
              <a:t>Be objective and reserve judgment</a:t>
            </a:r>
          </a:p>
          <a:p>
            <a:pPr lvl="1" fontAlgn="base"/>
            <a:r>
              <a:rPr lang="en-US" sz="2400" dirty="0"/>
              <a:t>Investigation Plan</a:t>
            </a:r>
          </a:p>
          <a:p>
            <a:pPr lvl="2" fontAlgn="base"/>
            <a:r>
              <a:rPr lang="en-US" sz="2400" dirty="0"/>
              <a:t>Review complaint</a:t>
            </a:r>
          </a:p>
          <a:p>
            <a:pPr lvl="2" fontAlgn="base"/>
            <a:r>
              <a:rPr lang="en-US" sz="2400" dirty="0"/>
              <a:t>Review available evidence/statements</a:t>
            </a:r>
          </a:p>
          <a:p>
            <a:pPr lvl="2" fontAlgn="base"/>
            <a:r>
              <a:rPr lang="en-US" sz="2400" dirty="0"/>
              <a:t>Develop list of questions that need answers</a:t>
            </a:r>
          </a:p>
          <a:p>
            <a:pPr lvl="3" fontAlgn="base"/>
            <a:r>
              <a:rPr lang="en-US" sz="2400" dirty="0"/>
              <a:t>Organize the incident(s)/allegations into separate categories</a:t>
            </a:r>
          </a:p>
          <a:p>
            <a:pPr lvl="3" fontAlgn="base"/>
            <a:r>
              <a:rPr lang="en-US" sz="2400" dirty="0"/>
              <a:t>Elements needed to be proven for each possible act/violation</a:t>
            </a:r>
          </a:p>
          <a:p>
            <a:pPr lvl="3" fontAlgn="base"/>
            <a:r>
              <a:rPr lang="en-US" sz="2400" dirty="0"/>
              <a:t>Collect evidence to assist decision-maker in resolving disputed facts</a:t>
            </a:r>
          </a:p>
          <a:p>
            <a:endParaRPr lang="en-US" dirty="0"/>
          </a:p>
        </p:txBody>
      </p:sp>
      <p:pic>
        <p:nvPicPr>
          <p:cNvPr id="6" name="Picture 5">
            <a:extLst>
              <a:ext uri="{FF2B5EF4-FFF2-40B4-BE49-F238E27FC236}">
                <a16:creationId xmlns:a16="http://schemas.microsoft.com/office/drawing/2014/main" id="{1EE94F72-E479-F541-BBE3-A895075DEB29}"/>
              </a:ext>
            </a:extLst>
          </p:cNvPr>
          <p:cNvPicPr>
            <a:picLocks noChangeAspect="1"/>
          </p:cNvPicPr>
          <p:nvPr/>
        </p:nvPicPr>
        <p:blipFill>
          <a:blip r:embed="rId2"/>
          <a:stretch>
            <a:fillRect/>
          </a:stretch>
        </p:blipFill>
        <p:spPr>
          <a:xfrm>
            <a:off x="8485442" y="1848260"/>
            <a:ext cx="2251383" cy="1495444"/>
          </a:xfrm>
          <a:prstGeom prst="rect">
            <a:avLst/>
          </a:prstGeom>
          <a:effectLst>
            <a:softEdge rad="63500"/>
          </a:effectLst>
        </p:spPr>
      </p:pic>
    </p:spTree>
    <p:extLst>
      <p:ext uri="{BB962C8B-B14F-4D97-AF65-F5344CB8AC3E}">
        <p14:creationId xmlns:p14="http://schemas.microsoft.com/office/powerpoint/2010/main" val="15400428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6FD87-5F89-3340-A907-38D4264C13BA}"/>
              </a:ext>
            </a:extLst>
          </p:cNvPr>
          <p:cNvSpPr>
            <a:spLocks noGrp="1"/>
          </p:cNvSpPr>
          <p:nvPr>
            <p:ph type="title"/>
          </p:nvPr>
        </p:nvSpPr>
        <p:spPr>
          <a:xfrm>
            <a:off x="2611808" y="488184"/>
            <a:ext cx="7958331" cy="639744"/>
          </a:xfrm>
        </p:spPr>
        <p:txBody>
          <a:bodyPr/>
          <a:lstStyle/>
          <a:p>
            <a:r>
              <a:rPr lang="en-US" b="1" dirty="0"/>
              <a:t>Interviewing</a:t>
            </a:r>
          </a:p>
        </p:txBody>
      </p:sp>
      <p:sp>
        <p:nvSpPr>
          <p:cNvPr id="3" name="Content Placeholder 2">
            <a:extLst>
              <a:ext uri="{FF2B5EF4-FFF2-40B4-BE49-F238E27FC236}">
                <a16:creationId xmlns:a16="http://schemas.microsoft.com/office/drawing/2014/main" id="{8999E286-D88E-3247-842E-4EEFB30AF9CD}"/>
              </a:ext>
            </a:extLst>
          </p:cNvPr>
          <p:cNvSpPr>
            <a:spLocks noGrp="1"/>
          </p:cNvSpPr>
          <p:nvPr>
            <p:ph idx="1"/>
          </p:nvPr>
        </p:nvSpPr>
        <p:spPr>
          <a:xfrm>
            <a:off x="693174" y="442453"/>
            <a:ext cx="10546326" cy="5885835"/>
          </a:xfrm>
        </p:spPr>
        <p:txBody>
          <a:bodyPr/>
          <a:lstStyle/>
          <a:p>
            <a:endParaRPr lang="en-US" dirty="0"/>
          </a:p>
          <a:p>
            <a:pPr lvl="1" fontAlgn="base"/>
            <a:r>
              <a:rPr lang="en-US" sz="2200" dirty="0"/>
              <a:t>Order of interviews</a:t>
            </a:r>
          </a:p>
          <a:p>
            <a:pPr lvl="2" fontAlgn="base"/>
            <a:r>
              <a:rPr lang="en-US" sz="2200" dirty="0"/>
              <a:t>Usually accused interviewed last and complainant first</a:t>
            </a:r>
          </a:p>
          <a:p>
            <a:pPr lvl="1" fontAlgn="base"/>
            <a:r>
              <a:rPr lang="en-US" sz="2200" dirty="0"/>
              <a:t> Balance</a:t>
            </a:r>
          </a:p>
          <a:p>
            <a:pPr lvl="2" fontAlgn="base"/>
            <a:r>
              <a:rPr lang="en-US" sz="2200" dirty="0"/>
              <a:t>Sympathetic/Friendly of Accused (not only those persons suggested by complainant)</a:t>
            </a:r>
          </a:p>
          <a:p>
            <a:pPr lvl="1" fontAlgn="base"/>
            <a:r>
              <a:rPr lang="en-US" sz="2200" dirty="0"/>
              <a:t> Ask for additional interviewees, witnesses, and any corroborators</a:t>
            </a:r>
          </a:p>
          <a:p>
            <a:pPr lvl="1" fontAlgn="base"/>
            <a:r>
              <a:rPr lang="en-US" sz="2000" dirty="0"/>
              <a:t>Interviews</a:t>
            </a:r>
          </a:p>
          <a:p>
            <a:pPr lvl="2" fontAlgn="base"/>
            <a:r>
              <a:rPr lang="en-US" sz="2000" dirty="0"/>
              <a:t>Ask questions about the complaint, in different ways, confirm and re-confirm if all of the elements of misconduct have been met. Make sure details match.</a:t>
            </a:r>
          </a:p>
          <a:p>
            <a:pPr lvl="2" fontAlgn="base"/>
            <a:r>
              <a:rPr lang="en-US" sz="2000" dirty="0"/>
              <a:t>Ask for additional witnesses; who are the most important witnesses.</a:t>
            </a:r>
          </a:p>
          <a:p>
            <a:endParaRPr lang="en-US" dirty="0"/>
          </a:p>
        </p:txBody>
      </p:sp>
      <p:pic>
        <p:nvPicPr>
          <p:cNvPr id="5" name="Picture 4">
            <a:extLst>
              <a:ext uri="{FF2B5EF4-FFF2-40B4-BE49-F238E27FC236}">
                <a16:creationId xmlns:a16="http://schemas.microsoft.com/office/drawing/2014/main" id="{7B84116C-F089-5542-B669-85FD7BD81A0D}"/>
              </a:ext>
            </a:extLst>
          </p:cNvPr>
          <p:cNvPicPr>
            <a:picLocks noChangeAspect="1"/>
          </p:cNvPicPr>
          <p:nvPr/>
        </p:nvPicPr>
        <p:blipFill>
          <a:blip r:embed="rId2"/>
          <a:stretch>
            <a:fillRect/>
          </a:stretch>
        </p:blipFill>
        <p:spPr>
          <a:xfrm>
            <a:off x="9910916" y="5357915"/>
            <a:ext cx="1945353" cy="1278862"/>
          </a:xfrm>
          <a:prstGeom prst="rect">
            <a:avLst/>
          </a:prstGeom>
          <a:effectLst>
            <a:softEdge rad="63500"/>
          </a:effectLst>
        </p:spPr>
      </p:pic>
    </p:spTree>
    <p:extLst>
      <p:ext uri="{BB962C8B-B14F-4D97-AF65-F5344CB8AC3E}">
        <p14:creationId xmlns:p14="http://schemas.microsoft.com/office/powerpoint/2010/main" val="16776103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2BD-F4F8-C042-A4F6-90C619F96C76}"/>
              </a:ext>
            </a:extLst>
          </p:cNvPr>
          <p:cNvSpPr>
            <a:spLocks noGrp="1"/>
          </p:cNvSpPr>
          <p:nvPr>
            <p:ph type="title"/>
          </p:nvPr>
        </p:nvSpPr>
        <p:spPr>
          <a:xfrm>
            <a:off x="3135324" y="298073"/>
            <a:ext cx="7958331" cy="614344"/>
          </a:xfrm>
        </p:spPr>
        <p:txBody>
          <a:bodyPr/>
          <a:lstStyle/>
          <a:p>
            <a:r>
              <a:rPr lang="en-US" b="1" dirty="0"/>
              <a:t>Interview Tips</a:t>
            </a:r>
          </a:p>
        </p:txBody>
      </p:sp>
      <p:sp>
        <p:nvSpPr>
          <p:cNvPr id="3" name="Content Placeholder 2">
            <a:extLst>
              <a:ext uri="{FF2B5EF4-FFF2-40B4-BE49-F238E27FC236}">
                <a16:creationId xmlns:a16="http://schemas.microsoft.com/office/drawing/2014/main" id="{F87F6994-BBE0-5C4B-874C-57FD7FBDAE23}"/>
              </a:ext>
            </a:extLst>
          </p:cNvPr>
          <p:cNvSpPr>
            <a:spLocks noGrp="1"/>
          </p:cNvSpPr>
          <p:nvPr>
            <p:ph idx="1"/>
          </p:nvPr>
        </p:nvSpPr>
        <p:spPr>
          <a:xfrm>
            <a:off x="383458" y="817155"/>
            <a:ext cx="10710197" cy="5742772"/>
          </a:xfrm>
        </p:spPr>
        <p:txBody>
          <a:bodyPr>
            <a:normAutofit lnSpcReduction="10000"/>
          </a:bodyPr>
          <a:lstStyle/>
          <a:p>
            <a:endParaRPr lang="en-US" dirty="0"/>
          </a:p>
          <a:p>
            <a:pPr lvl="2" fontAlgn="base"/>
            <a:r>
              <a:rPr lang="en-US" sz="2000" dirty="0"/>
              <a:t>Start the interviews ASAP after incidents</a:t>
            </a:r>
          </a:p>
          <a:p>
            <a:pPr lvl="2" fontAlgn="base"/>
            <a:r>
              <a:rPr lang="en-US" sz="2000" dirty="0"/>
              <a:t>Make them comfortable, but don’t be</a:t>
            </a:r>
            <a:r>
              <a:rPr lang="en-US" sz="2000" i="1" dirty="0"/>
              <a:t> too</a:t>
            </a:r>
            <a:r>
              <a:rPr lang="en-US" sz="2000" dirty="0"/>
              <a:t> friendly</a:t>
            </a:r>
          </a:p>
          <a:p>
            <a:pPr lvl="2" fontAlgn="base"/>
            <a:r>
              <a:rPr lang="en-US" sz="2000" dirty="0"/>
              <a:t>Explain your role as investigator (information-gathering, not decision-maker)</a:t>
            </a:r>
          </a:p>
          <a:p>
            <a:pPr lvl="2" fontAlgn="base"/>
            <a:r>
              <a:rPr lang="en-US" sz="2000" dirty="0"/>
              <a:t>Discuss confidentiality and its limits</a:t>
            </a:r>
          </a:p>
          <a:p>
            <a:pPr lvl="2" fontAlgn="base"/>
            <a:r>
              <a:rPr lang="en-US" sz="2000" dirty="0"/>
              <a:t>Discuss retaliation and its prohibition</a:t>
            </a:r>
          </a:p>
          <a:p>
            <a:pPr lvl="2" fontAlgn="base"/>
            <a:r>
              <a:rPr lang="en-US" sz="2000" dirty="0"/>
              <a:t>Discuss logistics of the interview process</a:t>
            </a:r>
          </a:p>
          <a:p>
            <a:pPr lvl="2" fontAlgn="base"/>
            <a:r>
              <a:rPr lang="en-US" sz="2000" dirty="0"/>
              <a:t>Inform witnesses that they can’t be retaliated against; help them feel comfortable</a:t>
            </a:r>
          </a:p>
          <a:p>
            <a:pPr lvl="2" fontAlgn="base"/>
            <a:r>
              <a:rPr lang="en-US" sz="2000" dirty="0"/>
              <a:t>Maintain objectivity/poker-face</a:t>
            </a:r>
          </a:p>
          <a:p>
            <a:pPr lvl="2" fontAlgn="base"/>
            <a:r>
              <a:rPr lang="en-US" sz="2000" dirty="0"/>
              <a:t>Take good notes, or record if appropriate</a:t>
            </a:r>
          </a:p>
          <a:p>
            <a:pPr lvl="2" fontAlgn="base"/>
            <a:r>
              <a:rPr lang="en-US" sz="2000" dirty="0"/>
              <a:t>Hold the interview in a private, quiet location</a:t>
            </a:r>
          </a:p>
          <a:p>
            <a:pPr lvl="2" fontAlgn="base"/>
            <a:r>
              <a:rPr lang="en-US" sz="2000" dirty="0"/>
              <a:t>Open-ended questions; avoid yes/no or leading questions</a:t>
            </a:r>
          </a:p>
          <a:p>
            <a:endParaRPr lang="en-US" dirty="0"/>
          </a:p>
        </p:txBody>
      </p:sp>
      <p:pic>
        <p:nvPicPr>
          <p:cNvPr id="5" name="Picture 4">
            <a:extLst>
              <a:ext uri="{FF2B5EF4-FFF2-40B4-BE49-F238E27FC236}">
                <a16:creationId xmlns:a16="http://schemas.microsoft.com/office/drawing/2014/main" id="{1E8F57EC-8538-374E-ACD6-AB9AA0ACC230}"/>
              </a:ext>
            </a:extLst>
          </p:cNvPr>
          <p:cNvPicPr>
            <a:picLocks noChangeAspect="1"/>
          </p:cNvPicPr>
          <p:nvPr/>
        </p:nvPicPr>
        <p:blipFill>
          <a:blip r:embed="rId2"/>
          <a:stretch>
            <a:fillRect/>
          </a:stretch>
        </p:blipFill>
        <p:spPr>
          <a:xfrm>
            <a:off x="9689691" y="5064440"/>
            <a:ext cx="1986116" cy="1319245"/>
          </a:xfrm>
          <a:prstGeom prst="rect">
            <a:avLst/>
          </a:prstGeom>
          <a:effectLst>
            <a:softEdge rad="50800"/>
          </a:effectLst>
        </p:spPr>
      </p:pic>
    </p:spTree>
    <p:extLst>
      <p:ext uri="{BB962C8B-B14F-4D97-AF65-F5344CB8AC3E}">
        <p14:creationId xmlns:p14="http://schemas.microsoft.com/office/powerpoint/2010/main" val="1214917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77B3-A7D1-F64B-9F10-27D07F3F330E}"/>
              </a:ext>
            </a:extLst>
          </p:cNvPr>
          <p:cNvSpPr>
            <a:spLocks noGrp="1"/>
          </p:cNvSpPr>
          <p:nvPr>
            <p:ph type="title"/>
          </p:nvPr>
        </p:nvSpPr>
        <p:spPr>
          <a:xfrm>
            <a:off x="4984955" y="686838"/>
            <a:ext cx="5673674" cy="622538"/>
          </a:xfrm>
        </p:spPr>
        <p:txBody>
          <a:bodyPr/>
          <a:lstStyle/>
          <a:p>
            <a:r>
              <a:rPr lang="en-US" b="1" dirty="0"/>
              <a:t>Who Must Comply?</a:t>
            </a:r>
          </a:p>
        </p:txBody>
      </p:sp>
      <p:sp>
        <p:nvSpPr>
          <p:cNvPr id="3" name="Content Placeholder 2">
            <a:extLst>
              <a:ext uri="{FF2B5EF4-FFF2-40B4-BE49-F238E27FC236}">
                <a16:creationId xmlns:a16="http://schemas.microsoft.com/office/drawing/2014/main" id="{14322C0A-98CD-F648-B56A-AAB34DD50862}"/>
              </a:ext>
            </a:extLst>
          </p:cNvPr>
          <p:cNvSpPr>
            <a:spLocks noGrp="1"/>
          </p:cNvSpPr>
          <p:nvPr>
            <p:ph idx="1"/>
          </p:nvPr>
        </p:nvSpPr>
        <p:spPr>
          <a:xfrm>
            <a:off x="2197730" y="1167212"/>
            <a:ext cx="7796540" cy="3997828"/>
          </a:xfrm>
        </p:spPr>
        <p:txBody>
          <a:bodyPr>
            <a:normAutofit/>
          </a:bodyPr>
          <a:lstStyle/>
          <a:p>
            <a:pPr marL="0" indent="0" algn="ctr">
              <a:buNone/>
            </a:pPr>
            <a:r>
              <a:rPr lang="en-US" sz="3600" dirty="0"/>
              <a:t>“Recipients” of federal funds, including districts and charter schools</a:t>
            </a:r>
          </a:p>
        </p:txBody>
      </p:sp>
      <p:pic>
        <p:nvPicPr>
          <p:cNvPr id="5" name="Picture 4">
            <a:extLst>
              <a:ext uri="{FF2B5EF4-FFF2-40B4-BE49-F238E27FC236}">
                <a16:creationId xmlns:a16="http://schemas.microsoft.com/office/drawing/2014/main" id="{DEB001C7-3A1C-C241-B255-360E1784229D}"/>
              </a:ext>
            </a:extLst>
          </p:cNvPr>
          <p:cNvPicPr>
            <a:picLocks noChangeAspect="1"/>
          </p:cNvPicPr>
          <p:nvPr/>
        </p:nvPicPr>
        <p:blipFill>
          <a:blip r:embed="rId2"/>
          <a:stretch>
            <a:fillRect/>
          </a:stretch>
        </p:blipFill>
        <p:spPr>
          <a:xfrm>
            <a:off x="8738991" y="4555440"/>
            <a:ext cx="3174917" cy="1777954"/>
          </a:xfrm>
          <a:prstGeom prst="rect">
            <a:avLst/>
          </a:prstGeom>
          <a:effectLst>
            <a:outerShdw blurRad="50800" dist="38100" dir="2700000" algn="tl" rotWithShape="0">
              <a:prstClr val="black">
                <a:alpha val="40000"/>
              </a:prstClr>
            </a:outerShdw>
            <a:softEdge rad="88900"/>
          </a:effectLst>
        </p:spPr>
      </p:pic>
    </p:spTree>
    <p:extLst>
      <p:ext uri="{BB962C8B-B14F-4D97-AF65-F5344CB8AC3E}">
        <p14:creationId xmlns:p14="http://schemas.microsoft.com/office/powerpoint/2010/main" val="3184600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F5BA-598A-6543-8F29-23697224E0DD}"/>
              </a:ext>
            </a:extLst>
          </p:cNvPr>
          <p:cNvSpPr>
            <a:spLocks noGrp="1"/>
          </p:cNvSpPr>
          <p:nvPr>
            <p:ph type="title"/>
          </p:nvPr>
        </p:nvSpPr>
        <p:spPr>
          <a:xfrm>
            <a:off x="4557252" y="500884"/>
            <a:ext cx="6130872" cy="614344"/>
          </a:xfrm>
        </p:spPr>
        <p:txBody>
          <a:bodyPr/>
          <a:lstStyle/>
          <a:p>
            <a:r>
              <a:rPr lang="en-US" b="1" dirty="0"/>
              <a:t>Interview Tips Continued</a:t>
            </a:r>
            <a:r>
              <a:rPr lang="en-US" dirty="0"/>
              <a:t>…</a:t>
            </a:r>
          </a:p>
        </p:txBody>
      </p:sp>
      <p:sp>
        <p:nvSpPr>
          <p:cNvPr id="3" name="Content Placeholder 2">
            <a:extLst>
              <a:ext uri="{FF2B5EF4-FFF2-40B4-BE49-F238E27FC236}">
                <a16:creationId xmlns:a16="http://schemas.microsoft.com/office/drawing/2014/main" id="{75D9F72E-4120-B248-817C-19640EB2656B}"/>
              </a:ext>
            </a:extLst>
          </p:cNvPr>
          <p:cNvSpPr>
            <a:spLocks noGrp="1"/>
          </p:cNvSpPr>
          <p:nvPr>
            <p:ph idx="1"/>
          </p:nvPr>
        </p:nvSpPr>
        <p:spPr>
          <a:xfrm>
            <a:off x="280219" y="1115228"/>
            <a:ext cx="10959281" cy="5963998"/>
          </a:xfrm>
        </p:spPr>
        <p:txBody>
          <a:bodyPr/>
          <a:lstStyle/>
          <a:p>
            <a:endParaRPr lang="en-US" dirty="0"/>
          </a:p>
          <a:p>
            <a:pPr lvl="2" fontAlgn="base"/>
            <a:r>
              <a:rPr lang="en-US" sz="2200" dirty="0"/>
              <a:t>Do not interrupt witnesses while they are coming out with relevant information, don’t be afraid of dead air, we want them to speak</a:t>
            </a:r>
          </a:p>
          <a:p>
            <a:pPr lvl="2" fontAlgn="base"/>
            <a:r>
              <a:rPr lang="en-US" sz="2200" dirty="0"/>
              <a:t>Start out with general/warm up questions, then graduate to more closely-focused questions to secure witnesses details</a:t>
            </a:r>
          </a:p>
          <a:p>
            <a:pPr lvl="2" fontAlgn="base"/>
            <a:r>
              <a:rPr lang="en-US" sz="2200" dirty="0"/>
              <a:t>Repeat important questions, but with different wording, to see whether the witness maintains their account</a:t>
            </a:r>
          </a:p>
          <a:p>
            <a:pPr lvl="2" fontAlgn="base"/>
            <a:r>
              <a:rPr lang="en-US" sz="2200" dirty="0"/>
              <a:t>Avoid confrontational or accusatory questions (i.e. leading questions)</a:t>
            </a:r>
          </a:p>
          <a:p>
            <a:pPr lvl="2" fontAlgn="base"/>
            <a:r>
              <a:rPr lang="en-US" sz="2200" dirty="0"/>
              <a:t>Pay attention to witnesses' body language, make note in report</a:t>
            </a:r>
          </a:p>
          <a:p>
            <a:pPr lvl="2" fontAlgn="base"/>
            <a:r>
              <a:rPr lang="en-US" sz="2200" dirty="0"/>
              <a:t>Use silence after a question as a technique to encourage reticent witnesses to start talking - people often feel a need to "fill in" periods of silence</a:t>
            </a:r>
          </a:p>
          <a:p>
            <a:endParaRPr lang="en-US" dirty="0"/>
          </a:p>
        </p:txBody>
      </p:sp>
      <p:pic>
        <p:nvPicPr>
          <p:cNvPr id="5" name="Picture 4">
            <a:extLst>
              <a:ext uri="{FF2B5EF4-FFF2-40B4-BE49-F238E27FC236}">
                <a16:creationId xmlns:a16="http://schemas.microsoft.com/office/drawing/2014/main" id="{3512D4A3-146F-5242-986A-2B6222EAF8FC}"/>
              </a:ext>
            </a:extLst>
          </p:cNvPr>
          <p:cNvPicPr>
            <a:picLocks noChangeAspect="1"/>
          </p:cNvPicPr>
          <p:nvPr/>
        </p:nvPicPr>
        <p:blipFill>
          <a:blip r:embed="rId2"/>
          <a:stretch>
            <a:fillRect/>
          </a:stretch>
        </p:blipFill>
        <p:spPr>
          <a:xfrm>
            <a:off x="1942447" y="242906"/>
            <a:ext cx="1803400" cy="1130300"/>
          </a:xfrm>
          <a:prstGeom prst="rect">
            <a:avLst/>
          </a:prstGeom>
          <a:effectLst>
            <a:softEdge rad="190500"/>
          </a:effectLst>
        </p:spPr>
      </p:pic>
    </p:spTree>
    <p:extLst>
      <p:ext uri="{BB962C8B-B14F-4D97-AF65-F5344CB8AC3E}">
        <p14:creationId xmlns:p14="http://schemas.microsoft.com/office/powerpoint/2010/main" val="3883107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FFED-A5EA-4D4A-BF71-031D696F7B36}"/>
              </a:ext>
            </a:extLst>
          </p:cNvPr>
          <p:cNvSpPr>
            <a:spLocks noGrp="1"/>
          </p:cNvSpPr>
          <p:nvPr>
            <p:ph type="title"/>
          </p:nvPr>
        </p:nvSpPr>
        <p:spPr/>
        <p:txBody>
          <a:bodyPr/>
          <a:lstStyle/>
          <a:p>
            <a:r>
              <a:rPr lang="en-US" dirty="0"/>
              <a:t>Interview Tips</a:t>
            </a:r>
          </a:p>
        </p:txBody>
      </p:sp>
      <p:sp>
        <p:nvSpPr>
          <p:cNvPr id="3" name="Content Placeholder 2">
            <a:extLst>
              <a:ext uri="{FF2B5EF4-FFF2-40B4-BE49-F238E27FC236}">
                <a16:creationId xmlns:a16="http://schemas.microsoft.com/office/drawing/2014/main" id="{A3364E70-717B-F241-8E7C-02292C5E5A57}"/>
              </a:ext>
            </a:extLst>
          </p:cNvPr>
          <p:cNvSpPr>
            <a:spLocks noGrp="1"/>
          </p:cNvSpPr>
          <p:nvPr>
            <p:ph idx="1"/>
          </p:nvPr>
        </p:nvSpPr>
        <p:spPr>
          <a:xfrm>
            <a:off x="1308100" y="1549400"/>
            <a:ext cx="9262039" cy="4500544"/>
          </a:xfrm>
        </p:spPr>
        <p:txBody>
          <a:bodyPr/>
          <a:lstStyle/>
          <a:p>
            <a:endParaRPr lang="en-US" dirty="0"/>
          </a:p>
          <a:p>
            <a:pPr lvl="2" fontAlgn="base"/>
            <a:r>
              <a:rPr lang="en-US" sz="2400" dirty="0"/>
              <a:t>Be ready with follow-up questions if needed</a:t>
            </a:r>
          </a:p>
          <a:p>
            <a:pPr lvl="3" fontAlgn="base"/>
            <a:r>
              <a:rPr lang="en-US" sz="2400" dirty="0"/>
              <a:t>Open with some easy questions</a:t>
            </a:r>
          </a:p>
          <a:p>
            <a:pPr lvl="3" fontAlgn="base"/>
            <a:r>
              <a:rPr lang="en-US" sz="2400" dirty="0"/>
              <a:t>Ask a mix of questions</a:t>
            </a:r>
          </a:p>
          <a:p>
            <a:pPr lvl="3" fontAlgn="base"/>
            <a:r>
              <a:rPr lang="en-US" sz="2400" dirty="0"/>
              <a:t> Ask red herring questions</a:t>
            </a:r>
          </a:p>
          <a:p>
            <a:pPr lvl="3" fontAlgn="base"/>
            <a:r>
              <a:rPr lang="en-US" sz="2400" dirty="0"/>
              <a:t>Ask open ended questions; then specific questions</a:t>
            </a:r>
          </a:p>
          <a:p>
            <a:pPr lvl="1"/>
            <a:r>
              <a:rPr lang="en-US" sz="2400" dirty="0"/>
              <a:t>Recommend prewriting questions</a:t>
            </a:r>
          </a:p>
        </p:txBody>
      </p:sp>
      <p:pic>
        <p:nvPicPr>
          <p:cNvPr id="5" name="Picture 4">
            <a:extLst>
              <a:ext uri="{FF2B5EF4-FFF2-40B4-BE49-F238E27FC236}">
                <a16:creationId xmlns:a16="http://schemas.microsoft.com/office/drawing/2014/main" id="{B23041CB-6346-2249-B0A3-A77FE1E16035}"/>
              </a:ext>
            </a:extLst>
          </p:cNvPr>
          <p:cNvPicPr>
            <a:picLocks noChangeAspect="1"/>
          </p:cNvPicPr>
          <p:nvPr/>
        </p:nvPicPr>
        <p:blipFill>
          <a:blip r:embed="rId2"/>
          <a:stretch>
            <a:fillRect/>
          </a:stretch>
        </p:blipFill>
        <p:spPr>
          <a:xfrm>
            <a:off x="4032250" y="406800"/>
            <a:ext cx="2622550" cy="1478485"/>
          </a:xfrm>
          <a:prstGeom prst="rect">
            <a:avLst/>
          </a:prstGeom>
          <a:effectLst>
            <a:softEdge rad="165100"/>
          </a:effectLst>
        </p:spPr>
      </p:pic>
    </p:spTree>
    <p:extLst>
      <p:ext uri="{BB962C8B-B14F-4D97-AF65-F5344CB8AC3E}">
        <p14:creationId xmlns:p14="http://schemas.microsoft.com/office/powerpoint/2010/main" val="10237015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FF5F6-32F7-BA4E-A6BB-1BE06689C134}"/>
              </a:ext>
            </a:extLst>
          </p:cNvPr>
          <p:cNvSpPr>
            <a:spLocks noGrp="1"/>
          </p:cNvSpPr>
          <p:nvPr>
            <p:ph type="title"/>
          </p:nvPr>
        </p:nvSpPr>
        <p:spPr>
          <a:xfrm>
            <a:off x="3279940" y="513088"/>
            <a:ext cx="7958331" cy="607789"/>
          </a:xfrm>
        </p:spPr>
        <p:txBody>
          <a:bodyPr/>
          <a:lstStyle/>
          <a:p>
            <a:r>
              <a:rPr lang="en-US" b="1" dirty="0"/>
              <a:t>The Investigation Process</a:t>
            </a:r>
          </a:p>
        </p:txBody>
      </p:sp>
      <p:sp>
        <p:nvSpPr>
          <p:cNvPr id="3" name="Content Placeholder 2">
            <a:extLst>
              <a:ext uri="{FF2B5EF4-FFF2-40B4-BE49-F238E27FC236}">
                <a16:creationId xmlns:a16="http://schemas.microsoft.com/office/drawing/2014/main" id="{E6E4AC62-77B4-A042-8C28-AB0F1A0F3C06}"/>
              </a:ext>
            </a:extLst>
          </p:cNvPr>
          <p:cNvSpPr>
            <a:spLocks noGrp="1"/>
          </p:cNvSpPr>
          <p:nvPr>
            <p:ph idx="1"/>
          </p:nvPr>
        </p:nvSpPr>
        <p:spPr>
          <a:xfrm>
            <a:off x="899652" y="1524000"/>
            <a:ext cx="10338619" cy="3814916"/>
          </a:xfrm>
        </p:spPr>
        <p:txBody>
          <a:bodyPr>
            <a:normAutofit fontScale="92500" lnSpcReduction="20000"/>
          </a:bodyPr>
          <a:lstStyle/>
          <a:p>
            <a:endParaRPr lang="en-US" dirty="0"/>
          </a:p>
          <a:p>
            <a:pPr lvl="1" fontAlgn="base"/>
            <a:r>
              <a:rPr lang="en-US" sz="2600" dirty="0"/>
              <a:t>Impartial</a:t>
            </a:r>
          </a:p>
          <a:p>
            <a:pPr lvl="2" fontAlgn="base"/>
            <a:r>
              <a:rPr lang="en-US" sz="2600" dirty="0"/>
              <a:t>Equal opportunity to present witnesses and information</a:t>
            </a:r>
          </a:p>
          <a:p>
            <a:pPr lvl="2" fontAlgn="base"/>
            <a:r>
              <a:rPr lang="en-US" sz="2600" dirty="0"/>
              <a:t>Equal access to evidence, no prohibitions of gathering/presenting evidence </a:t>
            </a:r>
          </a:p>
          <a:p>
            <a:pPr lvl="3" fontAlgn="base"/>
            <a:r>
              <a:rPr lang="en-US" sz="2600" dirty="0"/>
              <a:t>Intent is to allow both parties the opportunity to meaningfully respond to evidence</a:t>
            </a:r>
          </a:p>
          <a:p>
            <a:pPr lvl="2" fontAlgn="base"/>
            <a:r>
              <a:rPr lang="en-US" sz="2600" dirty="0"/>
              <a:t>Equal opportunity to be accompanied by advisor of their choice</a:t>
            </a:r>
          </a:p>
          <a:p>
            <a:endParaRPr lang="en-US" dirty="0"/>
          </a:p>
        </p:txBody>
      </p:sp>
      <p:pic>
        <p:nvPicPr>
          <p:cNvPr id="5" name="Picture 4">
            <a:extLst>
              <a:ext uri="{FF2B5EF4-FFF2-40B4-BE49-F238E27FC236}">
                <a16:creationId xmlns:a16="http://schemas.microsoft.com/office/drawing/2014/main" id="{5200FA58-6512-D44E-89C8-8C28633C25DA}"/>
              </a:ext>
            </a:extLst>
          </p:cNvPr>
          <p:cNvPicPr>
            <a:picLocks noChangeAspect="1"/>
          </p:cNvPicPr>
          <p:nvPr/>
        </p:nvPicPr>
        <p:blipFill>
          <a:blip r:embed="rId2"/>
          <a:stretch>
            <a:fillRect/>
          </a:stretch>
        </p:blipFill>
        <p:spPr>
          <a:xfrm>
            <a:off x="10122514" y="5334000"/>
            <a:ext cx="1739900" cy="1155700"/>
          </a:xfrm>
          <a:prstGeom prst="rect">
            <a:avLst/>
          </a:prstGeom>
          <a:effectLst>
            <a:softEdge rad="76200"/>
          </a:effectLst>
        </p:spPr>
      </p:pic>
    </p:spTree>
    <p:extLst>
      <p:ext uri="{BB962C8B-B14F-4D97-AF65-F5344CB8AC3E}">
        <p14:creationId xmlns:p14="http://schemas.microsoft.com/office/powerpoint/2010/main" val="6118687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31B4-0619-3B4C-846F-0C4448586377}"/>
              </a:ext>
            </a:extLst>
          </p:cNvPr>
          <p:cNvSpPr>
            <a:spLocks noGrp="1"/>
          </p:cNvSpPr>
          <p:nvPr>
            <p:ph type="title"/>
          </p:nvPr>
        </p:nvSpPr>
        <p:spPr>
          <a:xfrm>
            <a:off x="3069008" y="459916"/>
            <a:ext cx="7958331" cy="696279"/>
          </a:xfrm>
        </p:spPr>
        <p:txBody>
          <a:bodyPr/>
          <a:lstStyle/>
          <a:p>
            <a:r>
              <a:rPr lang="en-US" b="1" dirty="0"/>
              <a:t>Investigation Process Continued…</a:t>
            </a:r>
          </a:p>
        </p:txBody>
      </p:sp>
      <p:sp>
        <p:nvSpPr>
          <p:cNvPr id="3" name="Content Placeholder 2">
            <a:extLst>
              <a:ext uri="{FF2B5EF4-FFF2-40B4-BE49-F238E27FC236}">
                <a16:creationId xmlns:a16="http://schemas.microsoft.com/office/drawing/2014/main" id="{6A6EA0FB-DC49-B94F-AD0D-4E37F274101D}"/>
              </a:ext>
            </a:extLst>
          </p:cNvPr>
          <p:cNvSpPr>
            <a:spLocks noGrp="1"/>
          </p:cNvSpPr>
          <p:nvPr>
            <p:ph idx="1"/>
          </p:nvPr>
        </p:nvSpPr>
        <p:spPr>
          <a:xfrm>
            <a:off x="1016000" y="1268361"/>
            <a:ext cx="10172700" cy="5294671"/>
          </a:xfrm>
        </p:spPr>
        <p:txBody>
          <a:bodyPr>
            <a:normAutofit fontScale="70000" lnSpcReduction="20000"/>
          </a:bodyPr>
          <a:lstStyle/>
          <a:p>
            <a:endParaRPr lang="en-US" dirty="0"/>
          </a:p>
          <a:p>
            <a:pPr lvl="1" fontAlgn="base"/>
            <a:r>
              <a:rPr lang="en-US" sz="2600" dirty="0"/>
              <a:t>Notice</a:t>
            </a:r>
          </a:p>
          <a:p>
            <a:pPr lvl="2" fontAlgn="base"/>
            <a:r>
              <a:rPr lang="en-US" sz="2600" dirty="0"/>
              <a:t>Must provide written notice, </a:t>
            </a:r>
            <a:r>
              <a:rPr lang="en-US" sz="2600" b="0" i="0" dirty="0">
                <a:effectLst/>
              </a:rPr>
              <a:t>to a party whose participation is invited or expected,</a:t>
            </a:r>
            <a:r>
              <a:rPr lang="en-US" sz="2600" dirty="0"/>
              <a:t> of the date, time, location, participants, and purposes of all hearings, investigative interviews, or other meetings, with sufficient time for the party to prepare to participate. </a:t>
            </a:r>
          </a:p>
          <a:p>
            <a:pPr lvl="1" fontAlgn="base"/>
            <a:r>
              <a:rPr lang="en-US" sz="2600" dirty="0"/>
              <a:t>Objective</a:t>
            </a:r>
          </a:p>
          <a:p>
            <a:pPr lvl="1" fontAlgn="base"/>
            <a:r>
              <a:rPr lang="en-US" sz="2600" dirty="0"/>
              <a:t>Presumption that respondent is not responsible </a:t>
            </a:r>
          </a:p>
          <a:p>
            <a:pPr lvl="2" fontAlgn="base"/>
            <a:r>
              <a:rPr lang="en-US" sz="2600" dirty="0"/>
              <a:t>Burden of proof and burden of responsibility is on the school</a:t>
            </a:r>
          </a:p>
          <a:p>
            <a:pPr lvl="1" fontAlgn="base"/>
            <a:r>
              <a:rPr lang="en-US" sz="2600" dirty="0"/>
              <a:t>Credibility</a:t>
            </a:r>
          </a:p>
          <a:p>
            <a:pPr lvl="2" fontAlgn="base"/>
            <a:r>
              <a:rPr lang="en-US" sz="2600" dirty="0"/>
              <a:t>Can’t be based on person’s status as complainant, respondent, or witness</a:t>
            </a:r>
          </a:p>
          <a:p>
            <a:pPr lvl="1" fontAlgn="base"/>
            <a:r>
              <a:rPr lang="en-US" sz="2600" dirty="0"/>
              <a:t>Written Responses</a:t>
            </a:r>
          </a:p>
          <a:p>
            <a:pPr lvl="2" fontAlgn="base"/>
            <a:r>
              <a:rPr lang="en-US" sz="2600" dirty="0"/>
              <a:t>Each party must have at least 10 days to submit a written response which the investigator must consider prior to completion of the investigative report</a:t>
            </a:r>
          </a:p>
          <a:p>
            <a:endParaRPr lang="en-US" dirty="0"/>
          </a:p>
        </p:txBody>
      </p:sp>
    </p:spTree>
    <p:extLst>
      <p:ext uri="{BB962C8B-B14F-4D97-AF65-F5344CB8AC3E}">
        <p14:creationId xmlns:p14="http://schemas.microsoft.com/office/powerpoint/2010/main" val="21819485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92A-F898-6842-9C67-1F131C9A3654}"/>
              </a:ext>
            </a:extLst>
          </p:cNvPr>
          <p:cNvSpPr>
            <a:spLocks noGrp="1"/>
          </p:cNvSpPr>
          <p:nvPr>
            <p:ph type="title"/>
          </p:nvPr>
        </p:nvSpPr>
        <p:spPr>
          <a:xfrm>
            <a:off x="3098505" y="688515"/>
            <a:ext cx="7958331" cy="740525"/>
          </a:xfrm>
        </p:spPr>
        <p:txBody>
          <a:bodyPr/>
          <a:lstStyle/>
          <a:p>
            <a:r>
              <a:rPr lang="en-US" b="1" dirty="0"/>
              <a:t>Investigation</a:t>
            </a:r>
            <a:r>
              <a:rPr lang="en-US" dirty="0"/>
              <a:t> </a:t>
            </a:r>
            <a:r>
              <a:rPr lang="en-US" b="1" dirty="0"/>
              <a:t>Report</a:t>
            </a:r>
          </a:p>
        </p:txBody>
      </p:sp>
      <p:sp>
        <p:nvSpPr>
          <p:cNvPr id="3" name="Content Placeholder 2">
            <a:extLst>
              <a:ext uri="{FF2B5EF4-FFF2-40B4-BE49-F238E27FC236}">
                <a16:creationId xmlns:a16="http://schemas.microsoft.com/office/drawing/2014/main" id="{A2002ED7-201D-154A-9629-951266A11827}"/>
              </a:ext>
            </a:extLst>
          </p:cNvPr>
          <p:cNvSpPr>
            <a:spLocks noGrp="1"/>
          </p:cNvSpPr>
          <p:nvPr>
            <p:ph idx="1"/>
          </p:nvPr>
        </p:nvSpPr>
        <p:spPr>
          <a:xfrm>
            <a:off x="1135164" y="1178317"/>
            <a:ext cx="10368578" cy="4160599"/>
          </a:xfrm>
        </p:spPr>
        <p:txBody>
          <a:bodyPr>
            <a:normAutofit fontScale="55000" lnSpcReduction="20000"/>
          </a:bodyPr>
          <a:lstStyle/>
          <a:p>
            <a:endParaRPr lang="en-US" sz="4500" dirty="0"/>
          </a:p>
          <a:p>
            <a:pPr lvl="1" fontAlgn="base"/>
            <a:r>
              <a:rPr lang="en-US" sz="4500" dirty="0"/>
              <a:t>Overview of Investigation Process </a:t>
            </a:r>
          </a:p>
          <a:p>
            <a:pPr lvl="1" fontAlgn="base"/>
            <a:r>
              <a:rPr lang="en-US" sz="4500" dirty="0"/>
              <a:t>Summarize Facts</a:t>
            </a:r>
          </a:p>
          <a:p>
            <a:pPr lvl="1" fontAlgn="base"/>
            <a:r>
              <a:rPr lang="en-US" sz="4500" dirty="0"/>
              <a:t>Overview of Relevant Evidence, quote original source as appropriate</a:t>
            </a:r>
          </a:p>
          <a:p>
            <a:pPr lvl="1" fontAlgn="base"/>
            <a:r>
              <a:rPr lang="en-US" sz="4500" dirty="0"/>
              <a:t>Provide all Details Needed for a Person to Understand all of the Issues</a:t>
            </a:r>
          </a:p>
          <a:p>
            <a:pPr lvl="1" fontAlgn="base"/>
            <a:r>
              <a:rPr lang="en-US" sz="4500" dirty="0"/>
              <a:t>Inculpatory and Exculpatory Evidence</a:t>
            </a:r>
          </a:p>
          <a:p>
            <a:endParaRPr lang="en-US" dirty="0"/>
          </a:p>
        </p:txBody>
      </p:sp>
      <p:pic>
        <p:nvPicPr>
          <p:cNvPr id="5" name="Picture 4">
            <a:extLst>
              <a:ext uri="{FF2B5EF4-FFF2-40B4-BE49-F238E27FC236}">
                <a16:creationId xmlns:a16="http://schemas.microsoft.com/office/drawing/2014/main" id="{810C6BC9-7E7A-2D4E-8A5C-97F0FC4ACD91}"/>
              </a:ext>
            </a:extLst>
          </p:cNvPr>
          <p:cNvPicPr>
            <a:picLocks noChangeAspect="1"/>
          </p:cNvPicPr>
          <p:nvPr/>
        </p:nvPicPr>
        <p:blipFill>
          <a:blip r:embed="rId2"/>
          <a:stretch>
            <a:fillRect/>
          </a:stretch>
        </p:blipFill>
        <p:spPr>
          <a:xfrm rot="20827881">
            <a:off x="9932268" y="4621366"/>
            <a:ext cx="1704206" cy="1734912"/>
          </a:xfrm>
          <a:prstGeom prst="rect">
            <a:avLst/>
          </a:prstGeom>
          <a:effectLst>
            <a:softEdge rad="38100"/>
          </a:effectLst>
        </p:spPr>
      </p:pic>
    </p:spTree>
    <p:extLst>
      <p:ext uri="{BB962C8B-B14F-4D97-AF65-F5344CB8AC3E}">
        <p14:creationId xmlns:p14="http://schemas.microsoft.com/office/powerpoint/2010/main" val="27473951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36F6E-BB8D-5945-ADD3-069607FA4A48}"/>
              </a:ext>
            </a:extLst>
          </p:cNvPr>
          <p:cNvSpPr>
            <a:spLocks noGrp="1"/>
          </p:cNvSpPr>
          <p:nvPr>
            <p:ph type="title"/>
          </p:nvPr>
        </p:nvSpPr>
        <p:spPr>
          <a:xfrm>
            <a:off x="2833034" y="690070"/>
            <a:ext cx="7958331" cy="711028"/>
          </a:xfrm>
        </p:spPr>
        <p:txBody>
          <a:bodyPr>
            <a:normAutofit fontScale="90000"/>
          </a:bodyPr>
          <a:lstStyle/>
          <a:p>
            <a:r>
              <a:rPr lang="en-US" b="1" dirty="0"/>
              <a:t>Investigation</a:t>
            </a:r>
            <a:r>
              <a:rPr lang="en-US" dirty="0"/>
              <a:t> </a:t>
            </a:r>
            <a:r>
              <a:rPr lang="en-US" b="1" dirty="0"/>
              <a:t>Report</a:t>
            </a:r>
            <a:br>
              <a:rPr lang="en-US" b="1" dirty="0"/>
            </a:br>
            <a:r>
              <a:rPr lang="en-US" b="1" dirty="0"/>
              <a:t>Continued…</a:t>
            </a:r>
            <a:endParaRPr lang="en-US" dirty="0"/>
          </a:p>
        </p:txBody>
      </p:sp>
      <p:sp>
        <p:nvSpPr>
          <p:cNvPr id="3" name="Content Placeholder 2">
            <a:extLst>
              <a:ext uri="{FF2B5EF4-FFF2-40B4-BE49-F238E27FC236}">
                <a16:creationId xmlns:a16="http://schemas.microsoft.com/office/drawing/2014/main" id="{63C49A18-F55D-2A4C-A143-6C2E44C51E02}"/>
              </a:ext>
            </a:extLst>
          </p:cNvPr>
          <p:cNvSpPr>
            <a:spLocks noGrp="1"/>
          </p:cNvSpPr>
          <p:nvPr>
            <p:ph idx="1"/>
          </p:nvPr>
        </p:nvSpPr>
        <p:spPr>
          <a:xfrm>
            <a:off x="1268362" y="2361832"/>
            <a:ext cx="10043651" cy="3997828"/>
          </a:xfrm>
        </p:spPr>
        <p:txBody>
          <a:bodyPr>
            <a:normAutofit fontScale="92500" lnSpcReduction="10000"/>
          </a:bodyPr>
          <a:lstStyle/>
          <a:p>
            <a:pPr lvl="1" fontAlgn="base"/>
            <a:r>
              <a:rPr lang="en-US" sz="2400" dirty="0"/>
              <a:t>Credibility Issues (i.e. inconsistent statements, corroboration, relationship to the parties, etc.)</a:t>
            </a:r>
          </a:p>
          <a:p>
            <a:pPr lvl="1" fontAlgn="base"/>
            <a:r>
              <a:rPr lang="en-US" sz="2400" dirty="0"/>
              <a:t>No Conclusions/Determinations have a place in the Investigation </a:t>
            </a:r>
          </a:p>
          <a:p>
            <a:pPr lvl="2" fontAlgn="base"/>
            <a:r>
              <a:rPr lang="en-US" sz="2400" dirty="0"/>
              <a:t>Objective tone and word choices</a:t>
            </a:r>
          </a:p>
          <a:p>
            <a:pPr lvl="1" fontAlgn="base"/>
            <a:r>
              <a:rPr lang="en-US" sz="2400" dirty="0"/>
              <a:t>Provide all evidence and/or draft at least 10 days before finalizing, for written responses</a:t>
            </a:r>
          </a:p>
          <a:p>
            <a:pPr lvl="1" fontAlgn="base"/>
            <a:r>
              <a:rPr lang="en-US" sz="2400" dirty="0"/>
              <a:t>Provide final report to all parties and decision-maker</a:t>
            </a:r>
          </a:p>
          <a:p>
            <a:pPr lvl="2" fontAlgn="base"/>
            <a:r>
              <a:rPr lang="en-US" sz="2400" dirty="0"/>
              <a:t>Final report should address written feedback from the parties</a:t>
            </a:r>
          </a:p>
          <a:p>
            <a:endParaRPr lang="en-US" dirty="0"/>
          </a:p>
        </p:txBody>
      </p:sp>
    </p:spTree>
    <p:extLst>
      <p:ext uri="{BB962C8B-B14F-4D97-AF65-F5344CB8AC3E}">
        <p14:creationId xmlns:p14="http://schemas.microsoft.com/office/powerpoint/2010/main" val="11332054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2528A-A034-B344-B530-36B74ADA07EC}"/>
              </a:ext>
            </a:extLst>
          </p:cNvPr>
          <p:cNvSpPr>
            <a:spLocks noGrp="1"/>
          </p:cNvSpPr>
          <p:nvPr>
            <p:ph type="title"/>
          </p:nvPr>
        </p:nvSpPr>
        <p:spPr>
          <a:xfrm>
            <a:off x="3103369" y="431800"/>
            <a:ext cx="7958331" cy="593041"/>
          </a:xfrm>
        </p:spPr>
        <p:txBody>
          <a:bodyPr/>
          <a:lstStyle/>
          <a:p>
            <a:r>
              <a:rPr lang="en-US" b="1" dirty="0"/>
              <a:t>Decision-making Process</a:t>
            </a:r>
          </a:p>
        </p:txBody>
      </p:sp>
      <p:sp>
        <p:nvSpPr>
          <p:cNvPr id="3" name="Content Placeholder 2">
            <a:extLst>
              <a:ext uri="{FF2B5EF4-FFF2-40B4-BE49-F238E27FC236}">
                <a16:creationId xmlns:a16="http://schemas.microsoft.com/office/drawing/2014/main" id="{98E56E95-1802-3843-B518-8BD5AAEAA7AD}"/>
              </a:ext>
            </a:extLst>
          </p:cNvPr>
          <p:cNvSpPr>
            <a:spLocks noGrp="1"/>
          </p:cNvSpPr>
          <p:nvPr>
            <p:ph idx="1"/>
          </p:nvPr>
        </p:nvSpPr>
        <p:spPr>
          <a:xfrm>
            <a:off x="943897" y="1150374"/>
            <a:ext cx="10368116" cy="5707626"/>
          </a:xfrm>
        </p:spPr>
        <p:txBody>
          <a:bodyPr/>
          <a:lstStyle/>
          <a:p>
            <a:endParaRPr lang="en-US" sz="2800" dirty="0"/>
          </a:p>
          <a:p>
            <a:pPr lvl="1" fontAlgn="base"/>
            <a:r>
              <a:rPr lang="en-US" sz="2800" dirty="0"/>
              <a:t>Must objectively evaluate all relevant evidence, including both inculpatory and exculpatory evidence.</a:t>
            </a:r>
          </a:p>
          <a:p>
            <a:pPr lvl="1" fontAlgn="base"/>
            <a:r>
              <a:rPr lang="en-US" sz="2800" dirty="0"/>
              <a:t>Credibility determinations cannot be based on a person’s status as complainant, respondent, or witness. </a:t>
            </a:r>
          </a:p>
          <a:p>
            <a:pPr lvl="1" fontAlgn="base"/>
            <a:r>
              <a:rPr lang="en-US" sz="2800" dirty="0"/>
              <a:t>Must not rely on sex stereotypes.</a:t>
            </a:r>
          </a:p>
          <a:p>
            <a:pPr lvl="1" fontAlgn="base"/>
            <a:r>
              <a:rPr lang="en-US" sz="2800" dirty="0"/>
              <a:t>Providing for a hearing prior to the final decision is optional for K-12 schools; most are not, and we recommend not - many more complicated rules come into play. </a:t>
            </a:r>
          </a:p>
          <a:p>
            <a:endParaRPr lang="en-US" dirty="0"/>
          </a:p>
        </p:txBody>
      </p:sp>
    </p:spTree>
    <p:extLst>
      <p:ext uri="{BB962C8B-B14F-4D97-AF65-F5344CB8AC3E}">
        <p14:creationId xmlns:p14="http://schemas.microsoft.com/office/powerpoint/2010/main" val="5045308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63293-4592-E848-9750-B0D3EF8D0ABE}"/>
              </a:ext>
            </a:extLst>
          </p:cNvPr>
          <p:cNvSpPr>
            <a:spLocks noGrp="1"/>
          </p:cNvSpPr>
          <p:nvPr>
            <p:ph type="title"/>
          </p:nvPr>
        </p:nvSpPr>
        <p:spPr>
          <a:xfrm>
            <a:off x="2942008" y="490556"/>
            <a:ext cx="7958331" cy="614344"/>
          </a:xfrm>
        </p:spPr>
        <p:txBody>
          <a:bodyPr/>
          <a:lstStyle/>
          <a:p>
            <a:r>
              <a:rPr lang="en-US" dirty="0"/>
              <a:t>Decision-making Process</a:t>
            </a:r>
          </a:p>
        </p:txBody>
      </p:sp>
      <p:sp>
        <p:nvSpPr>
          <p:cNvPr id="3" name="Content Placeholder 2">
            <a:extLst>
              <a:ext uri="{FF2B5EF4-FFF2-40B4-BE49-F238E27FC236}">
                <a16:creationId xmlns:a16="http://schemas.microsoft.com/office/drawing/2014/main" id="{19C18E1E-463F-3248-92FC-12B8570F2C3B}"/>
              </a:ext>
            </a:extLst>
          </p:cNvPr>
          <p:cNvSpPr>
            <a:spLocks noGrp="1"/>
          </p:cNvSpPr>
          <p:nvPr>
            <p:ph idx="1"/>
          </p:nvPr>
        </p:nvSpPr>
        <p:spPr>
          <a:xfrm>
            <a:off x="889000" y="1231900"/>
            <a:ext cx="10299700" cy="5194300"/>
          </a:xfrm>
        </p:spPr>
        <p:txBody>
          <a:bodyPr>
            <a:normAutofit fontScale="92500" lnSpcReduction="20000"/>
          </a:bodyPr>
          <a:lstStyle/>
          <a:p>
            <a:endParaRPr lang="en-US" dirty="0"/>
          </a:p>
          <a:p>
            <a:pPr lvl="1" fontAlgn="base"/>
            <a:r>
              <a:rPr lang="en-US" sz="2600" dirty="0"/>
              <a:t>Prior to making a decision the decision-maker must:</a:t>
            </a:r>
          </a:p>
          <a:p>
            <a:pPr lvl="2" fontAlgn="base"/>
            <a:r>
              <a:rPr lang="en-US" sz="2200" dirty="0"/>
              <a:t>Provide each party the opportunity to submit written, relevant questions that the party wants asked of any party or witness</a:t>
            </a:r>
          </a:p>
          <a:p>
            <a:pPr lvl="2" fontAlgn="base"/>
            <a:r>
              <a:rPr lang="en-US" sz="2200" dirty="0"/>
              <a:t>Provide each party with the answers, and</a:t>
            </a:r>
          </a:p>
          <a:p>
            <a:pPr lvl="2" fontAlgn="base"/>
            <a:r>
              <a:rPr lang="en-US" sz="2200" dirty="0"/>
              <a:t>Provide for additional, limited follow-up questions from each party. </a:t>
            </a:r>
          </a:p>
          <a:p>
            <a:pPr lvl="2" fontAlgn="base"/>
            <a:r>
              <a:rPr lang="en-US" sz="2200" dirty="0"/>
              <a:t>If a question is excluded by the decision-maker, must provide an explanation as to why it is not relevant.</a:t>
            </a:r>
          </a:p>
          <a:p>
            <a:pPr lvl="2" fontAlgn="base"/>
            <a:r>
              <a:rPr lang="en-US" sz="2200" dirty="0"/>
              <a:t>If a party does not answer a question or refuses to participate in follow-up/cross-examination questions, then prior statements must be disregarded by the decision-maker. </a:t>
            </a:r>
          </a:p>
          <a:p>
            <a:pPr lvl="1" fontAlgn="base"/>
            <a:r>
              <a:rPr lang="en-US" sz="2600" dirty="0"/>
              <a:t>Rape shield protections apply to complainants prior sexual history</a:t>
            </a:r>
          </a:p>
          <a:p>
            <a:endParaRPr lang="en-US" dirty="0"/>
          </a:p>
        </p:txBody>
      </p:sp>
    </p:spTree>
    <p:extLst>
      <p:ext uri="{BB962C8B-B14F-4D97-AF65-F5344CB8AC3E}">
        <p14:creationId xmlns:p14="http://schemas.microsoft.com/office/powerpoint/2010/main" val="26174669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A06E6-E6BE-DD4E-97CA-5056ED589ECE}"/>
              </a:ext>
            </a:extLst>
          </p:cNvPr>
          <p:cNvSpPr>
            <a:spLocks noGrp="1"/>
          </p:cNvSpPr>
          <p:nvPr>
            <p:ph type="title"/>
          </p:nvPr>
        </p:nvSpPr>
        <p:spPr>
          <a:xfrm>
            <a:off x="3170608" y="462784"/>
            <a:ext cx="7958331" cy="690544"/>
          </a:xfrm>
        </p:spPr>
        <p:txBody>
          <a:bodyPr/>
          <a:lstStyle/>
          <a:p>
            <a:r>
              <a:rPr lang="en-US" dirty="0"/>
              <a:t>Decision-maker’s Written Determination</a:t>
            </a:r>
          </a:p>
        </p:txBody>
      </p:sp>
      <p:sp>
        <p:nvSpPr>
          <p:cNvPr id="3" name="Content Placeholder 2">
            <a:extLst>
              <a:ext uri="{FF2B5EF4-FFF2-40B4-BE49-F238E27FC236}">
                <a16:creationId xmlns:a16="http://schemas.microsoft.com/office/drawing/2014/main" id="{3D361F90-8F1D-3741-9917-2EA0B9DCEA52}"/>
              </a:ext>
            </a:extLst>
          </p:cNvPr>
          <p:cNvSpPr>
            <a:spLocks noGrp="1"/>
          </p:cNvSpPr>
          <p:nvPr>
            <p:ph idx="1"/>
          </p:nvPr>
        </p:nvSpPr>
        <p:spPr>
          <a:xfrm>
            <a:off x="1063061" y="980692"/>
            <a:ext cx="10065878" cy="5724908"/>
          </a:xfrm>
        </p:spPr>
        <p:txBody>
          <a:bodyPr>
            <a:normAutofit fontScale="92500"/>
          </a:bodyPr>
          <a:lstStyle/>
          <a:p>
            <a:endParaRPr lang="en-US" dirty="0"/>
          </a:p>
          <a:p>
            <a:pPr lvl="1" fontAlgn="base"/>
            <a:r>
              <a:rPr lang="en-US" sz="2200" dirty="0"/>
              <a:t>Description of procedural steps (i.e. notifications, interviews, evidence reviewed, etc.)</a:t>
            </a:r>
          </a:p>
          <a:p>
            <a:pPr lvl="1" fontAlgn="base"/>
            <a:r>
              <a:rPr lang="en-US" sz="2200" dirty="0"/>
              <a:t>Apply the evidentiary standard to the information in the investigative report (i.e. preponderance of evidence, more likely than not).</a:t>
            </a:r>
          </a:p>
          <a:p>
            <a:pPr lvl="2" fontAlgn="base"/>
            <a:r>
              <a:rPr lang="en-US" sz="2200" dirty="0"/>
              <a:t>Specification of the allegations that potentially constitute a Title IX violation</a:t>
            </a:r>
          </a:p>
          <a:p>
            <a:pPr lvl="2" fontAlgn="base"/>
            <a:r>
              <a:rPr lang="en-US" sz="2200" dirty="0"/>
              <a:t>Findings of fact and conclusions of responsibility, with explanations/rationale for each allegation</a:t>
            </a:r>
          </a:p>
          <a:p>
            <a:pPr lvl="1" fontAlgn="base"/>
            <a:r>
              <a:rPr lang="en-US" sz="2200" dirty="0"/>
              <a:t>Disciplinary sanctions to be imposed on the Respondent</a:t>
            </a:r>
          </a:p>
          <a:p>
            <a:pPr lvl="1" fontAlgn="base"/>
            <a:r>
              <a:rPr lang="en-US" sz="2200" dirty="0"/>
              <a:t>Whether remedies designed to restore or preserve equal access to the recipient’s education program or activity will be provided by the school to the complainant</a:t>
            </a:r>
          </a:p>
          <a:p>
            <a:endParaRPr lang="en-US" dirty="0"/>
          </a:p>
        </p:txBody>
      </p:sp>
    </p:spTree>
    <p:extLst>
      <p:ext uri="{BB962C8B-B14F-4D97-AF65-F5344CB8AC3E}">
        <p14:creationId xmlns:p14="http://schemas.microsoft.com/office/powerpoint/2010/main" val="3518697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E69DF-4035-A841-8406-58344544EF3F}"/>
              </a:ext>
            </a:extLst>
          </p:cNvPr>
          <p:cNvSpPr>
            <a:spLocks noGrp="1"/>
          </p:cNvSpPr>
          <p:nvPr>
            <p:ph type="title"/>
          </p:nvPr>
        </p:nvSpPr>
        <p:spPr>
          <a:xfrm>
            <a:off x="2892028" y="277114"/>
            <a:ext cx="7958331" cy="1077229"/>
          </a:xfrm>
        </p:spPr>
        <p:txBody>
          <a:bodyPr/>
          <a:lstStyle/>
          <a:p>
            <a:r>
              <a:rPr lang="en-US" b="1" dirty="0"/>
              <a:t>Appeal’s Process</a:t>
            </a:r>
          </a:p>
        </p:txBody>
      </p:sp>
      <p:sp>
        <p:nvSpPr>
          <p:cNvPr id="3" name="Content Placeholder 2">
            <a:extLst>
              <a:ext uri="{FF2B5EF4-FFF2-40B4-BE49-F238E27FC236}">
                <a16:creationId xmlns:a16="http://schemas.microsoft.com/office/drawing/2014/main" id="{E52DAFB8-471D-064A-B71F-5AD2925FCFB1}"/>
              </a:ext>
            </a:extLst>
          </p:cNvPr>
          <p:cNvSpPr>
            <a:spLocks noGrp="1"/>
          </p:cNvSpPr>
          <p:nvPr>
            <p:ph idx="1"/>
          </p:nvPr>
        </p:nvSpPr>
        <p:spPr>
          <a:xfrm>
            <a:off x="1150374" y="929148"/>
            <a:ext cx="9581126" cy="5763752"/>
          </a:xfrm>
        </p:spPr>
        <p:txBody>
          <a:bodyPr/>
          <a:lstStyle/>
          <a:p>
            <a:endParaRPr lang="en-US" dirty="0"/>
          </a:p>
          <a:p>
            <a:pPr fontAlgn="base"/>
            <a:r>
              <a:rPr lang="en-US" sz="2400" dirty="0"/>
              <a:t>Written determination is provided to both parties simultaneously</a:t>
            </a:r>
          </a:p>
          <a:p>
            <a:pPr fontAlgn="base"/>
            <a:r>
              <a:rPr lang="en-US" sz="2400" dirty="0"/>
              <a:t>At least a 10-day period is allowed for parties to request appeal</a:t>
            </a:r>
          </a:p>
          <a:p>
            <a:pPr fontAlgn="base"/>
            <a:r>
              <a:rPr lang="en-US" sz="2400" dirty="0"/>
              <a:t>Must be offered to both parties</a:t>
            </a:r>
          </a:p>
          <a:p>
            <a:pPr lvl="1" fontAlgn="base"/>
            <a:r>
              <a:rPr lang="en-US" sz="2000" dirty="0"/>
              <a:t>Including if a formal complaint is dismissed</a:t>
            </a:r>
          </a:p>
          <a:p>
            <a:pPr fontAlgn="base"/>
            <a:r>
              <a:rPr lang="en-US" sz="2400" dirty="0"/>
              <a:t>Required bases for appeal</a:t>
            </a:r>
          </a:p>
          <a:p>
            <a:pPr lvl="1" fontAlgn="base"/>
            <a:r>
              <a:rPr lang="en-US" sz="2000" dirty="0"/>
              <a:t>Procedural irregularity that affected the outcome</a:t>
            </a:r>
          </a:p>
          <a:p>
            <a:pPr lvl="1" fontAlgn="base"/>
            <a:r>
              <a:rPr lang="en-US" sz="2000" dirty="0"/>
              <a:t>New evidence that was not available and could affect the outcome</a:t>
            </a:r>
          </a:p>
          <a:p>
            <a:pPr lvl="1" fontAlgn="base"/>
            <a:r>
              <a:rPr lang="en-US" sz="2000" dirty="0"/>
              <a:t>Conflict of interest/bias</a:t>
            </a:r>
          </a:p>
          <a:p>
            <a:pPr lvl="1" fontAlgn="base"/>
            <a:r>
              <a:rPr lang="en-US" sz="2000" dirty="0"/>
              <a:t>Additional bases may be added, so long as equally available to both parties</a:t>
            </a:r>
          </a:p>
          <a:p>
            <a:endParaRPr lang="en-US" dirty="0"/>
          </a:p>
        </p:txBody>
      </p:sp>
      <p:pic>
        <p:nvPicPr>
          <p:cNvPr id="5" name="Picture 4">
            <a:extLst>
              <a:ext uri="{FF2B5EF4-FFF2-40B4-BE49-F238E27FC236}">
                <a16:creationId xmlns:a16="http://schemas.microsoft.com/office/drawing/2014/main" id="{4CCB149B-24DF-7145-8DF3-F8D9DA4DAAD0}"/>
              </a:ext>
            </a:extLst>
          </p:cNvPr>
          <p:cNvPicPr>
            <a:picLocks noChangeAspect="1"/>
          </p:cNvPicPr>
          <p:nvPr/>
        </p:nvPicPr>
        <p:blipFill>
          <a:blip r:embed="rId2"/>
          <a:stretch>
            <a:fillRect/>
          </a:stretch>
        </p:blipFill>
        <p:spPr>
          <a:xfrm>
            <a:off x="9517831" y="2725362"/>
            <a:ext cx="2118646" cy="1407276"/>
          </a:xfrm>
          <a:prstGeom prst="rect">
            <a:avLst/>
          </a:prstGeom>
          <a:effectLst>
            <a:softEdge rad="76200"/>
          </a:effectLst>
        </p:spPr>
      </p:pic>
    </p:spTree>
    <p:extLst>
      <p:ext uri="{BB962C8B-B14F-4D97-AF65-F5344CB8AC3E}">
        <p14:creationId xmlns:p14="http://schemas.microsoft.com/office/powerpoint/2010/main" val="1754024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1EF-CBB1-1B48-98F8-59ACAC9AAD30}"/>
              </a:ext>
            </a:extLst>
          </p:cNvPr>
          <p:cNvSpPr>
            <a:spLocks noGrp="1"/>
          </p:cNvSpPr>
          <p:nvPr>
            <p:ph type="title"/>
          </p:nvPr>
        </p:nvSpPr>
        <p:spPr/>
        <p:txBody>
          <a:bodyPr/>
          <a:lstStyle/>
          <a:p>
            <a:r>
              <a:rPr lang="en-US" b="1" dirty="0"/>
              <a:t>Terms to be Familiar With</a:t>
            </a:r>
            <a:r>
              <a:rPr lang="en-US" dirty="0"/>
              <a:t>:</a:t>
            </a:r>
          </a:p>
        </p:txBody>
      </p:sp>
      <p:sp>
        <p:nvSpPr>
          <p:cNvPr id="3" name="Content Placeholder 2">
            <a:extLst>
              <a:ext uri="{FF2B5EF4-FFF2-40B4-BE49-F238E27FC236}">
                <a16:creationId xmlns:a16="http://schemas.microsoft.com/office/drawing/2014/main" id="{66F609E0-BDCC-7D47-943F-DFCD15E9A22C}"/>
              </a:ext>
            </a:extLst>
          </p:cNvPr>
          <p:cNvSpPr>
            <a:spLocks noGrp="1"/>
          </p:cNvSpPr>
          <p:nvPr>
            <p:ph idx="1"/>
          </p:nvPr>
        </p:nvSpPr>
        <p:spPr>
          <a:xfrm>
            <a:off x="3613355" y="2052116"/>
            <a:ext cx="6956784" cy="3997828"/>
          </a:xfrm>
        </p:spPr>
        <p:txBody>
          <a:bodyPr/>
          <a:lstStyle/>
          <a:p>
            <a:endParaRPr lang="en-US" dirty="0"/>
          </a:p>
          <a:p>
            <a:pPr lvl="1"/>
            <a:r>
              <a:rPr lang="en-US" sz="3600" dirty="0"/>
              <a:t>Complainant</a:t>
            </a:r>
          </a:p>
          <a:p>
            <a:pPr lvl="1"/>
            <a:r>
              <a:rPr lang="en-US" sz="3600" dirty="0"/>
              <a:t>Respondent </a:t>
            </a:r>
          </a:p>
          <a:p>
            <a:pPr lvl="1"/>
            <a:r>
              <a:rPr lang="en-US" sz="3600" dirty="0"/>
              <a:t>Advisor</a:t>
            </a:r>
          </a:p>
          <a:p>
            <a:endParaRPr lang="en-US" dirty="0"/>
          </a:p>
        </p:txBody>
      </p:sp>
    </p:spTree>
    <p:extLst>
      <p:ext uri="{BB962C8B-B14F-4D97-AF65-F5344CB8AC3E}">
        <p14:creationId xmlns:p14="http://schemas.microsoft.com/office/powerpoint/2010/main" val="18373134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3C03-6126-104D-8D6E-26DC6D7EDC06}"/>
              </a:ext>
            </a:extLst>
          </p:cNvPr>
          <p:cNvSpPr>
            <a:spLocks noGrp="1"/>
          </p:cNvSpPr>
          <p:nvPr>
            <p:ph type="title"/>
          </p:nvPr>
        </p:nvSpPr>
        <p:spPr>
          <a:xfrm>
            <a:off x="3039512" y="424598"/>
            <a:ext cx="7958331" cy="1077229"/>
          </a:xfrm>
        </p:spPr>
        <p:txBody>
          <a:bodyPr/>
          <a:lstStyle/>
          <a:p>
            <a:r>
              <a:rPr lang="en-US" b="1" dirty="0"/>
              <a:t>Appeals Process Continued</a:t>
            </a:r>
          </a:p>
        </p:txBody>
      </p:sp>
      <p:sp>
        <p:nvSpPr>
          <p:cNvPr id="3" name="Content Placeholder 2">
            <a:extLst>
              <a:ext uri="{FF2B5EF4-FFF2-40B4-BE49-F238E27FC236}">
                <a16:creationId xmlns:a16="http://schemas.microsoft.com/office/drawing/2014/main" id="{B9B97A00-95CB-174E-A640-59CA06803701}"/>
              </a:ext>
            </a:extLst>
          </p:cNvPr>
          <p:cNvSpPr>
            <a:spLocks noGrp="1"/>
          </p:cNvSpPr>
          <p:nvPr>
            <p:ph idx="1"/>
          </p:nvPr>
        </p:nvSpPr>
        <p:spPr>
          <a:xfrm>
            <a:off x="1194157" y="943897"/>
            <a:ext cx="10088359" cy="5722374"/>
          </a:xfrm>
        </p:spPr>
        <p:txBody>
          <a:bodyPr>
            <a:normAutofit/>
          </a:bodyPr>
          <a:lstStyle/>
          <a:p>
            <a:endParaRPr lang="en-US" dirty="0"/>
          </a:p>
          <a:p>
            <a:pPr fontAlgn="base"/>
            <a:r>
              <a:rPr lang="en-US" sz="2600" dirty="0"/>
              <a:t>If an appeal is filed</a:t>
            </a:r>
          </a:p>
          <a:p>
            <a:pPr lvl="1" fontAlgn="base"/>
            <a:r>
              <a:rPr lang="en-US" sz="2600" dirty="0"/>
              <a:t>Notification to other party in writing of the process</a:t>
            </a:r>
          </a:p>
          <a:p>
            <a:pPr lvl="1" fontAlgn="base"/>
            <a:r>
              <a:rPr lang="en-US" sz="2600" dirty="0"/>
              <a:t>Give both parties same, equal opportunity to submit written statement in support of, or challenging, the outcome of the decision-maker’s conclusions</a:t>
            </a:r>
          </a:p>
          <a:p>
            <a:pPr lvl="1" fontAlgn="base"/>
            <a:r>
              <a:rPr lang="en-US" sz="2600" dirty="0"/>
              <a:t>Same evidentiary standard</a:t>
            </a:r>
          </a:p>
          <a:p>
            <a:pPr fontAlgn="base"/>
            <a:r>
              <a:rPr lang="en-US" sz="2600" dirty="0"/>
              <a:t>Issue a written decision with rationale, provided to both parties simultaneously (may be notified simultaneously, recommend signature upon receipt)</a:t>
            </a:r>
          </a:p>
          <a:p>
            <a:endParaRPr lang="en-US" dirty="0"/>
          </a:p>
        </p:txBody>
      </p:sp>
    </p:spTree>
    <p:extLst>
      <p:ext uri="{BB962C8B-B14F-4D97-AF65-F5344CB8AC3E}">
        <p14:creationId xmlns:p14="http://schemas.microsoft.com/office/powerpoint/2010/main" val="21451249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BFBC-5B99-F84D-8119-61AFD5F52A0C}"/>
              </a:ext>
            </a:extLst>
          </p:cNvPr>
          <p:cNvSpPr>
            <a:spLocks noGrp="1"/>
          </p:cNvSpPr>
          <p:nvPr>
            <p:ph type="title"/>
          </p:nvPr>
        </p:nvSpPr>
        <p:spPr>
          <a:xfrm>
            <a:off x="2611808" y="519934"/>
            <a:ext cx="7958331" cy="576244"/>
          </a:xfrm>
        </p:spPr>
        <p:txBody>
          <a:bodyPr/>
          <a:lstStyle/>
          <a:p>
            <a:r>
              <a:rPr lang="en-US" b="1" dirty="0"/>
              <a:t>Post Process</a:t>
            </a:r>
          </a:p>
        </p:txBody>
      </p:sp>
      <p:sp>
        <p:nvSpPr>
          <p:cNvPr id="3" name="Content Placeholder 2">
            <a:extLst>
              <a:ext uri="{FF2B5EF4-FFF2-40B4-BE49-F238E27FC236}">
                <a16:creationId xmlns:a16="http://schemas.microsoft.com/office/drawing/2014/main" id="{26F79D26-3EB5-074F-A05E-B3F57EECCCB4}"/>
              </a:ext>
            </a:extLst>
          </p:cNvPr>
          <p:cNvSpPr>
            <a:spLocks noGrp="1"/>
          </p:cNvSpPr>
          <p:nvPr>
            <p:ph idx="1"/>
          </p:nvPr>
        </p:nvSpPr>
        <p:spPr>
          <a:xfrm>
            <a:off x="1430594" y="1096179"/>
            <a:ext cx="9139545" cy="5584840"/>
          </a:xfrm>
        </p:spPr>
        <p:txBody>
          <a:bodyPr>
            <a:normAutofit fontScale="92500" lnSpcReduction="10000"/>
          </a:bodyPr>
          <a:lstStyle/>
          <a:p>
            <a:endParaRPr lang="en-US" dirty="0"/>
          </a:p>
          <a:p>
            <a:pPr fontAlgn="base"/>
            <a:r>
              <a:rPr lang="en-US" sz="2600" dirty="0"/>
              <a:t>Continue offering supportive measures</a:t>
            </a:r>
          </a:p>
          <a:p>
            <a:pPr fontAlgn="base"/>
            <a:r>
              <a:rPr lang="en-US" sz="2600" dirty="0"/>
              <a:t>Implement appropriate remedies</a:t>
            </a:r>
          </a:p>
          <a:p>
            <a:pPr fontAlgn="base"/>
            <a:r>
              <a:rPr lang="en-US" sz="2600" dirty="0"/>
              <a:t>Sanctions, as appropriate</a:t>
            </a:r>
          </a:p>
          <a:p>
            <a:pPr fontAlgn="base"/>
            <a:r>
              <a:rPr lang="en-US" sz="2600" dirty="0"/>
              <a:t>Title IX coordinator remains in contact with parties to ensure issue is resolved; no retaliation</a:t>
            </a:r>
          </a:p>
          <a:p>
            <a:pPr fontAlgn="base"/>
            <a:r>
              <a:rPr lang="en-US" sz="2600" dirty="0"/>
              <a:t>Maintain records – seven years minimum</a:t>
            </a:r>
          </a:p>
          <a:p>
            <a:pPr lvl="1" fontAlgn="base"/>
            <a:r>
              <a:rPr lang="en-US" sz="2400" dirty="0"/>
              <a:t>Coordinator Notes</a:t>
            </a:r>
          </a:p>
          <a:p>
            <a:pPr lvl="1" fontAlgn="base"/>
            <a:r>
              <a:rPr lang="en-US" sz="2400" dirty="0"/>
              <a:t>All Reports</a:t>
            </a:r>
          </a:p>
          <a:p>
            <a:pPr lvl="1" fontAlgn="base"/>
            <a:r>
              <a:rPr lang="en-US" sz="2400" dirty="0"/>
              <a:t>All Evidence</a:t>
            </a:r>
          </a:p>
          <a:p>
            <a:endParaRPr lang="en-US" dirty="0"/>
          </a:p>
        </p:txBody>
      </p:sp>
      <p:pic>
        <p:nvPicPr>
          <p:cNvPr id="5" name="Picture 4">
            <a:extLst>
              <a:ext uri="{FF2B5EF4-FFF2-40B4-BE49-F238E27FC236}">
                <a16:creationId xmlns:a16="http://schemas.microsoft.com/office/drawing/2014/main" id="{318715A0-40A2-434F-B75C-ED3B186D4A00}"/>
              </a:ext>
            </a:extLst>
          </p:cNvPr>
          <p:cNvPicPr>
            <a:picLocks noChangeAspect="1"/>
          </p:cNvPicPr>
          <p:nvPr/>
        </p:nvPicPr>
        <p:blipFill>
          <a:blip r:embed="rId3"/>
          <a:stretch>
            <a:fillRect/>
          </a:stretch>
        </p:blipFill>
        <p:spPr>
          <a:xfrm>
            <a:off x="8869475" y="4401394"/>
            <a:ext cx="2800648" cy="1568363"/>
          </a:xfrm>
          <a:prstGeom prst="rect">
            <a:avLst/>
          </a:prstGeom>
          <a:effectLst>
            <a:softEdge rad="50800"/>
          </a:effectLst>
        </p:spPr>
      </p:pic>
    </p:spTree>
    <p:extLst>
      <p:ext uri="{BB962C8B-B14F-4D97-AF65-F5344CB8AC3E}">
        <p14:creationId xmlns:p14="http://schemas.microsoft.com/office/powerpoint/2010/main" val="70169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lstStyle/>
          <a:p>
            <a:r>
              <a:rPr lang="en-US" dirty="0"/>
              <a:t>New Requirements</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663216" y="1020743"/>
            <a:ext cx="7840344" cy="5837257"/>
          </a:xfrm>
        </p:spPr>
        <p:txBody>
          <a:bodyPr>
            <a:normAutofit fontScale="85000" lnSpcReduction="10000"/>
          </a:bodyPr>
          <a:lstStyle/>
          <a:p>
            <a:endParaRPr lang="en-US" dirty="0"/>
          </a:p>
          <a:p>
            <a:pPr lvl="1"/>
            <a:r>
              <a:rPr lang="en-US" sz="1900" dirty="0"/>
              <a:t>Roles (Title IX Personnel)</a:t>
            </a:r>
          </a:p>
          <a:p>
            <a:pPr lvl="2"/>
            <a:r>
              <a:rPr lang="en-US" sz="1900" b="1" dirty="0"/>
              <a:t>Title IX Coordinator</a:t>
            </a:r>
          </a:p>
          <a:p>
            <a:pPr lvl="2"/>
            <a:r>
              <a:rPr lang="en-US" sz="1900" b="1" dirty="0"/>
              <a:t>Investigator</a:t>
            </a:r>
          </a:p>
          <a:p>
            <a:pPr lvl="3"/>
            <a:r>
              <a:rPr lang="en-US" sz="1900" dirty="0"/>
              <a:t>Can be the Coordinator (be mindful of conflict/bias)</a:t>
            </a:r>
          </a:p>
          <a:p>
            <a:pPr lvl="3"/>
            <a:r>
              <a:rPr lang="en-US" sz="1900" dirty="0"/>
              <a:t>May want to consider a back-up</a:t>
            </a:r>
          </a:p>
          <a:p>
            <a:pPr lvl="2"/>
            <a:r>
              <a:rPr lang="en-US" sz="1900" b="1" dirty="0"/>
              <a:t>Decision-maker</a:t>
            </a:r>
          </a:p>
          <a:p>
            <a:pPr lvl="3"/>
            <a:r>
              <a:rPr lang="en-US" sz="1900" dirty="0"/>
              <a:t>Cannot be the Coordinator or Investigator</a:t>
            </a:r>
          </a:p>
          <a:p>
            <a:pPr lvl="3"/>
            <a:r>
              <a:rPr lang="en-US" sz="1900" dirty="0"/>
              <a:t>May want to consider a back-up</a:t>
            </a:r>
          </a:p>
          <a:p>
            <a:pPr lvl="2"/>
            <a:r>
              <a:rPr lang="en-US" sz="1900" b="1" dirty="0"/>
              <a:t>Appeals Body/Officer</a:t>
            </a:r>
          </a:p>
          <a:p>
            <a:pPr lvl="3"/>
            <a:r>
              <a:rPr lang="en-US" sz="1900" dirty="0"/>
              <a:t>Cannot be the Coordinator, Investigator, or the Decisionmaker</a:t>
            </a:r>
          </a:p>
          <a:p>
            <a:pPr lvl="3"/>
            <a:r>
              <a:rPr lang="en-US" sz="1900" dirty="0"/>
              <a:t>May want to consider a back-up</a:t>
            </a:r>
          </a:p>
          <a:p>
            <a:pPr lvl="2"/>
            <a:r>
              <a:rPr lang="en-US" sz="1900" b="1" dirty="0"/>
              <a:t>Informal Resolution Facilitator</a:t>
            </a:r>
          </a:p>
          <a:p>
            <a:pPr lvl="3"/>
            <a:r>
              <a:rPr lang="en-US" sz="1900" dirty="0"/>
              <a:t>Must be trained/competent in resolving disputes</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5CD6185A-2006-8D46-85BF-D34F373CF9CC}"/>
              </a:ext>
            </a:extLst>
          </p:cNvPr>
          <p:cNvPicPr>
            <a:picLocks noChangeAspect="1"/>
          </p:cNvPicPr>
          <p:nvPr/>
        </p:nvPicPr>
        <p:blipFill>
          <a:blip r:embed="rId3"/>
          <a:stretch>
            <a:fillRect/>
          </a:stretch>
        </p:blipFill>
        <p:spPr>
          <a:xfrm>
            <a:off x="8173526" y="2910962"/>
            <a:ext cx="3598078" cy="1218586"/>
          </a:xfrm>
          <a:prstGeom prst="rect">
            <a:avLst/>
          </a:prstGeom>
          <a:effectLst>
            <a:softEdge rad="50800"/>
          </a:effectLst>
        </p:spPr>
      </p:pic>
      <p:sp>
        <p:nvSpPr>
          <p:cNvPr id="9" name="TextBox 8">
            <a:extLst>
              <a:ext uri="{FF2B5EF4-FFF2-40B4-BE49-F238E27FC236}">
                <a16:creationId xmlns:a16="http://schemas.microsoft.com/office/drawing/2014/main" id="{0E6F773C-54B7-9A47-97DD-8AA8CA605845}"/>
              </a:ext>
            </a:extLst>
          </p:cNvPr>
          <p:cNvSpPr txBox="1"/>
          <p:nvPr/>
        </p:nvSpPr>
        <p:spPr>
          <a:xfrm rot="20302284">
            <a:off x="9862217" y="3463233"/>
            <a:ext cx="899652" cy="369332"/>
          </a:xfrm>
          <a:prstGeom prst="rect">
            <a:avLst/>
          </a:prstGeom>
          <a:noFill/>
        </p:spPr>
        <p:txBody>
          <a:bodyPr wrap="square" rtlCol="0">
            <a:spAutoFit/>
          </a:bodyPr>
          <a:lstStyle/>
          <a:p>
            <a:r>
              <a:rPr lang="en-US" dirty="0">
                <a:solidFill>
                  <a:schemeClr val="accent5">
                    <a:lumMod val="50000"/>
                  </a:schemeClr>
                </a:solidFill>
                <a:latin typeface="Baskerville Old Face" panose="02020602080505020303" pitchFamily="18" charset="77"/>
              </a:rPr>
              <a:t>Bias</a:t>
            </a:r>
          </a:p>
        </p:txBody>
      </p:sp>
    </p:spTree>
    <p:extLst>
      <p:ext uri="{BB962C8B-B14F-4D97-AF65-F5344CB8AC3E}">
        <p14:creationId xmlns:p14="http://schemas.microsoft.com/office/powerpoint/2010/main" val="1442350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724-3290-EF48-8A8D-9A6944AEF983}"/>
              </a:ext>
            </a:extLst>
          </p:cNvPr>
          <p:cNvSpPr>
            <a:spLocks noGrp="1"/>
          </p:cNvSpPr>
          <p:nvPr>
            <p:ph type="title"/>
          </p:nvPr>
        </p:nvSpPr>
        <p:spPr>
          <a:xfrm>
            <a:off x="2729795" y="309716"/>
            <a:ext cx="7958331" cy="711027"/>
          </a:xfrm>
        </p:spPr>
        <p:txBody>
          <a:bodyPr>
            <a:normAutofit fontScale="90000"/>
          </a:bodyPr>
          <a:lstStyle/>
          <a:p>
            <a:r>
              <a:rPr lang="en-US" dirty="0"/>
              <a:t>Types of Interactions that Could be Covered</a:t>
            </a:r>
          </a:p>
        </p:txBody>
      </p:sp>
      <p:sp>
        <p:nvSpPr>
          <p:cNvPr id="3" name="Content Placeholder 2">
            <a:extLst>
              <a:ext uri="{FF2B5EF4-FFF2-40B4-BE49-F238E27FC236}">
                <a16:creationId xmlns:a16="http://schemas.microsoft.com/office/drawing/2014/main" id="{81B3591D-183F-DF49-84F8-40A1ECF9D13A}"/>
              </a:ext>
            </a:extLst>
          </p:cNvPr>
          <p:cNvSpPr>
            <a:spLocks noGrp="1"/>
          </p:cNvSpPr>
          <p:nvPr>
            <p:ph idx="1"/>
          </p:nvPr>
        </p:nvSpPr>
        <p:spPr>
          <a:xfrm>
            <a:off x="663216" y="1020743"/>
            <a:ext cx="7840344" cy="5837257"/>
          </a:xfrm>
        </p:spPr>
        <p:txBody>
          <a:bodyPr>
            <a:normAutofit/>
          </a:bodyPr>
          <a:lstStyle/>
          <a:p>
            <a:endParaRPr lang="en-US" dirty="0"/>
          </a:p>
          <a:p>
            <a:pPr lvl="1"/>
            <a:r>
              <a:rPr lang="en-US" sz="2800" dirty="0"/>
              <a:t>Student/Student</a:t>
            </a:r>
          </a:p>
          <a:p>
            <a:pPr lvl="1"/>
            <a:r>
              <a:rPr lang="en-US" sz="2800" dirty="0"/>
              <a:t>Employee/Student</a:t>
            </a:r>
          </a:p>
          <a:p>
            <a:pPr lvl="1"/>
            <a:r>
              <a:rPr lang="en-US" sz="2800" dirty="0"/>
              <a:t>Employee/Employee</a:t>
            </a:r>
          </a:p>
          <a:p>
            <a:pPr lvl="1"/>
            <a:endParaRPr lang="en-US" sz="2800" dirty="0"/>
          </a:p>
          <a:p>
            <a:pPr lvl="1"/>
            <a:r>
              <a:rPr lang="en-US" sz="2800" dirty="0"/>
              <a:t>Could be applicants for enrollment or employment</a:t>
            </a:r>
          </a:p>
          <a:p>
            <a:pPr lvl="1"/>
            <a:r>
              <a:rPr lang="en-US" sz="2800" dirty="0"/>
              <a:t>Not exhaustive, but most commonly </a:t>
            </a:r>
          </a:p>
          <a:p>
            <a:endParaRPr lang="en-US" dirty="0"/>
          </a:p>
        </p:txBody>
      </p:sp>
      <p:sp>
        <p:nvSpPr>
          <p:cNvPr id="6" name="TextBox 5">
            <a:extLst>
              <a:ext uri="{FF2B5EF4-FFF2-40B4-BE49-F238E27FC236}">
                <a16:creationId xmlns:a16="http://schemas.microsoft.com/office/drawing/2014/main" id="{94063FB6-F2E5-5C4C-B097-980712091B81}"/>
              </a:ext>
            </a:extLst>
          </p:cNvPr>
          <p:cNvSpPr txBox="1"/>
          <p:nvPr/>
        </p:nvSpPr>
        <p:spPr>
          <a:xfrm>
            <a:off x="6666271" y="7728155"/>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5CD6185A-2006-8D46-85BF-D34F373CF9CC}"/>
              </a:ext>
            </a:extLst>
          </p:cNvPr>
          <p:cNvPicPr>
            <a:picLocks noChangeAspect="1"/>
          </p:cNvPicPr>
          <p:nvPr/>
        </p:nvPicPr>
        <p:blipFill>
          <a:blip r:embed="rId3"/>
          <a:stretch>
            <a:fillRect/>
          </a:stretch>
        </p:blipFill>
        <p:spPr>
          <a:xfrm>
            <a:off x="8173526" y="2910962"/>
            <a:ext cx="3598078" cy="1218586"/>
          </a:xfrm>
          <a:prstGeom prst="rect">
            <a:avLst/>
          </a:prstGeom>
          <a:effectLst>
            <a:softEdge rad="50800"/>
          </a:effectLst>
        </p:spPr>
      </p:pic>
      <p:sp>
        <p:nvSpPr>
          <p:cNvPr id="9" name="TextBox 8">
            <a:extLst>
              <a:ext uri="{FF2B5EF4-FFF2-40B4-BE49-F238E27FC236}">
                <a16:creationId xmlns:a16="http://schemas.microsoft.com/office/drawing/2014/main" id="{0E6F773C-54B7-9A47-97DD-8AA8CA605845}"/>
              </a:ext>
            </a:extLst>
          </p:cNvPr>
          <p:cNvSpPr txBox="1"/>
          <p:nvPr/>
        </p:nvSpPr>
        <p:spPr>
          <a:xfrm rot="20302284">
            <a:off x="9862217" y="3463233"/>
            <a:ext cx="899652" cy="369332"/>
          </a:xfrm>
          <a:prstGeom prst="rect">
            <a:avLst/>
          </a:prstGeom>
          <a:noFill/>
        </p:spPr>
        <p:txBody>
          <a:bodyPr wrap="square" rtlCol="0">
            <a:spAutoFit/>
          </a:bodyPr>
          <a:lstStyle/>
          <a:p>
            <a:r>
              <a:rPr lang="en-US" dirty="0">
                <a:solidFill>
                  <a:schemeClr val="accent5">
                    <a:lumMod val="50000"/>
                  </a:schemeClr>
                </a:solidFill>
                <a:latin typeface="Baskerville Old Face" panose="02020602080505020303" pitchFamily="18" charset="77"/>
              </a:rPr>
              <a:t>Bias</a:t>
            </a:r>
          </a:p>
        </p:txBody>
      </p:sp>
    </p:spTree>
    <p:extLst>
      <p:ext uri="{BB962C8B-B14F-4D97-AF65-F5344CB8AC3E}">
        <p14:creationId xmlns:p14="http://schemas.microsoft.com/office/powerpoint/2010/main" val="729421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1487-0C90-4748-AF85-0EF96B0085E2}"/>
              </a:ext>
            </a:extLst>
          </p:cNvPr>
          <p:cNvSpPr>
            <a:spLocks noGrp="1"/>
          </p:cNvSpPr>
          <p:nvPr>
            <p:ph type="title"/>
          </p:nvPr>
        </p:nvSpPr>
        <p:spPr/>
        <p:txBody>
          <a:bodyPr>
            <a:normAutofit/>
          </a:bodyPr>
          <a:lstStyle/>
          <a:p>
            <a:r>
              <a:rPr lang="en-US" sz="3600" b="1" dirty="0"/>
              <a:t>Notification/Publication</a:t>
            </a:r>
          </a:p>
        </p:txBody>
      </p:sp>
      <p:sp>
        <p:nvSpPr>
          <p:cNvPr id="3" name="Content Placeholder 2">
            <a:extLst>
              <a:ext uri="{FF2B5EF4-FFF2-40B4-BE49-F238E27FC236}">
                <a16:creationId xmlns:a16="http://schemas.microsoft.com/office/drawing/2014/main" id="{B729C61A-B279-7F47-84C3-9E6E8F73590B}"/>
              </a:ext>
            </a:extLst>
          </p:cNvPr>
          <p:cNvSpPr>
            <a:spLocks noGrp="1"/>
          </p:cNvSpPr>
          <p:nvPr>
            <p:ph idx="1"/>
          </p:nvPr>
        </p:nvSpPr>
        <p:spPr>
          <a:xfrm>
            <a:off x="1152144" y="1536192"/>
            <a:ext cx="9948672" cy="5321808"/>
          </a:xfrm>
        </p:spPr>
        <p:txBody>
          <a:bodyPr/>
          <a:lstStyle/>
          <a:p>
            <a:endParaRPr lang="en-US" dirty="0"/>
          </a:p>
          <a:p>
            <a:pPr lvl="2"/>
            <a:r>
              <a:rPr lang="en-US" sz="2400" dirty="0"/>
              <a:t>Title IX Notification</a:t>
            </a:r>
          </a:p>
          <a:p>
            <a:pPr lvl="2"/>
            <a:r>
              <a:rPr lang="en-US" sz="2400" dirty="0"/>
              <a:t>Title </a:t>
            </a:r>
            <a:r>
              <a:rPr lang="en-US" sz="2400"/>
              <a:t>IX Coordinator </a:t>
            </a:r>
            <a:r>
              <a:rPr lang="en-US" sz="2400" dirty="0"/>
              <a:t>Contact Information</a:t>
            </a:r>
          </a:p>
          <a:p>
            <a:pPr lvl="2"/>
            <a:r>
              <a:rPr lang="en-US" sz="2400" dirty="0"/>
              <a:t>Who, What, When, Where?</a:t>
            </a:r>
          </a:p>
          <a:p>
            <a:pPr lvl="3"/>
            <a:r>
              <a:rPr lang="en-US" sz="2400" dirty="0"/>
              <a:t>Title IX Coordinator’s Name, Mailing Address, Email Address, and phone number</a:t>
            </a:r>
          </a:p>
          <a:p>
            <a:pPr lvl="3"/>
            <a:r>
              <a:rPr lang="en-US" sz="2400" dirty="0"/>
              <a:t>Posted to Website, Handbook, Catalogs, so that Interested Persons (applicants, employment, students, parents/guardians, employees) can readily find</a:t>
            </a:r>
          </a:p>
          <a:p>
            <a:endParaRPr lang="en-US" dirty="0"/>
          </a:p>
        </p:txBody>
      </p:sp>
      <p:pic>
        <p:nvPicPr>
          <p:cNvPr id="5" name="Picture 4">
            <a:extLst>
              <a:ext uri="{FF2B5EF4-FFF2-40B4-BE49-F238E27FC236}">
                <a16:creationId xmlns:a16="http://schemas.microsoft.com/office/drawing/2014/main" id="{82928E66-FC69-4D46-BDB0-712C26F4F47F}"/>
              </a:ext>
            </a:extLst>
          </p:cNvPr>
          <p:cNvPicPr>
            <a:picLocks noChangeAspect="1"/>
          </p:cNvPicPr>
          <p:nvPr/>
        </p:nvPicPr>
        <p:blipFill>
          <a:blip r:embed="rId3"/>
          <a:stretch>
            <a:fillRect/>
          </a:stretch>
        </p:blipFill>
        <p:spPr>
          <a:xfrm>
            <a:off x="8663107" y="2054621"/>
            <a:ext cx="1803400" cy="1117600"/>
          </a:xfrm>
          <a:prstGeom prst="rect">
            <a:avLst/>
          </a:prstGeom>
          <a:effectLst>
            <a:softEdge rad="88900"/>
          </a:effectLst>
        </p:spPr>
      </p:pic>
    </p:spTree>
    <p:extLst>
      <p:ext uri="{BB962C8B-B14F-4D97-AF65-F5344CB8AC3E}">
        <p14:creationId xmlns:p14="http://schemas.microsoft.com/office/powerpoint/2010/main" val="4167736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4579</TotalTime>
  <Words>4796</Words>
  <Application>Microsoft Office PowerPoint</Application>
  <PresentationFormat>Widescreen</PresentationFormat>
  <Paragraphs>467</Paragraphs>
  <Slides>61</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61</vt:i4>
      </vt:variant>
    </vt:vector>
  </HeadingPairs>
  <TitlesOfParts>
    <vt:vector size="69" baseType="lpstr">
      <vt:lpstr>Arial</vt:lpstr>
      <vt:lpstr>ArialMT</vt:lpstr>
      <vt:lpstr>Baskerville Old Face</vt:lpstr>
      <vt:lpstr>Calibri</vt:lpstr>
      <vt:lpstr>MS Shell Dlg 2</vt:lpstr>
      <vt:lpstr>Wingdings</vt:lpstr>
      <vt:lpstr>Wingdings 3</vt:lpstr>
      <vt:lpstr>Madison</vt:lpstr>
      <vt:lpstr>Title IX Overview and Implementation</vt:lpstr>
      <vt:lpstr>PowerPoint Presentation</vt:lpstr>
      <vt:lpstr>Overview of Title IX</vt:lpstr>
      <vt:lpstr>New Rules – How They Came to Be</vt:lpstr>
      <vt:lpstr>Who Must Comply?</vt:lpstr>
      <vt:lpstr>Terms to be Familiar With:</vt:lpstr>
      <vt:lpstr>New Requirements</vt:lpstr>
      <vt:lpstr>Types of Interactions that Could be Covered</vt:lpstr>
      <vt:lpstr>Notification/Publication</vt:lpstr>
      <vt:lpstr>Policies</vt:lpstr>
      <vt:lpstr>Procedures/Processes</vt:lpstr>
      <vt:lpstr>PowerPoint Presentation</vt:lpstr>
      <vt:lpstr> “Actual Knowledge” means any employee notified of a violation is imputed to the School. So training on reporting is necessary for all employees.  </vt:lpstr>
      <vt:lpstr>What is ”Sexual Harassment”?</vt:lpstr>
      <vt:lpstr>What is ”Sexual Harassment”?</vt:lpstr>
      <vt:lpstr> What is “Sexual Harassment?</vt:lpstr>
      <vt:lpstr>What is ”Sexual Harassment”?</vt:lpstr>
      <vt:lpstr>What is ”Sexual Harassment”?</vt:lpstr>
      <vt:lpstr>What is ”Sexual Harassment”?</vt:lpstr>
      <vt:lpstr>What is ”Sexual Harassment”?</vt:lpstr>
      <vt:lpstr>What is the Scope of a School’s Educational Program or Activities?</vt:lpstr>
      <vt:lpstr>The School’s Responsibility</vt:lpstr>
      <vt:lpstr>Retaliation</vt:lpstr>
      <vt:lpstr>Retaliation</vt:lpstr>
      <vt:lpstr>Record Keeping</vt:lpstr>
      <vt:lpstr>PowerPoint Presentation</vt:lpstr>
      <vt:lpstr>Terminology</vt:lpstr>
      <vt:lpstr>Terminology</vt:lpstr>
      <vt:lpstr>Terminology Continued…</vt:lpstr>
      <vt:lpstr>Who Can File a Report or Informal Complaint?</vt:lpstr>
      <vt:lpstr>Title IX Coordinator  Receives Reports or Informal Complaints</vt:lpstr>
      <vt:lpstr>Who Can File a Formal Complaint?</vt:lpstr>
      <vt:lpstr>Title IX Coordinator’s Responsibility in a Formal Complaint Process</vt:lpstr>
      <vt:lpstr>Continued Title IX Coordinator’s Oversight and Responsibilities</vt:lpstr>
      <vt:lpstr>Dismissal of Formal Complaint</vt:lpstr>
      <vt:lpstr>Informal Resolution Process</vt:lpstr>
      <vt:lpstr>Removal of Respondent </vt:lpstr>
      <vt:lpstr>“Supportive Measures”</vt:lpstr>
      <vt:lpstr>Assignment of Investigator and Decision Maker</vt:lpstr>
      <vt:lpstr>Conflict of Interest and Bias</vt:lpstr>
      <vt:lpstr>What is Bias?</vt:lpstr>
      <vt:lpstr>What is Conflict of Interest?</vt:lpstr>
      <vt:lpstr>The Investigation:  Understanding Relevance</vt:lpstr>
      <vt:lpstr>Relevance Continued</vt:lpstr>
      <vt:lpstr>Confidentiality</vt:lpstr>
      <vt:lpstr>The Grievance Process</vt:lpstr>
      <vt:lpstr>Investigation Planning/Pointers</vt:lpstr>
      <vt:lpstr>Interviewing</vt:lpstr>
      <vt:lpstr>Interview Tips</vt:lpstr>
      <vt:lpstr>Interview Tips Continued…</vt:lpstr>
      <vt:lpstr>Interview Tips</vt:lpstr>
      <vt:lpstr>The Investigation Process</vt:lpstr>
      <vt:lpstr>Investigation Process Continued…</vt:lpstr>
      <vt:lpstr>Investigation Report</vt:lpstr>
      <vt:lpstr>Investigation Report Continued…</vt:lpstr>
      <vt:lpstr>Decision-making Process</vt:lpstr>
      <vt:lpstr>Decision-making Process</vt:lpstr>
      <vt:lpstr>Decision-maker’s Written Determination</vt:lpstr>
      <vt:lpstr>Appeal’s Process</vt:lpstr>
      <vt:lpstr>Appeals Process Continued</vt:lpstr>
      <vt:lpstr>Post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and Lis Richard</dc:creator>
  <cp:lastModifiedBy>Annette Ridgway</cp:lastModifiedBy>
  <cp:revision>57</cp:revision>
  <cp:lastPrinted>2022-05-04T13:30:41Z</cp:lastPrinted>
  <dcterms:created xsi:type="dcterms:W3CDTF">2021-01-19T17:51:33Z</dcterms:created>
  <dcterms:modified xsi:type="dcterms:W3CDTF">2022-05-04T19:32:51Z</dcterms:modified>
</cp:coreProperties>
</file>