
<file path=[Content_Types].xml><?xml version="1.0" encoding="utf-8"?>
<Types xmlns="http://schemas.openxmlformats.org/package/2006/content-types">
  <Default Extension="fntdata" ContentType="application/x-fontdata"/>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56" r:id="rId2"/>
    <p:sldId id="257" r:id="rId3"/>
    <p:sldId id="258" r:id="rId4"/>
    <p:sldId id="259" r:id="rId5"/>
  </p:sldIdLst>
  <p:sldSz cx="7772400" cy="10058400"/>
  <p:notesSz cx="7010400" cy="9296400"/>
  <p:embeddedFontLst>
    <p:embeddedFont>
      <p:font typeface="Times New Roman Bold" panose="02020803070505020304" pitchFamily="18" charset="0"/>
      <p:regular r:id="rId6"/>
      <p:bold r:id="rId7"/>
    </p:embeddedFont>
    <p:embeddedFont>
      <p:font typeface="Times New Roman Bold Italics" panose="020B0604020202020204" charset="0"/>
      <p:regular r:id="rId8"/>
    </p:embeddedFont>
    <p:embeddedFont>
      <p:font typeface="Times New Roman Italics" panose="020B0604020202020204" charset="0"/>
      <p:regular r:id="rId9"/>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2" autoAdjust="0"/>
  </p:normalViewPr>
  <p:slideViewPr>
    <p:cSldViewPr>
      <p:cViewPr>
        <p:scale>
          <a:sx n="78" d="100"/>
          <a:sy n="78" d="100"/>
        </p:scale>
        <p:origin x="1276" y="-10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3.fntdata"/><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font" Target="fonts/font2.fntdata"/><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1.fntdata"/><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font" Target="fonts/font4.fntdata"/></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9/12/2024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9/12/2024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9/12/2024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9/12/2024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9/12/2024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9/12/2024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ea.texas.gov/student-assessment/testing/staar/staar-performance-standards" TargetMode="External"/><Relationship Id="rId2" Type="http://schemas.openxmlformats.org/officeDocument/2006/relationships/hyperlink" Target="https://nottinghampta.membershiptoolkit.com/"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resources.finalsite.net/images/v1675970534/slcschoolsorg/crjjzbvitgk39hcyfuml/G-26-AP-Spanish-10-20-20.pdf" TargetMode="External"/><Relationship Id="rId2" Type="http://schemas.openxmlformats.org/officeDocument/2006/relationships/hyperlink" Target="https://resources.finalsite.net/images/v1627421009/springbranchisdcom/yxhgez2v6czmr5nsokkj/SBISDTranslationandInterpretationProcedure_Exhibit1_4132021.pdf" TargetMode="External"/><Relationship Id="rId1" Type="http://schemas.openxmlformats.org/officeDocument/2006/relationships/slideLayout" Target="../slideLayouts/slideLayout7.xml"/><Relationship Id="rId4" Type="http://schemas.openxmlformats.org/officeDocument/2006/relationships/image" Target="../media/image1.jpeg"/></Relationships>
</file>

<file path=ppt/slides/_rels/slide3.xml.rels><?xml version="1.0" encoding="UTF-8" standalone="yes"?>
<Relationships xmlns="http://schemas.openxmlformats.org/package/2006/relationships"><Relationship Id="rId3" Type="http://schemas.openxmlformats.org/officeDocument/2006/relationships/hyperlink" Target="http://www.springbranchisd.com/engage/register-to-volunteer" TargetMode="External"/><Relationship Id="rId2" Type="http://schemas.openxmlformats.org/officeDocument/2006/relationships/hyperlink" Target="https://www.springbranchisd.com/engage/register-to-volunteer" TargetMode="External"/><Relationship Id="rId1" Type="http://schemas.openxmlformats.org/officeDocument/2006/relationships/slideLayout" Target="../slideLayouts/slideLayout7.xml"/><Relationship Id="rId4" Type="http://schemas.openxmlformats.org/officeDocument/2006/relationships/hyperlink" Target="https://tea.texas.gov/student-assessment/testing/staar/staar-performance-standards"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resources.finalsite.net/images/v1627421009/springbranchisdcom/yxhgez2v6czmr5nsokkj/SBISDTranslationandInterpretationProcedure_Exhibit1_4132021.pdf" TargetMode="External"/><Relationship Id="rId2" Type="http://schemas.openxmlformats.org/officeDocument/2006/relationships/hyperlink" Target="https://resources.finalsite.net/images/v1675970534/slcschoolsorg/crjjzbvitgk39hcyfuml/G-26-AP-Spanish-10-20-20.pdf" TargetMode="External"/><Relationship Id="rId1" Type="http://schemas.openxmlformats.org/officeDocument/2006/relationships/slideLayout" Target="../slideLayouts/slideLayout7.xml"/><Relationship Id="rId4"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p:cNvGraphicFramePr>
            <a:graphicFrameLocks noGrp="1"/>
          </p:cNvGraphicFramePr>
          <p:nvPr>
            <p:extLst>
              <p:ext uri="{D42A27DB-BD31-4B8C-83A1-F6EECF244321}">
                <p14:modId xmlns:p14="http://schemas.microsoft.com/office/powerpoint/2010/main" val="1133693498"/>
              </p:ext>
            </p:extLst>
          </p:nvPr>
        </p:nvGraphicFramePr>
        <p:xfrm>
          <a:off x="582930" y="514832"/>
          <a:ext cx="6830776" cy="314325"/>
        </p:xfrm>
        <a:graphic>
          <a:graphicData uri="http://schemas.openxmlformats.org/drawingml/2006/table">
            <a:tbl>
              <a:tblPr/>
              <a:tblGrid>
                <a:gridCol w="6830776">
                  <a:extLst>
                    <a:ext uri="{9D8B030D-6E8A-4147-A177-3AD203B41FA5}">
                      <a16:colId xmlns:a16="http://schemas.microsoft.com/office/drawing/2014/main" val="20000"/>
                    </a:ext>
                  </a:extLst>
                </a:gridCol>
              </a:tblGrid>
              <a:tr h="314325">
                <a:tc>
                  <a:txBody>
                    <a:bodyPr/>
                    <a:lstStyle/>
                    <a:p>
                      <a:pPr algn="ctr">
                        <a:lnSpc>
                          <a:spcPts val="2100"/>
                        </a:lnSpc>
                        <a:defRPr/>
                      </a:pPr>
                      <a:r>
                        <a:rPr lang="en-US" sz="1500" dirty="0">
                          <a:solidFill>
                            <a:srgbClr val="000000"/>
                          </a:solidFill>
                          <a:latin typeface="Times New Roman Bold"/>
                        </a:rPr>
                        <a:t> Nottingham Parent and Family Engagement Campus Policy</a:t>
                      </a:r>
                      <a:endParaRPr lang="en-US" sz="1100" dirty="0"/>
                    </a:p>
                  </a:txBody>
                  <a:tcPr marL="0" marR="0" marT="0" marB="0">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0EEFF"/>
                    </a:solidFill>
                  </a:tcPr>
                </a:tc>
                <a:extLst>
                  <a:ext uri="{0D108BD9-81ED-4DB2-BD59-A6C34878D82A}">
                    <a16:rowId xmlns:a16="http://schemas.microsoft.com/office/drawing/2014/main" val="10000"/>
                  </a:ext>
                </a:extLst>
              </a:tr>
            </a:tbl>
          </a:graphicData>
        </a:graphic>
      </p:graphicFrame>
      <p:graphicFrame>
        <p:nvGraphicFramePr>
          <p:cNvPr id="3" name="Table 3"/>
          <p:cNvGraphicFramePr>
            <a:graphicFrameLocks noGrp="1"/>
          </p:cNvGraphicFramePr>
          <p:nvPr>
            <p:extLst>
              <p:ext uri="{D42A27DB-BD31-4B8C-83A1-F6EECF244321}">
                <p14:modId xmlns:p14="http://schemas.microsoft.com/office/powerpoint/2010/main" val="2757178148"/>
              </p:ext>
            </p:extLst>
          </p:nvPr>
        </p:nvGraphicFramePr>
        <p:xfrm>
          <a:off x="582930" y="1028453"/>
          <a:ext cx="6830776" cy="8851089"/>
        </p:xfrm>
        <a:graphic>
          <a:graphicData uri="http://schemas.openxmlformats.org/drawingml/2006/table">
            <a:tbl>
              <a:tblPr/>
              <a:tblGrid>
                <a:gridCol w="1267444">
                  <a:extLst>
                    <a:ext uri="{9D8B030D-6E8A-4147-A177-3AD203B41FA5}">
                      <a16:colId xmlns:a16="http://schemas.microsoft.com/office/drawing/2014/main" val="20000"/>
                    </a:ext>
                  </a:extLst>
                </a:gridCol>
                <a:gridCol w="5563332">
                  <a:extLst>
                    <a:ext uri="{9D8B030D-6E8A-4147-A177-3AD203B41FA5}">
                      <a16:colId xmlns:a16="http://schemas.microsoft.com/office/drawing/2014/main" val="20001"/>
                    </a:ext>
                  </a:extLst>
                </a:gridCol>
              </a:tblGrid>
              <a:tr h="2289812">
                <a:tc>
                  <a:txBody>
                    <a:bodyPr/>
                    <a:lstStyle/>
                    <a:p>
                      <a:pPr algn="l">
                        <a:lnSpc>
                          <a:spcPts val="1749"/>
                        </a:lnSpc>
                        <a:defRPr/>
                      </a:pPr>
                      <a:r>
                        <a:rPr lang="en-US" sz="1399">
                          <a:solidFill>
                            <a:srgbClr val="293039"/>
                          </a:solidFill>
                          <a:latin typeface="Times New Roman Bold"/>
                        </a:rPr>
                        <a:t>Parent and Family Engagement (PFE) Program</a:t>
                      </a:r>
                      <a:endParaRPr lang="en-US" sz="1100"/>
                    </a:p>
                  </a:txBody>
                  <a:tcPr marL="95250" marR="95250" marT="95250" marB="95250" anchor="ctr">
                    <a:lnL w="9525" cap="flat" cmpd="sng" algn="ctr">
                      <a:solidFill>
                        <a:srgbClr val="FFFFFF"/>
                      </a:solidFill>
                      <a:prstDash val="solid"/>
                      <a:round/>
                      <a:headEnd type="none" w="med" len="med"/>
                      <a:tailEnd type="none" w="med" len="med"/>
                    </a:lnL>
                    <a:lnR w="9525" cap="flat" cmpd="sng" algn="ctr">
                      <a:solidFill>
                        <a:srgbClr val="3B75C2"/>
                      </a:solidFill>
                      <a:prstDash val="solid"/>
                      <a:round/>
                      <a:headEnd type="none" w="med" len="med"/>
                      <a:tailEnd type="none" w="med" len="med"/>
                    </a:lnR>
                    <a:lnT w="9525" cap="flat" cmpd="sng" algn="ctr">
                      <a:solidFill>
                        <a:srgbClr val="3B75C2"/>
                      </a:solidFill>
                      <a:prstDash val="solid"/>
                      <a:round/>
                      <a:headEnd type="none" w="med" len="med"/>
                      <a:tailEnd type="none" w="med" len="med"/>
                    </a:lnT>
                    <a:lnB w="9525" cap="flat" cmpd="sng" algn="ctr">
                      <a:solidFill>
                        <a:srgbClr val="3B75C2"/>
                      </a:solidFill>
                      <a:prstDash val="solid"/>
                      <a:round/>
                      <a:headEnd type="none" w="med" len="med"/>
                      <a:tailEnd type="none" w="med" len="med"/>
                    </a:lnB>
                    <a:solidFill>
                      <a:srgbClr val="E0EEFF"/>
                    </a:solidFill>
                  </a:tcPr>
                </a:tc>
                <a:tc>
                  <a:txBody>
                    <a:bodyPr/>
                    <a:lstStyle/>
                    <a:p>
                      <a:pPr algn="l">
                        <a:lnSpc>
                          <a:spcPts val="1235"/>
                        </a:lnSpc>
                        <a:defRPr/>
                      </a:pPr>
                      <a:r>
                        <a:rPr lang="en-US" sz="1199" dirty="0">
                          <a:solidFill>
                            <a:srgbClr val="000000"/>
                          </a:solidFill>
                          <a:latin typeface="Times New Roman"/>
                        </a:rPr>
                        <a:t>Title I is part of the Every Student Succeeds Act (ESSA). It is a federally funded program to provide all children significant opportunity to receive a fair, equitable, and high-quality education and to close educational achievement gaps. </a:t>
                      </a:r>
                      <a:endParaRPr lang="en-US" sz="1100" dirty="0"/>
                    </a:p>
                    <a:p>
                      <a:pPr>
                        <a:lnSpc>
                          <a:spcPts val="1235"/>
                        </a:lnSpc>
                      </a:pPr>
                      <a:r>
                        <a:rPr lang="en-US" sz="1199" dirty="0">
                          <a:solidFill>
                            <a:srgbClr val="000000"/>
                          </a:solidFill>
                          <a:latin typeface="Times New Roman"/>
                        </a:rPr>
                        <a:t>In order to support the academic success and the growth and development of Every Child and in alignment with the SBISD’s Family Education, Engagement, and Empowerment (Family E3) Framework, Spring Branch ISD (SBISD) is committed to fostering and promoting parent and family engagement as required by ESSA. </a:t>
                      </a:r>
                    </a:p>
                    <a:p>
                      <a:pPr>
                        <a:lnSpc>
                          <a:spcPts val="1235"/>
                        </a:lnSpc>
                      </a:pPr>
                      <a:r>
                        <a:rPr lang="en-US" sz="1199" dirty="0">
                          <a:solidFill>
                            <a:srgbClr val="000000"/>
                          </a:solidFill>
                          <a:latin typeface="Times New Roman"/>
                        </a:rPr>
                        <a:t>Title I funds will be allocated for the implementation of the parent and family engagement (PFE) strategies and programs. All use of funding and activities can be reviewed by the Texas Education Agency upon request to ensure they meet the need of the PFE Program.</a:t>
                      </a:r>
                    </a:p>
                  </a:txBody>
                  <a:tcPr marL="95250" marR="95250" marT="95250" marB="95250" anchor="ctr">
                    <a:lnL w="9525" cap="flat" cmpd="sng" algn="ctr">
                      <a:solidFill>
                        <a:srgbClr val="3B75C2"/>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3B75C2"/>
                      </a:solidFill>
                      <a:prstDash val="solid"/>
                      <a:round/>
                      <a:headEnd type="none" w="med" len="med"/>
                      <a:tailEnd type="none" w="med" len="med"/>
                    </a:lnT>
                    <a:lnB w="9525" cap="flat" cmpd="sng" algn="ctr">
                      <a:solidFill>
                        <a:srgbClr val="3B75C2"/>
                      </a:solidFill>
                      <a:prstDash val="solid"/>
                      <a:round/>
                      <a:headEnd type="none" w="med" len="med"/>
                      <a:tailEnd type="none" w="med" len="med"/>
                    </a:lnB>
                  </a:tcPr>
                </a:tc>
                <a:extLst>
                  <a:ext uri="{0D108BD9-81ED-4DB2-BD59-A6C34878D82A}">
                    <a16:rowId xmlns:a16="http://schemas.microsoft.com/office/drawing/2014/main" val="10000"/>
                  </a:ext>
                </a:extLst>
              </a:tr>
              <a:tr h="1731791">
                <a:tc>
                  <a:txBody>
                    <a:bodyPr/>
                    <a:lstStyle/>
                    <a:p>
                      <a:pPr algn="l">
                        <a:lnSpc>
                          <a:spcPts val="1749"/>
                        </a:lnSpc>
                        <a:defRPr/>
                      </a:pPr>
                      <a:r>
                        <a:rPr lang="en-US" sz="1399">
                          <a:solidFill>
                            <a:srgbClr val="293039"/>
                          </a:solidFill>
                          <a:latin typeface="Times New Roman Bold"/>
                        </a:rPr>
                        <a:t>Annual Title I Meetings </a:t>
                      </a:r>
                      <a:endParaRPr lang="en-US" sz="1100"/>
                    </a:p>
                  </a:txBody>
                  <a:tcPr marL="95250" marR="95250" marT="95250" marB="95250" anchor="ctr">
                    <a:lnL w="9525" cap="flat" cmpd="sng" algn="ctr">
                      <a:solidFill>
                        <a:srgbClr val="FFFFFF"/>
                      </a:solidFill>
                      <a:prstDash val="solid"/>
                      <a:round/>
                      <a:headEnd type="none" w="med" len="med"/>
                      <a:tailEnd type="none" w="med" len="med"/>
                    </a:lnL>
                    <a:lnR w="9525" cap="flat" cmpd="sng" algn="ctr">
                      <a:solidFill>
                        <a:srgbClr val="3B75C2"/>
                      </a:solidFill>
                      <a:prstDash val="solid"/>
                      <a:round/>
                      <a:headEnd type="none" w="med" len="med"/>
                      <a:tailEnd type="none" w="med" len="med"/>
                    </a:lnR>
                    <a:lnT w="9525" cap="flat" cmpd="sng" algn="ctr">
                      <a:solidFill>
                        <a:srgbClr val="3B75C2"/>
                      </a:solidFill>
                      <a:prstDash val="solid"/>
                      <a:round/>
                      <a:headEnd type="none" w="med" len="med"/>
                      <a:tailEnd type="none" w="med" len="med"/>
                    </a:lnT>
                    <a:lnB w="9525" cap="flat" cmpd="sng" algn="ctr">
                      <a:solidFill>
                        <a:srgbClr val="3B75C2"/>
                      </a:solidFill>
                      <a:prstDash val="solid"/>
                      <a:round/>
                      <a:headEnd type="none" w="med" len="med"/>
                      <a:tailEnd type="none" w="med" len="med"/>
                    </a:lnB>
                    <a:solidFill>
                      <a:srgbClr val="E0EEFF"/>
                    </a:solidFill>
                  </a:tcPr>
                </a:tc>
                <a:tc>
                  <a:txBody>
                    <a:bodyPr/>
                    <a:lstStyle/>
                    <a:p>
                      <a:pPr algn="l">
                        <a:lnSpc>
                          <a:spcPts val="1199"/>
                        </a:lnSpc>
                        <a:defRPr/>
                      </a:pPr>
                      <a:r>
                        <a:rPr lang="en-US" sz="1200" dirty="0"/>
                        <a:t>Our campus hosts an annual meeting at a convenient time which we invite and encourage all families of participating children to attend. The schedule and locations listed below are subject to change. Any changes made will be communicated via Tuesday Folders and School Messenger. </a:t>
                      </a:r>
                    </a:p>
                    <a:p>
                      <a:pPr algn="l">
                        <a:lnSpc>
                          <a:spcPts val="1199"/>
                        </a:lnSpc>
                        <a:defRPr/>
                      </a:pPr>
                      <a:endParaRPr lang="en-US" sz="1200" dirty="0"/>
                    </a:p>
                    <a:p>
                      <a:pPr algn="l">
                        <a:lnSpc>
                          <a:spcPts val="1199"/>
                        </a:lnSpc>
                        <a:defRPr/>
                      </a:pPr>
                      <a:r>
                        <a:rPr lang="en-US" sz="1200" dirty="0"/>
                        <a:t>8/13/24, 4:30, 5:00, 5:30; Teachers’ Classrooms </a:t>
                      </a:r>
                    </a:p>
                    <a:p>
                      <a:pPr algn="l">
                        <a:lnSpc>
                          <a:spcPts val="1199"/>
                        </a:lnSpc>
                        <a:defRPr/>
                      </a:pPr>
                      <a:r>
                        <a:rPr lang="en-US" sz="1200" dirty="0"/>
                        <a:t>9/11/24, 4:30, 5:00, 5:30; Teachers’ Classrooms </a:t>
                      </a:r>
                      <a:endParaRPr lang="en-US" sz="1199" dirty="0">
                        <a:solidFill>
                          <a:srgbClr val="000000"/>
                        </a:solidFill>
                        <a:latin typeface="Times New Roman"/>
                      </a:endParaRPr>
                    </a:p>
                  </a:txBody>
                  <a:tcPr marL="95250" marR="95250" marT="95250" marB="95250" anchor="ctr">
                    <a:lnL w="9525" cap="flat" cmpd="sng" algn="ctr">
                      <a:solidFill>
                        <a:srgbClr val="3B75C2"/>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3B75C2"/>
                      </a:solidFill>
                      <a:prstDash val="solid"/>
                      <a:round/>
                      <a:headEnd type="none" w="med" len="med"/>
                      <a:tailEnd type="none" w="med" len="med"/>
                    </a:lnT>
                    <a:lnB w="9525" cap="flat" cmpd="sng" algn="ctr">
                      <a:solidFill>
                        <a:srgbClr val="3B75C2"/>
                      </a:solidFill>
                      <a:prstDash val="solid"/>
                      <a:round/>
                      <a:headEnd type="none" w="med" len="med"/>
                      <a:tailEnd type="none" w="med" len="med"/>
                    </a:lnB>
                  </a:tcPr>
                </a:tc>
                <a:extLst>
                  <a:ext uri="{0D108BD9-81ED-4DB2-BD59-A6C34878D82A}">
                    <a16:rowId xmlns:a16="http://schemas.microsoft.com/office/drawing/2014/main" val="10001"/>
                  </a:ext>
                </a:extLst>
              </a:tr>
              <a:tr h="1487891">
                <a:tc>
                  <a:txBody>
                    <a:bodyPr/>
                    <a:lstStyle/>
                    <a:p>
                      <a:pPr algn="l">
                        <a:lnSpc>
                          <a:spcPts val="1749"/>
                        </a:lnSpc>
                        <a:defRPr/>
                      </a:pPr>
                      <a:r>
                        <a:rPr lang="en-US" sz="1399">
                          <a:solidFill>
                            <a:srgbClr val="293039"/>
                          </a:solidFill>
                          <a:latin typeface="Times New Roman Bold"/>
                        </a:rPr>
                        <a:t>How to Get Engaged</a:t>
                      </a:r>
                      <a:endParaRPr lang="en-US" sz="1100"/>
                    </a:p>
                  </a:txBody>
                  <a:tcPr marL="95250" marR="95250" marT="95250" marB="95250" anchor="ctr">
                    <a:lnL w="9525" cap="flat" cmpd="sng" algn="ctr">
                      <a:solidFill>
                        <a:srgbClr val="FFFFFF"/>
                      </a:solidFill>
                      <a:prstDash val="solid"/>
                      <a:round/>
                      <a:headEnd type="none" w="med" len="med"/>
                      <a:tailEnd type="none" w="med" len="med"/>
                    </a:lnL>
                    <a:lnR w="9525" cap="flat" cmpd="sng" algn="ctr">
                      <a:solidFill>
                        <a:srgbClr val="3B75C2"/>
                      </a:solidFill>
                      <a:prstDash val="solid"/>
                      <a:round/>
                      <a:headEnd type="none" w="med" len="med"/>
                      <a:tailEnd type="none" w="med" len="med"/>
                    </a:lnR>
                    <a:lnT w="9525" cap="flat" cmpd="sng" algn="ctr">
                      <a:solidFill>
                        <a:srgbClr val="3B75C2"/>
                      </a:solidFill>
                      <a:prstDash val="solid"/>
                      <a:round/>
                      <a:headEnd type="none" w="med" len="med"/>
                      <a:tailEnd type="none" w="med" len="med"/>
                    </a:lnT>
                    <a:lnB w="9525" cap="flat" cmpd="sng" algn="ctr">
                      <a:solidFill>
                        <a:srgbClr val="3B75C2"/>
                      </a:solidFill>
                      <a:prstDash val="solid"/>
                      <a:round/>
                      <a:headEnd type="none" w="med" len="med"/>
                      <a:tailEnd type="none" w="med" len="med"/>
                    </a:lnB>
                    <a:solidFill>
                      <a:srgbClr val="E0EEFF"/>
                    </a:solidFill>
                  </a:tcPr>
                </a:tc>
                <a:tc>
                  <a:txBody>
                    <a:bodyPr/>
                    <a:lstStyle/>
                    <a:p>
                      <a:pPr marL="259078" lvl="1" indent="-129539" algn="l">
                        <a:lnSpc>
                          <a:spcPts val="1199"/>
                        </a:lnSpc>
                        <a:buFont typeface="Arial"/>
                        <a:buChar char="•"/>
                        <a:defRPr/>
                      </a:pPr>
                      <a:r>
                        <a:rPr lang="en-US" sz="1200" dirty="0"/>
                        <a:t>Join our Nottingham PTA at </a:t>
                      </a:r>
                      <a:r>
                        <a:rPr lang="en-US" sz="1200" dirty="0">
                          <a:hlinkClick r:id="rId2"/>
                        </a:rPr>
                        <a:t>https://nottinghampta.membershiptoolkit.com/</a:t>
                      </a:r>
                      <a:endParaRPr lang="en-US" sz="1200" dirty="0"/>
                    </a:p>
                    <a:p>
                      <a:pPr marL="259078" lvl="1" indent="-129539" algn="l">
                        <a:lnSpc>
                          <a:spcPts val="1199"/>
                        </a:lnSpc>
                        <a:buFont typeface="Arial"/>
                        <a:buChar char="•"/>
                        <a:defRPr/>
                      </a:pPr>
                      <a:r>
                        <a:rPr lang="en-US" sz="1200" dirty="0"/>
                        <a:t>Attend our family events throughout the year </a:t>
                      </a:r>
                    </a:p>
                    <a:p>
                      <a:pPr marL="259078" lvl="1" indent="-129539" algn="l">
                        <a:lnSpc>
                          <a:spcPts val="1199"/>
                        </a:lnSpc>
                        <a:buFont typeface="Arial"/>
                        <a:buChar char="•"/>
                        <a:defRPr/>
                      </a:pPr>
                      <a:r>
                        <a:rPr lang="en-US" sz="1200" dirty="0"/>
                        <a:t>Apply to be an SBISD volunteer at https://www.springbranchisd.com/engage/register-to-volunteer Volunteer information: Sign ups for volunteer opportunities on the PTA Website</a:t>
                      </a:r>
                      <a:endParaRPr lang="en-US" sz="1199" dirty="0">
                        <a:solidFill>
                          <a:srgbClr val="000000"/>
                        </a:solidFill>
                        <a:latin typeface="Times New Roman"/>
                      </a:endParaRPr>
                    </a:p>
                  </a:txBody>
                  <a:tcPr marL="95250" marR="95250" marT="95250" marB="95250" anchor="ctr">
                    <a:lnL w="9525" cap="flat" cmpd="sng" algn="ctr">
                      <a:solidFill>
                        <a:srgbClr val="3B75C2"/>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3B75C2"/>
                      </a:solidFill>
                      <a:prstDash val="solid"/>
                      <a:round/>
                      <a:headEnd type="none" w="med" len="med"/>
                      <a:tailEnd type="none" w="med" len="med"/>
                    </a:lnT>
                    <a:lnB w="9525" cap="flat" cmpd="sng" algn="ctr">
                      <a:solidFill>
                        <a:srgbClr val="3B75C2"/>
                      </a:solidFill>
                      <a:prstDash val="solid"/>
                      <a:round/>
                      <a:headEnd type="none" w="med" len="med"/>
                      <a:tailEnd type="none" w="med" len="med"/>
                    </a:lnB>
                  </a:tcPr>
                </a:tc>
                <a:extLst>
                  <a:ext uri="{0D108BD9-81ED-4DB2-BD59-A6C34878D82A}">
                    <a16:rowId xmlns:a16="http://schemas.microsoft.com/office/drawing/2014/main" val="10002"/>
                  </a:ext>
                </a:extLst>
              </a:tr>
              <a:tr h="1716347">
                <a:tc>
                  <a:txBody>
                    <a:bodyPr/>
                    <a:lstStyle/>
                    <a:p>
                      <a:pPr algn="l">
                        <a:lnSpc>
                          <a:spcPts val="1749"/>
                        </a:lnSpc>
                        <a:defRPr/>
                      </a:pPr>
                      <a:r>
                        <a:rPr lang="en-US" sz="1399">
                          <a:solidFill>
                            <a:srgbClr val="293039"/>
                          </a:solidFill>
                          <a:latin typeface="Times New Roman Bold"/>
                        </a:rPr>
                        <a:t>Family Trainings and Activities </a:t>
                      </a:r>
                      <a:endParaRPr lang="en-US" sz="1100"/>
                    </a:p>
                  </a:txBody>
                  <a:tcPr marL="95250" marR="95250" marT="95250" marB="95250" anchor="ctr">
                    <a:lnL w="9525" cap="flat" cmpd="sng" algn="ctr">
                      <a:solidFill>
                        <a:srgbClr val="FFFFFF"/>
                      </a:solidFill>
                      <a:prstDash val="solid"/>
                      <a:round/>
                      <a:headEnd type="none" w="med" len="med"/>
                      <a:tailEnd type="none" w="med" len="med"/>
                    </a:lnL>
                    <a:lnR w="9525" cap="flat" cmpd="sng" algn="ctr">
                      <a:solidFill>
                        <a:srgbClr val="3B75C2"/>
                      </a:solidFill>
                      <a:prstDash val="solid"/>
                      <a:round/>
                      <a:headEnd type="none" w="med" len="med"/>
                      <a:tailEnd type="none" w="med" len="med"/>
                    </a:lnR>
                    <a:lnT w="9525" cap="flat" cmpd="sng" algn="ctr">
                      <a:solidFill>
                        <a:srgbClr val="3B75C2"/>
                      </a:solidFill>
                      <a:prstDash val="solid"/>
                      <a:round/>
                      <a:headEnd type="none" w="med" len="med"/>
                      <a:tailEnd type="none" w="med" len="med"/>
                    </a:lnT>
                    <a:lnB w="9525" cap="flat" cmpd="sng" algn="ctr">
                      <a:solidFill>
                        <a:srgbClr val="3B75C2"/>
                      </a:solidFill>
                      <a:prstDash val="solid"/>
                      <a:round/>
                      <a:headEnd type="none" w="med" len="med"/>
                      <a:tailEnd type="none" w="med" len="med"/>
                    </a:lnB>
                    <a:solidFill>
                      <a:srgbClr val="E0EEFF"/>
                    </a:solidFill>
                  </a:tcPr>
                </a:tc>
                <a:tc>
                  <a:txBody>
                    <a:bodyPr/>
                    <a:lstStyle/>
                    <a:p>
                      <a:pPr algn="l">
                        <a:lnSpc>
                          <a:spcPts val="1199"/>
                        </a:lnSpc>
                        <a:defRPr/>
                      </a:pPr>
                      <a:r>
                        <a:rPr lang="en-US" sz="1200" dirty="0"/>
                        <a:t>We believe all families play a crucial role in their children's learning journey. Our goal is to provide valuable training opportunities that promote participation to support student academic achievement and address family’s needs. These opportunities provide a chance for the school and the family to exchange essential information. Any changes made will be communicated via school messenger.</a:t>
                      </a:r>
                    </a:p>
                    <a:p>
                      <a:pPr algn="l">
                        <a:lnSpc>
                          <a:spcPts val="1199"/>
                        </a:lnSpc>
                        <a:defRPr/>
                      </a:pPr>
                      <a:r>
                        <a:rPr lang="en-US" sz="1200" dirty="0"/>
                        <a:t>Open House  9/11/24, 4:30, 5:00, 5:30; Classroom </a:t>
                      </a:r>
                      <a:br>
                        <a:rPr lang="en-US" sz="1200" dirty="0"/>
                      </a:br>
                      <a:r>
                        <a:rPr lang="en-US" sz="1200" dirty="0"/>
                        <a:t>Volunteer Orientation 9/12/24; 8:30 MPR </a:t>
                      </a:r>
                      <a:endParaRPr lang="en-US" sz="1199" dirty="0">
                        <a:solidFill>
                          <a:srgbClr val="000000"/>
                        </a:solidFill>
                        <a:latin typeface="Times New Roman"/>
                      </a:endParaRPr>
                    </a:p>
                    <a:p>
                      <a:pPr algn="l">
                        <a:lnSpc>
                          <a:spcPts val="1199"/>
                        </a:lnSpc>
                        <a:defRPr/>
                      </a:pPr>
                      <a:r>
                        <a:rPr lang="en-US" sz="1199" dirty="0">
                          <a:solidFill>
                            <a:srgbClr val="000000"/>
                          </a:solidFill>
                          <a:latin typeface="Times New Roman"/>
                        </a:rPr>
                        <a:t>Family E3 Meetings Monthly </a:t>
                      </a:r>
                      <a:endParaRPr lang="en-US" sz="1200" dirty="0"/>
                    </a:p>
                  </a:txBody>
                  <a:tcPr marL="95250" marR="95250" marT="95250" marB="95250" anchor="ctr">
                    <a:lnL w="9525" cap="flat" cmpd="sng" algn="ctr">
                      <a:solidFill>
                        <a:srgbClr val="3B75C2"/>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3B75C2"/>
                      </a:solidFill>
                      <a:prstDash val="solid"/>
                      <a:round/>
                      <a:headEnd type="none" w="med" len="med"/>
                      <a:tailEnd type="none" w="med" len="med"/>
                    </a:lnT>
                    <a:lnB w="9525" cap="flat" cmpd="sng" algn="ctr">
                      <a:solidFill>
                        <a:srgbClr val="3B75C2"/>
                      </a:solidFill>
                      <a:prstDash val="solid"/>
                      <a:round/>
                      <a:headEnd type="none" w="med" len="med"/>
                      <a:tailEnd type="none" w="med" len="med"/>
                    </a:lnB>
                  </a:tcPr>
                </a:tc>
                <a:extLst>
                  <a:ext uri="{0D108BD9-81ED-4DB2-BD59-A6C34878D82A}">
                    <a16:rowId xmlns:a16="http://schemas.microsoft.com/office/drawing/2014/main" val="10003"/>
                  </a:ext>
                </a:extLst>
              </a:tr>
              <a:tr h="1625248">
                <a:tc>
                  <a:txBody>
                    <a:bodyPr/>
                    <a:lstStyle/>
                    <a:p>
                      <a:pPr algn="l">
                        <a:lnSpc>
                          <a:spcPts val="1749"/>
                        </a:lnSpc>
                        <a:defRPr/>
                      </a:pPr>
                      <a:r>
                        <a:rPr lang="en-US" sz="1399">
                          <a:solidFill>
                            <a:srgbClr val="293039"/>
                          </a:solidFill>
                          <a:latin typeface="Times New Roman Bold"/>
                        </a:rPr>
                        <a:t>Curriculum and Assessments </a:t>
                      </a:r>
                      <a:endParaRPr lang="en-US" sz="1100"/>
                    </a:p>
                  </a:txBody>
                  <a:tcPr marL="95250" marR="95250" marT="95250" marB="95250" anchor="ctr">
                    <a:lnL w="9525" cap="flat" cmpd="sng" algn="ctr">
                      <a:solidFill>
                        <a:srgbClr val="FFFFFF"/>
                      </a:solidFill>
                      <a:prstDash val="solid"/>
                      <a:round/>
                      <a:headEnd type="none" w="med" len="med"/>
                      <a:tailEnd type="none" w="med" len="med"/>
                    </a:lnL>
                    <a:lnR w="9525" cap="flat" cmpd="sng" algn="ctr">
                      <a:solidFill>
                        <a:srgbClr val="3B75C2"/>
                      </a:solidFill>
                      <a:prstDash val="solid"/>
                      <a:round/>
                      <a:headEnd type="none" w="med" len="med"/>
                      <a:tailEnd type="none" w="med" len="med"/>
                    </a:lnR>
                    <a:lnT w="9525" cap="flat" cmpd="sng" algn="ctr">
                      <a:solidFill>
                        <a:srgbClr val="3B75C2"/>
                      </a:solidFill>
                      <a:prstDash val="solid"/>
                      <a:round/>
                      <a:headEnd type="none" w="med" len="med"/>
                      <a:tailEnd type="none" w="med" len="med"/>
                    </a:lnT>
                    <a:lnB w="9525" cap="flat" cmpd="sng" algn="ctr">
                      <a:solidFill>
                        <a:srgbClr val="3B75C2"/>
                      </a:solidFill>
                      <a:prstDash val="solid"/>
                      <a:round/>
                      <a:headEnd type="none" w="med" len="med"/>
                      <a:tailEnd type="none" w="med" len="med"/>
                    </a:lnB>
                    <a:solidFill>
                      <a:srgbClr val="E0EEFF"/>
                    </a:solidFill>
                  </a:tcPr>
                </a:tc>
                <a:tc>
                  <a:txBody>
                    <a:bodyPr/>
                    <a:lstStyle/>
                    <a:p>
                      <a:pPr algn="l">
                        <a:lnSpc>
                          <a:spcPts val="1200"/>
                        </a:lnSpc>
                        <a:defRPr/>
                      </a:pPr>
                      <a:r>
                        <a:rPr lang="en-US" sz="1200" dirty="0">
                          <a:solidFill>
                            <a:srgbClr val="000000"/>
                          </a:solidFill>
                          <a:latin typeface="Times New Roman"/>
                        </a:rPr>
                        <a:t>Our campus utilizes high-quality curriculum that supports student success. The State’s Performance Standards can be found on this website: </a:t>
                      </a:r>
                      <a:r>
                        <a:rPr lang="en-US" sz="1200" u="sng" dirty="0">
                          <a:solidFill>
                            <a:srgbClr val="1A62FF"/>
                          </a:solidFill>
                          <a:latin typeface="Times New Roman Italics"/>
                          <a:hlinkClick r:id="rId3" tooltip="https://tea.texas.gov/student-assessment/testing/staar/staar-performance-standards"/>
                        </a:rPr>
                        <a:t>https://tea.texas.gov/student-assessment/testing/staar/staar-performance-standards </a:t>
                      </a:r>
                      <a:r>
                        <a:rPr lang="en-US" sz="1200" dirty="0">
                          <a:solidFill>
                            <a:srgbClr val="000000"/>
                          </a:solidFill>
                          <a:latin typeface="Times New Roman"/>
                        </a:rPr>
                        <a:t>Our campus tracks each child’s growth throughout the year using the assessments mentioned below. Common formative assessments include: </a:t>
                      </a:r>
                      <a:endParaRPr lang="en-US" sz="1100" dirty="0"/>
                    </a:p>
                    <a:p>
                      <a:pPr marL="259080" lvl="1" indent="-129540">
                        <a:lnSpc>
                          <a:spcPts val="1200"/>
                        </a:lnSpc>
                        <a:buFont typeface="Arial"/>
                        <a:buChar char="•"/>
                      </a:pPr>
                      <a:r>
                        <a:rPr lang="en-US" sz="1200" dirty="0">
                          <a:solidFill>
                            <a:srgbClr val="000000"/>
                          </a:solidFill>
                          <a:latin typeface="Times New Roman Italics"/>
                        </a:rPr>
                        <a:t>PSA’s </a:t>
                      </a:r>
                    </a:p>
                    <a:p>
                      <a:pPr marL="259080" lvl="1" indent="-129540">
                        <a:lnSpc>
                          <a:spcPts val="1200"/>
                        </a:lnSpc>
                        <a:buFont typeface="Arial"/>
                        <a:buChar char="•"/>
                      </a:pPr>
                      <a:r>
                        <a:rPr lang="en-US" sz="1200" dirty="0">
                          <a:solidFill>
                            <a:srgbClr val="000000"/>
                          </a:solidFill>
                          <a:latin typeface="Times New Roman Italics"/>
                        </a:rPr>
                        <a:t>Common Assessments</a:t>
                      </a:r>
                    </a:p>
                    <a:p>
                      <a:pPr marL="259080" lvl="1" indent="-129540">
                        <a:lnSpc>
                          <a:spcPts val="1200"/>
                        </a:lnSpc>
                        <a:buFont typeface="Arial"/>
                        <a:buChar char="•"/>
                      </a:pPr>
                      <a:r>
                        <a:rPr lang="en-US" sz="1200" dirty="0">
                          <a:solidFill>
                            <a:srgbClr val="000000"/>
                          </a:solidFill>
                          <a:latin typeface="Times New Roman Italics"/>
                        </a:rPr>
                        <a:t>District Assessments </a:t>
                      </a:r>
                    </a:p>
                  </a:txBody>
                  <a:tcPr marL="95250" marR="95250" marT="95250" marB="95250" anchor="ctr">
                    <a:lnL w="9525" cap="flat" cmpd="sng" algn="ctr">
                      <a:solidFill>
                        <a:srgbClr val="3B75C2"/>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3B75C2"/>
                      </a:solidFill>
                      <a:prstDash val="solid"/>
                      <a:round/>
                      <a:headEnd type="none" w="med" len="med"/>
                      <a:tailEnd type="none" w="med" len="med"/>
                    </a:lnT>
                    <a:lnB w="9525" cap="flat" cmpd="sng" algn="ctr">
                      <a:solidFill>
                        <a:srgbClr val="3B75C2"/>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p:cNvGraphicFramePr>
            <a:graphicFrameLocks noGrp="1"/>
          </p:cNvGraphicFramePr>
          <p:nvPr>
            <p:extLst>
              <p:ext uri="{D42A27DB-BD31-4B8C-83A1-F6EECF244321}">
                <p14:modId xmlns:p14="http://schemas.microsoft.com/office/powerpoint/2010/main" val="2574340039"/>
              </p:ext>
            </p:extLst>
          </p:nvPr>
        </p:nvGraphicFramePr>
        <p:xfrm>
          <a:off x="495490" y="170198"/>
          <a:ext cx="6813686" cy="7759825"/>
        </p:xfrm>
        <a:graphic>
          <a:graphicData uri="http://schemas.openxmlformats.org/drawingml/2006/table">
            <a:tbl>
              <a:tblPr/>
              <a:tblGrid>
                <a:gridCol w="1173271">
                  <a:extLst>
                    <a:ext uri="{9D8B030D-6E8A-4147-A177-3AD203B41FA5}">
                      <a16:colId xmlns:a16="http://schemas.microsoft.com/office/drawing/2014/main" val="20000"/>
                    </a:ext>
                  </a:extLst>
                </a:gridCol>
                <a:gridCol w="5640415">
                  <a:extLst>
                    <a:ext uri="{9D8B030D-6E8A-4147-A177-3AD203B41FA5}">
                      <a16:colId xmlns:a16="http://schemas.microsoft.com/office/drawing/2014/main" val="20001"/>
                    </a:ext>
                  </a:extLst>
                </a:gridCol>
              </a:tblGrid>
              <a:tr h="1134868">
                <a:tc>
                  <a:txBody>
                    <a:bodyPr/>
                    <a:lstStyle/>
                    <a:p>
                      <a:pPr algn="l">
                        <a:lnSpc>
                          <a:spcPts val="1749"/>
                        </a:lnSpc>
                        <a:defRPr/>
                      </a:pPr>
                      <a:r>
                        <a:rPr lang="en-US" sz="1399">
                          <a:solidFill>
                            <a:srgbClr val="293039"/>
                          </a:solidFill>
                          <a:latin typeface="Times New Roman Bold"/>
                        </a:rPr>
                        <a:t>How to Request Regular Meetings </a:t>
                      </a:r>
                      <a:endParaRPr lang="en-US" sz="1100"/>
                    </a:p>
                  </a:txBody>
                  <a:tcPr marL="95250" marR="95250" marT="95250" marB="95250" anchor="ctr">
                    <a:lnL w="9525" cap="flat" cmpd="sng" algn="ctr">
                      <a:solidFill>
                        <a:srgbClr val="FFFFFF"/>
                      </a:solidFill>
                      <a:prstDash val="solid"/>
                      <a:round/>
                      <a:headEnd type="none" w="med" len="med"/>
                      <a:tailEnd type="none" w="med" len="med"/>
                    </a:lnL>
                    <a:lnR w="9525" cap="flat" cmpd="sng" algn="ctr">
                      <a:solidFill>
                        <a:srgbClr val="3B75C2"/>
                      </a:solidFill>
                      <a:prstDash val="solid"/>
                      <a:round/>
                      <a:headEnd type="none" w="med" len="med"/>
                      <a:tailEnd type="none" w="med" len="med"/>
                    </a:lnR>
                    <a:lnT w="9525" cap="flat" cmpd="sng" algn="ctr">
                      <a:solidFill>
                        <a:srgbClr val="3B75C2"/>
                      </a:solidFill>
                      <a:prstDash val="solid"/>
                      <a:round/>
                      <a:headEnd type="none" w="med" len="med"/>
                      <a:tailEnd type="none" w="med" len="med"/>
                    </a:lnT>
                    <a:lnB w="9525" cap="flat" cmpd="sng" algn="ctr">
                      <a:solidFill>
                        <a:srgbClr val="3B75C2"/>
                      </a:solidFill>
                      <a:prstDash val="solid"/>
                      <a:round/>
                      <a:headEnd type="none" w="med" len="med"/>
                      <a:tailEnd type="none" w="med" len="med"/>
                    </a:lnB>
                    <a:solidFill>
                      <a:srgbClr val="E0EEFF"/>
                    </a:solidFill>
                  </a:tcPr>
                </a:tc>
                <a:tc>
                  <a:txBody>
                    <a:bodyPr/>
                    <a:lstStyle/>
                    <a:p>
                      <a:pPr algn="l">
                        <a:lnSpc>
                          <a:spcPts val="1200"/>
                        </a:lnSpc>
                        <a:defRPr/>
                      </a:pPr>
                      <a:r>
                        <a:rPr lang="en-US" sz="1200" dirty="0"/>
                        <a:t>We welcome any ideas, feedback, and concerns as we want our school to be a place where everyone feels safe and welcomed. Please email the teacher to set up an appointment. </a:t>
                      </a:r>
                      <a:endParaRPr lang="en-US" sz="1100" dirty="0"/>
                    </a:p>
                  </a:txBody>
                  <a:tcPr marL="95250" marR="95250" marT="95250" marB="95250" anchor="ctr">
                    <a:lnL w="9525" cap="flat" cmpd="sng" algn="ctr">
                      <a:solidFill>
                        <a:srgbClr val="3B75C2"/>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3B75C2"/>
                      </a:solidFill>
                      <a:prstDash val="solid"/>
                      <a:round/>
                      <a:headEnd type="none" w="med" len="med"/>
                      <a:tailEnd type="none" w="med" len="med"/>
                    </a:lnT>
                    <a:lnB w="9525" cap="flat" cmpd="sng" algn="ctr">
                      <a:solidFill>
                        <a:srgbClr val="3B75C2"/>
                      </a:solidFill>
                      <a:prstDash val="solid"/>
                      <a:round/>
                      <a:headEnd type="none" w="med" len="med"/>
                      <a:tailEnd type="none" w="med" len="med"/>
                    </a:lnB>
                  </a:tcPr>
                </a:tc>
                <a:extLst>
                  <a:ext uri="{0D108BD9-81ED-4DB2-BD59-A6C34878D82A}">
                    <a16:rowId xmlns:a16="http://schemas.microsoft.com/office/drawing/2014/main" val="10000"/>
                  </a:ext>
                </a:extLst>
              </a:tr>
              <a:tr h="3486238">
                <a:tc>
                  <a:txBody>
                    <a:bodyPr/>
                    <a:lstStyle/>
                    <a:p>
                      <a:pPr algn="l">
                        <a:lnSpc>
                          <a:spcPts val="1624"/>
                        </a:lnSpc>
                        <a:defRPr/>
                      </a:pPr>
                      <a:r>
                        <a:rPr lang="en-US" sz="1299">
                          <a:solidFill>
                            <a:srgbClr val="293039"/>
                          </a:solidFill>
                          <a:latin typeface="Times New Roman Bold"/>
                        </a:rPr>
                        <a:t>Parent Notification on Teacher Qualification</a:t>
                      </a:r>
                      <a:endParaRPr lang="en-US" sz="1100"/>
                    </a:p>
                  </a:txBody>
                  <a:tcPr marL="95250" marR="95250" marT="95250" marB="95250" anchor="ctr">
                    <a:lnL w="9525" cap="flat" cmpd="sng" algn="ctr">
                      <a:solidFill>
                        <a:srgbClr val="FFFFFF"/>
                      </a:solidFill>
                      <a:prstDash val="solid"/>
                      <a:round/>
                      <a:headEnd type="none" w="med" len="med"/>
                      <a:tailEnd type="none" w="med" len="med"/>
                    </a:lnL>
                    <a:lnR w="9525" cap="flat" cmpd="sng" algn="ctr">
                      <a:solidFill>
                        <a:srgbClr val="3B75C2"/>
                      </a:solidFill>
                      <a:prstDash val="solid"/>
                      <a:round/>
                      <a:headEnd type="none" w="med" len="med"/>
                      <a:tailEnd type="none" w="med" len="med"/>
                    </a:lnR>
                    <a:lnT w="9525" cap="flat" cmpd="sng" algn="ctr">
                      <a:solidFill>
                        <a:srgbClr val="3B75C2"/>
                      </a:solidFill>
                      <a:prstDash val="solid"/>
                      <a:round/>
                      <a:headEnd type="none" w="med" len="med"/>
                      <a:tailEnd type="none" w="med" len="med"/>
                    </a:lnT>
                    <a:lnB w="9525" cap="flat" cmpd="sng" algn="ctr">
                      <a:solidFill>
                        <a:srgbClr val="3B75C2"/>
                      </a:solidFill>
                      <a:prstDash val="solid"/>
                      <a:round/>
                      <a:headEnd type="none" w="med" len="med"/>
                      <a:tailEnd type="none" w="med" len="med"/>
                    </a:lnB>
                    <a:solidFill>
                      <a:srgbClr val="E0EEFF"/>
                    </a:solidFill>
                  </a:tcPr>
                </a:tc>
                <a:tc>
                  <a:txBody>
                    <a:bodyPr/>
                    <a:lstStyle/>
                    <a:p>
                      <a:pPr algn="l">
                        <a:lnSpc>
                          <a:spcPts val="1200"/>
                        </a:lnSpc>
                        <a:defRPr/>
                      </a:pPr>
                      <a:r>
                        <a:rPr lang="en-US" sz="1200">
                          <a:solidFill>
                            <a:srgbClr val="000000"/>
                          </a:solidFill>
                          <a:latin typeface="Times New Roman"/>
                        </a:rPr>
                        <a:t>As a parent of a student in a Title I school, you have the right to request and receive in a timely manner information regarding the professional qualifications of your student’s classroom teachers and/or paraprofessionals. </a:t>
                      </a:r>
                      <a:endParaRPr lang="en-US" sz="1100"/>
                    </a:p>
                    <a:p>
                      <a:pPr>
                        <a:lnSpc>
                          <a:spcPts val="1200"/>
                        </a:lnSpc>
                      </a:pPr>
                      <a:r>
                        <a:rPr lang="en-US" sz="1200">
                          <a:solidFill>
                            <a:srgbClr val="000000"/>
                          </a:solidFill>
                          <a:latin typeface="Times New Roman"/>
                        </a:rPr>
                        <a:t>The information regarding the professional qualifications of your student’s classroom teachers/paraprofessional shall include the following: </a:t>
                      </a:r>
                    </a:p>
                    <a:p>
                      <a:pPr>
                        <a:lnSpc>
                          <a:spcPts val="1200"/>
                        </a:lnSpc>
                      </a:pPr>
                      <a:r>
                        <a:rPr lang="en-US" sz="1200">
                          <a:solidFill>
                            <a:srgbClr val="000000"/>
                          </a:solidFill>
                          <a:latin typeface="Times New Roman"/>
                        </a:rPr>
                        <a:t>I. If the teacher has met state certification/qualification criteria for the grade level and subject areas taught: </a:t>
                      </a:r>
                    </a:p>
                    <a:p>
                      <a:pPr>
                        <a:lnSpc>
                          <a:spcPts val="1200"/>
                        </a:lnSpc>
                      </a:pPr>
                      <a:r>
                        <a:rPr lang="en-US" sz="1200">
                          <a:solidFill>
                            <a:srgbClr val="000000"/>
                          </a:solidFill>
                          <a:latin typeface="Times New Roman"/>
                        </a:rPr>
                        <a:t>II. If the teacher is teaching under emergency or other provisional status through which state certification/qualification criteria are waived; </a:t>
                      </a:r>
                    </a:p>
                    <a:p>
                      <a:pPr>
                        <a:lnSpc>
                          <a:spcPts val="1200"/>
                        </a:lnSpc>
                      </a:pPr>
                      <a:r>
                        <a:rPr lang="en-US" sz="1200">
                          <a:solidFill>
                            <a:srgbClr val="000000"/>
                          </a:solidFill>
                          <a:latin typeface="Times New Roman"/>
                        </a:rPr>
                        <a:t>III. The teacher is assigned in the field of discipline of the certification; </a:t>
                      </a:r>
                    </a:p>
                    <a:p>
                      <a:pPr>
                        <a:lnSpc>
                          <a:spcPts val="1200"/>
                        </a:lnSpc>
                      </a:pPr>
                      <a:r>
                        <a:rPr lang="en-US" sz="1200">
                          <a:solidFill>
                            <a:srgbClr val="000000"/>
                          </a:solidFill>
                          <a:latin typeface="Times New Roman"/>
                        </a:rPr>
                        <a:t>IV. Whether the student is provided services by paraprofessionals, and if so, their qualifications. </a:t>
                      </a:r>
                    </a:p>
                    <a:p>
                      <a:pPr>
                        <a:lnSpc>
                          <a:spcPts val="1200"/>
                        </a:lnSpc>
                      </a:pPr>
                      <a:r>
                        <a:rPr lang="en-US" sz="1200">
                          <a:solidFill>
                            <a:srgbClr val="000000"/>
                          </a:solidFill>
                          <a:latin typeface="Times New Roman"/>
                        </a:rPr>
                        <a:t>In addition to the above information, you will be notified if your student has been taught for four or more consecutive weeks by a teacher who does not meet the applicable state certification requirements at the grade level and subject area in which the teacher has been assigned. Teachers may meet this requirement if the district is implementing its approved District Innovation teacher certification policy or if the teacher meets the State Certification assignment rules. </a:t>
                      </a:r>
                    </a:p>
                    <a:p>
                      <a:pPr>
                        <a:lnSpc>
                          <a:spcPts val="1200"/>
                        </a:lnSpc>
                      </a:pPr>
                      <a:r>
                        <a:rPr lang="en-US" sz="1200">
                          <a:solidFill>
                            <a:srgbClr val="000000"/>
                          </a:solidFill>
                          <a:latin typeface="Times New Roman"/>
                        </a:rPr>
                        <a:t>If you would like to receive any additional information about any of the above issues, please contact </a:t>
                      </a:r>
                      <a:r>
                        <a:rPr lang="en-US" sz="1200">
                          <a:solidFill>
                            <a:srgbClr val="000000"/>
                          </a:solidFill>
                          <a:latin typeface="Times New Roman Italics"/>
                        </a:rPr>
                        <a:t>[insert contact name]</a:t>
                      </a:r>
                      <a:r>
                        <a:rPr lang="en-US" sz="1200">
                          <a:solidFill>
                            <a:srgbClr val="000000"/>
                          </a:solidFill>
                          <a:latin typeface="Times New Roman"/>
                        </a:rPr>
                        <a:t> at </a:t>
                      </a:r>
                      <a:r>
                        <a:rPr lang="en-US" sz="1200">
                          <a:solidFill>
                            <a:srgbClr val="000000"/>
                          </a:solidFill>
                          <a:latin typeface="Times New Roman Italics"/>
                        </a:rPr>
                        <a:t>[insert telephone number].</a:t>
                      </a:r>
                    </a:p>
                  </a:txBody>
                  <a:tcPr marL="95250" marR="95250" marT="95250" marB="95250" anchor="ctr">
                    <a:lnL w="9525" cap="flat" cmpd="sng" algn="ctr">
                      <a:solidFill>
                        <a:srgbClr val="3B75C2"/>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3B75C2"/>
                      </a:solidFill>
                      <a:prstDash val="solid"/>
                      <a:round/>
                      <a:headEnd type="none" w="med" len="med"/>
                      <a:tailEnd type="none" w="med" len="med"/>
                    </a:lnT>
                    <a:lnB w="9525" cap="flat" cmpd="sng" algn="ctr">
                      <a:solidFill>
                        <a:srgbClr val="3B75C2"/>
                      </a:solidFill>
                      <a:prstDash val="solid"/>
                      <a:round/>
                      <a:headEnd type="none" w="med" len="med"/>
                      <a:tailEnd type="none" w="med" len="med"/>
                    </a:lnB>
                  </a:tcPr>
                </a:tc>
                <a:extLst>
                  <a:ext uri="{0D108BD9-81ED-4DB2-BD59-A6C34878D82A}">
                    <a16:rowId xmlns:a16="http://schemas.microsoft.com/office/drawing/2014/main" val="10001"/>
                  </a:ext>
                </a:extLst>
              </a:tr>
              <a:tr h="1426309">
                <a:tc>
                  <a:txBody>
                    <a:bodyPr/>
                    <a:lstStyle/>
                    <a:p>
                      <a:pPr algn="l">
                        <a:lnSpc>
                          <a:spcPts val="1749"/>
                        </a:lnSpc>
                        <a:defRPr/>
                      </a:pPr>
                      <a:r>
                        <a:rPr lang="en-US" sz="1399">
                          <a:solidFill>
                            <a:srgbClr val="293039"/>
                          </a:solidFill>
                          <a:latin typeface="Times New Roman Bold"/>
                        </a:rPr>
                        <a:t>Home-School Compact</a:t>
                      </a:r>
                      <a:endParaRPr lang="en-US" sz="1100"/>
                    </a:p>
                  </a:txBody>
                  <a:tcPr marL="95250" marR="95250" marT="95250" marB="95250" anchor="ctr">
                    <a:lnL w="9525" cap="flat" cmpd="sng" algn="ctr">
                      <a:solidFill>
                        <a:srgbClr val="FFFFFF"/>
                      </a:solidFill>
                      <a:prstDash val="solid"/>
                      <a:round/>
                      <a:headEnd type="none" w="med" len="med"/>
                      <a:tailEnd type="none" w="med" len="med"/>
                    </a:lnL>
                    <a:lnR w="9525" cap="flat" cmpd="sng" algn="ctr">
                      <a:solidFill>
                        <a:srgbClr val="3B75C2"/>
                      </a:solidFill>
                      <a:prstDash val="solid"/>
                      <a:round/>
                      <a:headEnd type="none" w="med" len="med"/>
                      <a:tailEnd type="none" w="med" len="med"/>
                    </a:lnR>
                    <a:lnT w="9525" cap="flat" cmpd="sng" algn="ctr">
                      <a:solidFill>
                        <a:srgbClr val="3B75C2"/>
                      </a:solidFill>
                      <a:prstDash val="solid"/>
                      <a:round/>
                      <a:headEnd type="none" w="med" len="med"/>
                      <a:tailEnd type="none" w="med" len="med"/>
                    </a:lnT>
                    <a:lnB w="9525" cap="flat" cmpd="sng" algn="ctr">
                      <a:solidFill>
                        <a:srgbClr val="3B75C2"/>
                      </a:solidFill>
                      <a:prstDash val="solid"/>
                      <a:round/>
                      <a:headEnd type="none" w="med" len="med"/>
                      <a:tailEnd type="none" w="med" len="med"/>
                    </a:lnB>
                    <a:solidFill>
                      <a:srgbClr val="E0EEFF"/>
                    </a:solidFill>
                  </a:tcPr>
                </a:tc>
                <a:tc>
                  <a:txBody>
                    <a:bodyPr/>
                    <a:lstStyle/>
                    <a:p>
                      <a:pPr algn="l">
                        <a:lnSpc>
                          <a:spcPts val="1199"/>
                        </a:lnSpc>
                        <a:defRPr/>
                      </a:pPr>
                      <a:r>
                        <a:rPr lang="en-US" sz="1199">
                          <a:solidFill>
                            <a:srgbClr val="000000"/>
                          </a:solidFill>
                          <a:latin typeface="Times New Roman"/>
                        </a:rPr>
                        <a:t>Because our campus is a recipient of Title I, Part A funds, we shall develop jointly with parents a school-home compact. This outlines how families, the entire school staff, and students will share the responsibility for improved student academic achievement. Our aim is to establish a strong partnership that will assist children in meeting the State's high standards. We will distribute Home-School Compact by: </a:t>
                      </a:r>
                      <a:endParaRPr lang="en-US" sz="1100"/>
                    </a:p>
                    <a:p>
                      <a:pPr marL="259078" lvl="1" indent="-129539">
                        <a:lnSpc>
                          <a:spcPts val="1199"/>
                        </a:lnSpc>
                        <a:buFont typeface="Arial"/>
                        <a:buChar char="•"/>
                      </a:pPr>
                      <a:r>
                        <a:rPr lang="en-US" sz="1199" u="none">
                          <a:solidFill>
                            <a:srgbClr val="000000"/>
                          </a:solidFill>
                          <a:latin typeface="Times New Roman Italics"/>
                        </a:rPr>
                        <a:t>[</a:t>
                      </a:r>
                      <a:r>
                        <a:rPr lang="en-US" sz="1199">
                          <a:solidFill>
                            <a:srgbClr val="000000"/>
                          </a:solidFill>
                          <a:latin typeface="Times New Roman Italics"/>
                        </a:rPr>
                        <a:t>I</a:t>
                      </a:r>
                      <a:r>
                        <a:rPr lang="en-US" sz="1199" u="none">
                          <a:solidFill>
                            <a:srgbClr val="000000"/>
                          </a:solidFill>
                          <a:latin typeface="Times New Roman Italics"/>
                        </a:rPr>
                        <a:t>nsert link to campus website] </a:t>
                      </a:r>
                    </a:p>
                    <a:p>
                      <a:pPr marL="259078" lvl="1" indent="-129539">
                        <a:lnSpc>
                          <a:spcPts val="1199"/>
                        </a:lnSpc>
                        <a:buFont typeface="Arial"/>
                        <a:buChar char="•"/>
                      </a:pPr>
                      <a:r>
                        <a:rPr lang="en-US" sz="1199">
                          <a:solidFill>
                            <a:srgbClr val="000000"/>
                          </a:solidFill>
                          <a:latin typeface="Times New Roman Italics"/>
                        </a:rPr>
                        <a:t>[Insert e</a:t>
                      </a:r>
                      <a:r>
                        <a:rPr lang="en-US" sz="1199" u="none">
                          <a:solidFill>
                            <a:srgbClr val="000000"/>
                          </a:solidFill>
                          <a:latin typeface="Times New Roman Italics"/>
                        </a:rPr>
                        <a:t>xample</a:t>
                      </a:r>
                      <a:r>
                        <a:rPr lang="en-US" sz="1199">
                          <a:solidFill>
                            <a:srgbClr val="000000"/>
                          </a:solidFill>
                          <a:latin typeface="Times New Roman Italics"/>
                        </a:rPr>
                        <a:t>]</a:t>
                      </a:r>
                    </a:p>
                  </a:txBody>
                  <a:tcPr marL="95250" marR="95250" marT="95250" marB="95250" anchor="ctr">
                    <a:lnL w="9525" cap="flat" cmpd="sng" algn="ctr">
                      <a:solidFill>
                        <a:srgbClr val="3B75C2"/>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3B75C2"/>
                      </a:solidFill>
                      <a:prstDash val="solid"/>
                      <a:round/>
                      <a:headEnd type="none" w="med" len="med"/>
                      <a:tailEnd type="none" w="med" len="med"/>
                    </a:lnT>
                    <a:lnB w="9525" cap="flat" cmpd="sng" algn="ctr">
                      <a:solidFill>
                        <a:srgbClr val="3B75C2"/>
                      </a:solidFill>
                      <a:prstDash val="solid"/>
                      <a:round/>
                      <a:headEnd type="none" w="med" len="med"/>
                      <a:tailEnd type="none" w="med" len="med"/>
                    </a:lnB>
                  </a:tcPr>
                </a:tc>
                <a:extLst>
                  <a:ext uri="{0D108BD9-81ED-4DB2-BD59-A6C34878D82A}">
                    <a16:rowId xmlns:a16="http://schemas.microsoft.com/office/drawing/2014/main" val="10002"/>
                  </a:ext>
                </a:extLst>
              </a:tr>
              <a:tr h="1712410">
                <a:tc>
                  <a:txBody>
                    <a:bodyPr/>
                    <a:lstStyle/>
                    <a:p>
                      <a:pPr algn="l">
                        <a:lnSpc>
                          <a:spcPts val="1749"/>
                        </a:lnSpc>
                        <a:defRPr/>
                      </a:pPr>
                      <a:r>
                        <a:rPr lang="en-US" sz="1399">
                          <a:solidFill>
                            <a:srgbClr val="293039"/>
                          </a:solidFill>
                          <a:latin typeface="Times New Roman Bold"/>
                        </a:rPr>
                        <a:t>Translation Procedure </a:t>
                      </a:r>
                      <a:endParaRPr lang="en-US" sz="1100"/>
                    </a:p>
                  </a:txBody>
                  <a:tcPr marL="95250" marR="95250" marT="95250" marB="95250" anchor="ctr">
                    <a:lnL w="9525" cap="flat" cmpd="sng" algn="ctr">
                      <a:solidFill>
                        <a:srgbClr val="FFFFFF"/>
                      </a:solidFill>
                      <a:prstDash val="solid"/>
                      <a:round/>
                      <a:headEnd type="none" w="med" len="med"/>
                      <a:tailEnd type="none" w="med" len="med"/>
                    </a:lnL>
                    <a:lnR w="9525" cap="flat" cmpd="sng" algn="ctr">
                      <a:solidFill>
                        <a:srgbClr val="3B75C2"/>
                      </a:solidFill>
                      <a:prstDash val="solid"/>
                      <a:round/>
                      <a:headEnd type="none" w="med" len="med"/>
                      <a:tailEnd type="none" w="med" len="med"/>
                    </a:lnR>
                    <a:lnT w="9525" cap="flat" cmpd="sng" algn="ctr">
                      <a:solidFill>
                        <a:srgbClr val="3B75C2"/>
                      </a:solidFill>
                      <a:prstDash val="solid"/>
                      <a:round/>
                      <a:headEnd type="none" w="med" len="med"/>
                      <a:tailEnd type="none" w="med" len="med"/>
                    </a:lnT>
                    <a:lnB w="9525" cap="flat" cmpd="sng" algn="ctr">
                      <a:solidFill>
                        <a:srgbClr val="3B75C2"/>
                      </a:solidFill>
                      <a:prstDash val="solid"/>
                      <a:round/>
                      <a:headEnd type="none" w="med" len="med"/>
                      <a:tailEnd type="none" w="med" len="med"/>
                    </a:lnB>
                    <a:solidFill>
                      <a:srgbClr val="E0EEFF"/>
                    </a:solidFill>
                  </a:tcPr>
                </a:tc>
                <a:tc>
                  <a:txBody>
                    <a:bodyPr/>
                    <a:lstStyle/>
                    <a:p>
                      <a:pPr algn="l">
                        <a:lnSpc>
                          <a:spcPts val="1199"/>
                        </a:lnSpc>
                        <a:defRPr/>
                      </a:pPr>
                      <a:r>
                        <a:rPr lang="en-US" sz="1199" dirty="0">
                          <a:solidFill>
                            <a:srgbClr val="000000"/>
                          </a:solidFill>
                          <a:latin typeface="Times New Roman"/>
                        </a:rPr>
                        <a:t>Our campus will ensure that information related to school and family programs, meetings, and other activities is sent to the families of participating children in a format and, to the extent practicable, in a language the families can understand in accordance with our </a:t>
                      </a:r>
                      <a:r>
                        <a:rPr lang="en-US" sz="1199" u="sng" dirty="0">
                          <a:solidFill>
                            <a:srgbClr val="1A62FF"/>
                          </a:solidFill>
                          <a:latin typeface="Times New Roman"/>
                          <a:hlinkClick r:id="rId2" tooltip="https://resources.finalsite.net/images/v1627421009/springbranchisdcom/yxhgez2v6czmr5nsokkj/SBISDTranslationandInterpretationProcedure_Exhibit1_4132021.pdf"/>
                        </a:rPr>
                        <a:t>District Translation and Interpretation Procedure.</a:t>
                      </a:r>
                      <a:endParaRPr lang="en-US" sz="1100" dirty="0"/>
                    </a:p>
                    <a:p>
                      <a:pPr>
                        <a:lnSpc>
                          <a:spcPts val="1199"/>
                        </a:lnSpc>
                      </a:pPr>
                      <a:r>
                        <a:rPr lang="en-US" sz="1199" dirty="0">
                          <a:solidFill>
                            <a:srgbClr val="000000"/>
                          </a:solidFill>
                          <a:latin typeface="Times New Roman Italics"/>
                        </a:rPr>
                        <a:t>Nuestra </a:t>
                      </a:r>
                      <a:r>
                        <a:rPr lang="en-US" sz="1199" dirty="0" err="1">
                          <a:solidFill>
                            <a:srgbClr val="000000"/>
                          </a:solidFill>
                          <a:latin typeface="Times New Roman Italics"/>
                        </a:rPr>
                        <a:t>escuela</a:t>
                      </a:r>
                      <a:r>
                        <a:rPr lang="en-US" sz="1199" dirty="0">
                          <a:solidFill>
                            <a:srgbClr val="000000"/>
                          </a:solidFill>
                          <a:latin typeface="Times New Roman Italics"/>
                        </a:rPr>
                        <a:t> </a:t>
                      </a:r>
                      <a:r>
                        <a:rPr lang="en-US" sz="1199" dirty="0" err="1">
                          <a:solidFill>
                            <a:srgbClr val="000000"/>
                          </a:solidFill>
                          <a:latin typeface="Times New Roman Italics"/>
                        </a:rPr>
                        <a:t>garantizará</a:t>
                      </a:r>
                      <a:r>
                        <a:rPr lang="en-US" sz="1199" dirty="0">
                          <a:solidFill>
                            <a:srgbClr val="000000"/>
                          </a:solidFill>
                          <a:latin typeface="Times New Roman Italics"/>
                        </a:rPr>
                        <a:t> que la </a:t>
                      </a:r>
                      <a:r>
                        <a:rPr lang="en-US" sz="1199" dirty="0" err="1">
                          <a:solidFill>
                            <a:srgbClr val="000000"/>
                          </a:solidFill>
                          <a:latin typeface="Times New Roman Italics"/>
                        </a:rPr>
                        <a:t>información</a:t>
                      </a:r>
                      <a:r>
                        <a:rPr lang="en-US" sz="1199" dirty="0">
                          <a:solidFill>
                            <a:srgbClr val="000000"/>
                          </a:solidFill>
                          <a:latin typeface="Times New Roman Italics"/>
                        </a:rPr>
                        <a:t> </a:t>
                      </a:r>
                      <a:r>
                        <a:rPr lang="en-US" sz="1199" dirty="0" err="1">
                          <a:solidFill>
                            <a:srgbClr val="000000"/>
                          </a:solidFill>
                          <a:latin typeface="Times New Roman Italics"/>
                        </a:rPr>
                        <a:t>relacionada</a:t>
                      </a:r>
                      <a:r>
                        <a:rPr lang="en-US" sz="1199" dirty="0">
                          <a:solidFill>
                            <a:srgbClr val="000000"/>
                          </a:solidFill>
                          <a:latin typeface="Times New Roman Italics"/>
                        </a:rPr>
                        <a:t> con </a:t>
                      </a:r>
                      <a:r>
                        <a:rPr lang="en-US" sz="1199" dirty="0" err="1">
                          <a:solidFill>
                            <a:srgbClr val="000000"/>
                          </a:solidFill>
                          <a:latin typeface="Times New Roman Italics"/>
                        </a:rPr>
                        <a:t>los</a:t>
                      </a:r>
                      <a:r>
                        <a:rPr lang="en-US" sz="1199" dirty="0">
                          <a:solidFill>
                            <a:srgbClr val="000000"/>
                          </a:solidFill>
                          <a:latin typeface="Times New Roman Italics"/>
                        </a:rPr>
                        <a:t> </a:t>
                      </a:r>
                      <a:r>
                        <a:rPr lang="en-US" sz="1199" dirty="0" err="1">
                          <a:solidFill>
                            <a:srgbClr val="000000"/>
                          </a:solidFill>
                          <a:latin typeface="Times New Roman Italics"/>
                        </a:rPr>
                        <a:t>programas</a:t>
                      </a:r>
                      <a:r>
                        <a:rPr lang="en-US" sz="1199" dirty="0">
                          <a:solidFill>
                            <a:srgbClr val="000000"/>
                          </a:solidFill>
                          <a:latin typeface="Times New Roman Italics"/>
                        </a:rPr>
                        <a:t>, </a:t>
                      </a:r>
                      <a:r>
                        <a:rPr lang="en-US" sz="1199" dirty="0" err="1">
                          <a:solidFill>
                            <a:srgbClr val="000000"/>
                          </a:solidFill>
                          <a:latin typeface="Times New Roman Italics"/>
                        </a:rPr>
                        <a:t>reuniones</a:t>
                      </a:r>
                      <a:r>
                        <a:rPr lang="en-US" sz="1199" dirty="0">
                          <a:solidFill>
                            <a:srgbClr val="000000"/>
                          </a:solidFill>
                          <a:latin typeface="Times New Roman Italics"/>
                        </a:rPr>
                        <a:t> y </a:t>
                      </a:r>
                      <a:r>
                        <a:rPr lang="en-US" sz="1199" dirty="0" err="1">
                          <a:solidFill>
                            <a:srgbClr val="000000"/>
                          </a:solidFill>
                          <a:latin typeface="Times New Roman Italics"/>
                        </a:rPr>
                        <a:t>otras</a:t>
                      </a:r>
                      <a:r>
                        <a:rPr lang="en-US" sz="1199" dirty="0">
                          <a:solidFill>
                            <a:srgbClr val="000000"/>
                          </a:solidFill>
                          <a:latin typeface="Times New Roman Italics"/>
                        </a:rPr>
                        <a:t> </a:t>
                      </a:r>
                      <a:r>
                        <a:rPr lang="en-US" sz="1199" dirty="0" err="1">
                          <a:solidFill>
                            <a:srgbClr val="000000"/>
                          </a:solidFill>
                          <a:latin typeface="Times New Roman Italics"/>
                        </a:rPr>
                        <a:t>actividades</a:t>
                      </a:r>
                      <a:r>
                        <a:rPr lang="en-US" sz="1199" dirty="0">
                          <a:solidFill>
                            <a:srgbClr val="000000"/>
                          </a:solidFill>
                          <a:latin typeface="Times New Roman Italics"/>
                        </a:rPr>
                        <a:t> para padres se </a:t>
                      </a:r>
                      <a:r>
                        <a:rPr lang="en-US" sz="1199" dirty="0" err="1">
                          <a:solidFill>
                            <a:srgbClr val="000000"/>
                          </a:solidFill>
                          <a:latin typeface="Times New Roman Italics"/>
                        </a:rPr>
                        <a:t>envíen</a:t>
                      </a:r>
                      <a:r>
                        <a:rPr lang="en-US" sz="1199" dirty="0">
                          <a:solidFill>
                            <a:srgbClr val="000000"/>
                          </a:solidFill>
                          <a:latin typeface="Times New Roman Italics"/>
                        </a:rPr>
                        <a:t> a </a:t>
                      </a:r>
                      <a:r>
                        <a:rPr lang="en-US" sz="1199" dirty="0" err="1">
                          <a:solidFill>
                            <a:srgbClr val="000000"/>
                          </a:solidFill>
                          <a:latin typeface="Times New Roman Italics"/>
                        </a:rPr>
                        <a:t>los</a:t>
                      </a:r>
                      <a:r>
                        <a:rPr lang="en-US" sz="1199" dirty="0">
                          <a:solidFill>
                            <a:srgbClr val="000000"/>
                          </a:solidFill>
                          <a:latin typeface="Times New Roman Italics"/>
                        </a:rPr>
                        <a:t> padres de </a:t>
                      </a:r>
                      <a:r>
                        <a:rPr lang="en-US" sz="1199" dirty="0" err="1">
                          <a:solidFill>
                            <a:srgbClr val="000000"/>
                          </a:solidFill>
                          <a:latin typeface="Times New Roman Italics"/>
                        </a:rPr>
                        <a:t>los</a:t>
                      </a:r>
                      <a:r>
                        <a:rPr lang="en-US" sz="1199" dirty="0">
                          <a:solidFill>
                            <a:srgbClr val="000000"/>
                          </a:solidFill>
                          <a:latin typeface="Times New Roman Italics"/>
                        </a:rPr>
                        <a:t> </a:t>
                      </a:r>
                      <a:r>
                        <a:rPr lang="en-US" sz="1199" dirty="0" err="1">
                          <a:solidFill>
                            <a:srgbClr val="000000"/>
                          </a:solidFill>
                          <a:latin typeface="Times New Roman Italics"/>
                        </a:rPr>
                        <a:t>niños</a:t>
                      </a:r>
                      <a:r>
                        <a:rPr lang="en-US" sz="1199" dirty="0">
                          <a:solidFill>
                            <a:srgbClr val="000000"/>
                          </a:solidFill>
                          <a:latin typeface="Times New Roman Italics"/>
                        </a:rPr>
                        <a:t> que </a:t>
                      </a:r>
                      <a:r>
                        <a:rPr lang="en-US" sz="1199" dirty="0" err="1">
                          <a:solidFill>
                            <a:srgbClr val="000000"/>
                          </a:solidFill>
                          <a:latin typeface="Times New Roman Italics"/>
                        </a:rPr>
                        <a:t>participen</a:t>
                      </a:r>
                      <a:r>
                        <a:rPr lang="en-US" sz="1199" dirty="0">
                          <a:solidFill>
                            <a:srgbClr val="000000"/>
                          </a:solidFill>
                          <a:latin typeface="Times New Roman Italics"/>
                        </a:rPr>
                        <a:t> </a:t>
                      </a:r>
                      <a:r>
                        <a:rPr lang="en-US" sz="1199" dirty="0" err="1">
                          <a:solidFill>
                            <a:srgbClr val="000000"/>
                          </a:solidFill>
                          <a:latin typeface="Times New Roman Italics"/>
                        </a:rPr>
                        <a:t>en</a:t>
                      </a:r>
                      <a:r>
                        <a:rPr lang="en-US" sz="1199" dirty="0">
                          <a:solidFill>
                            <a:srgbClr val="000000"/>
                          </a:solidFill>
                          <a:latin typeface="Times New Roman Italics"/>
                        </a:rPr>
                        <a:t> un </a:t>
                      </a:r>
                      <a:r>
                        <a:rPr lang="en-US" sz="1199" dirty="0" err="1">
                          <a:solidFill>
                            <a:srgbClr val="000000"/>
                          </a:solidFill>
                          <a:latin typeface="Times New Roman Italics"/>
                        </a:rPr>
                        <a:t>formato</a:t>
                      </a:r>
                      <a:r>
                        <a:rPr lang="en-US" sz="1199" dirty="0">
                          <a:solidFill>
                            <a:srgbClr val="000000"/>
                          </a:solidFill>
                          <a:latin typeface="Times New Roman Italics"/>
                        </a:rPr>
                        <a:t> y, </a:t>
                      </a:r>
                      <a:r>
                        <a:rPr lang="en-US" sz="1199" dirty="0" err="1">
                          <a:solidFill>
                            <a:srgbClr val="000000"/>
                          </a:solidFill>
                          <a:latin typeface="Times New Roman Italics"/>
                        </a:rPr>
                        <a:t>en</a:t>
                      </a:r>
                      <a:r>
                        <a:rPr lang="en-US" sz="1199" dirty="0">
                          <a:solidFill>
                            <a:srgbClr val="000000"/>
                          </a:solidFill>
                          <a:latin typeface="Times New Roman Italics"/>
                        </a:rPr>
                        <a:t> la </a:t>
                      </a:r>
                      <a:r>
                        <a:rPr lang="en-US" sz="1199" dirty="0" err="1">
                          <a:solidFill>
                            <a:srgbClr val="000000"/>
                          </a:solidFill>
                          <a:latin typeface="Times New Roman Italics"/>
                        </a:rPr>
                        <a:t>medida</a:t>
                      </a:r>
                      <a:r>
                        <a:rPr lang="en-US" sz="1199" dirty="0">
                          <a:solidFill>
                            <a:srgbClr val="000000"/>
                          </a:solidFill>
                          <a:latin typeface="Times New Roman Italics"/>
                        </a:rPr>
                        <a:t> de lo </a:t>
                      </a:r>
                      <a:r>
                        <a:rPr lang="en-US" sz="1199" dirty="0" err="1">
                          <a:solidFill>
                            <a:srgbClr val="000000"/>
                          </a:solidFill>
                          <a:latin typeface="Times New Roman Italics"/>
                        </a:rPr>
                        <a:t>posible</a:t>
                      </a:r>
                      <a:r>
                        <a:rPr lang="en-US" sz="1199" dirty="0">
                          <a:solidFill>
                            <a:srgbClr val="000000"/>
                          </a:solidFill>
                          <a:latin typeface="Times New Roman Italics"/>
                        </a:rPr>
                        <a:t>, </a:t>
                      </a:r>
                      <a:r>
                        <a:rPr lang="en-US" sz="1199" dirty="0" err="1">
                          <a:solidFill>
                            <a:srgbClr val="000000"/>
                          </a:solidFill>
                          <a:latin typeface="Times New Roman Italics"/>
                        </a:rPr>
                        <a:t>en</a:t>
                      </a:r>
                      <a:r>
                        <a:rPr lang="en-US" sz="1199" dirty="0">
                          <a:solidFill>
                            <a:srgbClr val="000000"/>
                          </a:solidFill>
                          <a:latin typeface="Times New Roman Italics"/>
                        </a:rPr>
                        <a:t> un </a:t>
                      </a:r>
                      <a:r>
                        <a:rPr lang="en-US" sz="1199" dirty="0" err="1">
                          <a:solidFill>
                            <a:srgbClr val="000000"/>
                          </a:solidFill>
                          <a:latin typeface="Times New Roman Italics"/>
                        </a:rPr>
                        <a:t>idioma</a:t>
                      </a:r>
                      <a:r>
                        <a:rPr lang="en-US" sz="1199" dirty="0">
                          <a:solidFill>
                            <a:srgbClr val="000000"/>
                          </a:solidFill>
                          <a:latin typeface="Times New Roman Italics"/>
                        </a:rPr>
                        <a:t> que </a:t>
                      </a:r>
                      <a:r>
                        <a:rPr lang="en-US" sz="1199" dirty="0" err="1">
                          <a:solidFill>
                            <a:srgbClr val="000000"/>
                          </a:solidFill>
                          <a:latin typeface="Times New Roman Italics"/>
                        </a:rPr>
                        <a:t>puedan</a:t>
                      </a:r>
                      <a:r>
                        <a:rPr lang="en-US" sz="1199" dirty="0">
                          <a:solidFill>
                            <a:srgbClr val="000000"/>
                          </a:solidFill>
                          <a:latin typeface="Times New Roman Italics"/>
                        </a:rPr>
                        <a:t> </a:t>
                      </a:r>
                      <a:r>
                        <a:rPr lang="en-US" sz="1199" dirty="0" err="1">
                          <a:solidFill>
                            <a:srgbClr val="000000"/>
                          </a:solidFill>
                          <a:latin typeface="Times New Roman Italics"/>
                        </a:rPr>
                        <a:t>comprender</a:t>
                      </a:r>
                      <a:r>
                        <a:rPr lang="en-US" sz="1199" dirty="0">
                          <a:solidFill>
                            <a:srgbClr val="000000"/>
                          </a:solidFill>
                          <a:latin typeface="Times New Roman Italics"/>
                        </a:rPr>
                        <a:t> de </a:t>
                      </a:r>
                      <a:r>
                        <a:rPr lang="en-US" sz="1199" dirty="0" err="1">
                          <a:solidFill>
                            <a:srgbClr val="000000"/>
                          </a:solidFill>
                          <a:latin typeface="Times New Roman Italics"/>
                        </a:rPr>
                        <a:t>acuerdo</a:t>
                      </a:r>
                      <a:r>
                        <a:rPr lang="en-US" sz="1199" dirty="0">
                          <a:solidFill>
                            <a:srgbClr val="000000"/>
                          </a:solidFill>
                          <a:latin typeface="Times New Roman Italics"/>
                        </a:rPr>
                        <a:t> con </a:t>
                      </a:r>
                      <a:r>
                        <a:rPr lang="en-US" sz="1199" dirty="0" err="1">
                          <a:solidFill>
                            <a:srgbClr val="000000"/>
                          </a:solidFill>
                          <a:latin typeface="Times New Roman Italics"/>
                        </a:rPr>
                        <a:t>nuestro</a:t>
                      </a:r>
                      <a:r>
                        <a:rPr lang="en-US" sz="1199" dirty="0">
                          <a:solidFill>
                            <a:srgbClr val="000000"/>
                          </a:solidFill>
                          <a:latin typeface="Times New Roman Italics"/>
                        </a:rPr>
                        <a:t> </a:t>
                      </a:r>
                      <a:r>
                        <a:rPr lang="en-US" sz="1199" u="sng" dirty="0" err="1">
                          <a:solidFill>
                            <a:srgbClr val="1A62FF"/>
                          </a:solidFill>
                          <a:latin typeface="Times New Roman Italics"/>
                          <a:hlinkClick r:id="rId3" tooltip="https://resources.finalsite.net/images/v1675970534/slcschoolsorg/crjjzbvitgk39hcyfuml/G-26-AP-Spanish-10-20-20.pdf"/>
                        </a:rPr>
                        <a:t>Procedimiento</a:t>
                      </a:r>
                      <a:r>
                        <a:rPr lang="en-US" sz="1199" u="sng" dirty="0">
                          <a:solidFill>
                            <a:srgbClr val="1A62FF"/>
                          </a:solidFill>
                          <a:latin typeface="Times New Roman Italics"/>
                          <a:hlinkClick r:id="rId3" tooltip="https://resources.finalsite.net/images/v1675970534/slcschoolsorg/crjjzbvitgk39hcyfuml/G-26-AP-Spanish-10-20-20.pdf"/>
                        </a:rPr>
                        <a:t> de </a:t>
                      </a:r>
                      <a:r>
                        <a:rPr lang="en-US" sz="1199" u="sng" dirty="0" err="1">
                          <a:solidFill>
                            <a:srgbClr val="1A62FF"/>
                          </a:solidFill>
                          <a:latin typeface="Times New Roman Italics"/>
                          <a:hlinkClick r:id="rId3" tooltip="https://resources.finalsite.net/images/v1675970534/slcschoolsorg/crjjzbvitgk39hcyfuml/G-26-AP-Spanish-10-20-20.pdf"/>
                        </a:rPr>
                        <a:t>Traducción</a:t>
                      </a:r>
                      <a:r>
                        <a:rPr lang="en-US" sz="1199" u="sng" dirty="0">
                          <a:solidFill>
                            <a:srgbClr val="1A62FF"/>
                          </a:solidFill>
                          <a:latin typeface="Times New Roman Italics"/>
                          <a:hlinkClick r:id="rId3" tooltip="https://resources.finalsite.net/images/v1675970534/slcschoolsorg/crjjzbvitgk39hcyfuml/G-26-AP-Spanish-10-20-20.pdf"/>
                        </a:rPr>
                        <a:t> e </a:t>
                      </a:r>
                      <a:r>
                        <a:rPr lang="en-US" sz="1199" u="sng" dirty="0" err="1">
                          <a:solidFill>
                            <a:srgbClr val="1A62FF"/>
                          </a:solidFill>
                          <a:latin typeface="Times New Roman Italics"/>
                          <a:hlinkClick r:id="rId3" tooltip="https://resources.finalsite.net/images/v1675970534/slcschoolsorg/crjjzbvitgk39hcyfuml/G-26-AP-Spanish-10-20-20.pdf"/>
                        </a:rPr>
                        <a:t>Interpretación</a:t>
                      </a:r>
                      <a:r>
                        <a:rPr lang="en-US" sz="1199" u="sng" dirty="0">
                          <a:solidFill>
                            <a:srgbClr val="1A62FF"/>
                          </a:solidFill>
                          <a:latin typeface="Times New Roman Italics"/>
                          <a:hlinkClick r:id="rId3" tooltip="https://resources.finalsite.net/images/v1675970534/slcschoolsorg/crjjzbvitgk39hcyfuml/G-26-AP-Spanish-10-20-20.pdf"/>
                        </a:rPr>
                        <a:t> del Distrito</a:t>
                      </a:r>
                    </a:p>
                  </a:txBody>
                  <a:tcPr marL="95250" marR="95250" marT="95250" marB="95250" anchor="ctr">
                    <a:lnL w="9525" cap="flat" cmpd="sng" algn="ctr">
                      <a:solidFill>
                        <a:srgbClr val="3B75C2"/>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3B75C2"/>
                      </a:solidFill>
                      <a:prstDash val="solid"/>
                      <a:round/>
                      <a:headEnd type="none" w="med" len="med"/>
                      <a:tailEnd type="none" w="med" len="med"/>
                    </a:lnT>
                    <a:lnB w="9525" cap="flat" cmpd="sng" algn="ctr">
                      <a:solidFill>
                        <a:srgbClr val="3B75C2"/>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3" name="TextBox 3"/>
          <p:cNvSpPr txBox="1"/>
          <p:nvPr/>
        </p:nvSpPr>
        <p:spPr>
          <a:xfrm>
            <a:off x="777240" y="8161397"/>
            <a:ext cx="6606540" cy="436245"/>
          </a:xfrm>
          <a:prstGeom prst="rect">
            <a:avLst/>
          </a:prstGeom>
        </p:spPr>
        <p:txBody>
          <a:bodyPr lIns="0" tIns="0" rIns="0" bIns="0" rtlCol="0" anchor="t">
            <a:spAutoFit/>
          </a:bodyPr>
          <a:lstStyle/>
          <a:p>
            <a:pPr algn="ctr">
              <a:lnSpc>
                <a:spcPts val="1680"/>
              </a:lnSpc>
            </a:pPr>
            <a:r>
              <a:rPr lang="en-US" sz="1200">
                <a:solidFill>
                  <a:srgbClr val="000000"/>
                </a:solidFill>
                <a:latin typeface="Times New Roman Bold"/>
              </a:rPr>
              <a:t>If you need help translating this document, please contact </a:t>
            </a:r>
            <a:r>
              <a:rPr lang="en-US" sz="1200">
                <a:solidFill>
                  <a:srgbClr val="000000"/>
                </a:solidFill>
                <a:latin typeface="Times New Roman Bold Italics"/>
              </a:rPr>
              <a:t>[insert campus contact]</a:t>
            </a:r>
            <a:r>
              <a:rPr lang="en-US" sz="1200">
                <a:solidFill>
                  <a:srgbClr val="000000"/>
                </a:solidFill>
                <a:latin typeface="Times New Roman Bold"/>
              </a:rPr>
              <a:t>.</a:t>
            </a:r>
          </a:p>
          <a:p>
            <a:pPr algn="ctr">
              <a:lnSpc>
                <a:spcPts val="1680"/>
              </a:lnSpc>
            </a:pPr>
            <a:r>
              <a:rPr lang="en-US" sz="1200">
                <a:solidFill>
                  <a:srgbClr val="000000"/>
                </a:solidFill>
                <a:latin typeface="Times New Roman Bold"/>
              </a:rPr>
              <a:t>Si necesita ayuda para traducir este documento, comuníquese con </a:t>
            </a:r>
            <a:r>
              <a:rPr lang="en-US" sz="1200">
                <a:solidFill>
                  <a:srgbClr val="000000"/>
                </a:solidFill>
                <a:latin typeface="Times New Roman Bold Italics"/>
              </a:rPr>
              <a:t>[insertar contacto del campus]</a:t>
            </a:r>
            <a:r>
              <a:rPr lang="en-US" sz="1200">
                <a:solidFill>
                  <a:srgbClr val="000000"/>
                </a:solidFill>
                <a:latin typeface="Times New Roman Bold"/>
              </a:rPr>
              <a:t>.</a:t>
            </a:r>
          </a:p>
        </p:txBody>
      </p:sp>
      <p:sp>
        <p:nvSpPr>
          <p:cNvPr id="4" name="Freeform 4"/>
          <p:cNvSpPr/>
          <p:nvPr/>
        </p:nvSpPr>
        <p:spPr>
          <a:xfrm>
            <a:off x="3561936" y="8991676"/>
            <a:ext cx="869205" cy="888782"/>
          </a:xfrm>
          <a:custGeom>
            <a:avLst/>
            <a:gdLst/>
            <a:ahLst/>
            <a:cxnLst/>
            <a:rect l="l" t="t" r="r" b="b"/>
            <a:pathLst>
              <a:path w="869205" h="888782">
                <a:moveTo>
                  <a:pt x="0" y="0"/>
                </a:moveTo>
                <a:lnTo>
                  <a:pt x="869205" y="0"/>
                </a:lnTo>
                <a:lnTo>
                  <a:pt x="869205" y="888781"/>
                </a:lnTo>
                <a:lnTo>
                  <a:pt x="0" y="888781"/>
                </a:lnTo>
                <a:lnTo>
                  <a:pt x="0" y="0"/>
                </a:lnTo>
                <a:close/>
              </a:path>
            </a:pathLst>
          </a:custGeom>
          <a:blipFill>
            <a:blip r:embed="rId4"/>
            <a:stretch>
              <a:fillRect/>
            </a:stretch>
          </a:blipFill>
        </p:spPr>
        <p:txBody>
          <a:bodyPr/>
          <a:lstStyle/>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p:cNvGraphicFramePr>
            <a:graphicFrameLocks noGrp="1"/>
          </p:cNvGraphicFramePr>
          <p:nvPr/>
        </p:nvGraphicFramePr>
        <p:xfrm>
          <a:off x="582930" y="514832"/>
          <a:ext cx="6830776" cy="262408"/>
        </p:xfrm>
        <a:graphic>
          <a:graphicData uri="http://schemas.openxmlformats.org/drawingml/2006/table">
            <a:tbl>
              <a:tblPr/>
              <a:tblGrid>
                <a:gridCol w="6830776">
                  <a:extLst>
                    <a:ext uri="{9D8B030D-6E8A-4147-A177-3AD203B41FA5}">
                      <a16:colId xmlns:a16="http://schemas.microsoft.com/office/drawing/2014/main" val="20000"/>
                    </a:ext>
                  </a:extLst>
                </a:gridCol>
              </a:tblGrid>
              <a:tr h="262408">
                <a:tc>
                  <a:txBody>
                    <a:bodyPr/>
                    <a:lstStyle/>
                    <a:p>
                      <a:pPr algn="ctr">
                        <a:lnSpc>
                          <a:spcPts val="1680"/>
                        </a:lnSpc>
                        <a:defRPr/>
                      </a:pPr>
                      <a:r>
                        <a:rPr lang="en-US" sz="1200">
                          <a:solidFill>
                            <a:srgbClr val="000000"/>
                          </a:solidFill>
                          <a:latin typeface="Times New Roman Bold Italics"/>
                        </a:rPr>
                        <a:t>[INSERT SCHOOL’S NAME] </a:t>
                      </a:r>
                      <a:r>
                        <a:rPr lang="en-US" sz="1200">
                          <a:solidFill>
                            <a:srgbClr val="000000"/>
                          </a:solidFill>
                          <a:latin typeface="Times New Roman Bold"/>
                        </a:rPr>
                        <a:t>Política de la escuela sobre el compromiso de los padres y la familia</a:t>
                      </a:r>
                      <a:endParaRPr lang="en-US" sz="1100"/>
                    </a:p>
                  </a:txBody>
                  <a:tcPr marL="0" marR="0" marT="0" marB="0">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0EEFF"/>
                    </a:solidFill>
                  </a:tcPr>
                </a:tc>
                <a:extLst>
                  <a:ext uri="{0D108BD9-81ED-4DB2-BD59-A6C34878D82A}">
                    <a16:rowId xmlns:a16="http://schemas.microsoft.com/office/drawing/2014/main" val="10000"/>
                  </a:ext>
                </a:extLst>
              </a:tr>
            </a:tbl>
          </a:graphicData>
        </a:graphic>
      </p:graphicFrame>
      <p:graphicFrame>
        <p:nvGraphicFramePr>
          <p:cNvPr id="3" name="Table 3"/>
          <p:cNvGraphicFramePr>
            <a:graphicFrameLocks noGrp="1"/>
          </p:cNvGraphicFramePr>
          <p:nvPr/>
        </p:nvGraphicFramePr>
        <p:xfrm>
          <a:off x="582930" y="777240"/>
          <a:ext cx="6830776" cy="9284818"/>
        </p:xfrm>
        <a:graphic>
          <a:graphicData uri="http://schemas.openxmlformats.org/drawingml/2006/table">
            <a:tbl>
              <a:tblPr/>
              <a:tblGrid>
                <a:gridCol w="1365714">
                  <a:extLst>
                    <a:ext uri="{9D8B030D-6E8A-4147-A177-3AD203B41FA5}">
                      <a16:colId xmlns:a16="http://schemas.microsoft.com/office/drawing/2014/main" val="20000"/>
                    </a:ext>
                  </a:extLst>
                </a:gridCol>
                <a:gridCol w="5465062">
                  <a:extLst>
                    <a:ext uri="{9D8B030D-6E8A-4147-A177-3AD203B41FA5}">
                      <a16:colId xmlns:a16="http://schemas.microsoft.com/office/drawing/2014/main" val="20001"/>
                    </a:ext>
                  </a:extLst>
                </a:gridCol>
              </a:tblGrid>
              <a:tr h="2726953">
                <a:tc>
                  <a:txBody>
                    <a:bodyPr/>
                    <a:lstStyle/>
                    <a:p>
                      <a:pPr algn="l">
                        <a:lnSpc>
                          <a:spcPts val="1749"/>
                        </a:lnSpc>
                        <a:defRPr/>
                      </a:pPr>
                      <a:r>
                        <a:rPr lang="en-US" sz="1399">
                          <a:solidFill>
                            <a:srgbClr val="293039"/>
                          </a:solidFill>
                          <a:latin typeface="Times New Roman Bold"/>
                        </a:rPr>
                        <a:t>Programa de Compromiso de los Padres y la Familia (PFE)</a:t>
                      </a:r>
                      <a:endParaRPr lang="en-US" sz="1100"/>
                    </a:p>
                  </a:txBody>
                  <a:tcPr marL="95250" marR="95250" marT="95250" marB="95250" anchor="ctr">
                    <a:lnL w="9525" cap="flat" cmpd="sng" algn="ctr">
                      <a:solidFill>
                        <a:srgbClr val="FFFFFF"/>
                      </a:solidFill>
                      <a:prstDash val="solid"/>
                      <a:round/>
                      <a:headEnd type="none" w="med" len="med"/>
                      <a:tailEnd type="none" w="med" len="med"/>
                    </a:lnL>
                    <a:lnR w="9525" cap="flat" cmpd="sng" algn="ctr">
                      <a:solidFill>
                        <a:srgbClr val="3B75C2"/>
                      </a:solidFill>
                      <a:prstDash val="solid"/>
                      <a:round/>
                      <a:headEnd type="none" w="med" len="med"/>
                      <a:tailEnd type="none" w="med" len="med"/>
                    </a:lnR>
                    <a:lnT w="9525" cap="flat" cmpd="sng" algn="ctr">
                      <a:solidFill>
                        <a:srgbClr val="3B75C2"/>
                      </a:solidFill>
                      <a:prstDash val="solid"/>
                      <a:round/>
                      <a:headEnd type="none" w="med" len="med"/>
                      <a:tailEnd type="none" w="med" len="med"/>
                    </a:lnT>
                    <a:lnB w="9525" cap="flat" cmpd="sng" algn="ctr">
                      <a:solidFill>
                        <a:srgbClr val="3B75C2"/>
                      </a:solidFill>
                      <a:prstDash val="solid"/>
                      <a:round/>
                      <a:headEnd type="none" w="med" len="med"/>
                      <a:tailEnd type="none" w="med" len="med"/>
                    </a:lnB>
                    <a:solidFill>
                      <a:srgbClr val="E0EEFF"/>
                    </a:solidFill>
                  </a:tcPr>
                </a:tc>
                <a:tc>
                  <a:txBody>
                    <a:bodyPr/>
                    <a:lstStyle/>
                    <a:p>
                      <a:pPr algn="l">
                        <a:lnSpc>
                          <a:spcPts val="1235"/>
                        </a:lnSpc>
                        <a:defRPr/>
                      </a:pPr>
                      <a:r>
                        <a:rPr lang="en-US" sz="1199">
                          <a:solidFill>
                            <a:srgbClr val="000000"/>
                          </a:solidFill>
                          <a:latin typeface="Times New Roman"/>
                        </a:rPr>
                        <a:t>El Título I forma parte de la Ley Cada Estudiante Triunfa (Every Student Succeeds Act, ESSA). Se trata de un programa con fondos federales para proporcionar a todos los niños oportunidades significativas de recibir una educación justa, equitativa y de alta calidad para cerrar las brechas en sus logros educativos.</a:t>
                      </a:r>
                      <a:endParaRPr lang="en-US" sz="1100"/>
                    </a:p>
                    <a:p>
                      <a:pPr>
                        <a:lnSpc>
                          <a:spcPts val="1235"/>
                        </a:lnSpc>
                      </a:pPr>
                      <a:r>
                        <a:rPr lang="en-US" sz="1199">
                          <a:solidFill>
                            <a:srgbClr val="000000"/>
                          </a:solidFill>
                          <a:latin typeface="Times New Roman"/>
                        </a:rPr>
                        <a:t>Con el fin de respaldar el crecimiento, el éxito académico y el desarrollo de cada niño, y conforme al Marco de educación, compromiso y empoderamiento familiar (Family E3) del SBISD, el Distrito Escolar Independiente de Spring Branch (Spring Branch Independent School District, SBISD) se compromete a promover y fomentar el compromiso de los padres y las familias, tal y como lo exige la ESSA.</a:t>
                      </a:r>
                    </a:p>
                    <a:p>
                      <a:pPr>
                        <a:lnSpc>
                          <a:spcPts val="1235"/>
                        </a:lnSpc>
                      </a:pPr>
                      <a:r>
                        <a:rPr lang="en-US" sz="1199">
                          <a:solidFill>
                            <a:srgbClr val="000000"/>
                          </a:solidFill>
                          <a:latin typeface="Times New Roman"/>
                        </a:rPr>
                        <a:t>Los fondos del Título I se asignarán para la implementación de las estrategias y programas de compromiso de los padres y la familia (parent and family engagement, PFE). Todo uso de los fondos y las actividades puede ser examinado por la Texas Education Agency bajo solicitud para asegurarse de que cumplan con el objetivo del programa PFE.</a:t>
                      </a:r>
                    </a:p>
                  </a:txBody>
                  <a:tcPr marL="95250" marR="95250" marT="95250" marB="95250" anchor="ctr">
                    <a:lnL w="9525" cap="flat" cmpd="sng" algn="ctr">
                      <a:solidFill>
                        <a:srgbClr val="3B75C2"/>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3B75C2"/>
                      </a:solidFill>
                      <a:prstDash val="solid"/>
                      <a:round/>
                      <a:headEnd type="none" w="med" len="med"/>
                      <a:tailEnd type="none" w="med" len="med"/>
                    </a:lnT>
                    <a:lnB w="9525" cap="flat" cmpd="sng" algn="ctr">
                      <a:solidFill>
                        <a:srgbClr val="3B75C2"/>
                      </a:solidFill>
                      <a:prstDash val="solid"/>
                      <a:round/>
                      <a:headEnd type="none" w="med" len="med"/>
                      <a:tailEnd type="none" w="med" len="med"/>
                    </a:lnB>
                  </a:tcPr>
                </a:tc>
                <a:extLst>
                  <a:ext uri="{0D108BD9-81ED-4DB2-BD59-A6C34878D82A}">
                    <a16:rowId xmlns:a16="http://schemas.microsoft.com/office/drawing/2014/main" val="10000"/>
                  </a:ext>
                </a:extLst>
              </a:tr>
              <a:tr h="1573242">
                <a:tc>
                  <a:txBody>
                    <a:bodyPr/>
                    <a:lstStyle/>
                    <a:p>
                      <a:pPr algn="l">
                        <a:lnSpc>
                          <a:spcPts val="1749"/>
                        </a:lnSpc>
                        <a:defRPr/>
                      </a:pPr>
                      <a:r>
                        <a:rPr lang="en-US" sz="1399">
                          <a:solidFill>
                            <a:srgbClr val="293039"/>
                          </a:solidFill>
                          <a:latin typeface="Times New Roman Bold"/>
                        </a:rPr>
                        <a:t>Reuniones anuales de Título I</a:t>
                      </a:r>
                      <a:endParaRPr lang="en-US" sz="1100"/>
                    </a:p>
                  </a:txBody>
                  <a:tcPr marL="95250" marR="95250" marT="95250" marB="95250" anchor="ctr">
                    <a:lnL w="9525" cap="flat" cmpd="sng" algn="ctr">
                      <a:solidFill>
                        <a:srgbClr val="FFFFFF"/>
                      </a:solidFill>
                      <a:prstDash val="solid"/>
                      <a:round/>
                      <a:headEnd type="none" w="med" len="med"/>
                      <a:tailEnd type="none" w="med" len="med"/>
                    </a:lnL>
                    <a:lnR w="9525" cap="flat" cmpd="sng" algn="ctr">
                      <a:solidFill>
                        <a:srgbClr val="3B75C2"/>
                      </a:solidFill>
                      <a:prstDash val="solid"/>
                      <a:round/>
                      <a:headEnd type="none" w="med" len="med"/>
                      <a:tailEnd type="none" w="med" len="med"/>
                    </a:lnR>
                    <a:lnT w="9525" cap="flat" cmpd="sng" algn="ctr">
                      <a:solidFill>
                        <a:srgbClr val="3B75C2"/>
                      </a:solidFill>
                      <a:prstDash val="solid"/>
                      <a:round/>
                      <a:headEnd type="none" w="med" len="med"/>
                      <a:tailEnd type="none" w="med" len="med"/>
                    </a:lnT>
                    <a:lnB w="9525" cap="flat" cmpd="sng" algn="ctr">
                      <a:solidFill>
                        <a:srgbClr val="3B75C2"/>
                      </a:solidFill>
                      <a:prstDash val="solid"/>
                      <a:round/>
                      <a:headEnd type="none" w="med" len="med"/>
                      <a:tailEnd type="none" w="med" len="med"/>
                    </a:lnB>
                    <a:solidFill>
                      <a:srgbClr val="E0EEFF"/>
                    </a:solidFill>
                  </a:tcPr>
                </a:tc>
                <a:tc>
                  <a:txBody>
                    <a:bodyPr/>
                    <a:lstStyle/>
                    <a:p>
                      <a:pPr algn="l">
                        <a:lnSpc>
                          <a:spcPts val="1199"/>
                        </a:lnSpc>
                        <a:defRPr/>
                      </a:pPr>
                      <a:r>
                        <a:rPr lang="en-US" sz="1199">
                          <a:solidFill>
                            <a:srgbClr val="000000"/>
                          </a:solidFill>
                          <a:latin typeface="Times New Roman"/>
                        </a:rPr>
                        <a:t>Nuestra escuela organiza una reunión anual en un momento conveniente a la que invitamos a todas las familias de los niños participantes.</a:t>
                      </a:r>
                      <a:endParaRPr lang="en-US" sz="1100"/>
                    </a:p>
                    <a:p>
                      <a:pPr>
                        <a:lnSpc>
                          <a:spcPts val="1199"/>
                        </a:lnSpc>
                      </a:pPr>
                      <a:r>
                        <a:rPr lang="en-US" sz="1199">
                          <a:solidFill>
                            <a:srgbClr val="000000"/>
                          </a:solidFill>
                          <a:latin typeface="Times New Roman"/>
                        </a:rPr>
                        <a:t>El programa y las ubicaciones mencionadas a continuación pueden cambiar. En caso de haber algún cambio, se comunicará a través de [insertar los canales de comunicación].</a:t>
                      </a:r>
                    </a:p>
                    <a:p>
                      <a:pPr marL="259078" lvl="1" indent="-129539">
                        <a:lnSpc>
                          <a:spcPts val="1199"/>
                        </a:lnSpc>
                        <a:buFont typeface="Arial"/>
                        <a:buChar char="•"/>
                      </a:pPr>
                      <a:r>
                        <a:rPr lang="en-US" sz="1199">
                          <a:solidFill>
                            <a:srgbClr val="000000"/>
                          </a:solidFill>
                          <a:latin typeface="Times New Roman"/>
                        </a:rPr>
                        <a:t>[Insert example]</a:t>
                      </a:r>
                    </a:p>
                    <a:p>
                      <a:pPr>
                        <a:lnSpc>
                          <a:spcPts val="1199"/>
                        </a:lnSpc>
                      </a:pPr>
                      <a:r>
                        <a:rPr lang="en-US" sz="1199">
                          <a:solidFill>
                            <a:srgbClr val="000000"/>
                          </a:solidFill>
                          <a:latin typeface="Times New Roman"/>
                        </a:rPr>
                        <a:t>       Fecha y hora: Lugar: Otra información:</a:t>
                      </a:r>
                    </a:p>
                    <a:p>
                      <a:pPr marL="259078" lvl="1" indent="-129539">
                        <a:lnSpc>
                          <a:spcPts val="1199"/>
                        </a:lnSpc>
                        <a:buFont typeface="Arial"/>
                        <a:buChar char="•"/>
                      </a:pPr>
                      <a:r>
                        <a:rPr lang="en-US" sz="1199">
                          <a:solidFill>
                            <a:srgbClr val="000000"/>
                          </a:solidFill>
                          <a:latin typeface="Times New Roman"/>
                        </a:rPr>
                        <a:t>[Insert example]</a:t>
                      </a:r>
                    </a:p>
                    <a:p>
                      <a:pPr>
                        <a:lnSpc>
                          <a:spcPts val="1199"/>
                        </a:lnSpc>
                      </a:pPr>
                      <a:r>
                        <a:rPr lang="en-US" sz="1199">
                          <a:solidFill>
                            <a:srgbClr val="000000"/>
                          </a:solidFill>
                          <a:latin typeface="Times New Roman"/>
                        </a:rPr>
                        <a:t>       Fecha y hora: Lugar: Otra información:</a:t>
                      </a:r>
                    </a:p>
                  </a:txBody>
                  <a:tcPr marL="95250" marR="95250" marT="95250" marB="95250" anchor="ctr">
                    <a:lnL w="9525" cap="flat" cmpd="sng" algn="ctr">
                      <a:solidFill>
                        <a:srgbClr val="3B75C2"/>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3B75C2"/>
                      </a:solidFill>
                      <a:prstDash val="solid"/>
                      <a:round/>
                      <a:headEnd type="none" w="med" len="med"/>
                      <a:tailEnd type="none" w="med" len="med"/>
                    </a:lnT>
                    <a:lnB w="9525" cap="flat" cmpd="sng" algn="ctr">
                      <a:solidFill>
                        <a:srgbClr val="3B75C2"/>
                      </a:solidFill>
                      <a:prstDash val="solid"/>
                      <a:round/>
                      <a:headEnd type="none" w="med" len="med"/>
                      <a:tailEnd type="none" w="med" len="med"/>
                    </a:lnB>
                  </a:tcPr>
                </a:tc>
                <a:extLst>
                  <a:ext uri="{0D108BD9-81ED-4DB2-BD59-A6C34878D82A}">
                    <a16:rowId xmlns:a16="http://schemas.microsoft.com/office/drawing/2014/main" val="10001"/>
                  </a:ext>
                </a:extLst>
              </a:tr>
              <a:tr h="1001154">
                <a:tc>
                  <a:txBody>
                    <a:bodyPr/>
                    <a:lstStyle/>
                    <a:p>
                      <a:pPr algn="l">
                        <a:lnSpc>
                          <a:spcPts val="1749"/>
                        </a:lnSpc>
                        <a:defRPr/>
                      </a:pPr>
                      <a:r>
                        <a:rPr lang="en-US" sz="1399">
                          <a:solidFill>
                            <a:srgbClr val="293039"/>
                          </a:solidFill>
                          <a:latin typeface="Times New Roman Bold"/>
                        </a:rPr>
                        <a:t>Cómo involucrarse </a:t>
                      </a:r>
                      <a:endParaRPr lang="en-US" sz="1100"/>
                    </a:p>
                  </a:txBody>
                  <a:tcPr marL="95250" marR="95250" marT="95250" marB="95250" anchor="ctr">
                    <a:lnL w="9525" cap="flat" cmpd="sng" algn="ctr">
                      <a:solidFill>
                        <a:srgbClr val="FFFFFF"/>
                      </a:solidFill>
                      <a:prstDash val="solid"/>
                      <a:round/>
                      <a:headEnd type="none" w="med" len="med"/>
                      <a:tailEnd type="none" w="med" len="med"/>
                    </a:lnL>
                    <a:lnR w="9525" cap="flat" cmpd="sng" algn="ctr">
                      <a:solidFill>
                        <a:srgbClr val="3B75C2"/>
                      </a:solidFill>
                      <a:prstDash val="solid"/>
                      <a:round/>
                      <a:headEnd type="none" w="med" len="med"/>
                      <a:tailEnd type="none" w="med" len="med"/>
                    </a:lnR>
                    <a:lnT w="9525" cap="flat" cmpd="sng" algn="ctr">
                      <a:solidFill>
                        <a:srgbClr val="3B75C2"/>
                      </a:solidFill>
                      <a:prstDash val="solid"/>
                      <a:round/>
                      <a:headEnd type="none" w="med" len="med"/>
                      <a:tailEnd type="none" w="med" len="med"/>
                    </a:lnT>
                    <a:lnB w="9525" cap="flat" cmpd="sng" algn="ctr">
                      <a:solidFill>
                        <a:srgbClr val="3B75C2"/>
                      </a:solidFill>
                      <a:prstDash val="solid"/>
                      <a:round/>
                      <a:headEnd type="none" w="med" len="med"/>
                      <a:tailEnd type="none" w="med" len="med"/>
                    </a:lnB>
                    <a:solidFill>
                      <a:srgbClr val="E0EEFF"/>
                    </a:solidFill>
                  </a:tcPr>
                </a:tc>
                <a:tc>
                  <a:txBody>
                    <a:bodyPr/>
                    <a:lstStyle/>
                    <a:p>
                      <a:pPr marL="259078" lvl="1" indent="-129539" algn="l">
                        <a:lnSpc>
                          <a:spcPts val="1199"/>
                        </a:lnSpc>
                        <a:buFont typeface="Arial"/>
                        <a:buChar char="•"/>
                        <a:defRPr/>
                      </a:pPr>
                      <a:r>
                        <a:rPr lang="en-US" sz="1199">
                          <a:solidFill>
                            <a:srgbClr val="000000"/>
                          </a:solidFill>
                          <a:latin typeface="Times New Roman Italics"/>
                        </a:rPr>
                        <a:t>[Insert example] </a:t>
                      </a:r>
                      <a:endParaRPr lang="en-US" sz="1100"/>
                    </a:p>
                    <a:p>
                      <a:pPr marL="259078" lvl="1" indent="-129539">
                        <a:lnSpc>
                          <a:spcPts val="1199"/>
                        </a:lnSpc>
                        <a:buFont typeface="Arial"/>
                        <a:buChar char="•"/>
                      </a:pPr>
                      <a:r>
                        <a:rPr lang="en-US" sz="1199">
                          <a:solidFill>
                            <a:srgbClr val="000000"/>
                          </a:solidFill>
                          <a:latin typeface="Times New Roman Italics"/>
                        </a:rPr>
                        <a:t>[Insert example]</a:t>
                      </a:r>
                    </a:p>
                    <a:p>
                      <a:pPr marL="259078" lvl="1" indent="-129539">
                        <a:lnSpc>
                          <a:spcPts val="1199"/>
                        </a:lnSpc>
                        <a:buFont typeface="Arial"/>
                        <a:buChar char="•"/>
                      </a:pPr>
                      <a:r>
                        <a:rPr lang="en-US" sz="1199">
                          <a:solidFill>
                            <a:srgbClr val="000000"/>
                          </a:solidFill>
                          <a:latin typeface="Times New Roman Italics"/>
                        </a:rPr>
                        <a:t>Solicite para ser voluntario del SBISD en </a:t>
                      </a:r>
                      <a:r>
                        <a:rPr lang="en-US" sz="1199" u="sng">
                          <a:solidFill>
                            <a:srgbClr val="000000"/>
                          </a:solidFill>
                          <a:latin typeface="Times New Roman Italics"/>
                          <a:hlinkClick r:id="rId2" tooltip="https://www.springbranchisd.com/engage/register-to-volunteer"/>
                        </a:rPr>
                        <a:t>https://www.springbranchisd.com/engage/register-to-volunteer</a:t>
                      </a:r>
                      <a:r>
                        <a:rPr lang="en-US" sz="1199">
                          <a:solidFill>
                            <a:srgbClr val="000000"/>
                          </a:solidFill>
                          <a:latin typeface="Times New Roman Italics"/>
                        </a:rPr>
                        <a:t> </a:t>
                      </a:r>
                      <a:r>
                        <a:rPr lang="en-US" sz="1199" u="sng">
                          <a:solidFill>
                            <a:srgbClr val="000000"/>
                          </a:solidFill>
                          <a:latin typeface="Times New Roman Italics"/>
                          <a:hlinkClick r:id="rId3" tooltip="http://www.springbranchisd.com/engage/register-to-volunteer"/>
                        </a:rPr>
                        <a:t> </a:t>
                      </a:r>
                    </a:p>
                    <a:p>
                      <a:pPr marL="259078" lvl="1" indent="-129539">
                        <a:lnSpc>
                          <a:spcPts val="1199"/>
                        </a:lnSpc>
                        <a:buFont typeface="Arial"/>
                        <a:buChar char="•"/>
                      </a:pPr>
                      <a:r>
                        <a:rPr lang="en-US" sz="1199">
                          <a:solidFill>
                            <a:srgbClr val="000000"/>
                          </a:solidFill>
                          <a:latin typeface="Times New Roman Italics"/>
                        </a:rPr>
                        <a:t>Información para voluntarios: [insert campus volunteer signup process]</a:t>
                      </a:r>
                    </a:p>
                  </a:txBody>
                  <a:tcPr marL="95250" marR="95250" marT="95250" marB="95250" anchor="ctr">
                    <a:lnL w="9525" cap="flat" cmpd="sng" algn="ctr">
                      <a:solidFill>
                        <a:srgbClr val="3B75C2"/>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3B75C2"/>
                      </a:solidFill>
                      <a:prstDash val="solid"/>
                      <a:round/>
                      <a:headEnd type="none" w="med" len="med"/>
                      <a:tailEnd type="none" w="med" len="med"/>
                    </a:lnT>
                    <a:lnB w="9525" cap="flat" cmpd="sng" algn="ctr">
                      <a:solidFill>
                        <a:srgbClr val="3B75C2"/>
                      </a:solidFill>
                      <a:prstDash val="solid"/>
                      <a:round/>
                      <a:headEnd type="none" w="med" len="med"/>
                      <a:tailEnd type="none" w="med" len="med"/>
                    </a:lnB>
                  </a:tcPr>
                </a:tc>
                <a:extLst>
                  <a:ext uri="{0D108BD9-81ED-4DB2-BD59-A6C34878D82A}">
                    <a16:rowId xmlns:a16="http://schemas.microsoft.com/office/drawing/2014/main" val="10002"/>
                  </a:ext>
                </a:extLst>
              </a:tr>
              <a:tr h="2002308">
                <a:tc>
                  <a:txBody>
                    <a:bodyPr/>
                    <a:lstStyle/>
                    <a:p>
                      <a:pPr algn="l">
                        <a:lnSpc>
                          <a:spcPts val="1749"/>
                        </a:lnSpc>
                        <a:defRPr/>
                      </a:pPr>
                      <a:r>
                        <a:rPr lang="en-US" sz="1399">
                          <a:solidFill>
                            <a:srgbClr val="293039"/>
                          </a:solidFill>
                          <a:latin typeface="Times New Roman Bold"/>
                        </a:rPr>
                        <a:t>Actividades y capacitaciones familiares</a:t>
                      </a:r>
                      <a:endParaRPr lang="en-US" sz="1100"/>
                    </a:p>
                  </a:txBody>
                  <a:tcPr marL="95250" marR="95250" marT="95250" marB="95250" anchor="ctr">
                    <a:lnL w="9525" cap="flat" cmpd="sng" algn="ctr">
                      <a:solidFill>
                        <a:srgbClr val="FFFFFF"/>
                      </a:solidFill>
                      <a:prstDash val="solid"/>
                      <a:round/>
                      <a:headEnd type="none" w="med" len="med"/>
                      <a:tailEnd type="none" w="med" len="med"/>
                    </a:lnL>
                    <a:lnR w="9525" cap="flat" cmpd="sng" algn="ctr">
                      <a:solidFill>
                        <a:srgbClr val="3B75C2"/>
                      </a:solidFill>
                      <a:prstDash val="solid"/>
                      <a:round/>
                      <a:headEnd type="none" w="med" len="med"/>
                      <a:tailEnd type="none" w="med" len="med"/>
                    </a:lnR>
                    <a:lnT w="9525" cap="flat" cmpd="sng" algn="ctr">
                      <a:solidFill>
                        <a:srgbClr val="3B75C2"/>
                      </a:solidFill>
                      <a:prstDash val="solid"/>
                      <a:round/>
                      <a:headEnd type="none" w="med" len="med"/>
                      <a:tailEnd type="none" w="med" len="med"/>
                    </a:lnT>
                    <a:lnB w="9525" cap="flat" cmpd="sng" algn="ctr">
                      <a:solidFill>
                        <a:srgbClr val="3B75C2"/>
                      </a:solidFill>
                      <a:prstDash val="solid"/>
                      <a:round/>
                      <a:headEnd type="none" w="med" len="med"/>
                      <a:tailEnd type="none" w="med" len="med"/>
                    </a:lnB>
                    <a:solidFill>
                      <a:srgbClr val="E0EEFF"/>
                    </a:solidFill>
                  </a:tcPr>
                </a:tc>
                <a:tc>
                  <a:txBody>
                    <a:bodyPr/>
                    <a:lstStyle/>
                    <a:p>
                      <a:pPr algn="l">
                        <a:lnSpc>
                          <a:spcPts val="1199"/>
                        </a:lnSpc>
                        <a:defRPr/>
                      </a:pPr>
                      <a:r>
                        <a:rPr lang="en-US" sz="1199">
                          <a:solidFill>
                            <a:srgbClr val="000000"/>
                          </a:solidFill>
                          <a:latin typeface="Times New Roman"/>
                        </a:rPr>
                        <a:t>Creemos que todas las familias juegan un papel crucial en el recorrido de aprendizaje de los niños. Nuestro objetivo es proporcionar valiosas oportunidades de capacitación que fomenten la participación para apoyar los logros académicos de los estudiantes y abordar las necesidades familiares. Estas oportunidades proporcionan una oportunidad para que la escuela y la familia intercambien información esencial. En caso de haber cambios, le comunicaremos a través de: [insert communication avenues].</a:t>
                      </a:r>
                      <a:endParaRPr lang="en-US" sz="1100"/>
                    </a:p>
                    <a:p>
                      <a:pPr marL="259078" lvl="1" indent="-129539">
                        <a:lnSpc>
                          <a:spcPts val="1199"/>
                        </a:lnSpc>
                        <a:buFont typeface="Arial"/>
                        <a:buChar char="•"/>
                      </a:pPr>
                      <a:r>
                        <a:rPr lang="en-US" sz="1199">
                          <a:solidFill>
                            <a:srgbClr val="000000"/>
                          </a:solidFill>
                          <a:latin typeface="Times New Roman"/>
                        </a:rPr>
                        <a:t>[Insert example]</a:t>
                      </a:r>
                    </a:p>
                    <a:p>
                      <a:pPr>
                        <a:lnSpc>
                          <a:spcPts val="1199"/>
                        </a:lnSpc>
                      </a:pPr>
                      <a:r>
                        <a:rPr lang="en-US" sz="1199">
                          <a:solidFill>
                            <a:srgbClr val="000000"/>
                          </a:solidFill>
                          <a:latin typeface="Times New Roman"/>
                        </a:rPr>
                        <a:t>        Fecha y hora: Lugar: Otra información:</a:t>
                      </a:r>
                    </a:p>
                    <a:p>
                      <a:pPr marL="259078" lvl="1" indent="-129539">
                        <a:lnSpc>
                          <a:spcPts val="1199"/>
                        </a:lnSpc>
                        <a:buFont typeface="Arial"/>
                        <a:buChar char="•"/>
                      </a:pPr>
                      <a:r>
                        <a:rPr lang="en-US" sz="1199">
                          <a:solidFill>
                            <a:srgbClr val="000000"/>
                          </a:solidFill>
                          <a:latin typeface="Times New Roman"/>
                        </a:rPr>
                        <a:t>[Insert example]</a:t>
                      </a:r>
                    </a:p>
                    <a:p>
                      <a:pPr>
                        <a:lnSpc>
                          <a:spcPts val="1199"/>
                        </a:lnSpc>
                      </a:pPr>
                      <a:r>
                        <a:rPr lang="en-US" sz="1199">
                          <a:solidFill>
                            <a:srgbClr val="000000"/>
                          </a:solidFill>
                          <a:latin typeface="Times New Roman"/>
                        </a:rPr>
                        <a:t>        Fecha y hora: Lugar: Otra información:</a:t>
                      </a:r>
                    </a:p>
                    <a:p>
                      <a:pPr>
                        <a:lnSpc>
                          <a:spcPts val="1199"/>
                        </a:lnSpc>
                      </a:pPr>
                      <a:endParaRPr lang="en-US" sz="1199">
                        <a:solidFill>
                          <a:srgbClr val="000000"/>
                        </a:solidFill>
                        <a:latin typeface="Times New Roman"/>
                      </a:endParaRPr>
                    </a:p>
                  </a:txBody>
                  <a:tcPr marL="95250" marR="95250" marT="95250" marB="95250" anchor="ctr">
                    <a:lnL w="9525" cap="flat" cmpd="sng" algn="ctr">
                      <a:solidFill>
                        <a:srgbClr val="3B75C2"/>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3B75C2"/>
                      </a:solidFill>
                      <a:prstDash val="solid"/>
                      <a:round/>
                      <a:headEnd type="none" w="med" len="med"/>
                      <a:tailEnd type="none" w="med" len="med"/>
                    </a:lnT>
                    <a:lnB w="9525" cap="flat" cmpd="sng" algn="ctr">
                      <a:solidFill>
                        <a:srgbClr val="3B75C2"/>
                      </a:solidFill>
                      <a:prstDash val="solid"/>
                      <a:round/>
                      <a:headEnd type="none" w="med" len="med"/>
                      <a:tailEnd type="none" w="med" len="med"/>
                    </a:lnB>
                  </a:tcPr>
                </a:tc>
                <a:extLst>
                  <a:ext uri="{0D108BD9-81ED-4DB2-BD59-A6C34878D82A}">
                    <a16:rowId xmlns:a16="http://schemas.microsoft.com/office/drawing/2014/main" val="10003"/>
                  </a:ext>
                </a:extLst>
              </a:tr>
              <a:tr h="1964169">
                <a:tc>
                  <a:txBody>
                    <a:bodyPr/>
                    <a:lstStyle/>
                    <a:p>
                      <a:pPr algn="l">
                        <a:lnSpc>
                          <a:spcPts val="1749"/>
                        </a:lnSpc>
                        <a:defRPr/>
                      </a:pPr>
                      <a:r>
                        <a:rPr lang="en-US" sz="1399">
                          <a:solidFill>
                            <a:srgbClr val="293039"/>
                          </a:solidFill>
                          <a:latin typeface="Times New Roman Bold"/>
                        </a:rPr>
                        <a:t>Plan de estudios y evaluaciones</a:t>
                      </a:r>
                      <a:endParaRPr lang="en-US" sz="1100"/>
                    </a:p>
                    <a:p>
                      <a:pPr>
                        <a:lnSpc>
                          <a:spcPts val="1749"/>
                        </a:lnSpc>
                      </a:pPr>
                      <a:endParaRPr lang="en-US" sz="1100"/>
                    </a:p>
                  </a:txBody>
                  <a:tcPr marL="95250" marR="95250" marT="95250" marB="95250" anchor="ctr">
                    <a:lnL w="9525" cap="flat" cmpd="sng" algn="ctr">
                      <a:solidFill>
                        <a:srgbClr val="FFFFFF"/>
                      </a:solidFill>
                      <a:prstDash val="solid"/>
                      <a:round/>
                      <a:headEnd type="none" w="med" len="med"/>
                      <a:tailEnd type="none" w="med" len="med"/>
                    </a:lnL>
                    <a:lnR w="9525" cap="flat" cmpd="sng" algn="ctr">
                      <a:solidFill>
                        <a:srgbClr val="3B75C2"/>
                      </a:solidFill>
                      <a:prstDash val="solid"/>
                      <a:round/>
                      <a:headEnd type="none" w="med" len="med"/>
                      <a:tailEnd type="none" w="med" len="med"/>
                    </a:lnR>
                    <a:lnT w="9525" cap="flat" cmpd="sng" algn="ctr">
                      <a:solidFill>
                        <a:srgbClr val="3B75C2"/>
                      </a:solidFill>
                      <a:prstDash val="solid"/>
                      <a:round/>
                      <a:headEnd type="none" w="med" len="med"/>
                      <a:tailEnd type="none" w="med" len="med"/>
                    </a:lnT>
                    <a:lnB w="9525" cap="flat" cmpd="sng" algn="ctr">
                      <a:solidFill>
                        <a:srgbClr val="3B75C2"/>
                      </a:solidFill>
                      <a:prstDash val="solid"/>
                      <a:round/>
                      <a:headEnd type="none" w="med" len="med"/>
                      <a:tailEnd type="none" w="med" len="med"/>
                    </a:lnB>
                    <a:solidFill>
                      <a:srgbClr val="E0EEFF"/>
                    </a:solidFill>
                  </a:tcPr>
                </a:tc>
                <a:tc>
                  <a:txBody>
                    <a:bodyPr/>
                    <a:lstStyle/>
                    <a:p>
                      <a:pPr algn="l">
                        <a:lnSpc>
                          <a:spcPts val="1200"/>
                        </a:lnSpc>
                        <a:defRPr/>
                      </a:pPr>
                      <a:r>
                        <a:rPr lang="en-US" sz="1200">
                          <a:solidFill>
                            <a:srgbClr val="000000"/>
                          </a:solidFill>
                          <a:latin typeface="Times New Roman"/>
                        </a:rPr>
                        <a:t>Nuestra escuela utiliza un plan de estudios de alta calidad que respalda el éxito de los estudiantes. Los Estándares de rendimiento del estado se pueden encontrar en este sitio web:</a:t>
                      </a:r>
                      <a:endParaRPr lang="en-US" sz="1100"/>
                    </a:p>
                    <a:p>
                      <a:pPr>
                        <a:lnSpc>
                          <a:spcPts val="1200"/>
                        </a:lnSpc>
                      </a:pPr>
                      <a:r>
                        <a:rPr lang="en-US" sz="1200" u="sng">
                          <a:solidFill>
                            <a:srgbClr val="000000"/>
                          </a:solidFill>
                          <a:latin typeface="Times New Roman"/>
                          <a:hlinkClick r:id="rId4" tooltip="https://tea.texas.gov/student-assessment/testing/staar/staar-performance-standards"/>
                        </a:rPr>
                        <a:t>https://tea.texas.gov/student-assessment/testing/staar/staar-performance-standards</a:t>
                      </a:r>
                    </a:p>
                    <a:p>
                      <a:pPr>
                        <a:lnSpc>
                          <a:spcPts val="1200"/>
                        </a:lnSpc>
                      </a:pPr>
                      <a:r>
                        <a:rPr lang="en-US" sz="1200">
                          <a:solidFill>
                            <a:srgbClr val="000000"/>
                          </a:solidFill>
                          <a:latin typeface="Times New Roman"/>
                        </a:rPr>
                        <a:t>Nuestra escuela da seguimiento al crecimiento de cada niño a lo largo del año por medio de las evaluaciones</a:t>
                      </a:r>
                    </a:p>
                    <a:p>
                      <a:pPr>
                        <a:lnSpc>
                          <a:spcPts val="1200"/>
                        </a:lnSpc>
                      </a:pPr>
                      <a:r>
                        <a:rPr lang="en-US" sz="1200">
                          <a:solidFill>
                            <a:srgbClr val="000000"/>
                          </a:solidFill>
                          <a:latin typeface="Times New Roman"/>
                        </a:rPr>
                        <a:t>que se mencionan a continuación. Las evaluaciones formativas habituales incluyen lo siguiente:</a:t>
                      </a:r>
                    </a:p>
                    <a:p>
                      <a:pPr>
                        <a:lnSpc>
                          <a:spcPts val="1200"/>
                        </a:lnSpc>
                      </a:pPr>
                      <a:r>
                        <a:rPr lang="en-US" sz="1200">
                          <a:solidFill>
                            <a:srgbClr val="000000"/>
                          </a:solidFill>
                          <a:latin typeface="Times New Roman"/>
                        </a:rPr>
                        <a:t>·[Insert example]</a:t>
                      </a:r>
                    </a:p>
                    <a:p>
                      <a:pPr>
                        <a:lnSpc>
                          <a:spcPts val="1200"/>
                        </a:lnSpc>
                      </a:pPr>
                      <a:r>
                        <a:rPr lang="en-US" sz="1200">
                          <a:solidFill>
                            <a:srgbClr val="000000"/>
                          </a:solidFill>
                          <a:latin typeface="Times New Roman"/>
                        </a:rPr>
                        <a:t>·[Insert example]</a:t>
                      </a:r>
                    </a:p>
                  </a:txBody>
                  <a:tcPr marL="95250" marR="95250" marT="95250" marB="95250" anchor="ctr">
                    <a:lnL w="9525" cap="flat" cmpd="sng" algn="ctr">
                      <a:solidFill>
                        <a:srgbClr val="3B75C2"/>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3B75C2"/>
                      </a:solidFill>
                      <a:prstDash val="solid"/>
                      <a:round/>
                      <a:headEnd type="none" w="med" len="med"/>
                      <a:tailEnd type="none" w="med" len="med"/>
                    </a:lnT>
                    <a:lnB w="9525" cap="flat" cmpd="sng" algn="ctr">
                      <a:solidFill>
                        <a:srgbClr val="3B75C2"/>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p:cNvGraphicFramePr>
            <a:graphicFrameLocks noGrp="1"/>
          </p:cNvGraphicFramePr>
          <p:nvPr/>
        </p:nvGraphicFramePr>
        <p:xfrm>
          <a:off x="495490" y="170198"/>
          <a:ext cx="6813686" cy="8593835"/>
        </p:xfrm>
        <a:graphic>
          <a:graphicData uri="http://schemas.openxmlformats.org/drawingml/2006/table">
            <a:tbl>
              <a:tblPr/>
              <a:tblGrid>
                <a:gridCol w="1288966">
                  <a:extLst>
                    <a:ext uri="{9D8B030D-6E8A-4147-A177-3AD203B41FA5}">
                      <a16:colId xmlns:a16="http://schemas.microsoft.com/office/drawing/2014/main" val="20000"/>
                    </a:ext>
                  </a:extLst>
                </a:gridCol>
                <a:gridCol w="5524720">
                  <a:extLst>
                    <a:ext uri="{9D8B030D-6E8A-4147-A177-3AD203B41FA5}">
                      <a16:colId xmlns:a16="http://schemas.microsoft.com/office/drawing/2014/main" val="20001"/>
                    </a:ext>
                  </a:extLst>
                </a:gridCol>
              </a:tblGrid>
              <a:tr h="1347566">
                <a:tc>
                  <a:txBody>
                    <a:bodyPr/>
                    <a:lstStyle/>
                    <a:p>
                      <a:pPr algn="l">
                        <a:lnSpc>
                          <a:spcPts val="1749"/>
                        </a:lnSpc>
                        <a:defRPr/>
                      </a:pPr>
                      <a:r>
                        <a:rPr lang="en-US" sz="1399">
                          <a:solidFill>
                            <a:srgbClr val="293039"/>
                          </a:solidFill>
                          <a:latin typeface="Times New Roman Bold"/>
                        </a:rPr>
                        <a:t>Cómo solicitar reuniones periódicas</a:t>
                      </a:r>
                      <a:endParaRPr lang="en-US" sz="1100"/>
                    </a:p>
                    <a:p>
                      <a:pPr>
                        <a:lnSpc>
                          <a:spcPts val="1749"/>
                        </a:lnSpc>
                      </a:pPr>
                      <a:endParaRPr lang="en-US" sz="1100"/>
                    </a:p>
                  </a:txBody>
                  <a:tcPr marL="95250" marR="95250" marT="95250" marB="95250" anchor="ctr">
                    <a:lnL w="9525" cap="flat" cmpd="sng" algn="ctr">
                      <a:solidFill>
                        <a:srgbClr val="FFFFFF"/>
                      </a:solidFill>
                      <a:prstDash val="solid"/>
                      <a:round/>
                      <a:headEnd type="none" w="med" len="med"/>
                      <a:tailEnd type="none" w="med" len="med"/>
                    </a:lnL>
                    <a:lnR w="9525" cap="flat" cmpd="sng" algn="ctr">
                      <a:solidFill>
                        <a:srgbClr val="3B75C2"/>
                      </a:solidFill>
                      <a:prstDash val="solid"/>
                      <a:round/>
                      <a:headEnd type="none" w="med" len="med"/>
                      <a:tailEnd type="none" w="med" len="med"/>
                    </a:lnR>
                    <a:lnT w="9525" cap="flat" cmpd="sng" algn="ctr">
                      <a:solidFill>
                        <a:srgbClr val="3B75C2"/>
                      </a:solidFill>
                      <a:prstDash val="solid"/>
                      <a:round/>
                      <a:headEnd type="none" w="med" len="med"/>
                      <a:tailEnd type="none" w="med" len="med"/>
                    </a:lnT>
                    <a:lnB w="9525" cap="flat" cmpd="sng" algn="ctr">
                      <a:solidFill>
                        <a:srgbClr val="3B75C2"/>
                      </a:solidFill>
                      <a:prstDash val="solid"/>
                      <a:round/>
                      <a:headEnd type="none" w="med" len="med"/>
                      <a:tailEnd type="none" w="med" len="med"/>
                    </a:lnB>
                    <a:solidFill>
                      <a:srgbClr val="E0EEFF"/>
                    </a:solidFill>
                  </a:tcPr>
                </a:tc>
                <a:tc>
                  <a:txBody>
                    <a:bodyPr/>
                    <a:lstStyle/>
                    <a:p>
                      <a:pPr algn="l">
                        <a:lnSpc>
                          <a:spcPts val="1200"/>
                        </a:lnSpc>
                        <a:defRPr/>
                      </a:pPr>
                      <a:r>
                        <a:rPr lang="en-US" sz="1200">
                          <a:solidFill>
                            <a:srgbClr val="000000"/>
                          </a:solidFill>
                          <a:latin typeface="Times New Roman"/>
                        </a:rPr>
                        <a:t>Cualquier idea, comentario o inquietud es bienvenido, pues queremos que nuestra escuela sea un lugar donde todos se sientan seguros y apoyados. [Insert procedure to request meetings].</a:t>
                      </a:r>
                      <a:endParaRPr lang="en-US" sz="1100"/>
                    </a:p>
                  </a:txBody>
                  <a:tcPr marL="95250" marR="95250" marT="95250" marB="95250" anchor="ctr">
                    <a:lnL w="9525" cap="flat" cmpd="sng" algn="ctr">
                      <a:solidFill>
                        <a:srgbClr val="3B75C2"/>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3B75C2"/>
                      </a:solidFill>
                      <a:prstDash val="solid"/>
                      <a:round/>
                      <a:headEnd type="none" w="med" len="med"/>
                      <a:tailEnd type="none" w="med" len="med"/>
                    </a:lnT>
                    <a:lnB w="9525" cap="flat" cmpd="sng" algn="ctr">
                      <a:solidFill>
                        <a:srgbClr val="3B75C2"/>
                      </a:solidFill>
                      <a:prstDash val="solid"/>
                      <a:round/>
                      <a:headEnd type="none" w="med" len="med"/>
                      <a:tailEnd type="none" w="med" len="med"/>
                    </a:lnB>
                  </a:tcPr>
                </a:tc>
                <a:extLst>
                  <a:ext uri="{0D108BD9-81ED-4DB2-BD59-A6C34878D82A}">
                    <a16:rowId xmlns:a16="http://schemas.microsoft.com/office/drawing/2014/main" val="10000"/>
                  </a:ext>
                </a:extLst>
              </a:tr>
              <a:tr h="3960694">
                <a:tc>
                  <a:txBody>
                    <a:bodyPr/>
                    <a:lstStyle/>
                    <a:p>
                      <a:pPr algn="l">
                        <a:lnSpc>
                          <a:spcPts val="1624"/>
                        </a:lnSpc>
                        <a:defRPr/>
                      </a:pPr>
                      <a:r>
                        <a:rPr lang="en-US" sz="1299">
                          <a:solidFill>
                            <a:srgbClr val="293039"/>
                          </a:solidFill>
                          <a:latin typeface="Times New Roman Bold"/>
                        </a:rPr>
                        <a:t>Notificación a los padres sobre la cualificación de los maestros</a:t>
                      </a:r>
                      <a:endParaRPr lang="en-US" sz="1100"/>
                    </a:p>
                    <a:p>
                      <a:pPr>
                        <a:lnSpc>
                          <a:spcPts val="1624"/>
                        </a:lnSpc>
                      </a:pPr>
                      <a:endParaRPr lang="en-US" sz="1100"/>
                    </a:p>
                  </a:txBody>
                  <a:tcPr marL="95250" marR="95250" marT="95250" marB="95250" anchor="ctr">
                    <a:lnL w="9525" cap="flat" cmpd="sng" algn="ctr">
                      <a:solidFill>
                        <a:srgbClr val="FFFFFF"/>
                      </a:solidFill>
                      <a:prstDash val="solid"/>
                      <a:round/>
                      <a:headEnd type="none" w="med" len="med"/>
                      <a:tailEnd type="none" w="med" len="med"/>
                    </a:lnL>
                    <a:lnR w="9525" cap="flat" cmpd="sng" algn="ctr">
                      <a:solidFill>
                        <a:srgbClr val="3B75C2"/>
                      </a:solidFill>
                      <a:prstDash val="solid"/>
                      <a:round/>
                      <a:headEnd type="none" w="med" len="med"/>
                      <a:tailEnd type="none" w="med" len="med"/>
                    </a:lnR>
                    <a:lnT w="9525" cap="flat" cmpd="sng" algn="ctr">
                      <a:solidFill>
                        <a:srgbClr val="3B75C2"/>
                      </a:solidFill>
                      <a:prstDash val="solid"/>
                      <a:round/>
                      <a:headEnd type="none" w="med" len="med"/>
                      <a:tailEnd type="none" w="med" len="med"/>
                    </a:lnT>
                    <a:lnB w="9525" cap="flat" cmpd="sng" algn="ctr">
                      <a:solidFill>
                        <a:srgbClr val="3B75C2"/>
                      </a:solidFill>
                      <a:prstDash val="solid"/>
                      <a:round/>
                      <a:headEnd type="none" w="med" len="med"/>
                      <a:tailEnd type="none" w="med" len="med"/>
                    </a:lnB>
                    <a:solidFill>
                      <a:srgbClr val="E0EEFF"/>
                    </a:solidFill>
                  </a:tcPr>
                </a:tc>
                <a:tc>
                  <a:txBody>
                    <a:bodyPr/>
                    <a:lstStyle/>
                    <a:p>
                      <a:pPr algn="l">
                        <a:lnSpc>
                          <a:spcPts val="1200"/>
                        </a:lnSpc>
                        <a:defRPr/>
                      </a:pPr>
                      <a:r>
                        <a:rPr lang="en-US" sz="1200">
                          <a:solidFill>
                            <a:srgbClr val="000000"/>
                          </a:solidFill>
                          <a:latin typeface="Times New Roman"/>
                        </a:rPr>
                        <a:t>Como padre de un estudiante en una escuela de Título I, tiene el derecho de solicitar y recibir información de manera oportuna en relación con las cualificaciones profesionales de los maestros auxiliares y los maestros del salón de clase de su estudiante.</a:t>
                      </a:r>
                      <a:endParaRPr lang="en-US" sz="1100"/>
                    </a:p>
                    <a:p>
                      <a:pPr>
                        <a:lnSpc>
                          <a:spcPts val="1200"/>
                        </a:lnSpc>
                      </a:pPr>
                      <a:r>
                        <a:rPr lang="en-US" sz="1200">
                          <a:solidFill>
                            <a:srgbClr val="000000"/>
                          </a:solidFill>
                          <a:latin typeface="Times New Roman"/>
                        </a:rPr>
                        <a:t>La información sobre las cualificaciones profesionales del maestro auxiliar o maestro del salón de clase de su estudiante debe incluir lo siguiente:</a:t>
                      </a:r>
                    </a:p>
                    <a:p>
                      <a:pPr>
                        <a:lnSpc>
                          <a:spcPts val="1200"/>
                        </a:lnSpc>
                      </a:pPr>
                      <a:r>
                        <a:rPr lang="en-US" sz="1200">
                          <a:solidFill>
                            <a:srgbClr val="000000"/>
                          </a:solidFill>
                          <a:latin typeface="Times New Roman"/>
                        </a:rPr>
                        <a:t>I. Si el maestro ha cumplido con los criterios de cualificación o certificación estatales para el grado escolar y las materias enseñadas;</a:t>
                      </a:r>
                    </a:p>
                    <a:p>
                      <a:pPr>
                        <a:lnSpc>
                          <a:spcPts val="1200"/>
                        </a:lnSpc>
                      </a:pPr>
                      <a:r>
                        <a:rPr lang="en-US" sz="1200">
                          <a:solidFill>
                            <a:srgbClr val="000000"/>
                          </a:solidFill>
                          <a:latin typeface="Times New Roman"/>
                        </a:rPr>
                        <a:t>II. Si el maestro está dando clase bajo un régimen provisional de emergencia o de otro tipo por medio del cual se exoneren los criterios de cualificación/certificación estatal;</a:t>
                      </a:r>
                    </a:p>
                    <a:p>
                      <a:pPr>
                        <a:lnSpc>
                          <a:spcPts val="1200"/>
                        </a:lnSpc>
                      </a:pPr>
                      <a:r>
                        <a:rPr lang="en-US" sz="1200">
                          <a:solidFill>
                            <a:srgbClr val="000000"/>
                          </a:solidFill>
                          <a:latin typeface="Times New Roman"/>
                        </a:rPr>
                        <a:t>III. Si el maestro está asignado al campo de disciplina de la certificación;</a:t>
                      </a:r>
                    </a:p>
                    <a:p>
                      <a:pPr>
                        <a:lnSpc>
                          <a:spcPts val="1200"/>
                        </a:lnSpc>
                      </a:pPr>
                      <a:r>
                        <a:rPr lang="en-US" sz="1200">
                          <a:solidFill>
                            <a:srgbClr val="000000"/>
                          </a:solidFill>
                          <a:latin typeface="Times New Roman"/>
                        </a:rPr>
                        <a:t>IV. Si el estudiante recibe servicios de maestros auxiliares y, en caso de ser así, cuáles son sus cualificaciones.</a:t>
                      </a:r>
                    </a:p>
                    <a:p>
                      <a:pPr>
                        <a:lnSpc>
                          <a:spcPts val="1200"/>
                        </a:lnSpc>
                      </a:pPr>
                      <a:r>
                        <a:rPr lang="en-US" sz="1200">
                          <a:solidFill>
                            <a:srgbClr val="000000"/>
                          </a:solidFill>
                          <a:latin typeface="Times New Roman"/>
                        </a:rPr>
                        <a:t>Además de la información anterior, se le notificará si su estudiante ha recibido instrucción durante cuatro o más semanas consecutivas por parte de un maestro que no posee los requisitos de certificación estatales correspondientes al grado escolar y a la asignatura a los que se ha dado al maestro. Los maestros podrían cumplir este requisito si el distrito está implementando su política de certificación de profesores para la innovación del distrito o si el maestro cumple con las reglas de asignación de Certificación Estatal.</a:t>
                      </a:r>
                    </a:p>
                    <a:p>
                      <a:pPr>
                        <a:lnSpc>
                          <a:spcPts val="1200"/>
                        </a:lnSpc>
                      </a:pPr>
                      <a:r>
                        <a:rPr lang="en-US" sz="1200">
                          <a:solidFill>
                            <a:srgbClr val="000000"/>
                          </a:solidFill>
                          <a:latin typeface="Times New Roman"/>
                        </a:rPr>
                        <a:t>Si desea recibir información adicional sobre cualquiera de los asuntos anteriores, póngase en contacto con [insert contact name] llamando al [insert telephone number].</a:t>
                      </a:r>
                    </a:p>
                  </a:txBody>
                  <a:tcPr marL="95250" marR="95250" marT="95250" marB="95250" anchor="ctr">
                    <a:lnL w="9525" cap="flat" cmpd="sng" algn="ctr">
                      <a:solidFill>
                        <a:srgbClr val="3B75C2"/>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3B75C2"/>
                      </a:solidFill>
                      <a:prstDash val="solid"/>
                      <a:round/>
                      <a:headEnd type="none" w="med" len="med"/>
                      <a:tailEnd type="none" w="med" len="med"/>
                    </a:lnT>
                    <a:lnB w="9525" cap="flat" cmpd="sng" algn="ctr">
                      <a:solidFill>
                        <a:srgbClr val="3B75C2"/>
                      </a:solidFill>
                      <a:prstDash val="solid"/>
                      <a:round/>
                      <a:headEnd type="none" w="med" len="med"/>
                      <a:tailEnd type="none" w="med" len="med"/>
                    </a:lnB>
                  </a:tcPr>
                </a:tc>
                <a:extLst>
                  <a:ext uri="{0D108BD9-81ED-4DB2-BD59-A6C34878D82A}">
                    <a16:rowId xmlns:a16="http://schemas.microsoft.com/office/drawing/2014/main" val="10001"/>
                  </a:ext>
                </a:extLst>
              </a:tr>
              <a:tr h="1573369">
                <a:tc>
                  <a:txBody>
                    <a:bodyPr/>
                    <a:lstStyle/>
                    <a:p>
                      <a:pPr algn="l">
                        <a:lnSpc>
                          <a:spcPts val="1749"/>
                        </a:lnSpc>
                        <a:defRPr/>
                      </a:pPr>
                      <a:r>
                        <a:rPr lang="en-US" sz="1399">
                          <a:solidFill>
                            <a:srgbClr val="293039"/>
                          </a:solidFill>
                          <a:latin typeface="Times New Roman Bold"/>
                        </a:rPr>
                        <a:t>Acuerdo entre la escuela y familiares</a:t>
                      </a:r>
                      <a:endParaRPr lang="en-US" sz="1100"/>
                    </a:p>
                    <a:p>
                      <a:pPr>
                        <a:lnSpc>
                          <a:spcPts val="1749"/>
                        </a:lnSpc>
                      </a:pPr>
                      <a:endParaRPr lang="en-US" sz="1100"/>
                    </a:p>
                  </a:txBody>
                  <a:tcPr marL="95250" marR="95250" marT="95250" marB="95250" anchor="ctr">
                    <a:lnL w="9525" cap="flat" cmpd="sng" algn="ctr">
                      <a:solidFill>
                        <a:srgbClr val="FFFFFF"/>
                      </a:solidFill>
                      <a:prstDash val="solid"/>
                      <a:round/>
                      <a:headEnd type="none" w="med" len="med"/>
                      <a:tailEnd type="none" w="med" len="med"/>
                    </a:lnL>
                    <a:lnR w="9525" cap="flat" cmpd="sng" algn="ctr">
                      <a:solidFill>
                        <a:srgbClr val="3B75C2"/>
                      </a:solidFill>
                      <a:prstDash val="solid"/>
                      <a:round/>
                      <a:headEnd type="none" w="med" len="med"/>
                      <a:tailEnd type="none" w="med" len="med"/>
                    </a:lnR>
                    <a:lnT w="9525" cap="flat" cmpd="sng" algn="ctr">
                      <a:solidFill>
                        <a:srgbClr val="3B75C2"/>
                      </a:solidFill>
                      <a:prstDash val="solid"/>
                      <a:round/>
                      <a:headEnd type="none" w="med" len="med"/>
                      <a:tailEnd type="none" w="med" len="med"/>
                    </a:lnT>
                    <a:lnB w="9525" cap="flat" cmpd="sng" algn="ctr">
                      <a:solidFill>
                        <a:srgbClr val="3B75C2"/>
                      </a:solidFill>
                      <a:prstDash val="solid"/>
                      <a:round/>
                      <a:headEnd type="none" w="med" len="med"/>
                      <a:tailEnd type="none" w="med" len="med"/>
                    </a:lnB>
                    <a:solidFill>
                      <a:srgbClr val="E0EEFF"/>
                    </a:solidFill>
                  </a:tcPr>
                </a:tc>
                <a:tc>
                  <a:txBody>
                    <a:bodyPr/>
                    <a:lstStyle/>
                    <a:p>
                      <a:pPr algn="l">
                        <a:lnSpc>
                          <a:spcPts val="1199"/>
                        </a:lnSpc>
                        <a:defRPr/>
                      </a:pPr>
                      <a:r>
                        <a:rPr lang="en-US" sz="1199">
                          <a:solidFill>
                            <a:srgbClr val="000000"/>
                          </a:solidFill>
                          <a:latin typeface="Times New Roman"/>
                        </a:rPr>
                        <a:t>Debido a que nuestra escuela recibe fondos del Título I - Parte A, debemos desarrollar, en conjunto con los padres, un acuerdo entre la escuela y las familias. Este documento describe cómo las familias, todo el personal de la escuela y los estudiantes compartirán la responsabilidad de un logro académico mejorado para los estudiantes. Nuestro objetivo es establecer una colaboración firme que ayude a los niños a cumplir los altos estándares estatales. Distribuiremos el acuerdo entre la escuela y las familias de las siguientes maneras:</a:t>
                      </a:r>
                      <a:endParaRPr lang="en-US" sz="1100"/>
                    </a:p>
                    <a:p>
                      <a:pPr marL="259078" lvl="1" indent="-129539">
                        <a:lnSpc>
                          <a:spcPts val="1199"/>
                        </a:lnSpc>
                        <a:buFont typeface="Arial"/>
                        <a:buChar char="•"/>
                      </a:pPr>
                      <a:r>
                        <a:rPr lang="en-US" sz="1199">
                          <a:solidFill>
                            <a:srgbClr val="000000"/>
                          </a:solidFill>
                          <a:latin typeface="Times New Roman"/>
                        </a:rPr>
                        <a:t>[Insert link to campus website] </a:t>
                      </a:r>
                    </a:p>
                    <a:p>
                      <a:pPr marL="259078" lvl="1" indent="-129539">
                        <a:lnSpc>
                          <a:spcPts val="1199"/>
                        </a:lnSpc>
                        <a:buFont typeface="Arial"/>
                        <a:buChar char="•"/>
                      </a:pPr>
                      <a:r>
                        <a:rPr lang="en-US" sz="1199">
                          <a:solidFill>
                            <a:srgbClr val="000000"/>
                          </a:solidFill>
                          <a:latin typeface="Times New Roman"/>
                        </a:rPr>
                        <a:t>[Insert example]</a:t>
                      </a:r>
                    </a:p>
                  </a:txBody>
                  <a:tcPr marL="95250" marR="95250" marT="95250" marB="95250" anchor="ctr">
                    <a:lnL w="9525" cap="flat" cmpd="sng" algn="ctr">
                      <a:solidFill>
                        <a:srgbClr val="3B75C2"/>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3B75C2"/>
                      </a:solidFill>
                      <a:prstDash val="solid"/>
                      <a:round/>
                      <a:headEnd type="none" w="med" len="med"/>
                      <a:tailEnd type="none" w="med" len="med"/>
                    </a:lnT>
                    <a:lnB w="9525" cap="flat" cmpd="sng" algn="ctr">
                      <a:solidFill>
                        <a:srgbClr val="3B75C2"/>
                      </a:solidFill>
                      <a:prstDash val="solid"/>
                      <a:round/>
                      <a:headEnd type="none" w="med" len="med"/>
                      <a:tailEnd type="none" w="med" len="med"/>
                    </a:lnB>
                  </a:tcPr>
                </a:tc>
                <a:extLst>
                  <a:ext uri="{0D108BD9-81ED-4DB2-BD59-A6C34878D82A}">
                    <a16:rowId xmlns:a16="http://schemas.microsoft.com/office/drawing/2014/main" val="10002"/>
                  </a:ext>
                </a:extLst>
              </a:tr>
              <a:tr h="1712206">
                <a:tc>
                  <a:txBody>
                    <a:bodyPr/>
                    <a:lstStyle/>
                    <a:p>
                      <a:pPr algn="l">
                        <a:lnSpc>
                          <a:spcPts val="1749"/>
                        </a:lnSpc>
                        <a:defRPr/>
                      </a:pPr>
                      <a:r>
                        <a:rPr lang="en-US" sz="1399">
                          <a:solidFill>
                            <a:srgbClr val="293039"/>
                          </a:solidFill>
                          <a:latin typeface="Times New Roman Bold"/>
                        </a:rPr>
                        <a:t>Procedimiento de traducción</a:t>
                      </a:r>
                      <a:endParaRPr lang="en-US" sz="1100"/>
                    </a:p>
                    <a:p>
                      <a:pPr>
                        <a:lnSpc>
                          <a:spcPts val="1749"/>
                        </a:lnSpc>
                      </a:pPr>
                      <a:endParaRPr lang="en-US" sz="1100"/>
                    </a:p>
                  </a:txBody>
                  <a:tcPr marL="95250" marR="95250" marT="95250" marB="95250" anchor="ctr">
                    <a:lnL w="9525" cap="flat" cmpd="sng" algn="ctr">
                      <a:solidFill>
                        <a:srgbClr val="FFFFFF"/>
                      </a:solidFill>
                      <a:prstDash val="solid"/>
                      <a:round/>
                      <a:headEnd type="none" w="med" len="med"/>
                      <a:tailEnd type="none" w="med" len="med"/>
                    </a:lnL>
                    <a:lnR w="9525" cap="flat" cmpd="sng" algn="ctr">
                      <a:solidFill>
                        <a:srgbClr val="3B75C2"/>
                      </a:solidFill>
                      <a:prstDash val="solid"/>
                      <a:round/>
                      <a:headEnd type="none" w="med" len="med"/>
                      <a:tailEnd type="none" w="med" len="med"/>
                    </a:lnR>
                    <a:lnT w="9525" cap="flat" cmpd="sng" algn="ctr">
                      <a:solidFill>
                        <a:srgbClr val="3B75C2"/>
                      </a:solidFill>
                      <a:prstDash val="solid"/>
                      <a:round/>
                      <a:headEnd type="none" w="med" len="med"/>
                      <a:tailEnd type="none" w="med" len="med"/>
                    </a:lnT>
                    <a:lnB w="9525" cap="flat" cmpd="sng" algn="ctr">
                      <a:solidFill>
                        <a:srgbClr val="3B75C2"/>
                      </a:solidFill>
                      <a:prstDash val="solid"/>
                      <a:round/>
                      <a:headEnd type="none" w="med" len="med"/>
                      <a:tailEnd type="none" w="med" len="med"/>
                    </a:lnB>
                    <a:solidFill>
                      <a:srgbClr val="E0EEFF"/>
                    </a:solidFill>
                  </a:tcPr>
                </a:tc>
                <a:tc>
                  <a:txBody>
                    <a:bodyPr/>
                    <a:lstStyle/>
                    <a:p>
                      <a:pPr algn="l">
                        <a:lnSpc>
                          <a:spcPts val="1199"/>
                        </a:lnSpc>
                        <a:defRPr/>
                      </a:pPr>
                      <a:r>
                        <a:rPr lang="en-US" sz="1199">
                          <a:solidFill>
                            <a:srgbClr val="000000"/>
                          </a:solidFill>
                          <a:latin typeface="Times New Roman"/>
                        </a:rPr>
                        <a:t>Nuestra escuela garantizará que la información relacionada con los programas, reuniones y otras actividades para padres se envíen a los padres de los niños que participen en un formato y, en la medida lo posible, en un idioma que puedan </a:t>
                      </a:r>
                      <a:r>
                        <a:rPr lang="en-US" sz="1199" u="sng">
                          <a:solidFill>
                            <a:srgbClr val="000000"/>
                          </a:solidFill>
                          <a:latin typeface="Times New Roman"/>
                          <a:hlinkClick r:id="rId2" tooltip="https://resources.finalsite.net/images/v1675970534/slcschoolsorg/crjjzbvitgk39hcyfuml/G-26-AP-Spanish-10-20-20.pdf"/>
                        </a:rPr>
                        <a:t>comprender, de acuerdo con nuestro Procedimiento de Traducción e Interpretación del</a:t>
                      </a:r>
                      <a:r>
                        <a:rPr lang="en-US" sz="1199">
                          <a:solidFill>
                            <a:srgbClr val="000000"/>
                          </a:solidFill>
                          <a:latin typeface="Times New Roman"/>
                        </a:rPr>
                        <a:t> </a:t>
                      </a:r>
                      <a:r>
                        <a:rPr lang="en-US" sz="1199" u="sng">
                          <a:solidFill>
                            <a:srgbClr val="000000"/>
                          </a:solidFill>
                          <a:latin typeface="Times New Roman"/>
                          <a:hlinkClick r:id="rId2" tooltip="https://resources.finalsite.net/images/v1675970534/slcschoolsorg/crjjzbvitgk39hcyfuml/G-26-AP-Spanish-10-20-20.pdf"/>
                        </a:rPr>
                        <a:t>Distrito</a:t>
                      </a:r>
                      <a:r>
                        <a:rPr lang="en-US" sz="1199">
                          <a:solidFill>
                            <a:srgbClr val="000000"/>
                          </a:solidFill>
                          <a:latin typeface="Times New Roman"/>
                        </a:rPr>
                        <a:t>.</a:t>
                      </a:r>
                      <a:endParaRPr lang="en-US" sz="1100"/>
                    </a:p>
                    <a:p>
                      <a:pPr>
                        <a:lnSpc>
                          <a:spcPts val="1199"/>
                        </a:lnSpc>
                      </a:pPr>
                      <a:r>
                        <a:rPr lang="en-US" sz="1199">
                          <a:solidFill>
                            <a:srgbClr val="000000"/>
                          </a:solidFill>
                          <a:latin typeface="Times New Roman"/>
                        </a:rPr>
                        <a:t>Our campus will ensure that information related to school and family programs, meetings, and other activities is sent to the families of participating children in a format and, to the extent practicable, in a language the families can understand in accordance with our </a:t>
                      </a:r>
                      <a:r>
                        <a:rPr lang="en-US" sz="1199" u="sng">
                          <a:solidFill>
                            <a:srgbClr val="000000"/>
                          </a:solidFill>
                          <a:latin typeface="Times New Roman"/>
                          <a:hlinkClick r:id="rId3" tooltip="https://resources.finalsite.net/images/v1627421009/springbranchisdcom/yxhgez2v6czmr5nsokkj/SBISDTranslationandInterpretationProcedure_Exhibit1_4132021.pdf"/>
                        </a:rPr>
                        <a:t>District Translation and Interpretation Procedure. </a:t>
                      </a:r>
                    </a:p>
                  </a:txBody>
                  <a:tcPr marL="95250" marR="95250" marT="95250" marB="95250" anchor="ctr">
                    <a:lnL w="9525" cap="flat" cmpd="sng" algn="ctr">
                      <a:solidFill>
                        <a:srgbClr val="3B75C2"/>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3B75C2"/>
                      </a:solidFill>
                      <a:prstDash val="solid"/>
                      <a:round/>
                      <a:headEnd type="none" w="med" len="med"/>
                      <a:tailEnd type="none" w="med" len="med"/>
                    </a:lnT>
                    <a:lnB w="9525" cap="flat" cmpd="sng" algn="ctr">
                      <a:solidFill>
                        <a:srgbClr val="3B75C2"/>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3" name="TextBox 3"/>
          <p:cNvSpPr txBox="1"/>
          <p:nvPr/>
        </p:nvSpPr>
        <p:spPr>
          <a:xfrm>
            <a:off x="892773" y="8844915"/>
            <a:ext cx="6606540" cy="436245"/>
          </a:xfrm>
          <a:prstGeom prst="rect">
            <a:avLst/>
          </a:prstGeom>
        </p:spPr>
        <p:txBody>
          <a:bodyPr lIns="0" tIns="0" rIns="0" bIns="0" rtlCol="0" anchor="t">
            <a:spAutoFit/>
          </a:bodyPr>
          <a:lstStyle/>
          <a:p>
            <a:pPr algn="ctr">
              <a:lnSpc>
                <a:spcPts val="1680"/>
              </a:lnSpc>
            </a:pPr>
            <a:r>
              <a:rPr lang="en-US" sz="1200">
                <a:solidFill>
                  <a:srgbClr val="000000"/>
                </a:solidFill>
                <a:latin typeface="Times New Roman Bold"/>
              </a:rPr>
              <a:t>If you need help translating this document, please contact </a:t>
            </a:r>
            <a:r>
              <a:rPr lang="en-US" sz="1200">
                <a:solidFill>
                  <a:srgbClr val="000000"/>
                </a:solidFill>
                <a:latin typeface="Times New Roman Bold Italics"/>
              </a:rPr>
              <a:t>[insert campus contact]</a:t>
            </a:r>
            <a:r>
              <a:rPr lang="en-US" sz="1200">
                <a:solidFill>
                  <a:srgbClr val="000000"/>
                </a:solidFill>
                <a:latin typeface="Times New Roman Bold"/>
              </a:rPr>
              <a:t>.</a:t>
            </a:r>
          </a:p>
          <a:p>
            <a:pPr algn="ctr">
              <a:lnSpc>
                <a:spcPts val="1680"/>
              </a:lnSpc>
            </a:pPr>
            <a:r>
              <a:rPr lang="en-US" sz="1200">
                <a:solidFill>
                  <a:srgbClr val="000000"/>
                </a:solidFill>
                <a:latin typeface="Times New Roman Bold"/>
              </a:rPr>
              <a:t>Si necesita ayuda para traducir este documento, comuníquese con </a:t>
            </a:r>
            <a:r>
              <a:rPr lang="en-US" sz="1200">
                <a:solidFill>
                  <a:srgbClr val="000000"/>
                </a:solidFill>
                <a:latin typeface="Times New Roman Bold Italics"/>
              </a:rPr>
              <a:t>[insertar contacto del campus]</a:t>
            </a:r>
            <a:r>
              <a:rPr lang="en-US" sz="1200">
                <a:solidFill>
                  <a:srgbClr val="000000"/>
                </a:solidFill>
                <a:latin typeface="Times New Roman Bold"/>
              </a:rPr>
              <a:t>.</a:t>
            </a:r>
          </a:p>
        </p:txBody>
      </p:sp>
      <p:sp>
        <p:nvSpPr>
          <p:cNvPr id="4" name="Freeform 4"/>
          <p:cNvSpPr/>
          <p:nvPr/>
        </p:nvSpPr>
        <p:spPr>
          <a:xfrm>
            <a:off x="3584062" y="9324753"/>
            <a:ext cx="636543" cy="650879"/>
          </a:xfrm>
          <a:custGeom>
            <a:avLst/>
            <a:gdLst/>
            <a:ahLst/>
            <a:cxnLst/>
            <a:rect l="l" t="t" r="r" b="b"/>
            <a:pathLst>
              <a:path w="636543" h="650879">
                <a:moveTo>
                  <a:pt x="0" y="0"/>
                </a:moveTo>
                <a:lnTo>
                  <a:pt x="636543" y="0"/>
                </a:lnTo>
                <a:lnTo>
                  <a:pt x="636543" y="650879"/>
                </a:lnTo>
                <a:lnTo>
                  <a:pt x="0" y="650879"/>
                </a:lnTo>
                <a:lnTo>
                  <a:pt x="0" y="0"/>
                </a:lnTo>
                <a:close/>
              </a:path>
            </a:pathLst>
          </a:custGeom>
          <a:blipFill>
            <a:blip r:embed="rId4"/>
            <a:stretch>
              <a:fillRect/>
            </a:stretch>
          </a:blipFill>
        </p:spPr>
        <p:txBody>
          <a:bodyPr/>
          <a:lstStyle/>
          <a:p>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2077</Words>
  <Application>Microsoft Office PowerPoint</Application>
  <PresentationFormat>Custom</PresentationFormat>
  <Paragraphs>93</Paragraphs>
  <Slides>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Times New Roman Bold</vt:lpstr>
      <vt:lpstr>Times New Roman</vt:lpstr>
      <vt:lpstr>Times New Roman Bold Italics</vt:lpstr>
      <vt:lpstr>Arial</vt:lpstr>
      <vt:lpstr>Times New Roman Italics</vt:lpstr>
      <vt:lpstr>Calibri</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 of Parent and Family Engagement Campus Policy TEMPLATE ENG/SPANFINAL</dc:title>
  <dc:creator>Henny, Bianca</dc:creator>
  <cp:lastModifiedBy>Hagan, Becky</cp:lastModifiedBy>
  <cp:revision>2</cp:revision>
  <cp:lastPrinted>2024-09-12T13:11:39Z</cp:lastPrinted>
  <dcterms:created xsi:type="dcterms:W3CDTF">2006-08-16T00:00:00Z</dcterms:created>
  <dcterms:modified xsi:type="dcterms:W3CDTF">2024-09-12T13:11:56Z</dcterms:modified>
  <dc:identifier>DAFq_K_nDiM</dc:identifier>
</cp:coreProperties>
</file>