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sldIdLst>
    <p:sldId id="256" r:id="rId5"/>
    <p:sldId id="263" r:id="rId6"/>
    <p:sldId id="274" r:id="rId7"/>
    <p:sldId id="281" r:id="rId8"/>
    <p:sldId id="279" r:id="rId9"/>
    <p:sldId id="282" r:id="rId10"/>
    <p:sldId id="283" r:id="rId11"/>
    <p:sldId id="275" r:id="rId12"/>
    <p:sldId id="280" r:id="rId13"/>
    <p:sldId id="273" r:id="rId14"/>
    <p:sldId id="271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66FEDE-553D-DAFC-43D9-CD4251BCB5F2}" v="16" dt="2023-02-27T21:24:53.480"/>
    <p1510:client id="{46ED55F0-988A-B680-FEB5-93C57C495190}" v="1278" dt="2023-02-27T02:27:24.826"/>
    <p1510:client id="{6FA48025-C564-EBFC-6DBA-B0D4CB581FF0}" v="127" dt="2023-02-27T15:41:08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CF93F7-EBFA-43E2-843F-76235AECE9FD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BA238AA-7997-4ADC-AE10-138FE44B66D3}">
      <dgm:prSet/>
      <dgm:spPr/>
      <dgm:t>
        <a:bodyPr/>
        <a:lstStyle/>
        <a:p>
          <a:r>
            <a:rPr lang="en-US" dirty="0"/>
            <a:t>Sign up</a:t>
          </a:r>
        </a:p>
      </dgm:t>
    </dgm:pt>
    <dgm:pt modelId="{E1E2F3C2-F833-4AD3-B189-CFE51797EC53}" type="parTrans" cxnId="{277B7558-CB1D-4BA1-B2E2-43D38EDA8831}">
      <dgm:prSet/>
      <dgm:spPr/>
      <dgm:t>
        <a:bodyPr/>
        <a:lstStyle/>
        <a:p>
          <a:endParaRPr lang="en-US"/>
        </a:p>
      </dgm:t>
    </dgm:pt>
    <dgm:pt modelId="{319E6EFD-EBA0-4E33-BE61-63B6B0DB08AB}" type="sibTrans" cxnId="{277B7558-CB1D-4BA1-B2E2-43D38EDA8831}">
      <dgm:prSet/>
      <dgm:spPr/>
      <dgm:t>
        <a:bodyPr/>
        <a:lstStyle/>
        <a:p>
          <a:endParaRPr lang="en-US"/>
        </a:p>
      </dgm:t>
    </dgm:pt>
    <dgm:pt modelId="{FD51FF14-7879-44EB-B1F7-E6E1D5D45A86}">
      <dgm:prSet/>
      <dgm:spPr/>
      <dgm:t>
        <a:bodyPr/>
        <a:lstStyle/>
        <a:p>
          <a:r>
            <a:rPr lang="en-US" dirty="0"/>
            <a:t>Sign up for remind: Text @</a:t>
          </a:r>
          <a:r>
            <a:rPr lang="en-US" dirty="0">
              <a:latin typeface="Rockwell Condensed" panose="02060603050405020104"/>
            </a:rPr>
            <a:t>NHSFHS23</a:t>
          </a:r>
          <a:r>
            <a:rPr lang="en-US" dirty="0"/>
            <a:t> to 81010</a:t>
          </a:r>
        </a:p>
      </dgm:t>
    </dgm:pt>
    <dgm:pt modelId="{FC9265C8-1EBE-4456-8056-C597ABEC7A3A}" type="parTrans" cxnId="{534ED5E8-4E5B-42AC-A218-F99FE62BB5AA}">
      <dgm:prSet/>
      <dgm:spPr/>
      <dgm:t>
        <a:bodyPr/>
        <a:lstStyle/>
        <a:p>
          <a:endParaRPr lang="en-US"/>
        </a:p>
      </dgm:t>
    </dgm:pt>
    <dgm:pt modelId="{04BDAEF3-8DB6-4DF5-B50D-7A5B343E9508}" type="sibTrans" cxnId="{534ED5E8-4E5B-42AC-A218-F99FE62BB5AA}">
      <dgm:prSet/>
      <dgm:spPr/>
      <dgm:t>
        <a:bodyPr/>
        <a:lstStyle/>
        <a:p>
          <a:endParaRPr lang="en-US"/>
        </a:p>
      </dgm:t>
    </dgm:pt>
    <dgm:pt modelId="{C67AAF5B-E716-4450-A655-FEB576F746E1}">
      <dgm:prSet/>
      <dgm:spPr/>
      <dgm:t>
        <a:bodyPr/>
        <a:lstStyle/>
        <a:p>
          <a:r>
            <a:rPr lang="en-US" dirty="0"/>
            <a:t>Check</a:t>
          </a:r>
        </a:p>
      </dgm:t>
    </dgm:pt>
    <dgm:pt modelId="{5C13A7CA-05FD-4168-A102-0023FDB8962E}" type="parTrans" cxnId="{E96D14C3-B200-48FE-A95E-5C315CB0E694}">
      <dgm:prSet/>
      <dgm:spPr/>
      <dgm:t>
        <a:bodyPr/>
        <a:lstStyle/>
        <a:p>
          <a:endParaRPr lang="en-US"/>
        </a:p>
      </dgm:t>
    </dgm:pt>
    <dgm:pt modelId="{B6F743D0-E98F-4DE3-AC63-93DA27780C3F}" type="sibTrans" cxnId="{E96D14C3-B200-48FE-A95E-5C315CB0E694}">
      <dgm:prSet/>
      <dgm:spPr/>
      <dgm:t>
        <a:bodyPr/>
        <a:lstStyle/>
        <a:p>
          <a:endParaRPr lang="en-US"/>
        </a:p>
      </dgm:t>
    </dgm:pt>
    <dgm:pt modelId="{256FBF30-654D-432B-A89D-6D706F43EEE9}">
      <dgm:prSet/>
      <dgm:spPr/>
      <dgm:t>
        <a:bodyPr/>
        <a:lstStyle/>
        <a:p>
          <a:r>
            <a:rPr lang="en-US" dirty="0"/>
            <a:t>Check school issued email: Download the Outlook app </a:t>
          </a:r>
        </a:p>
      </dgm:t>
    </dgm:pt>
    <dgm:pt modelId="{08A67EE4-0945-4650-A720-24D7E57AFE7B}" type="parTrans" cxnId="{2FBDFE47-9B92-419F-BCDB-DD03786E925D}">
      <dgm:prSet/>
      <dgm:spPr/>
      <dgm:t>
        <a:bodyPr/>
        <a:lstStyle/>
        <a:p>
          <a:endParaRPr lang="en-US"/>
        </a:p>
      </dgm:t>
    </dgm:pt>
    <dgm:pt modelId="{028179AA-9052-4E8A-B95D-FC1F808CFE29}" type="sibTrans" cxnId="{2FBDFE47-9B92-419F-BCDB-DD03786E925D}">
      <dgm:prSet/>
      <dgm:spPr/>
      <dgm:t>
        <a:bodyPr/>
        <a:lstStyle/>
        <a:p>
          <a:endParaRPr lang="en-US"/>
        </a:p>
      </dgm:t>
    </dgm:pt>
    <dgm:pt modelId="{B09CAB5E-038D-432F-96AD-48A311BC728A}">
      <dgm:prSet phldr="0"/>
      <dgm:spPr/>
      <dgm:t>
        <a:bodyPr/>
        <a:lstStyle/>
        <a:p>
          <a:r>
            <a:rPr lang="en-US" dirty="0">
              <a:latin typeface="Rockwell Condensed" panose="02060603050405020104"/>
            </a:rPr>
            <a:t>Website</a:t>
          </a:r>
          <a:endParaRPr lang="en-US" dirty="0"/>
        </a:p>
      </dgm:t>
    </dgm:pt>
    <dgm:pt modelId="{4C316E55-1F0D-4A76-8E83-9B2AB27E1CC8}" type="parTrans" cxnId="{0C38C913-1285-4330-954C-C11EBEE515B0}">
      <dgm:prSet/>
      <dgm:spPr/>
      <dgm:t>
        <a:bodyPr/>
        <a:lstStyle/>
        <a:p>
          <a:endParaRPr lang="en-US"/>
        </a:p>
      </dgm:t>
    </dgm:pt>
    <dgm:pt modelId="{2DF7B40C-9FF4-4841-9BCD-F4C34C1279EE}" type="sibTrans" cxnId="{0C38C913-1285-4330-954C-C11EBEE515B0}">
      <dgm:prSet/>
      <dgm:spPr/>
      <dgm:t>
        <a:bodyPr/>
        <a:lstStyle/>
        <a:p>
          <a:endParaRPr lang="en-US"/>
        </a:p>
      </dgm:t>
    </dgm:pt>
    <dgm:pt modelId="{25A23B83-2678-428E-B20F-80F7D36CF427}">
      <dgm:prSet/>
      <dgm:spPr/>
      <dgm:t>
        <a:bodyPr/>
        <a:lstStyle/>
        <a:p>
          <a:r>
            <a:rPr lang="en-US" dirty="0"/>
            <a:t>Check School Website frequently!</a:t>
          </a:r>
        </a:p>
      </dgm:t>
    </dgm:pt>
    <dgm:pt modelId="{2ACD8328-DD12-4900-8C4E-20FF259375DA}" type="parTrans" cxnId="{513697C6-1192-4595-9DAD-AC225F28A093}">
      <dgm:prSet/>
      <dgm:spPr/>
      <dgm:t>
        <a:bodyPr/>
        <a:lstStyle/>
        <a:p>
          <a:endParaRPr lang="en-US"/>
        </a:p>
      </dgm:t>
    </dgm:pt>
    <dgm:pt modelId="{4ED1045A-2343-4680-982B-3154DAB95DD8}" type="sibTrans" cxnId="{513697C6-1192-4595-9DAD-AC225F28A093}">
      <dgm:prSet/>
      <dgm:spPr/>
      <dgm:t>
        <a:bodyPr/>
        <a:lstStyle/>
        <a:p>
          <a:endParaRPr lang="en-US"/>
        </a:p>
      </dgm:t>
    </dgm:pt>
    <dgm:pt modelId="{8E56547C-4F49-43AA-812E-0D2C797B61FF}">
      <dgm:prSet phldr="0"/>
      <dgm:spPr/>
      <dgm:t>
        <a:bodyPr/>
        <a:lstStyle/>
        <a:p>
          <a:pPr rtl="0"/>
          <a:r>
            <a:rPr lang="en-US" dirty="0">
              <a:latin typeface="Rockwell Condensed" panose="02060603050405020104"/>
            </a:rPr>
            <a:t>Be</a:t>
          </a:r>
          <a:endParaRPr lang="en-US" dirty="0"/>
        </a:p>
      </dgm:t>
    </dgm:pt>
    <dgm:pt modelId="{BB409967-E083-4FAC-B48F-16FF78609272}" type="parTrans" cxnId="{9F410764-E431-4A98-B1D5-B9F0265F5522}">
      <dgm:prSet/>
      <dgm:spPr/>
      <dgm:t>
        <a:bodyPr/>
        <a:lstStyle/>
        <a:p>
          <a:endParaRPr lang="en-US"/>
        </a:p>
      </dgm:t>
    </dgm:pt>
    <dgm:pt modelId="{C43F7E49-942E-4AF3-B3A3-44BF939841C6}" type="sibTrans" cxnId="{9F410764-E431-4A98-B1D5-B9F0265F5522}">
      <dgm:prSet/>
      <dgm:spPr/>
      <dgm:t>
        <a:bodyPr/>
        <a:lstStyle/>
        <a:p>
          <a:endParaRPr lang="en-US"/>
        </a:p>
      </dgm:t>
    </dgm:pt>
    <dgm:pt modelId="{C72E0963-766E-4C2C-B19C-906EAAB6AD81}">
      <dgm:prSet/>
      <dgm:spPr/>
      <dgm:t>
        <a:bodyPr/>
        <a:lstStyle/>
        <a:p>
          <a:r>
            <a:rPr lang="en-US" dirty="0"/>
            <a:t>STUDENTS MUST BE RESPONSIBLE FOR STAYING UP TO DATE ON ALL CLUB MEETINGS/ACTIVITIES</a:t>
          </a:r>
        </a:p>
      </dgm:t>
    </dgm:pt>
    <dgm:pt modelId="{D3978161-CE79-4358-BF92-82049091E03D}" type="parTrans" cxnId="{97CAD009-703F-4AEE-9C25-261AE63C7EE4}">
      <dgm:prSet/>
      <dgm:spPr/>
      <dgm:t>
        <a:bodyPr/>
        <a:lstStyle/>
        <a:p>
          <a:endParaRPr lang="en-US"/>
        </a:p>
      </dgm:t>
    </dgm:pt>
    <dgm:pt modelId="{0837B459-579A-4C2A-8E18-78DC0C1B05A4}" type="sibTrans" cxnId="{97CAD009-703F-4AEE-9C25-261AE63C7EE4}">
      <dgm:prSet/>
      <dgm:spPr/>
      <dgm:t>
        <a:bodyPr/>
        <a:lstStyle/>
        <a:p>
          <a:endParaRPr lang="en-US"/>
        </a:p>
      </dgm:t>
    </dgm:pt>
    <dgm:pt modelId="{52A902C4-5A9D-452E-AC43-E0DB65A543BB}" type="pres">
      <dgm:prSet presAssocID="{69CF93F7-EBFA-43E2-843F-76235AECE9FD}" presName="Name0" presStyleCnt="0">
        <dgm:presLayoutVars>
          <dgm:dir/>
          <dgm:animLvl val="lvl"/>
          <dgm:resizeHandles val="exact"/>
        </dgm:presLayoutVars>
      </dgm:prSet>
      <dgm:spPr/>
    </dgm:pt>
    <dgm:pt modelId="{8AA03884-418D-40F7-920E-6356C34E301F}" type="pres">
      <dgm:prSet presAssocID="{EBA238AA-7997-4ADC-AE10-138FE44B66D3}" presName="linNode" presStyleCnt="0"/>
      <dgm:spPr/>
    </dgm:pt>
    <dgm:pt modelId="{010D85FA-51B9-43A2-8D9A-6D558FBFDB0C}" type="pres">
      <dgm:prSet presAssocID="{EBA238AA-7997-4ADC-AE10-138FE44B66D3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EC57C015-D348-44D6-B74D-E52E9ADDDB65}" type="pres">
      <dgm:prSet presAssocID="{EBA238AA-7997-4ADC-AE10-138FE44B66D3}" presName="descendantText" presStyleLbl="alignAccFollowNode1" presStyleIdx="0" presStyleCnt="4">
        <dgm:presLayoutVars>
          <dgm:bulletEnabled/>
        </dgm:presLayoutVars>
      </dgm:prSet>
      <dgm:spPr/>
    </dgm:pt>
    <dgm:pt modelId="{B60B75D5-1846-455C-B569-837A93393B0A}" type="pres">
      <dgm:prSet presAssocID="{319E6EFD-EBA0-4E33-BE61-63B6B0DB08AB}" presName="sp" presStyleCnt="0"/>
      <dgm:spPr/>
    </dgm:pt>
    <dgm:pt modelId="{DFEEC5F0-4A4B-4490-876F-77D82B3A6FF9}" type="pres">
      <dgm:prSet presAssocID="{C67AAF5B-E716-4450-A655-FEB576F746E1}" presName="linNode" presStyleCnt="0"/>
      <dgm:spPr/>
    </dgm:pt>
    <dgm:pt modelId="{6A0542D8-1E9E-4B21-9DAB-1F1DA941468E}" type="pres">
      <dgm:prSet presAssocID="{C67AAF5B-E716-4450-A655-FEB576F746E1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9274DDE7-8B09-47E2-A268-0E1C348A2E16}" type="pres">
      <dgm:prSet presAssocID="{C67AAF5B-E716-4450-A655-FEB576F746E1}" presName="descendantText" presStyleLbl="alignAccFollowNode1" presStyleIdx="1" presStyleCnt="4">
        <dgm:presLayoutVars>
          <dgm:bulletEnabled/>
        </dgm:presLayoutVars>
      </dgm:prSet>
      <dgm:spPr/>
    </dgm:pt>
    <dgm:pt modelId="{D8353295-12F8-4C92-8199-D28983644C99}" type="pres">
      <dgm:prSet presAssocID="{B6F743D0-E98F-4DE3-AC63-93DA27780C3F}" presName="sp" presStyleCnt="0"/>
      <dgm:spPr/>
    </dgm:pt>
    <dgm:pt modelId="{E63ED8C5-FC55-496A-A5E3-4AC8693B7C4D}" type="pres">
      <dgm:prSet presAssocID="{B09CAB5E-038D-432F-96AD-48A311BC728A}" presName="linNode" presStyleCnt="0"/>
      <dgm:spPr/>
    </dgm:pt>
    <dgm:pt modelId="{BE0DB364-85A1-45DA-B796-44C039CA45F8}" type="pres">
      <dgm:prSet presAssocID="{B09CAB5E-038D-432F-96AD-48A311BC728A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0DEE2336-1563-4079-AE63-B797DCCABA5F}" type="pres">
      <dgm:prSet presAssocID="{B09CAB5E-038D-432F-96AD-48A311BC728A}" presName="descendantText" presStyleLbl="alignAccFollowNode1" presStyleIdx="2" presStyleCnt="4">
        <dgm:presLayoutVars>
          <dgm:bulletEnabled/>
        </dgm:presLayoutVars>
      </dgm:prSet>
      <dgm:spPr/>
    </dgm:pt>
    <dgm:pt modelId="{61F68CFD-9CD3-45B9-87C7-52B208279AE6}" type="pres">
      <dgm:prSet presAssocID="{2DF7B40C-9FF4-4841-9BCD-F4C34C1279EE}" presName="sp" presStyleCnt="0"/>
      <dgm:spPr/>
    </dgm:pt>
    <dgm:pt modelId="{6162DB1D-9BDC-49AA-AE4F-0D8FBC092F6C}" type="pres">
      <dgm:prSet presAssocID="{8E56547C-4F49-43AA-812E-0D2C797B61FF}" presName="linNode" presStyleCnt="0"/>
      <dgm:spPr/>
    </dgm:pt>
    <dgm:pt modelId="{BE2EE0D1-4B64-4DE9-B977-BC07A8041443}" type="pres">
      <dgm:prSet presAssocID="{8E56547C-4F49-43AA-812E-0D2C797B61FF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1A4E4206-14A7-4C46-B71B-3C41EB1C9E2B}" type="pres">
      <dgm:prSet presAssocID="{8E56547C-4F49-43AA-812E-0D2C797B61FF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97CAD009-703F-4AEE-9C25-261AE63C7EE4}" srcId="{8E56547C-4F49-43AA-812E-0D2C797B61FF}" destId="{C72E0963-766E-4C2C-B19C-906EAAB6AD81}" srcOrd="0" destOrd="0" parTransId="{D3978161-CE79-4358-BF92-82049091E03D}" sibTransId="{0837B459-579A-4C2A-8E18-78DC0C1B05A4}"/>
    <dgm:cxn modelId="{90864510-E52D-4137-B36F-97812ED50EC0}" type="presOf" srcId="{EBA238AA-7997-4ADC-AE10-138FE44B66D3}" destId="{010D85FA-51B9-43A2-8D9A-6D558FBFDB0C}" srcOrd="0" destOrd="0" presId="urn:microsoft.com/office/officeart/2016/7/layout/VerticalSolidActionList"/>
    <dgm:cxn modelId="{0C38C913-1285-4330-954C-C11EBEE515B0}" srcId="{69CF93F7-EBFA-43E2-843F-76235AECE9FD}" destId="{B09CAB5E-038D-432F-96AD-48A311BC728A}" srcOrd="2" destOrd="0" parTransId="{4C316E55-1F0D-4A76-8E83-9B2AB27E1CC8}" sibTransId="{2DF7B40C-9FF4-4841-9BCD-F4C34C1279EE}"/>
    <dgm:cxn modelId="{7AD19133-3603-4CAB-AB01-547916C1FE9A}" type="presOf" srcId="{8E56547C-4F49-43AA-812E-0D2C797B61FF}" destId="{BE2EE0D1-4B64-4DE9-B977-BC07A8041443}" srcOrd="0" destOrd="0" presId="urn:microsoft.com/office/officeart/2016/7/layout/VerticalSolidActionList"/>
    <dgm:cxn modelId="{41A02035-4C49-472D-B0BB-EC8852544358}" type="presOf" srcId="{C67AAF5B-E716-4450-A655-FEB576F746E1}" destId="{6A0542D8-1E9E-4B21-9DAB-1F1DA941468E}" srcOrd="0" destOrd="0" presId="urn:microsoft.com/office/officeart/2016/7/layout/VerticalSolidActionList"/>
    <dgm:cxn modelId="{9D6A523F-CED5-4730-96C8-9C4362B07D70}" type="presOf" srcId="{C72E0963-766E-4C2C-B19C-906EAAB6AD81}" destId="{1A4E4206-14A7-4C46-B71B-3C41EB1C9E2B}" srcOrd="0" destOrd="0" presId="urn:microsoft.com/office/officeart/2016/7/layout/VerticalSolidActionList"/>
    <dgm:cxn modelId="{0ECA7A5C-4C2F-439C-AD50-830A23B06F11}" type="presOf" srcId="{B09CAB5E-038D-432F-96AD-48A311BC728A}" destId="{BE0DB364-85A1-45DA-B796-44C039CA45F8}" srcOrd="0" destOrd="0" presId="urn:microsoft.com/office/officeart/2016/7/layout/VerticalSolidActionList"/>
    <dgm:cxn modelId="{1541255F-1F2B-4DA3-A230-358078D34C5C}" type="presOf" srcId="{FD51FF14-7879-44EB-B1F7-E6E1D5D45A86}" destId="{EC57C015-D348-44D6-B74D-E52E9ADDDB65}" srcOrd="0" destOrd="0" presId="urn:microsoft.com/office/officeart/2016/7/layout/VerticalSolidActionList"/>
    <dgm:cxn modelId="{D02EF642-6B9C-4A2F-B184-D44C7210102D}" type="presOf" srcId="{25A23B83-2678-428E-B20F-80F7D36CF427}" destId="{0DEE2336-1563-4079-AE63-B797DCCABA5F}" srcOrd="0" destOrd="0" presId="urn:microsoft.com/office/officeart/2016/7/layout/VerticalSolidActionList"/>
    <dgm:cxn modelId="{9EB19543-85EE-4411-B523-5F2C324D5896}" type="presOf" srcId="{69CF93F7-EBFA-43E2-843F-76235AECE9FD}" destId="{52A902C4-5A9D-452E-AC43-E0DB65A543BB}" srcOrd="0" destOrd="0" presId="urn:microsoft.com/office/officeart/2016/7/layout/VerticalSolidActionList"/>
    <dgm:cxn modelId="{9F410764-E431-4A98-B1D5-B9F0265F5522}" srcId="{69CF93F7-EBFA-43E2-843F-76235AECE9FD}" destId="{8E56547C-4F49-43AA-812E-0D2C797B61FF}" srcOrd="3" destOrd="0" parTransId="{BB409967-E083-4FAC-B48F-16FF78609272}" sibTransId="{C43F7E49-942E-4AF3-B3A3-44BF939841C6}"/>
    <dgm:cxn modelId="{2FBDFE47-9B92-419F-BCDB-DD03786E925D}" srcId="{C67AAF5B-E716-4450-A655-FEB576F746E1}" destId="{256FBF30-654D-432B-A89D-6D706F43EEE9}" srcOrd="0" destOrd="0" parTransId="{08A67EE4-0945-4650-A720-24D7E57AFE7B}" sibTransId="{028179AA-9052-4E8A-B95D-FC1F808CFE29}"/>
    <dgm:cxn modelId="{277B7558-CB1D-4BA1-B2E2-43D38EDA8831}" srcId="{69CF93F7-EBFA-43E2-843F-76235AECE9FD}" destId="{EBA238AA-7997-4ADC-AE10-138FE44B66D3}" srcOrd="0" destOrd="0" parTransId="{E1E2F3C2-F833-4AD3-B189-CFE51797EC53}" sibTransId="{319E6EFD-EBA0-4E33-BE61-63B6B0DB08AB}"/>
    <dgm:cxn modelId="{3F4724A3-0268-47AF-8DB1-1385C0DA34E0}" type="presOf" srcId="{256FBF30-654D-432B-A89D-6D706F43EEE9}" destId="{9274DDE7-8B09-47E2-A268-0E1C348A2E16}" srcOrd="0" destOrd="0" presId="urn:microsoft.com/office/officeart/2016/7/layout/VerticalSolidActionList"/>
    <dgm:cxn modelId="{E96D14C3-B200-48FE-A95E-5C315CB0E694}" srcId="{69CF93F7-EBFA-43E2-843F-76235AECE9FD}" destId="{C67AAF5B-E716-4450-A655-FEB576F746E1}" srcOrd="1" destOrd="0" parTransId="{5C13A7CA-05FD-4168-A102-0023FDB8962E}" sibTransId="{B6F743D0-E98F-4DE3-AC63-93DA27780C3F}"/>
    <dgm:cxn modelId="{513697C6-1192-4595-9DAD-AC225F28A093}" srcId="{B09CAB5E-038D-432F-96AD-48A311BC728A}" destId="{25A23B83-2678-428E-B20F-80F7D36CF427}" srcOrd="0" destOrd="0" parTransId="{2ACD8328-DD12-4900-8C4E-20FF259375DA}" sibTransId="{4ED1045A-2343-4680-982B-3154DAB95DD8}"/>
    <dgm:cxn modelId="{534ED5E8-4E5B-42AC-A218-F99FE62BB5AA}" srcId="{EBA238AA-7997-4ADC-AE10-138FE44B66D3}" destId="{FD51FF14-7879-44EB-B1F7-E6E1D5D45A86}" srcOrd="0" destOrd="0" parTransId="{FC9265C8-1EBE-4456-8056-C597ABEC7A3A}" sibTransId="{04BDAEF3-8DB6-4DF5-B50D-7A5B343E9508}"/>
    <dgm:cxn modelId="{F5F55A5D-4B0C-4EAB-AE4D-FDD1B24E107B}" type="presParOf" srcId="{52A902C4-5A9D-452E-AC43-E0DB65A543BB}" destId="{8AA03884-418D-40F7-920E-6356C34E301F}" srcOrd="0" destOrd="0" presId="urn:microsoft.com/office/officeart/2016/7/layout/VerticalSolidActionList"/>
    <dgm:cxn modelId="{757B2C6F-35CA-4966-9BC3-23E4C577EF83}" type="presParOf" srcId="{8AA03884-418D-40F7-920E-6356C34E301F}" destId="{010D85FA-51B9-43A2-8D9A-6D558FBFDB0C}" srcOrd="0" destOrd="0" presId="urn:microsoft.com/office/officeart/2016/7/layout/VerticalSolidActionList"/>
    <dgm:cxn modelId="{18FDC13F-0E37-45EE-ADE0-3F54E2017D2D}" type="presParOf" srcId="{8AA03884-418D-40F7-920E-6356C34E301F}" destId="{EC57C015-D348-44D6-B74D-E52E9ADDDB65}" srcOrd="1" destOrd="0" presId="urn:microsoft.com/office/officeart/2016/7/layout/VerticalSolidActionList"/>
    <dgm:cxn modelId="{C8294A44-7B58-4B57-9256-A3A36ACC62D5}" type="presParOf" srcId="{52A902C4-5A9D-452E-AC43-E0DB65A543BB}" destId="{B60B75D5-1846-455C-B569-837A93393B0A}" srcOrd="1" destOrd="0" presId="urn:microsoft.com/office/officeart/2016/7/layout/VerticalSolidActionList"/>
    <dgm:cxn modelId="{8BDA845B-60F1-49C3-B099-C13A180B6876}" type="presParOf" srcId="{52A902C4-5A9D-452E-AC43-E0DB65A543BB}" destId="{DFEEC5F0-4A4B-4490-876F-77D82B3A6FF9}" srcOrd="2" destOrd="0" presId="urn:microsoft.com/office/officeart/2016/7/layout/VerticalSolidActionList"/>
    <dgm:cxn modelId="{D6F6AC23-44A7-4AF5-A4A6-A3FA45CC3B08}" type="presParOf" srcId="{DFEEC5F0-4A4B-4490-876F-77D82B3A6FF9}" destId="{6A0542D8-1E9E-4B21-9DAB-1F1DA941468E}" srcOrd="0" destOrd="0" presId="urn:microsoft.com/office/officeart/2016/7/layout/VerticalSolidActionList"/>
    <dgm:cxn modelId="{AD2D56D8-8C91-4E94-81C9-48CB345914FA}" type="presParOf" srcId="{DFEEC5F0-4A4B-4490-876F-77D82B3A6FF9}" destId="{9274DDE7-8B09-47E2-A268-0E1C348A2E16}" srcOrd="1" destOrd="0" presId="urn:microsoft.com/office/officeart/2016/7/layout/VerticalSolidActionList"/>
    <dgm:cxn modelId="{A9471709-536E-4213-B774-BABD8456746A}" type="presParOf" srcId="{52A902C4-5A9D-452E-AC43-E0DB65A543BB}" destId="{D8353295-12F8-4C92-8199-D28983644C99}" srcOrd="3" destOrd="0" presId="urn:microsoft.com/office/officeart/2016/7/layout/VerticalSolidActionList"/>
    <dgm:cxn modelId="{B935829B-66B2-40FA-82C7-D2FB09C4C564}" type="presParOf" srcId="{52A902C4-5A9D-452E-AC43-E0DB65A543BB}" destId="{E63ED8C5-FC55-496A-A5E3-4AC8693B7C4D}" srcOrd="4" destOrd="0" presId="urn:microsoft.com/office/officeart/2016/7/layout/VerticalSolidActionList"/>
    <dgm:cxn modelId="{35216F3B-9A63-47FB-A319-92E3A0C7998D}" type="presParOf" srcId="{E63ED8C5-FC55-496A-A5E3-4AC8693B7C4D}" destId="{BE0DB364-85A1-45DA-B796-44C039CA45F8}" srcOrd="0" destOrd="0" presId="urn:microsoft.com/office/officeart/2016/7/layout/VerticalSolidActionList"/>
    <dgm:cxn modelId="{F41660C0-4EAA-4FC6-A4D1-2F22F42BE13C}" type="presParOf" srcId="{E63ED8C5-FC55-496A-A5E3-4AC8693B7C4D}" destId="{0DEE2336-1563-4079-AE63-B797DCCABA5F}" srcOrd="1" destOrd="0" presId="urn:microsoft.com/office/officeart/2016/7/layout/VerticalSolidActionList"/>
    <dgm:cxn modelId="{7F445865-DB09-4FB1-B3F7-AC670EB87463}" type="presParOf" srcId="{52A902C4-5A9D-452E-AC43-E0DB65A543BB}" destId="{61F68CFD-9CD3-45B9-87C7-52B208279AE6}" srcOrd="5" destOrd="0" presId="urn:microsoft.com/office/officeart/2016/7/layout/VerticalSolidActionList"/>
    <dgm:cxn modelId="{D05D0F0A-F197-4CEA-9087-E1FA7B429E0C}" type="presParOf" srcId="{52A902C4-5A9D-452E-AC43-E0DB65A543BB}" destId="{6162DB1D-9BDC-49AA-AE4F-0D8FBC092F6C}" srcOrd="6" destOrd="0" presId="urn:microsoft.com/office/officeart/2016/7/layout/VerticalSolidActionList"/>
    <dgm:cxn modelId="{52F157BC-ACAF-4E2B-8FC2-05E2B218EA8A}" type="presParOf" srcId="{6162DB1D-9BDC-49AA-AE4F-0D8FBC092F6C}" destId="{BE2EE0D1-4B64-4DE9-B977-BC07A8041443}" srcOrd="0" destOrd="0" presId="urn:microsoft.com/office/officeart/2016/7/layout/VerticalSolidActionList"/>
    <dgm:cxn modelId="{E8999CA5-A087-48E9-A006-95E38A35B661}" type="presParOf" srcId="{6162DB1D-9BDC-49AA-AE4F-0D8FBC092F6C}" destId="{1A4E4206-14A7-4C46-B71B-3C41EB1C9E2B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7C015-D348-44D6-B74D-E52E9ADDDB65}">
      <dsp:nvSpPr>
        <dsp:cNvPr id="0" name=""/>
        <dsp:cNvSpPr/>
      </dsp:nvSpPr>
      <dsp:spPr>
        <a:xfrm>
          <a:off x="828796" y="2494"/>
          <a:ext cx="3315184" cy="12923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24" tIns="328258" rIns="64324" bIns="32825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Sign up for remind: Text @</a:t>
          </a:r>
          <a:r>
            <a:rPr lang="en-US" sz="1500" kern="1200" dirty="0">
              <a:latin typeface="Rockwell Condensed" panose="02060603050405020104"/>
            </a:rPr>
            <a:t>NHSFHS23</a:t>
          </a:r>
          <a:r>
            <a:rPr lang="en-US" sz="1500" kern="1200" dirty="0"/>
            <a:t> to 81010</a:t>
          </a:r>
        </a:p>
      </dsp:txBody>
      <dsp:txXfrm>
        <a:off x="828796" y="2494"/>
        <a:ext cx="3315184" cy="1292352"/>
      </dsp:txXfrm>
    </dsp:sp>
    <dsp:sp modelId="{010D85FA-51B9-43A2-8D9A-6D558FBFDB0C}">
      <dsp:nvSpPr>
        <dsp:cNvPr id="0" name=""/>
        <dsp:cNvSpPr/>
      </dsp:nvSpPr>
      <dsp:spPr>
        <a:xfrm>
          <a:off x="0" y="2494"/>
          <a:ext cx="828796" cy="12923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7" tIns="127656" rIns="43857" bIns="12765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Sign up</a:t>
          </a:r>
        </a:p>
      </dsp:txBody>
      <dsp:txXfrm>
        <a:off x="0" y="2494"/>
        <a:ext cx="828796" cy="1292352"/>
      </dsp:txXfrm>
    </dsp:sp>
    <dsp:sp modelId="{9274DDE7-8B09-47E2-A268-0E1C348A2E16}">
      <dsp:nvSpPr>
        <dsp:cNvPr id="0" name=""/>
        <dsp:cNvSpPr/>
      </dsp:nvSpPr>
      <dsp:spPr>
        <a:xfrm>
          <a:off x="828796" y="1372389"/>
          <a:ext cx="3315184" cy="1292352"/>
        </a:xfrm>
        <a:prstGeom prst="rect">
          <a:avLst/>
        </a:prstGeom>
        <a:solidFill>
          <a:schemeClr val="accent2">
            <a:tint val="40000"/>
            <a:alpha val="90000"/>
            <a:hueOff val="658188"/>
            <a:satOff val="-1724"/>
            <a:lumOff val="61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58188"/>
              <a:satOff val="-1724"/>
              <a:lumOff val="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24" tIns="328258" rIns="64324" bIns="32825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Check school issued email: Download the Outlook app </a:t>
          </a:r>
        </a:p>
      </dsp:txBody>
      <dsp:txXfrm>
        <a:off x="828796" y="1372389"/>
        <a:ext cx="3315184" cy="1292352"/>
      </dsp:txXfrm>
    </dsp:sp>
    <dsp:sp modelId="{6A0542D8-1E9E-4B21-9DAB-1F1DA941468E}">
      <dsp:nvSpPr>
        <dsp:cNvPr id="0" name=""/>
        <dsp:cNvSpPr/>
      </dsp:nvSpPr>
      <dsp:spPr>
        <a:xfrm>
          <a:off x="0" y="1372389"/>
          <a:ext cx="828796" cy="1292352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7" tIns="127656" rIns="43857" bIns="12765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Check</a:t>
          </a:r>
        </a:p>
      </dsp:txBody>
      <dsp:txXfrm>
        <a:off x="0" y="1372389"/>
        <a:ext cx="828796" cy="1292352"/>
      </dsp:txXfrm>
    </dsp:sp>
    <dsp:sp modelId="{0DEE2336-1563-4079-AE63-B797DCCABA5F}">
      <dsp:nvSpPr>
        <dsp:cNvPr id="0" name=""/>
        <dsp:cNvSpPr/>
      </dsp:nvSpPr>
      <dsp:spPr>
        <a:xfrm>
          <a:off x="828796" y="2742283"/>
          <a:ext cx="3315184" cy="1292352"/>
        </a:xfrm>
        <a:prstGeom prst="rect">
          <a:avLst/>
        </a:prstGeom>
        <a:solidFill>
          <a:schemeClr val="accent2">
            <a:tint val="40000"/>
            <a:alpha val="90000"/>
            <a:hueOff val="1316376"/>
            <a:satOff val="-3449"/>
            <a:lumOff val="12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316376"/>
              <a:satOff val="-3449"/>
              <a:lumOff val="1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24" tIns="328258" rIns="64324" bIns="32825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Check School Website frequently!</a:t>
          </a:r>
        </a:p>
      </dsp:txBody>
      <dsp:txXfrm>
        <a:off x="828796" y="2742283"/>
        <a:ext cx="3315184" cy="1292352"/>
      </dsp:txXfrm>
    </dsp:sp>
    <dsp:sp modelId="{BE0DB364-85A1-45DA-B796-44C039CA45F8}">
      <dsp:nvSpPr>
        <dsp:cNvPr id="0" name=""/>
        <dsp:cNvSpPr/>
      </dsp:nvSpPr>
      <dsp:spPr>
        <a:xfrm>
          <a:off x="0" y="2742283"/>
          <a:ext cx="828796" cy="1292352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7" tIns="127656" rIns="43857" bIns="12765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Rockwell Condensed" panose="02060603050405020104"/>
            </a:rPr>
            <a:t>Website</a:t>
          </a:r>
          <a:endParaRPr lang="en-US" sz="1900" kern="1200" dirty="0"/>
        </a:p>
      </dsp:txBody>
      <dsp:txXfrm>
        <a:off x="0" y="2742283"/>
        <a:ext cx="828796" cy="1292352"/>
      </dsp:txXfrm>
    </dsp:sp>
    <dsp:sp modelId="{1A4E4206-14A7-4C46-B71B-3C41EB1C9E2B}">
      <dsp:nvSpPr>
        <dsp:cNvPr id="0" name=""/>
        <dsp:cNvSpPr/>
      </dsp:nvSpPr>
      <dsp:spPr>
        <a:xfrm>
          <a:off x="828796" y="4112177"/>
          <a:ext cx="3315184" cy="1292352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24" tIns="328258" rIns="64324" bIns="32825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STUDENTS MUST BE RESPONSIBLE FOR STAYING UP TO DATE ON ALL CLUB MEETINGS/ACTIVITIES</a:t>
          </a:r>
        </a:p>
      </dsp:txBody>
      <dsp:txXfrm>
        <a:off x="828796" y="4112177"/>
        <a:ext cx="3315184" cy="1292352"/>
      </dsp:txXfrm>
    </dsp:sp>
    <dsp:sp modelId="{BE2EE0D1-4B64-4DE9-B977-BC07A8041443}">
      <dsp:nvSpPr>
        <dsp:cNvPr id="0" name=""/>
        <dsp:cNvSpPr/>
      </dsp:nvSpPr>
      <dsp:spPr>
        <a:xfrm>
          <a:off x="0" y="4112177"/>
          <a:ext cx="828796" cy="1292352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7" tIns="127656" rIns="43857" bIns="127656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Rockwell Condensed" panose="02060603050405020104"/>
            </a:rPr>
            <a:t>Be</a:t>
          </a:r>
          <a:endParaRPr lang="en-US" sz="1900" kern="1200" dirty="0"/>
        </a:p>
      </dsp:txBody>
      <dsp:txXfrm>
        <a:off x="0" y="4112177"/>
        <a:ext cx="828796" cy="1292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94662-72FB-8941-8F15-3108263DF06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D02B5-B0A6-A542-BC50-904F06B1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04C-D7CF-4861-95F0-3F5ACF508755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4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4B-F41A-4540-8EEC-C29B4F79802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3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989E-5397-49EE-B0F5-E72D9FFD7EC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1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42F-EA91-460E-9436-9A6C9B1CB0C6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0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3D4350-0632-4F67-B357-AFC21C62564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9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1A35-803D-44FA-BA88-E6B5FB34758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6CED-B3EE-49D9-9922-CBB48E543356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631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F9237B0-CC05-45CB-9D8E-44851499E325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705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777-83B6-4CFA-89A1-52400FB2059F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8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A2A1-C9A8-42DC-AF5F-29D58FE3A81E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28B6-2144-4760-B3DF-18C646FA52B1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51F38EA-B09F-4C97-9264-D1353869D1E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9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iwithek.at/index.php/Die_Bew%C3%A4hrungsprobe_auf_dem_Masenberg_bei_P%C3%B6llau" TargetMode="External"/><Relationship Id="rId7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664CB4-B2D2-4732-AB2C-939321E99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3168EC-D910-4109-8158-A433124BB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928117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EB50A5-ED88-4DB9-A0A0-1370FEEE6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4" y="1110053"/>
            <a:ext cx="4973574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91D1AC-07FA-034E-8003-8519C3B2D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117" y="1432223"/>
            <a:ext cx="4474102" cy="3357976"/>
          </a:xfrm>
        </p:spPr>
        <p:txBody>
          <a:bodyPr anchor="ctr">
            <a:normAutofit/>
          </a:bodyPr>
          <a:lstStyle/>
          <a:p>
            <a:r>
              <a:rPr lang="en-US" sz="7000" dirty="0"/>
              <a:t>NATIONAL HONOR SOCIETY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448D1-872A-9640-9EF3-5C66530EC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17" y="4790199"/>
            <a:ext cx="4474102" cy="6687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Meeting #7</a:t>
            </a:r>
            <a:endParaRPr lang="en-US" sz="1400" dirty="0">
              <a:solidFill>
                <a:srgbClr val="000000"/>
              </a:solidFill>
              <a:cs typeface="Calibri"/>
            </a:endParaRPr>
          </a:p>
          <a:p>
            <a:r>
              <a:rPr lang="en-US" sz="1400" dirty="0">
                <a:solidFill>
                  <a:srgbClr val="000000"/>
                </a:solidFill>
              </a:rPr>
              <a:t>February 27th, 2023</a:t>
            </a:r>
            <a:endParaRPr lang="en-US" sz="1400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A47C27-8894-42A7-8D01-C902DA9B7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0625" y="5780565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B4BD81D-EAC7-4C48-A5FD-A1156EC84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35190" y="5257800"/>
            <a:ext cx="810678" cy="1080902"/>
            <a:chOff x="9685338" y="4460675"/>
            <a:chExt cx="1080904" cy="10809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CAF43F4-8892-4C5D-A8ED-C423F5175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D028E2F-5F35-49A4-86F5-81814931EB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6343DCF-3882-4CF3-A9A9-A1CD187588A7}"/>
              </a:ext>
            </a:extLst>
          </p:cNvPr>
          <p:cNvSpPr txBox="1"/>
          <p:nvPr/>
        </p:nvSpPr>
        <p:spPr>
          <a:xfrm>
            <a:off x="5709423" y="1761893"/>
            <a:ext cx="3044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Please be sure to sign in</a:t>
            </a:r>
          </a:p>
        </p:txBody>
      </p:sp>
    </p:spTree>
    <p:extLst>
      <p:ext uri="{BB962C8B-B14F-4D97-AF65-F5344CB8AC3E}">
        <p14:creationId xmlns:p14="http://schemas.microsoft.com/office/powerpoint/2010/main" val="3285086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658" y="1382165"/>
            <a:ext cx="3651884" cy="151798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ea typeface="+mj-lt"/>
                <a:cs typeface="+mj-lt"/>
              </a:rPr>
              <a:t>Treasurer's Report</a:t>
            </a:r>
            <a:endParaRPr lang="en-US" dirty="0">
              <a:solidFill>
                <a:srgbClr val="000000"/>
              </a:solidFill>
              <a:cs typeface="Calibri Light"/>
            </a:endParaRPr>
          </a:p>
        </p:txBody>
      </p:sp>
      <p:pic>
        <p:nvPicPr>
          <p:cNvPr id="4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5093741C-943B-4C3D-97EB-15A8988F73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745" r="22972" b="2"/>
          <a:stretch/>
        </p:blipFill>
        <p:spPr>
          <a:xfrm>
            <a:off x="-7399" y="401980"/>
            <a:ext cx="4586799" cy="6456021"/>
          </a:xfrm>
          <a:custGeom>
            <a:avLst/>
            <a:gdLst/>
            <a:ahLst/>
            <a:cxnLst/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96349AB3-1BD3-41E1-8979-1DBDCB5CD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399" y="401980"/>
            <a:ext cx="4586799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blipFill dpi="0" rotWithShape="1">
            <a:blip r:embed="rId4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658" y="3007389"/>
            <a:ext cx="3651885" cy="30658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0000"/>
                </a:solidFill>
              </a:rPr>
              <a:t>Current Balance $</a:t>
            </a:r>
            <a:r>
              <a:rPr lang="en-US" sz="1600" dirty="0">
                <a:ea typeface="+mn-lt"/>
                <a:cs typeface="+mn-lt"/>
              </a:rPr>
              <a:t>2,092.10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ea typeface="+mn-lt"/>
                <a:cs typeface="+mn-lt"/>
              </a:rPr>
              <a:t>as of 2/22/2023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0000"/>
                </a:solidFill>
                <a:cs typeface="Calibri" panose="020F0502020204030204"/>
              </a:rPr>
              <a:t>Reminder NHS is still accepting  yearly donations, see point tracker for details.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0000"/>
                </a:solidFill>
                <a:cs typeface="Calibri" panose="020F0502020204030204"/>
              </a:rPr>
              <a:t>Suggested/voluntary donations are $20/year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rgbClr val="000000"/>
              </a:solidFill>
              <a:highlight>
                <a:srgbClr val="FFFF00"/>
              </a:highlight>
              <a:cs typeface="Calibri" panose="020F0502020204030204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361456" y="6195813"/>
            <a:chExt cx="548640" cy="54864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184755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7" y="1465790"/>
            <a:ext cx="3572023" cy="3941345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Upcoming Dates </a:t>
            </a:r>
            <a:endParaRPr lang="en-US" sz="5200">
              <a:latin typeface="Rockwell Condense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FFBD-81F2-6F48-B0FB-D0FCAD4E1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4336" y="822324"/>
            <a:ext cx="4258462" cy="5171220"/>
          </a:xfrm>
        </p:spPr>
        <p:txBody>
          <a:bodyPr vert="horz" lIns="68580" tIns="34290" rIns="68580" bIns="34290" rtlCol="0" anchor="ctr">
            <a:noAutofit/>
          </a:bodyPr>
          <a:lstStyle/>
          <a:p>
            <a:pPr marL="0" indent="0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sz="1400" dirty="0">
              <a:highlight>
                <a:srgbClr val="FFFF00"/>
              </a:highlight>
              <a:cs typeface="Calibri" panose="020F0502020204030204"/>
            </a:endParaRPr>
          </a:p>
          <a:p>
            <a:pPr marL="0" indent="0" algn="ctr">
              <a:buNone/>
            </a:pPr>
            <a:endParaRPr lang="en-US" sz="1400" dirty="0">
              <a:cs typeface="Calibri" panose="020F0502020204030204"/>
            </a:endParaRPr>
          </a:p>
          <a:p>
            <a:pPr marL="0" indent="0" algn="ctr">
              <a:buNone/>
            </a:pPr>
            <a:endParaRPr lang="en-US" dirty="0"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dirty="0">
                <a:cs typeface="Calibri" panose="020F0502020204030204"/>
              </a:rPr>
              <a:t>Seal of Civic Engagement Application/ Hours/Project</a:t>
            </a:r>
          </a:p>
          <a:p>
            <a:pPr marL="0" indent="0" algn="ctr">
              <a:buNone/>
            </a:pPr>
            <a:r>
              <a:rPr lang="en-US" dirty="0">
                <a:cs typeface="Calibri" panose="020F0502020204030204"/>
              </a:rPr>
              <a:t>Due April 2023</a:t>
            </a:r>
          </a:p>
          <a:p>
            <a:pPr marL="0" indent="0" algn="ctr">
              <a:buNone/>
            </a:pPr>
            <a:endParaRPr lang="en-US" dirty="0"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dirty="0">
                <a:cs typeface="Calibri" panose="020F0502020204030204"/>
              </a:rPr>
              <a:t>    Community Service and Point Tracker due </a:t>
            </a:r>
          </a:p>
          <a:p>
            <a:pPr marL="0" indent="0" algn="ctr">
              <a:buNone/>
            </a:pPr>
            <a:r>
              <a:rPr lang="en-US" dirty="0">
                <a:cs typeface="Calibri" panose="020F0502020204030204"/>
              </a:rPr>
              <a:t>May 11</a:t>
            </a:r>
            <a:r>
              <a:rPr lang="en-US" baseline="30000" dirty="0">
                <a:cs typeface="Calibri" panose="020F0502020204030204"/>
              </a:rPr>
              <a:t>th</a:t>
            </a:r>
            <a:r>
              <a:rPr lang="en-US" dirty="0">
                <a:cs typeface="Calibri" panose="020F0502020204030204"/>
              </a:rPr>
              <a:t> </a:t>
            </a:r>
          </a:p>
          <a:p>
            <a:pPr marL="0" indent="0" algn="ctr">
              <a:buNone/>
            </a:pPr>
            <a:endParaRPr lang="en-US" sz="1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64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2286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776" y="1679569"/>
            <a:ext cx="2624148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4600" y="1864667"/>
            <a:ext cx="2346500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C46FB-5665-A74B-829E-610022AF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8" y="2376862"/>
            <a:ext cx="1980485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Club Information 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169508" y="3398744"/>
            <a:ext cx="3657600" cy="60512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65E90D-D9DB-4E2D-B27A-30315B9FA1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791908"/>
              </p:ext>
            </p:extLst>
          </p:nvPr>
        </p:nvGraphicFramePr>
        <p:xfrm>
          <a:off x="4575661" y="725488"/>
          <a:ext cx="4143981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19376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2712-F89E-4BBF-B6E0-6D7D2388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Agenda 2/27/2023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FBA86-E64C-43D9-A0C6-7812DFAAB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Active Member List</a:t>
            </a:r>
            <a:endParaRPr lang="en-US" dirty="0">
              <a:cs typeface="Calibri"/>
            </a:endParaRP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Recap of Recent Events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Krispy Kreme Restaurant Fundraiser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Spring Festival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Treat Week 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Future Cabinet Candidates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Treasurer's Report</a:t>
            </a:r>
            <a:endParaRPr lang="en-US" dirty="0"/>
          </a:p>
          <a:p>
            <a:pPr>
              <a:buClr>
                <a:srgbClr val="9E3611"/>
              </a:buClr>
            </a:pPr>
            <a:r>
              <a:rPr lang="en-US" dirty="0">
                <a:ea typeface="+mn-lt"/>
                <a:cs typeface="Calibri"/>
              </a:rPr>
              <a:t>State Seal of Civic Engagement</a:t>
            </a:r>
          </a:p>
          <a:p>
            <a:pPr>
              <a:buClr>
                <a:srgbClr val="9E3611"/>
              </a:buClr>
            </a:pPr>
            <a:r>
              <a:rPr lang="en-US" dirty="0">
                <a:cs typeface="Calibri"/>
              </a:rPr>
              <a:t>Upcoming Dates of Interest</a:t>
            </a:r>
            <a:endParaRPr lang="en-US" dirty="0"/>
          </a:p>
          <a:p>
            <a:pPr>
              <a:buClr>
                <a:srgbClr val="9E3611"/>
              </a:buClr>
            </a:pPr>
            <a:endParaRPr lang="en-US" dirty="0">
              <a:cs typeface="Calibri"/>
            </a:endParaRPr>
          </a:p>
          <a:p>
            <a:pPr>
              <a:buClr>
                <a:srgbClr val="9E3611"/>
              </a:buClr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313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Active Member List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791" y="4117583"/>
            <a:ext cx="7316375" cy="145259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* List will posted on the club website soon, only Active Members are eligible for graduation recognition/stole.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>
              <a:ea typeface="+mn-lt"/>
              <a:cs typeface="+mn-lt"/>
            </a:endParaRPr>
          </a:p>
          <a:p>
            <a:pPr algn="ctr">
              <a:buNone/>
            </a:pPr>
            <a:r>
              <a:rPr lang="en-US" sz="1800" b="1" dirty="0"/>
              <a:t>*If you know any sophomores, encourage them to apply!!</a:t>
            </a:r>
          </a:p>
          <a:p>
            <a:pPr algn="ctr">
              <a:buNone/>
            </a:pPr>
            <a:r>
              <a:rPr lang="en-US" sz="1800" b="1" dirty="0"/>
              <a:t>The following are requirements to remain an active member in NHS:         </a:t>
            </a:r>
            <a:endParaRPr lang="en-US" sz="1800"/>
          </a:p>
          <a:p>
            <a:pPr algn="ctr">
              <a:buNone/>
            </a:pPr>
            <a:r>
              <a:rPr lang="en-US" sz="1800" b="1" dirty="0">
                <a:ea typeface="+mn-lt"/>
                <a:cs typeface="+mn-lt"/>
              </a:rPr>
              <a:t>Maintain a 3.25 academic G.P.A. prior to and during membership</a:t>
            </a:r>
            <a:endParaRPr lang="en-US" sz="1800" b="1" dirty="0"/>
          </a:p>
          <a:p>
            <a:pPr algn="ctr">
              <a:buNone/>
            </a:pPr>
            <a:r>
              <a:rPr lang="en-US" sz="1800" b="1" dirty="0">
                <a:ea typeface="+mn-lt"/>
                <a:cs typeface="+mn-lt"/>
              </a:rPr>
              <a:t>Attend meetings, demonstrate leadership and strong character</a:t>
            </a:r>
            <a:endParaRPr lang="en-US" sz="1800" dirty="0">
              <a:ea typeface="+mn-lt"/>
              <a:cs typeface="+mn-lt"/>
            </a:endParaRPr>
          </a:p>
          <a:p>
            <a:pPr algn="ctr">
              <a:buNone/>
            </a:pPr>
            <a:r>
              <a:rPr lang="en-US" sz="1800" b="1" dirty="0">
                <a:ea typeface="+mn-lt"/>
                <a:cs typeface="+mn-lt"/>
              </a:rPr>
              <a:t>    </a:t>
            </a:r>
            <a:endParaRPr lang="en-US" sz="1800" dirty="0">
              <a:ea typeface="+mn-lt"/>
              <a:cs typeface="+mn-lt"/>
            </a:endParaRPr>
          </a:p>
          <a:p>
            <a:pPr algn="ctr">
              <a:buNone/>
            </a:pPr>
            <a:r>
              <a:rPr lang="en-US" sz="1800" b="1" dirty="0">
                <a:ea typeface="+mn-lt"/>
                <a:cs typeface="+mn-lt"/>
              </a:rPr>
              <a:t>Complete 20 hours of community service each year (10 each semester) and submit a summary essay.</a:t>
            </a:r>
            <a:endParaRPr lang="en-US" sz="3200" dirty="0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179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cs typeface="Calibri Light"/>
              </a:rPr>
              <a:t>Recap of recent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A1D61-A6E5-B71B-4E5B-CB5B3195311F}"/>
              </a:ext>
            </a:extLst>
          </p:cNvPr>
          <p:cNvSpPr txBox="1"/>
          <p:nvPr/>
        </p:nvSpPr>
        <p:spPr>
          <a:xfrm>
            <a:off x="804231" y="5418406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1AA9E9-6B61-E8AD-271C-1989E20F608C}"/>
              </a:ext>
            </a:extLst>
          </p:cNvPr>
          <p:cNvSpPr txBox="1"/>
          <p:nvPr/>
        </p:nvSpPr>
        <p:spPr>
          <a:xfrm>
            <a:off x="438321" y="2189993"/>
            <a:ext cx="8426833" cy="41917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500" dirty="0">
                <a:ea typeface="+mn-lt"/>
                <a:cs typeface="+mn-lt"/>
              </a:rPr>
              <a:t>Food Fair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500" dirty="0">
                <a:ea typeface="+mn-lt"/>
                <a:cs typeface="+mn-lt"/>
              </a:rPr>
              <a:t>Sold churros w/ option of toppings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500" dirty="0">
                <a:ea typeface="+mn-lt"/>
                <a:cs typeface="+mn-lt"/>
              </a:rPr>
              <a:t>Made $202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500" dirty="0">
                <a:ea typeface="+mn-lt"/>
                <a:cs typeface="+mn-lt"/>
              </a:rPr>
              <a:t>NHS Community Cleanup</a:t>
            </a:r>
            <a:endParaRPr lang="en-US" dirty="0">
              <a:ea typeface="+mn-lt"/>
              <a:cs typeface="+mn-lt"/>
            </a:endParaRP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25 people attended &amp; finished cleaning entire campus by 12:00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After cleanup, members worked on cleaning out leadership bins, organizing leadership classroom, and writing thank you notes for teachers</a:t>
            </a:r>
          </a:p>
        </p:txBody>
      </p:sp>
    </p:spTree>
    <p:extLst>
      <p:ext uri="{BB962C8B-B14F-4D97-AF65-F5344CB8AC3E}">
        <p14:creationId xmlns:p14="http://schemas.microsoft.com/office/powerpoint/2010/main" val="345125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Rockwell Condensed"/>
                <a:ea typeface="+mj-lt"/>
                <a:cs typeface="+mj-lt"/>
              </a:rPr>
              <a:t>Krispy </a:t>
            </a:r>
            <a:r>
              <a:rPr lang="en-US" dirty="0" err="1">
                <a:latin typeface="Rockwell Condensed"/>
                <a:ea typeface="+mj-lt"/>
                <a:cs typeface="+mj-lt"/>
              </a:rPr>
              <a:t>kreme</a:t>
            </a:r>
            <a:r>
              <a:rPr lang="en-US" dirty="0">
                <a:latin typeface="Rockwell Condensed"/>
                <a:ea typeface="+mj-lt"/>
                <a:cs typeface="+mj-lt"/>
              </a:rPr>
              <a:t> </a:t>
            </a:r>
            <a:br>
              <a:rPr lang="en-US" dirty="0">
                <a:latin typeface="Rockwell Condensed"/>
                <a:ea typeface="+mj-lt"/>
                <a:cs typeface="+mj-lt"/>
              </a:rPr>
            </a:br>
            <a:r>
              <a:rPr lang="en-US" dirty="0">
                <a:latin typeface="Rockwell Condensed"/>
                <a:ea typeface="+mj-lt"/>
                <a:cs typeface="+mj-lt"/>
              </a:rPr>
              <a:t>restaurant fundraiser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A1D61-A6E5-B71B-4E5B-CB5B3195311F}"/>
              </a:ext>
            </a:extLst>
          </p:cNvPr>
          <p:cNvSpPr txBox="1"/>
          <p:nvPr/>
        </p:nvSpPr>
        <p:spPr>
          <a:xfrm>
            <a:off x="804231" y="5418406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F03B67C3-F70F-CB20-DF10-7DE6DE3120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751" y="2267769"/>
            <a:ext cx="9026106" cy="440717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A7E394E-7041-0701-647D-2962B7DBA3DE}"/>
              </a:ext>
            </a:extLst>
          </p:cNvPr>
          <p:cNvSpPr/>
          <p:nvPr/>
        </p:nvSpPr>
        <p:spPr>
          <a:xfrm>
            <a:off x="4677275" y="4211052"/>
            <a:ext cx="4097547" cy="13370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 descr="Qr code&#10;&#10;Description automatically generated">
            <a:extLst>
              <a:ext uri="{FF2B5EF4-FFF2-40B4-BE49-F238E27FC236}">
                <a16:creationId xmlns:a16="http://schemas.microsoft.com/office/drawing/2014/main" id="{2AE776A7-EE45-4F10-96F3-43420FF542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7836" y="4538572"/>
            <a:ext cx="2582892" cy="2324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3766BD-9746-ED8E-707D-25268064C9F6}"/>
              </a:ext>
            </a:extLst>
          </p:cNvPr>
          <p:cNvSpPr txBox="1"/>
          <p:nvPr/>
        </p:nvSpPr>
        <p:spPr>
          <a:xfrm>
            <a:off x="4574838" y="4081277"/>
            <a:ext cx="311345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LAST DAY TO PURCHASE IS TOMORROW</a:t>
            </a:r>
          </a:p>
        </p:txBody>
      </p:sp>
    </p:spTree>
    <p:extLst>
      <p:ext uri="{BB962C8B-B14F-4D97-AF65-F5344CB8AC3E}">
        <p14:creationId xmlns:p14="http://schemas.microsoft.com/office/powerpoint/2010/main" val="2176867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03" y="627935"/>
            <a:ext cx="7543800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a typeface="+mj-lt"/>
                <a:cs typeface="+mj-lt"/>
              </a:rPr>
              <a:t>Spring Festival 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Tuesday April 4</a:t>
            </a:r>
            <a:r>
              <a:rPr lang="en-US" baseline="30000" dirty="0">
                <a:ea typeface="+mj-lt"/>
                <a:cs typeface="+mj-lt"/>
              </a:rPr>
              <a:t>th</a:t>
            </a:r>
            <a:r>
              <a:rPr lang="en-US" dirty="0">
                <a:ea typeface="+mj-lt"/>
                <a:cs typeface="+mj-lt"/>
              </a:rPr>
              <a:t> 2023, 4:30-7pm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A1D61-A6E5-B71B-4E5B-CB5B3195311F}"/>
              </a:ext>
            </a:extLst>
          </p:cNvPr>
          <p:cNvSpPr txBox="1"/>
          <p:nvPr/>
        </p:nvSpPr>
        <p:spPr>
          <a:xfrm>
            <a:off x="804231" y="5418406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B5DA4-3610-818C-DACC-DC96CBB06A46}"/>
              </a:ext>
            </a:extLst>
          </p:cNvPr>
          <p:cNvSpPr txBox="1"/>
          <p:nvPr/>
        </p:nvSpPr>
        <p:spPr>
          <a:xfrm>
            <a:off x="249807" y="2320412"/>
            <a:ext cx="8894193" cy="38779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New partnership with Little Falcons! Spring Festival will now have food trucks 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NHS will be selling popcorn and flavored lemonade + have a water balloon toss.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If you’re part of a different club, encourage them to sign up for a booth! (Text Remind code @springhass to 81010 to sign your club up for Spring Festival)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Volunteer hours through the event and helping with work parties. Work parties will be scheduled towards end of Spring Break and day before.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34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03" y="627935"/>
            <a:ext cx="7543800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a typeface="+mj-lt"/>
                <a:cs typeface="+mj-lt"/>
              </a:rPr>
              <a:t>Spring Festival 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Tuesday April 4</a:t>
            </a:r>
            <a:r>
              <a:rPr lang="en-US" baseline="30000" dirty="0">
                <a:ea typeface="+mj-lt"/>
                <a:cs typeface="+mj-lt"/>
              </a:rPr>
              <a:t>th</a:t>
            </a:r>
            <a:r>
              <a:rPr lang="en-US" dirty="0">
                <a:ea typeface="+mj-lt"/>
                <a:cs typeface="+mj-lt"/>
              </a:rPr>
              <a:t> 2023, 4:30-7pm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A1D61-A6E5-B71B-4E5B-CB5B3195311F}"/>
              </a:ext>
            </a:extLst>
          </p:cNvPr>
          <p:cNvSpPr txBox="1"/>
          <p:nvPr/>
        </p:nvSpPr>
        <p:spPr>
          <a:xfrm>
            <a:off x="804231" y="5418406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B5DA4-3610-818C-DACC-DC96CBB06A46}"/>
              </a:ext>
            </a:extLst>
          </p:cNvPr>
          <p:cNvSpPr txBox="1"/>
          <p:nvPr/>
        </p:nvSpPr>
        <p:spPr>
          <a:xfrm>
            <a:off x="249807" y="2320412"/>
            <a:ext cx="8894193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Clubs already signed up read as follows: Little Falcons, NHS( obviously), Math Club, D&amp;D, Center Stage, Key Club, and FCCLA. There is one more position to be taken to fundraise at the event however booths for activities for the community are always welcome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If you’re part of a different club, encourage them to sign up for a booth! (Text Remind code @springhass to 81010 to sign your club up for Spring Festival)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13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Treat Week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403" y="2320412"/>
            <a:ext cx="7026962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D3E85F-91BE-4AD5-877D-9BFA881DBF45}"/>
              </a:ext>
            </a:extLst>
          </p:cNvPr>
          <p:cNvSpPr txBox="1"/>
          <p:nvPr/>
        </p:nvSpPr>
        <p:spPr>
          <a:xfrm>
            <a:off x="691850" y="1987826"/>
            <a:ext cx="7636523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/>
              <a:t>April 10</a:t>
            </a:r>
            <a:r>
              <a:rPr lang="en-US" sz="2800" baseline="30000" dirty="0"/>
              <a:t>th</a:t>
            </a:r>
            <a:r>
              <a:rPr lang="en-US" sz="2800" dirty="0"/>
              <a:t>-14</a:t>
            </a:r>
            <a:r>
              <a:rPr lang="en-US" sz="2800" baseline="30000" dirty="0"/>
              <a:t>th</a:t>
            </a:r>
            <a:r>
              <a:rPr lang="en-US" sz="2800" dirty="0"/>
              <a:t> before school</a:t>
            </a:r>
            <a:endParaRPr lang="en-US" dirty="0"/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Booth will be in main quad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/>
              <a:t>Selling cupcakes, muffins, candy, and more!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/>
              <a:t>Donations such as cups, napkins, snacks etc will count towards your trackers 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328A0-34CD-440B-A16C-02AF745CF105}"/>
              </a:ext>
            </a:extLst>
          </p:cNvPr>
          <p:cNvSpPr txBox="1"/>
          <p:nvPr/>
        </p:nvSpPr>
        <p:spPr>
          <a:xfrm>
            <a:off x="406075" y="6075401"/>
            <a:ext cx="2676525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4EAFA6-09F5-46BB-BB19-6D819A5DB507}"/>
              </a:ext>
            </a:extLst>
          </p:cNvPr>
          <p:cNvSpPr txBox="1"/>
          <p:nvPr/>
        </p:nvSpPr>
        <p:spPr>
          <a:xfrm>
            <a:off x="5697557" y="6087183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02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50A73-7F2E-4FA8-92E2-715CE958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2023-2024 Officer positions 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1AE7F-F1F1-4989-9E51-E49FF162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162" y="2320412"/>
            <a:ext cx="3474023" cy="38517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cs typeface="Calibri" panose="020F0502020204030204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>
              <a:highlight>
                <a:srgbClr val="FFFF00"/>
              </a:highlight>
              <a:cs typeface="Calibri" panose="020F0502020204030204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F62007-5E22-44DD-A1E4-E411A11A4485}"/>
              </a:ext>
            </a:extLst>
          </p:cNvPr>
          <p:cNvSpPr txBox="1"/>
          <p:nvPr/>
        </p:nvSpPr>
        <p:spPr>
          <a:xfrm>
            <a:off x="932761" y="2089532"/>
            <a:ext cx="7104042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/>
              <a:t>For those that have responded a general meeting will be held.  Check your emails soon (sometime this week) for an email from Mr. Hollister.</a:t>
            </a:r>
            <a:endParaRPr lang="en-US" sz="3200" dirty="0"/>
          </a:p>
          <a:p>
            <a:endParaRPr lang="en-US" sz="3200" b="1" dirty="0"/>
          </a:p>
          <a:p>
            <a:r>
              <a:rPr lang="en-US" sz="3200" b="1" dirty="0"/>
              <a:t>This will be a general email.</a:t>
            </a:r>
          </a:p>
        </p:txBody>
      </p:sp>
    </p:spTree>
    <p:extLst>
      <p:ext uri="{BB962C8B-B14F-4D97-AF65-F5344CB8AC3E}">
        <p14:creationId xmlns:p14="http://schemas.microsoft.com/office/powerpoint/2010/main" val="2903761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0cdd138-1ceb-4390-aef2-59a336f59ac9">
      <UserInfo>
        <DisplayName>Allison Felix</DisplayName>
        <AccountId>20</AccountId>
        <AccountType/>
      </UserInfo>
      <UserInfo>
        <DisplayName>Sheila Angelo</DisplayName>
        <AccountId>22</AccountId>
        <AccountType/>
      </UserInfo>
      <UserInfo>
        <DisplayName>Rachael Woodcock</DisplayName>
        <AccountId>23</AccountId>
        <AccountType/>
      </UserInfo>
      <UserInfo>
        <DisplayName>Alice Cartwright</DisplayName>
        <AccountId>24</AccountId>
        <AccountType/>
      </UserInfo>
      <UserInfo>
        <DisplayName>Michael Miller</DisplayName>
        <AccountId>31</AccountId>
        <AccountType/>
      </UserInfo>
      <UserInfo>
        <DisplayName>Sevanah Melgoza</DisplayName>
        <AccountId>47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6D81CA75C33468D1ADB1BEACF1C6C" ma:contentTypeVersion="6" ma:contentTypeDescription="Create a new document." ma:contentTypeScope="" ma:versionID="74ae88bea069a8e089e424a5aca4fed6">
  <xsd:schema xmlns:xsd="http://www.w3.org/2001/XMLSchema" xmlns:xs="http://www.w3.org/2001/XMLSchema" xmlns:p="http://schemas.microsoft.com/office/2006/metadata/properties" xmlns:ns2="00cdd138-1ceb-4390-aef2-59a336f59ac9" xmlns:ns3="e53f31a3-3e5d-4840-87e7-edab174877dd" targetNamespace="http://schemas.microsoft.com/office/2006/metadata/properties" ma:root="true" ma:fieldsID="59b1a527913a2d3fa037f3364cccaf06" ns2:_="" ns3:_="">
    <xsd:import namespace="00cdd138-1ceb-4390-aef2-59a336f59ac9"/>
    <xsd:import namespace="e53f31a3-3e5d-4840-87e7-edab174877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dd138-1ceb-4390-aef2-59a336f59ac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f31a3-3e5d-4840-87e7-edab17487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291895-25C0-4CB8-9766-2BAA2B66D1F4}">
  <ds:schemaRefs>
    <ds:schemaRef ds:uri="http://schemas.microsoft.com/office/2006/metadata/properties"/>
    <ds:schemaRef ds:uri="http://www.w3.org/2000/xmlns/"/>
    <ds:schemaRef ds:uri="00cdd138-1ceb-4390-aef2-59a336f59ac9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18AD5C5-1E81-4DA6-8338-A3822318B01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0cdd138-1ceb-4390-aef2-59a336f59ac9"/>
    <ds:schemaRef ds:uri="e53f31a3-3e5d-4840-87e7-edab174877d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BECB29-29A6-417D-9052-54D8DCBD60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192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Wood Type</vt:lpstr>
      <vt:lpstr>NATIONAL HONOR SOCIETY </vt:lpstr>
      <vt:lpstr>Agenda 2/27/2023</vt:lpstr>
      <vt:lpstr>Active Member List</vt:lpstr>
      <vt:lpstr>Recap of recent events</vt:lpstr>
      <vt:lpstr>Krispy kreme  restaurant fundraiser</vt:lpstr>
      <vt:lpstr>Spring Festival  Tuesday April 4th 2023, 4:30-7pm</vt:lpstr>
      <vt:lpstr>Spring Festival  Tuesday April 4th 2023, 4:30-7pm</vt:lpstr>
      <vt:lpstr>Treat Week</vt:lpstr>
      <vt:lpstr>2023-2024 Officer positions </vt:lpstr>
      <vt:lpstr>Treasurer's Report</vt:lpstr>
      <vt:lpstr>Upcoming Dates </vt:lpstr>
      <vt:lpstr>Club Information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HONOR SOCIETY</dc:title>
  <dc:creator>Allison Felix</dc:creator>
  <cp:lastModifiedBy>Leticia Gonzalez</cp:lastModifiedBy>
  <cp:revision>450</cp:revision>
  <dcterms:created xsi:type="dcterms:W3CDTF">2021-08-11T18:50:27Z</dcterms:created>
  <dcterms:modified xsi:type="dcterms:W3CDTF">2023-03-13T19:01:01Z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0x010100EA26D81CA75C33468D1ADB1BEACF1C6C</vt:lpwstr>
  </property>
</Properties>
</file>