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772" r:id="rId3"/>
  </p:sldMasterIdLst>
  <p:notesMasterIdLst>
    <p:notesMasterId r:id="rId18"/>
  </p:notesMasterIdLst>
  <p:sldIdLst>
    <p:sldId id="256" r:id="rId4"/>
    <p:sldId id="260" r:id="rId5"/>
    <p:sldId id="271" r:id="rId6"/>
    <p:sldId id="272" r:id="rId7"/>
    <p:sldId id="273" r:id="rId8"/>
    <p:sldId id="274" r:id="rId9"/>
    <p:sldId id="275" r:id="rId10"/>
    <p:sldId id="277" r:id="rId11"/>
    <p:sldId id="276" r:id="rId12"/>
    <p:sldId id="265" r:id="rId13"/>
    <p:sldId id="258" r:id="rId14"/>
    <p:sldId id="270" r:id="rId15"/>
    <p:sldId id="269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5A250-738B-73E0-9CC8-DC3699B103EC}" v="3" dt="2023-08-07T22:39:25.603"/>
    <p1510:client id="{19E51ED1-DE7D-FB01-B9B2-4B382DEEA96F}" v="17" dt="2023-08-07T16:15:26.818"/>
    <p1510:client id="{1AD8B1B2-ED86-E2B4-A350-2020713F6DFD}" v="32" dt="2022-08-15T23:20:58.785"/>
    <p1510:client id="{2151EAAF-2C3F-E653-4871-1A6467575981}" v="44" dt="2023-08-07T16:58:54.468"/>
    <p1510:client id="{32995687-03BF-F9E5-635C-48FEE562C01B}" v="673" dt="2023-08-15T16:51:40.623"/>
    <p1510:client id="{46CB54B4-728B-3610-F13E-A5CD7673E6B5}" v="21" dt="2023-08-15T16:56:07.735"/>
    <p1510:client id="{480A0E20-CA0E-761B-01BB-158505D6A87D}" v="1" dt="2023-08-07T22:39:16.571"/>
    <p1510:client id="{4D5F4F41-CDB3-BE57-29A4-DF223335CEB6}" v="10" dt="2022-08-05T23:08:21.753"/>
    <p1510:client id="{5A30A560-7CA9-CC8C-D729-06D746CBE422}" v="10" dt="2023-08-15T16:34:16.806"/>
    <p1510:client id="{632C2A76-3BF0-6F2D-AE1B-072DC39DBA9A}" v="426" dt="2023-09-18T21:41:24.906"/>
    <p1510:client id="{7CEBB973-F846-72DD-363D-80C3126E3E06}" v="155" dt="2023-09-15T21:57:28.771"/>
    <p1510:client id="{8364382F-B714-042F-1BC1-26A9B9832970}" v="246" dt="2022-08-16T19:58:38.645"/>
    <p1510:client id="{87DCF796-3C05-C1CB-CA70-62C3BB88EE13}" v="412" dt="2023-09-13T17:41:37.988"/>
    <p1510:client id="{95BA1A35-7A21-851B-55F0-A099D391D1A3}" v="19" dt="2023-08-07T23:48:53.940"/>
    <p1510:client id="{99C928F2-D067-4FE2-A0A0-69BA6B8940AB}" v="112" dt="2022-08-17T19:57:05.355"/>
    <p1510:client id="{9BF35622-633A-02EA-CEC4-21B2A5CE5FA5}" v="3" dt="2022-08-16T21:52:54.419"/>
    <p1510:client id="{A9A27F68-D21D-38F3-68AF-E5E64B93EEFC}" v="4" dt="2023-08-08T04:19:37.856"/>
    <p1510:client id="{ADCBE534-10E2-0B99-3C4D-3FAD21775A17}" v="16" dt="2023-08-08T21:24:28.423"/>
    <p1510:client id="{AF0E98D5-AC3B-45BB-D7F8-88D1C3C3DAAF}" v="1" dt="2023-08-14T21:11:50.956"/>
    <p1510:client id="{C1BDA7FF-FBBF-41AD-94E2-00962F6177A9}" v="32" dt="2023-08-15T22:51:41.173"/>
    <p1510:client id="{C202E99E-1A93-9099-7FF9-528941D74AB2}" v="90" dt="2022-08-06T15:50:38.993"/>
    <p1510:client id="{C6BA2284-C343-B64A-A2C3-FC63C98F8BC9}" v="2" dt="2023-09-13T17:23:00.068"/>
    <p1510:client id="{E6EABE01-FC52-D700-E399-ED958277F7B1}" v="90" dt="2022-08-17T19:05:27.326"/>
    <p1510:client id="{F5B0D500-74EE-BB9F-1E40-D165C440B885}" v="8" dt="2023-08-07T16:06:43.201"/>
    <p1510:client id="{FECECC8C-9445-4D31-9653-6E3189B6A4A8}" v="14" dt="2023-08-07T21:04:28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94662-72FB-8941-8F15-3108263DF06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02B5-B0A6-A542-BC50-904F06B1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02B5-B0A6-A542-BC50-904F06B1B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6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31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2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416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7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3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23D4350-0632-4F67-B357-AFC21C62564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8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1A35-803D-44FA-BA88-E6B5FB34758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82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319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F9237B0-CC05-45CB-9D8E-44851499E32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7053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81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682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37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18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298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78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19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13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39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109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2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5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79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76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49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514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374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5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088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90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98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28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7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2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8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1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1F38EA-B09F-4C97-9264-D1353869D1E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8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uhsd.net/Domain/70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kiwithek.at/index.php/Die_Bew%C3%A4hrungsprobe_auf_dem_Masenberg_bei_P%C3%B6llau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ress.net/freedom-high-homecoming-parade-takes-over-the-streets-of-oakley/image_23df9a8a-4ead-11ee-b82f-9343c9d16450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honorsociety.org/advisers/the-nhs-scholarship/?utm_campaign=NHS%20Scholarship%202023&amp;utm_medium=email&amp;_hsmi=274766907&amp;_hsenc=p2ANqtz-8KnRw58StnqxbIjQqjb_575W3PFxU3CPcuQABqsu3KS8laeFn-70US6lifMjVxMKcoq7F9C5PufzQuC9PIcHZQQISLBQ&amp;utm_content=274766907&amp;utm_source=hs_email" TargetMode="External"/><Relationship Id="rId2" Type="http://schemas.openxmlformats.org/officeDocument/2006/relationships/hyperlink" Target="https://ca01001129.schoolwires.net/Page/98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1D1AC-07FA-034E-8003-8519C3B2D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833" y="1262046"/>
            <a:ext cx="4130565" cy="224320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6300">
                <a:solidFill>
                  <a:srgbClr val="454545"/>
                </a:solidFill>
              </a:rPr>
              <a:t>NATIONAL HONOR SOCIETY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448D1-872A-9640-9EF3-5C66530EC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529" y="4133234"/>
            <a:ext cx="2230774" cy="744373"/>
          </a:xfrm>
        </p:spPr>
        <p:txBody>
          <a:bodyPr vert="horz" lIns="91440" tIns="91440" rIns="91440" bIns="91440" rtlCol="0" anchor="t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chemeClr val="accent1"/>
                </a:solidFill>
              </a:rPr>
              <a:t>Meeting #2 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chemeClr val="accent1"/>
                </a:solidFill>
              </a:rPr>
              <a:t>September 19th, 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887B6ED5-13FF-A5C4-BA37-AEA46832C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438" y="1440844"/>
            <a:ext cx="3113133" cy="3113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8A806B-B9E1-404B-8A5C-3C59E6ACDD64}"/>
              </a:ext>
            </a:extLst>
          </p:cNvPr>
          <p:cNvSpPr txBox="1"/>
          <p:nvPr/>
        </p:nvSpPr>
        <p:spPr>
          <a:xfrm>
            <a:off x="5288156" y="4633654"/>
            <a:ext cx="278161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Sign in with the QR Code</a:t>
            </a:r>
          </a:p>
        </p:txBody>
      </p:sp>
    </p:spTree>
    <p:extLst>
      <p:ext uri="{BB962C8B-B14F-4D97-AF65-F5344CB8AC3E}">
        <p14:creationId xmlns:p14="http://schemas.microsoft.com/office/powerpoint/2010/main" val="3285086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822B-BAF7-7A23-AEFE-AE9AE1FB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07" y="131051"/>
            <a:ext cx="7129127" cy="15235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Times New Roman"/>
                <a:ea typeface="Cambria"/>
                <a:cs typeface="Times New Roman"/>
              </a:rPr>
              <a:t>Points Sheet</a:t>
            </a:r>
            <a:br>
              <a:rPr lang="en-US" sz="2400" dirty="0">
                <a:latin typeface="Times New Roman"/>
                <a:ea typeface="Cambria"/>
                <a:cs typeface="Times New Roman"/>
              </a:rPr>
            </a:br>
            <a:br>
              <a:rPr lang="en-US" sz="1800" dirty="0">
                <a:latin typeface="Times New Roman"/>
                <a:ea typeface="Cambria"/>
                <a:cs typeface="Times New Roman"/>
              </a:rPr>
            </a:br>
            <a:r>
              <a:rPr lang="en-US" sz="1800" dirty="0">
                <a:latin typeface="Times New Roman"/>
                <a:ea typeface="Cambria"/>
                <a:cs typeface="Times New Roman"/>
              </a:rPr>
              <a:t>Community Service must involve the community, </a:t>
            </a:r>
            <a:r>
              <a:rPr lang="en-US" sz="1800" u="sng" dirty="0">
                <a:latin typeface="Times New Roman"/>
                <a:ea typeface="Cambria"/>
                <a:cs typeface="Times New Roman"/>
              </a:rPr>
              <a:t>outside of Freedom</a:t>
            </a:r>
            <a:r>
              <a:rPr lang="en-US" sz="1800" dirty="0">
                <a:latin typeface="Times New Roman"/>
                <a:ea typeface="Cambria"/>
                <a:cs typeface="Times New Roman"/>
              </a:rPr>
              <a:t>.  However, Events at School, where the community is invited, count.  Examples are Homecoming parade and safe Halloween.</a:t>
            </a:r>
          </a:p>
        </p:txBody>
      </p:sp>
      <p:pic>
        <p:nvPicPr>
          <p:cNvPr id="5" name="Content Placeholder 4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532B4CCA-F4B5-2553-29E0-2E999122A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32235" y="1408662"/>
            <a:ext cx="2480833" cy="3450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form with text on it&#10;&#10;Description automatically generated">
            <a:extLst>
              <a:ext uri="{FF2B5EF4-FFF2-40B4-BE49-F238E27FC236}">
                <a16:creationId xmlns:a16="http://schemas.microsoft.com/office/drawing/2014/main" id="{A82A0BBC-0A21-E75B-9042-588384E5F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55" y="2540580"/>
            <a:ext cx="2041275" cy="2658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paper with text on it&#10;&#10;Description automatically generated">
            <a:extLst>
              <a:ext uri="{FF2B5EF4-FFF2-40B4-BE49-F238E27FC236}">
                <a16:creationId xmlns:a16="http://schemas.microsoft.com/office/drawing/2014/main" id="{8C8FA4D5-F461-32A8-DA7B-7D4051B23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433" y="2474505"/>
            <a:ext cx="2562976" cy="2999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045C9-B4D6-6A8D-667C-E8760010EDB1}"/>
              </a:ext>
            </a:extLst>
          </p:cNvPr>
          <p:cNvSpPr txBox="1"/>
          <p:nvPr/>
        </p:nvSpPr>
        <p:spPr>
          <a:xfrm>
            <a:off x="2849438" y="5325147"/>
            <a:ext cx="34451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https://www.luhsd.net/Domain/70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3FA3-3CAB-8D48-B0AB-D8296EBE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374164"/>
            <a:ext cx="6571343" cy="1343284"/>
          </a:xfrm>
        </p:spPr>
        <p:txBody>
          <a:bodyPr>
            <a:normAutofit/>
          </a:bodyPr>
          <a:lstStyle/>
          <a:p>
            <a:pPr algn="ctr"/>
            <a:r>
              <a:rPr lang="en-US"/>
              <a:t>Point Sheet, Attendance</a:t>
            </a:r>
            <a:br>
              <a:rPr lang="en-US"/>
            </a:br>
            <a:r>
              <a:rPr lang="en-US"/>
              <a:t>&amp; Graduation Recognition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8E362-A85F-4D4D-8AD5-0982EA7C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sz="2400" dirty="0"/>
              <a:t>Point sheets available in B-204</a:t>
            </a:r>
          </a:p>
          <a:p>
            <a:r>
              <a:rPr lang="en-US" sz="2400" dirty="0"/>
              <a:t>Minimum 80%  attendance to meetings is required to be an active/honors member </a:t>
            </a:r>
            <a:endParaRPr lang="en-US" dirty="0"/>
          </a:p>
          <a:p>
            <a:r>
              <a:rPr lang="en-US" sz="2400" dirty="0">
                <a:cs typeface="Calibri"/>
              </a:rPr>
              <a:t>Completed point sheet and Community Service submitted by deadline, each semester.</a:t>
            </a:r>
          </a:p>
          <a:p>
            <a:r>
              <a:rPr lang="en-US" sz="2400" dirty="0">
                <a:cs typeface="Calibri"/>
              </a:rPr>
              <a:t>See sheets for all expectations and requirements. 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E0B7B-5A87-4BF4-8205-A7AE69FA6215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272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50A73-7F2E-4FA8-92E2-715CE958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74" y="136762"/>
            <a:ext cx="4113063" cy="1971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+mj-lt"/>
                <a:cs typeface="+mj-lt"/>
              </a:rPr>
              <a:t>Treasurers Report</a:t>
            </a:r>
            <a:r>
              <a:rPr lang="en-US" sz="1600" dirty="0">
                <a:solidFill>
                  <a:schemeClr val="tx1"/>
                </a:solidFill>
                <a:ea typeface="+mj-lt"/>
                <a:cs typeface="Calibri Light"/>
              </a:rPr>
              <a:t>-</a:t>
            </a:r>
            <a:endParaRPr lang="en-US" sz="1600" dirty="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"/>
            <a:ext cx="4571771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093741C-943B-4C3D-97EB-15A8988F7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745" r="22972" b="2"/>
          <a:stretch/>
        </p:blipFill>
        <p:spPr>
          <a:xfrm>
            <a:off x="979805" y="859809"/>
            <a:ext cx="1711035" cy="24083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1AE7F-F1F1-4989-9E51-E49FF162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61" y="2456596"/>
            <a:ext cx="4621607" cy="371560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Current Balance </a:t>
            </a:r>
            <a:r>
              <a:rPr lang="en-US" dirty="0">
                <a:ea typeface="+mn-lt"/>
                <a:cs typeface="+mn-lt"/>
              </a:rPr>
              <a:t>$1,738.10</a:t>
            </a:r>
            <a:endParaRPr lang="en-US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cs typeface="Calibri" panose="020F0502020204030204"/>
              </a:rPr>
              <a:t>Goal $4,000 by, May 2024,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cs typeface="Calibri" panose="020F0502020204030204"/>
              </a:rPr>
              <a:t>NHS is  accepting  yearly donations, see point tracker for details.  Donations can be accepted via the student store.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cs typeface="Calibri" panose="020F0502020204030204"/>
              </a:rPr>
              <a:t> Please use the QR Code to access the school webstore link.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cs typeface="Calibri" panose="020F0502020204030204"/>
              </a:rPr>
              <a:t>(Click Reload once you arrive at the page)</a:t>
            </a:r>
            <a:endParaRPr lang="en-US" sz="28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>
              <a:highlight>
                <a:srgbClr val="FFFF00"/>
              </a:highlight>
              <a:cs typeface="Calibri" panose="020F0502020204030204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6" name="Picture 5" descr="A qr code with a dinosaur&#10;&#10;Description automatically generated">
            <a:extLst>
              <a:ext uri="{FF2B5EF4-FFF2-40B4-BE49-F238E27FC236}">
                <a16:creationId xmlns:a16="http://schemas.microsoft.com/office/drawing/2014/main" id="{C114218D-36DB-4238-3547-DD43965F5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94" y="348970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9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C46FB-5665-A74B-829E-610022AF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1376053"/>
            <a:ext cx="7054418" cy="100299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Club Information</a:t>
            </a:r>
            <a:br>
              <a:rPr lang="en-US" dirty="0"/>
            </a:br>
            <a:r>
              <a:rPr lang="en-US" dirty="0"/>
              <a:t> 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63FFBD-81F2-6F48-B0FB-D0FCAD4E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4" y="2464991"/>
            <a:ext cx="7054418" cy="2403571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>
                <a:cs typeface="Calibri" panose="020F0502020204030204"/>
              </a:rPr>
              <a:t>Sign up for remind: Text @fhsnhs23 to 81010</a:t>
            </a:r>
            <a:endParaRPr lang="en-US"/>
          </a:p>
          <a:p>
            <a:r>
              <a:rPr lang="en-US">
                <a:cs typeface="Calibri" panose="020F0502020204030204"/>
              </a:rPr>
              <a:t>Check school issued email: Download the Outlook app </a:t>
            </a:r>
          </a:p>
          <a:p>
            <a:r>
              <a:rPr lang="en-US">
                <a:cs typeface="Calibri" panose="020F0502020204030204"/>
              </a:rPr>
              <a:t>Check School Website frequently!</a:t>
            </a:r>
          </a:p>
          <a:p>
            <a:r>
              <a:rPr lang="en-US">
                <a:cs typeface="Calibri" panose="020F0502020204030204"/>
              </a:rPr>
              <a:t>STUDENTS MUST BE RESPONSIBLE FOR STAYING UP TO DATE ON ALL CLUB MEETINGS/EVENTS/ACTIVITIES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55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DB60-D561-044E-405E-E23E758E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8" y="804520"/>
            <a:ext cx="7339666" cy="1049235"/>
          </a:xfrm>
        </p:spPr>
        <p:txBody>
          <a:bodyPr/>
          <a:lstStyle/>
          <a:p>
            <a:pPr algn="ctr"/>
            <a:r>
              <a:rPr lang="en-US" dirty="0"/>
              <a:t>Close of Meeting</a:t>
            </a:r>
            <a:br>
              <a:rPr lang="en-US" dirty="0"/>
            </a:b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4875-4227-8EE7-2475-CC8F9FB1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11" y="2015733"/>
            <a:ext cx="8491583" cy="3877459"/>
          </a:xfrm>
        </p:spPr>
        <p:txBody>
          <a:bodyPr>
            <a:normAutofit/>
          </a:bodyPr>
          <a:lstStyle/>
          <a:p>
            <a:r>
              <a:rPr lang="en-US" dirty="0"/>
              <a:t>Did you check-in (attendance)?</a:t>
            </a:r>
          </a:p>
          <a:p>
            <a:r>
              <a:rPr lang="en-US" dirty="0"/>
              <a:t>Do you have any questions?</a:t>
            </a:r>
          </a:p>
          <a:p>
            <a:r>
              <a:rPr lang="en-US" sz="3200" dirty="0">
                <a:ea typeface="+mn-lt"/>
                <a:cs typeface="+mn-lt"/>
              </a:rPr>
              <a:t>Sign up for remind: Text @fhsnhs23 to 81010</a:t>
            </a:r>
          </a:p>
          <a:p>
            <a:r>
              <a:rPr lang="en-US" dirty="0"/>
              <a:t>Close of Meeting (Robert's Rules of Order, names and time)</a:t>
            </a:r>
          </a:p>
          <a:p>
            <a:endParaRPr lang="en-US"/>
          </a:p>
        </p:txBody>
      </p:sp>
      <p:pic>
        <p:nvPicPr>
          <p:cNvPr id="4" name="Picture 3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01B55AB0-E562-C329-0366-D909F81A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74" y="4234528"/>
            <a:ext cx="5057654" cy="15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C46FB-5665-A74B-829E-610022AF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1376053"/>
            <a:ext cx="7054418" cy="100299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Opening of Meeting</a:t>
            </a:r>
            <a:br>
              <a:rPr lang="en-US" dirty="0"/>
            </a:br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63FFBD-81F2-6F48-B0FB-D0FCAD4E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4" y="2464991"/>
            <a:ext cx="7054418" cy="2403571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>
                <a:cs typeface="Calibri" panose="020F0502020204030204"/>
              </a:rPr>
              <a:t>Opening of Meeting (Robert's Rules of Order)</a:t>
            </a:r>
          </a:p>
          <a:p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F826B196-B1CD-3777-3180-3819958F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19" y="2976374"/>
            <a:ext cx="5456046" cy="13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8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2C31-F9A4-28D6-B088-93D31D8C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9/19/2023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C985B-BB2D-763C-890E-A831D7852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Rockwell"/>
              </a:rPr>
              <a:t>Induction Recap</a:t>
            </a:r>
            <a:endParaRPr lang="en-US" dirty="0"/>
          </a:p>
          <a:p>
            <a:r>
              <a:rPr lang="en-US" dirty="0">
                <a:latin typeface="Rockwell"/>
              </a:rPr>
              <a:t>Panda Fundraiser Recap</a:t>
            </a:r>
            <a:endParaRPr lang="en-US" dirty="0"/>
          </a:p>
          <a:p>
            <a:r>
              <a:rPr lang="en-US" dirty="0">
                <a:latin typeface="Rockwell"/>
              </a:rPr>
              <a:t>Food Fair</a:t>
            </a:r>
            <a:endParaRPr lang="en-US"/>
          </a:p>
          <a:p>
            <a:r>
              <a:rPr lang="en-US" dirty="0">
                <a:latin typeface="Rockwell"/>
              </a:rPr>
              <a:t>Homecoming Parade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Rockwell"/>
              </a:rPr>
              <a:t>Scholarships</a:t>
            </a:r>
          </a:p>
          <a:p>
            <a:r>
              <a:rPr lang="en-US" dirty="0">
                <a:solidFill>
                  <a:srgbClr val="000000"/>
                </a:solidFill>
                <a:latin typeface="Rockwell"/>
              </a:rPr>
              <a:t>Club Pictures</a:t>
            </a:r>
          </a:p>
          <a:p>
            <a:r>
              <a:rPr lang="en-US" dirty="0">
                <a:latin typeface="Rockwell"/>
              </a:rPr>
              <a:t>Points Sheet- What Counts?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Rockwell"/>
              </a:rPr>
              <a:t>Recent Club Information (email, Remind)</a:t>
            </a:r>
            <a:endParaRPr lang="en-US" dirty="0">
              <a:latin typeface="Rockwell"/>
            </a:endParaRPr>
          </a:p>
          <a:p>
            <a:r>
              <a:rPr lang="en-US" dirty="0">
                <a:latin typeface="Rockwell"/>
              </a:rPr>
              <a:t>Treasurer's Report</a:t>
            </a:r>
            <a:endParaRPr lang="en-US" dirty="0"/>
          </a:p>
          <a:p>
            <a:r>
              <a:rPr lang="en-US" dirty="0">
                <a:latin typeface="Rockwell"/>
              </a:rPr>
              <a:t>Close of Meeting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86B70722-D0BF-D9D3-129C-743FCA82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691" y="158697"/>
            <a:ext cx="3113133" cy="3113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E9291-A021-B156-4692-CEB505296FAB}"/>
              </a:ext>
            </a:extLst>
          </p:cNvPr>
          <p:cNvSpPr txBox="1"/>
          <p:nvPr/>
        </p:nvSpPr>
        <p:spPr>
          <a:xfrm>
            <a:off x="6572250" y="3376820"/>
            <a:ext cx="22934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Remember to sign in</a:t>
            </a:r>
          </a:p>
        </p:txBody>
      </p:sp>
    </p:spTree>
    <p:extLst>
      <p:ext uri="{BB962C8B-B14F-4D97-AF65-F5344CB8AC3E}">
        <p14:creationId xmlns:p14="http://schemas.microsoft.com/office/powerpoint/2010/main" val="266418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9212-ADA2-6519-1F21-C0BB8175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" y="178479"/>
            <a:ext cx="4731161" cy="32593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Induction Recap</a:t>
            </a:r>
            <a:br>
              <a:rPr lang="en-US" dirty="0"/>
            </a:br>
            <a:r>
              <a:rPr lang="en-US" dirty="0"/>
              <a:t>8/24/2023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101 class of 2025 students have been inducted</a:t>
            </a:r>
            <a:endParaRPr lang="en-US"/>
          </a:p>
        </p:txBody>
      </p:sp>
      <p:pic>
        <p:nvPicPr>
          <p:cNvPr id="4" name="Content Placeholder 3" descr="A person standing at a podium in front of a crowd of people&#10;&#10;Description automatically generated">
            <a:extLst>
              <a:ext uri="{FF2B5EF4-FFF2-40B4-BE49-F238E27FC236}">
                <a16:creationId xmlns:a16="http://schemas.microsoft.com/office/drawing/2014/main" id="{A7033473-D6AD-7FC8-F2FD-00AD8C1D4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645" y="52239"/>
            <a:ext cx="4164405" cy="3137591"/>
          </a:xfrm>
        </p:spPr>
      </p:pic>
      <p:pic>
        <p:nvPicPr>
          <p:cNvPr id="5" name="Picture 4" descr="A group of young women standing in a classroom&#10;&#10;Description automatically generated">
            <a:extLst>
              <a:ext uri="{FF2B5EF4-FFF2-40B4-BE49-F238E27FC236}">
                <a16:creationId xmlns:a16="http://schemas.microsoft.com/office/drawing/2014/main" id="{11C8C33C-CB53-FBE0-1C97-B95347EA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7" y="4181426"/>
            <a:ext cx="2392238" cy="179609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EB073E9-D8BE-E12A-7093-AD0B2622D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786" y="3538558"/>
            <a:ext cx="3492551" cy="2436818"/>
          </a:xfrm>
          <a:prstGeom prst="rect">
            <a:avLst/>
          </a:prstGeom>
        </p:spPr>
      </p:pic>
      <p:pic>
        <p:nvPicPr>
          <p:cNvPr id="7" name="Picture 6" descr="Hand giving the thumbs up sign">
            <a:extLst>
              <a:ext uri="{FF2B5EF4-FFF2-40B4-BE49-F238E27FC236}">
                <a16:creationId xmlns:a16="http://schemas.microsoft.com/office/drawing/2014/main" id="{AEAC9133-F3E9-FF67-423F-5E5F87F9F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122" y="347216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anda eating bamboo">
            <a:extLst>
              <a:ext uri="{FF2B5EF4-FFF2-40B4-BE49-F238E27FC236}">
                <a16:creationId xmlns:a16="http://schemas.microsoft.com/office/drawing/2014/main" id="{91880005-B269-1EAA-F23E-FCBBD99A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5" r="-3" b="-3"/>
          <a:stretch/>
        </p:blipFill>
        <p:spPr>
          <a:xfrm>
            <a:off x="20" y="10"/>
            <a:ext cx="914375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2588" y="4907589"/>
            <a:ext cx="6221412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63A00-054E-96B8-EB11-C49F7A35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928" y="5241371"/>
            <a:ext cx="6037272" cy="9450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dirty="0">
                <a:solidFill>
                  <a:srgbClr val="FFFFFE"/>
                </a:solidFill>
              </a:rPr>
              <a:t>Panda Fundraiser Recap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131" y="5075836"/>
            <a:ext cx="5124375" cy="0"/>
          </a:xfrm>
          <a:prstGeom prst="line">
            <a:avLst/>
          </a:prstGeom>
          <a:ln w="31750">
            <a:solidFill>
              <a:srgbClr val="CDD16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6BA7FA3-9B9F-508D-FE1A-24FBD36E2763}"/>
              </a:ext>
            </a:extLst>
          </p:cNvPr>
          <p:cNvSpPr txBox="1"/>
          <p:nvPr/>
        </p:nvSpPr>
        <p:spPr>
          <a:xfrm>
            <a:off x="263222" y="165995"/>
            <a:ext cx="397678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Our Panda Fundraiser on 8/31was a success, details and funds raised TBD.  Information from Panda Express is still pending.</a:t>
            </a:r>
          </a:p>
        </p:txBody>
      </p:sp>
    </p:spTree>
    <p:extLst>
      <p:ext uri="{BB962C8B-B14F-4D97-AF65-F5344CB8AC3E}">
        <p14:creationId xmlns:p14="http://schemas.microsoft.com/office/powerpoint/2010/main" val="427098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EF1E4FC-0E33-4B98-A3DD-A5D669222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D07F66-095C-496B-A383-5C21A3DF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02062" y="1847088"/>
            <a:ext cx="21486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5E63A00-054E-96B8-EB11-C49F7A35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207" y="45682"/>
            <a:ext cx="2423693" cy="339214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sz="2000" dirty="0"/>
              <a:t>Food Fair-Thursday 9/21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3600" dirty="0"/>
              <a:t>$5 meal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includes </a:t>
            </a:r>
            <a:br>
              <a:rPr lang="en-US" sz="2000" dirty="0"/>
            </a:br>
            <a:r>
              <a:rPr lang="en-US" sz="2000" dirty="0"/>
              <a:t>one taco </a:t>
            </a:r>
            <a:br>
              <a:rPr lang="en-US" sz="2000" dirty="0"/>
            </a:br>
            <a:r>
              <a:rPr lang="en-US" sz="2000" dirty="0"/>
              <a:t>and </a:t>
            </a:r>
            <a:br>
              <a:rPr lang="en-US" sz="2000" dirty="0"/>
            </a:br>
            <a:r>
              <a:rPr lang="en-US" sz="2000" dirty="0"/>
              <a:t>one Baja blast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A8C76C-0418-4EDE-BDB2-77E40342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8745FB-EE90-4D69-97E4-A6ABA92E7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482171"/>
            <a:ext cx="5670087" cy="5149101"/>
            <a:chOff x="7463258" y="583365"/>
            <a:chExt cx="7560115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A42BA2-496A-45B4-A369-76961E5C6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0A7DC7-E817-4AE6-9F30-B30B8768E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can of soda with a green label&#10;&#10;Description automatically generated">
            <a:extLst>
              <a:ext uri="{FF2B5EF4-FFF2-40B4-BE49-F238E27FC236}">
                <a16:creationId xmlns:a16="http://schemas.microsoft.com/office/drawing/2014/main" id="{249EDA0B-9498-B7C8-0B75-6A5307F68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6" b="13525"/>
          <a:stretch/>
        </p:blipFill>
        <p:spPr>
          <a:xfrm>
            <a:off x="953190" y="1123508"/>
            <a:ext cx="1787857" cy="1469406"/>
          </a:xfrm>
          <a:prstGeom prst="rect">
            <a:avLst/>
          </a:prstGeom>
        </p:spPr>
      </p:pic>
      <p:pic>
        <p:nvPicPr>
          <p:cNvPr id="5" name="Picture 4" descr="A taco with meat and cheese&#10;&#10;Description automatically generated">
            <a:extLst>
              <a:ext uri="{FF2B5EF4-FFF2-40B4-BE49-F238E27FC236}">
                <a16:creationId xmlns:a16="http://schemas.microsoft.com/office/drawing/2014/main" id="{8DFAB456-0932-8F24-27A7-C98029E9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83" b="-1"/>
          <a:stretch/>
        </p:blipFill>
        <p:spPr>
          <a:xfrm>
            <a:off x="955913" y="2742089"/>
            <a:ext cx="1785073" cy="2236496"/>
          </a:xfrm>
          <a:prstGeom prst="rect">
            <a:avLst/>
          </a:prstGeom>
        </p:spPr>
      </p:pic>
      <p:pic>
        <p:nvPicPr>
          <p:cNvPr id="4" name="Content Placeholder 3" descr="A taco with meat and cheese&#10;&#10;Description automatically generated">
            <a:extLst>
              <a:ext uri="{FF2B5EF4-FFF2-40B4-BE49-F238E27FC236}">
                <a16:creationId xmlns:a16="http://schemas.microsoft.com/office/drawing/2014/main" id="{0EE5D5C2-F735-F6F4-CC8E-0A972BA32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7952" b="-3"/>
          <a:stretch/>
        </p:blipFill>
        <p:spPr>
          <a:xfrm>
            <a:off x="2866915" y="1116346"/>
            <a:ext cx="2784646" cy="3865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5CF30-5DC6-58A6-3898-384CD59551DD}"/>
              </a:ext>
            </a:extLst>
          </p:cNvPr>
          <p:cNvSpPr txBox="1"/>
          <p:nvPr/>
        </p:nvSpPr>
        <p:spPr>
          <a:xfrm>
            <a:off x="6312353" y="3523923"/>
            <a:ext cx="2765170" cy="25666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Please support our club and others here on campus.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b="1" dirty="0"/>
              <a:t>Food Fair is Cash Only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063AFF4-4A4D-478E-ADC6-7AE63E08A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F85772-FC21-4508-AA1F-3F7C295AD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76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3A00-054E-96B8-EB11-C49F7A35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53" y="-1746"/>
            <a:ext cx="4702705" cy="1049235"/>
          </a:xfrm>
        </p:spPr>
        <p:txBody>
          <a:bodyPr/>
          <a:lstStyle/>
          <a:p>
            <a:r>
              <a:rPr lang="en-US" dirty="0"/>
              <a:t>Homecoming Parade</a:t>
            </a:r>
            <a:br>
              <a:rPr lang="en-US" dirty="0"/>
            </a:br>
            <a:r>
              <a:rPr lang="en-US" dirty="0"/>
              <a:t>Sept. 8th, 2023</a:t>
            </a:r>
          </a:p>
        </p:txBody>
      </p:sp>
      <p:pic>
        <p:nvPicPr>
          <p:cNvPr id="4" name="Content Placeholder 3" descr="A group of women sitting on a truck&#10;&#10;Description automatically generated">
            <a:extLst>
              <a:ext uri="{FF2B5EF4-FFF2-40B4-BE49-F238E27FC236}">
                <a16:creationId xmlns:a16="http://schemas.microsoft.com/office/drawing/2014/main" id="{5E3658D6-21DE-A6F2-6EF7-5150EFF62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96" y="1607858"/>
            <a:ext cx="4031688" cy="3033251"/>
          </a:xfrm>
        </p:spPr>
      </p:pic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A58582F9-96DF-2B66-2B9E-92CF3B9D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795" y="579089"/>
            <a:ext cx="4507498" cy="3423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16BA1-589C-6279-C895-171C1E695FFC}"/>
              </a:ext>
            </a:extLst>
          </p:cNvPr>
          <p:cNvSpPr txBox="1"/>
          <p:nvPr/>
        </p:nvSpPr>
        <p:spPr>
          <a:xfrm>
            <a:off x="2916785" y="5008331"/>
            <a:ext cx="3319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4"/>
              </a:rPr>
              <a:t>The Brentwood Press 9/8/2023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5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B5E57-81A6-FF2E-120A-6AD66478B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and NHS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02A82-9787-CE76-BDD0-8C846D5E5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FHS Local Scholarship Link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NHS National Scholarhips Link</a:t>
            </a:r>
            <a:endParaRPr lang="en-US" dirty="0"/>
          </a:p>
        </p:txBody>
      </p:sp>
      <p:pic>
        <p:nvPicPr>
          <p:cNvPr id="4" name="Picture 3" descr="Graduation cap with tassel on wood table">
            <a:extLst>
              <a:ext uri="{FF2B5EF4-FFF2-40B4-BE49-F238E27FC236}">
                <a16:creationId xmlns:a16="http://schemas.microsoft.com/office/drawing/2014/main" id="{414A6A7A-B0D0-BB35-769F-1B1A3A1F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741" y="2184433"/>
            <a:ext cx="3416667" cy="2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3133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5E63A00-054E-96B8-EB11-C49F7A35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45" y="757093"/>
            <a:ext cx="4223212" cy="1049235"/>
          </a:xfrm>
        </p:spPr>
        <p:txBody>
          <a:bodyPr>
            <a:normAutofit/>
          </a:bodyPr>
          <a:lstStyle/>
          <a:p>
            <a:r>
              <a:rPr lang="en-US" dirty="0"/>
              <a:t>Club Picture Date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82CD7-8D14-05BD-7108-F27C7392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93" y="2015732"/>
            <a:ext cx="3982851" cy="3450613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09/26/2023 (Tue.) </a:t>
            </a:r>
            <a:endParaRPr lang="en-US">
              <a:latin typeface="Gill Sans MT" panose="020B0502020104020203"/>
              <a:cs typeface="helvetica"/>
            </a:endParaRPr>
          </a:p>
          <a:p>
            <a:r>
              <a:rPr lang="en-US" b="1" dirty="0">
                <a:latin typeface="helvetica"/>
                <a:cs typeface="helvetica"/>
              </a:rPr>
              <a:t>3:40pm - 3:50pm PDT</a:t>
            </a:r>
          </a:p>
          <a:p>
            <a:r>
              <a:rPr lang="en-US" b="1" dirty="0">
                <a:latin typeface="helvetica"/>
                <a:cs typeface="helvetica"/>
              </a:rPr>
              <a:t>Main Quad, After School</a:t>
            </a:r>
          </a:p>
          <a:p>
            <a:endParaRPr lang="en-US" b="1" dirty="0">
              <a:latin typeface="helvetica"/>
              <a:cs typeface="helvetica"/>
            </a:endParaRPr>
          </a:p>
          <a:p>
            <a:r>
              <a:rPr lang="en-US" b="1" dirty="0">
                <a:latin typeface="helvetica"/>
                <a:cs typeface="helvetica"/>
              </a:rPr>
              <a:t>NHS and CSF share the timeslot, 2 separate pictures</a:t>
            </a:r>
          </a:p>
        </p:txBody>
      </p:sp>
      <p:pic>
        <p:nvPicPr>
          <p:cNvPr id="4" name="Picture 3" descr="Long-haired person outdoors with digital camera to face">
            <a:extLst>
              <a:ext uri="{FF2B5EF4-FFF2-40B4-BE49-F238E27FC236}">
                <a16:creationId xmlns:a16="http://schemas.microsoft.com/office/drawing/2014/main" id="{62B9A60B-5E52-FF04-42D1-19D8BAF1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846" y="509424"/>
            <a:ext cx="4924986" cy="3308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656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Application>Microsoft Office PowerPoint</Application>
  <PresentationFormat>On-screen Show (4:3)</PresentationFormat>
  <Slides>14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Gallery</vt:lpstr>
      <vt:lpstr>Wood Type</vt:lpstr>
      <vt:lpstr>Organic</vt:lpstr>
      <vt:lpstr>NATIONAL HONOR SOCIETY </vt:lpstr>
      <vt:lpstr>Opening of Meeting </vt:lpstr>
      <vt:lpstr>Agenda 9/19/2023</vt:lpstr>
      <vt:lpstr>Induction Recap 8/24/2023    101 class of 2025 students have been inducted</vt:lpstr>
      <vt:lpstr>Panda Fundraiser Recap</vt:lpstr>
      <vt:lpstr>Food Fair-Thursday 9/21   $5 meal   includes  one taco  and  one Baja blast</vt:lpstr>
      <vt:lpstr>Homecoming Parade Sept. 8th, 2023</vt:lpstr>
      <vt:lpstr>Local and NHS Scholarships</vt:lpstr>
      <vt:lpstr>Club Picture Date</vt:lpstr>
      <vt:lpstr>Points Sheet  Community Service must involve the community, outside of Freedom.  However, Events at School, where the community is invited, count.  Examples are Homecoming parade and safe Halloween.</vt:lpstr>
      <vt:lpstr>Point Sheet, Attendance &amp; Graduation Recognition </vt:lpstr>
      <vt:lpstr>Treasurers Report-</vt:lpstr>
      <vt:lpstr>Club Information  </vt:lpstr>
      <vt:lpstr>Close of Meeting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HONOR SOCIETY</dc:title>
  <dc:creator>Allison Felix</dc:creator>
  <cp:revision>288</cp:revision>
  <dcterms:created xsi:type="dcterms:W3CDTF">2021-08-11T18:50:27Z</dcterms:created>
  <dcterms:modified xsi:type="dcterms:W3CDTF">2023-09-19T21:15:34Z</dcterms:modified>
</cp:coreProperties>
</file>