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4"/>
  </p:notesMasterIdLst>
  <p:sldIdLst>
    <p:sldId id="256" r:id="rId5"/>
    <p:sldId id="269" r:id="rId6"/>
    <p:sldId id="272" r:id="rId7"/>
    <p:sldId id="263" r:id="rId8"/>
    <p:sldId id="273" r:id="rId9"/>
    <p:sldId id="265" r:id="rId10"/>
    <p:sldId id="258" r:id="rId11"/>
    <p:sldId id="274"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094662-72FB-8941-8F15-3108263DF060}" type="datetimeFigureOut">
              <a:rPr lang="en-US" smtClean="0"/>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DD02B5-B0A6-A542-BC50-904F06B1B55D}" type="slidenum">
              <a:rPr lang="en-US" smtClean="0"/>
              <a:t>‹#›</a:t>
            </a:fld>
            <a:endParaRPr lang="en-US"/>
          </a:p>
        </p:txBody>
      </p:sp>
    </p:spTree>
    <p:extLst>
      <p:ext uri="{BB962C8B-B14F-4D97-AF65-F5344CB8AC3E}">
        <p14:creationId xmlns:p14="http://schemas.microsoft.com/office/powerpoint/2010/main" val="2710345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DD02B5-B0A6-A542-BC50-904F06B1B55D}" type="slidenum">
              <a:rPr lang="en-US" smtClean="0"/>
              <a:t>7</a:t>
            </a:fld>
            <a:endParaRPr lang="en-US"/>
          </a:p>
        </p:txBody>
      </p:sp>
    </p:spTree>
    <p:extLst>
      <p:ext uri="{BB962C8B-B14F-4D97-AF65-F5344CB8AC3E}">
        <p14:creationId xmlns:p14="http://schemas.microsoft.com/office/powerpoint/2010/main" val="2817360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DD02B5-B0A6-A542-BC50-904F06B1B55D}" type="slidenum">
              <a:rPr lang="en-US" smtClean="0"/>
              <a:t>8</a:t>
            </a:fld>
            <a:endParaRPr lang="en-US"/>
          </a:p>
        </p:txBody>
      </p:sp>
    </p:spTree>
    <p:extLst>
      <p:ext uri="{BB962C8B-B14F-4D97-AF65-F5344CB8AC3E}">
        <p14:creationId xmlns:p14="http://schemas.microsoft.com/office/powerpoint/2010/main" val="9250628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44FA04C-D7CF-4861-95F0-3F5ACF508755}" type="datetimeFigureOut">
              <a:rPr lang="en-US" smtClean="0"/>
              <a:t>12/6/2023</a:t>
            </a:fld>
            <a:endParaRPr lang="en-US"/>
          </a:p>
        </p:txBody>
      </p:sp>
      <p:sp>
        <p:nvSpPr>
          <p:cNvPr id="5" name="Footer Placeholder 4"/>
          <p:cNvSpPr>
            <a:spLocks noGrp="1"/>
          </p:cNvSpPr>
          <p:nvPr>
            <p:ph type="ftr" sz="quarter" idx="11"/>
          </p:nvPr>
        </p:nvSpPr>
        <p:spPr>
          <a:xfrm>
            <a:off x="812805" y="6272785"/>
            <a:ext cx="4745736" cy="365125"/>
          </a:xfrm>
        </p:spPr>
        <p:txBody>
          <a:bodyPr/>
          <a:lstStyle/>
          <a:p>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527047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45B24B-F41A-4540-8EEC-C29B4F79802D}" type="datetimeFigureOut">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703937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BF989E-5397-49EE-B0F5-E72D9FFD7EC0}" type="datetimeFigureOut">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994818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6BC42F-EA91-460E-9436-9A6C9B1CB0C6}" type="datetimeFigureOut">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407503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823D4350-0632-4F67-B357-AFC21C62564D}" type="datetimeFigureOut">
              <a:rPr lang="en-US" smtClean="0"/>
              <a:t>12/6/2023</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947398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F31A35-803D-44FA-BA88-E6B5FB347587}"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185382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956CED-B3EE-49D9-9922-CBB48E543356}" type="datetimeFigureOut">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36319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3F9237B0-CC05-45CB-9D8E-44851499E325}" type="datetimeFigureOut">
              <a:rPr lang="en-US" smtClean="0"/>
              <a:t>12/6/2023</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47053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41777-83B6-4CFA-89A1-52400FB2059F}" type="datetimeFigureOut">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3381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6F6AA2A1-C9A8-42DC-AF5F-29D58FE3A81E}" type="datetimeFigureOut">
              <a:rPr lang="en-US" smtClean="0"/>
              <a:t>12/6/2023</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72148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18FC28B6-2144-4760-B3DF-18C646FA52B1}" type="datetimeFigureOut">
              <a:rPr lang="en-US" smtClean="0"/>
              <a:t>12/6/2023</a:t>
            </a:fld>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67708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251F38EA-B09F-4C97-9264-D1353869D1EA}" type="datetimeFigureOut">
              <a:rPr lang="en-US" smtClean="0"/>
              <a:t>12/6/2023</a:t>
            </a:fld>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27075930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publicdomainpictures.net/view-image.php?image=56663"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s://www.flickr.com/photos/jeepersmedia/13295416654/" TargetMode="Externa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craigieburntrails.org.nz/products-page/donations/give-a-donation/" TargetMode="External"/><Relationship Id="rId5" Type="http://schemas.openxmlformats.org/officeDocument/2006/relationships/image" Target="../media/image10.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D1AC-07FA-034E-8003-8519C3B2DB42}"/>
              </a:ext>
            </a:extLst>
          </p:cNvPr>
          <p:cNvSpPr>
            <a:spLocks noGrp="1"/>
          </p:cNvSpPr>
          <p:nvPr>
            <p:ph type="ctrTitle"/>
          </p:nvPr>
        </p:nvSpPr>
        <p:spPr/>
        <p:txBody>
          <a:bodyPr/>
          <a:lstStyle/>
          <a:p>
            <a:r>
              <a:rPr lang="en-US" dirty="0"/>
              <a:t>Be Sure to sign in </a:t>
            </a:r>
          </a:p>
        </p:txBody>
      </p:sp>
      <p:sp>
        <p:nvSpPr>
          <p:cNvPr id="3" name="Subtitle 2">
            <a:extLst>
              <a:ext uri="{FF2B5EF4-FFF2-40B4-BE49-F238E27FC236}">
                <a16:creationId xmlns:a16="http://schemas.microsoft.com/office/drawing/2014/main" id="{35C448D1-872A-9640-9EF3-5C66530ECDB4}"/>
              </a:ext>
            </a:extLst>
          </p:cNvPr>
          <p:cNvSpPr>
            <a:spLocks noGrp="1"/>
          </p:cNvSpPr>
          <p:nvPr>
            <p:ph type="subTitle" idx="1"/>
          </p:nvPr>
        </p:nvSpPr>
        <p:spPr/>
        <p:txBody>
          <a:bodyPr vert="horz" lIns="91440" tIns="45720" rIns="91440" bIns="45720" rtlCol="0" anchor="t">
            <a:normAutofit/>
          </a:bodyPr>
          <a:lstStyle/>
          <a:p>
            <a:r>
              <a:rPr lang="en-US" sz="2400" dirty="0"/>
              <a:t>Meeting #4</a:t>
            </a:r>
            <a:endParaRPr lang="en-US" dirty="0"/>
          </a:p>
          <a:p>
            <a:r>
              <a:rPr lang="en-US" dirty="0"/>
              <a:t>December 12th</a:t>
            </a:r>
            <a:r>
              <a:rPr lang="en-US" sz="2400" dirty="0"/>
              <a:t>, 2023</a:t>
            </a:r>
            <a:endParaRPr lang="en-US" sz="2400" dirty="0">
              <a:cs typeface="Calibri"/>
            </a:endParaRPr>
          </a:p>
        </p:txBody>
      </p:sp>
    </p:spTree>
    <p:extLst>
      <p:ext uri="{BB962C8B-B14F-4D97-AF65-F5344CB8AC3E}">
        <p14:creationId xmlns:p14="http://schemas.microsoft.com/office/powerpoint/2010/main" val="3285086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46FB-5665-A74B-829E-610022AFF83F}"/>
              </a:ext>
            </a:extLst>
          </p:cNvPr>
          <p:cNvSpPr>
            <a:spLocks noGrp="1"/>
          </p:cNvSpPr>
          <p:nvPr>
            <p:ph type="title"/>
          </p:nvPr>
        </p:nvSpPr>
        <p:spPr/>
        <p:txBody>
          <a:bodyPr/>
          <a:lstStyle/>
          <a:p>
            <a:r>
              <a:rPr lang="en-US"/>
              <a:t>Club Information </a:t>
            </a:r>
          </a:p>
        </p:txBody>
      </p:sp>
      <p:sp>
        <p:nvSpPr>
          <p:cNvPr id="3" name="Content Placeholder 2">
            <a:extLst>
              <a:ext uri="{FF2B5EF4-FFF2-40B4-BE49-F238E27FC236}">
                <a16:creationId xmlns:a16="http://schemas.microsoft.com/office/drawing/2014/main" id="{F363FFBD-81F2-6F48-B0FB-D0FCAD4E10EF}"/>
              </a:ext>
            </a:extLst>
          </p:cNvPr>
          <p:cNvSpPr>
            <a:spLocks noGrp="1"/>
          </p:cNvSpPr>
          <p:nvPr>
            <p:ph idx="1"/>
          </p:nvPr>
        </p:nvSpPr>
        <p:spPr/>
        <p:txBody>
          <a:bodyPr vert="horz" lIns="68580" tIns="34290" rIns="68580" bIns="34290" rtlCol="0" anchor="t">
            <a:normAutofit/>
          </a:bodyPr>
          <a:lstStyle/>
          <a:p>
            <a:pPr marL="0" indent="0">
              <a:buNone/>
            </a:pPr>
            <a:endParaRPr lang="en-US" dirty="0">
              <a:cs typeface="Calibri" panose="020F0502020204030204"/>
            </a:endParaRPr>
          </a:p>
          <a:p>
            <a:r>
              <a:rPr lang="en-US" dirty="0">
                <a:cs typeface="Calibri" panose="020F0502020204030204"/>
              </a:rPr>
              <a:t>Sign up for remind: Text @NHSFHS23 to 81010</a:t>
            </a:r>
          </a:p>
          <a:p>
            <a:r>
              <a:rPr lang="en-US" dirty="0">
                <a:cs typeface="Calibri" panose="020F0502020204030204"/>
              </a:rPr>
              <a:t>Check school issued email: Download the Outlook app </a:t>
            </a:r>
          </a:p>
          <a:p>
            <a:r>
              <a:rPr lang="en-US" dirty="0">
                <a:cs typeface="Calibri" panose="020F0502020204030204"/>
              </a:rPr>
              <a:t>Check School Website frequently!</a:t>
            </a:r>
          </a:p>
          <a:p>
            <a:r>
              <a:rPr lang="en-US" dirty="0">
                <a:cs typeface="Calibri" panose="020F0502020204030204"/>
              </a:rPr>
              <a:t>STUDENTS MUST BE RESPONSIBLE FOR STAYING UP TO DATE ON ALL CLUB MEETINGS/ACTIVITIES. </a:t>
            </a:r>
          </a:p>
          <a:p>
            <a:pPr marL="0" indent="0">
              <a:buNone/>
            </a:pPr>
            <a:endParaRPr lang="en-US" dirty="0">
              <a:cs typeface="Calibri" panose="020F0502020204030204"/>
            </a:endParaRPr>
          </a:p>
          <a:p>
            <a:pPr marL="0" indent="0">
              <a:buNone/>
            </a:pPr>
            <a:endParaRPr lang="en-US" dirty="0">
              <a:cs typeface="Calibri" panose="020F0502020204030204"/>
            </a:endParaRPr>
          </a:p>
          <a:p>
            <a:endParaRPr lang="en-US" dirty="0">
              <a:cs typeface="Calibri" panose="020F0502020204030204"/>
            </a:endParaRPr>
          </a:p>
          <a:p>
            <a:endParaRPr lang="en-US" dirty="0">
              <a:cs typeface="Calibri" panose="020F0502020204030204"/>
            </a:endParaRPr>
          </a:p>
        </p:txBody>
      </p:sp>
    </p:spTree>
    <p:extLst>
      <p:ext uri="{BB962C8B-B14F-4D97-AF65-F5344CB8AC3E}">
        <p14:creationId xmlns:p14="http://schemas.microsoft.com/office/powerpoint/2010/main" val="1193769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D1AC-07FA-034E-8003-8519C3B2DB42}"/>
              </a:ext>
            </a:extLst>
          </p:cNvPr>
          <p:cNvSpPr>
            <a:spLocks noGrp="1"/>
          </p:cNvSpPr>
          <p:nvPr>
            <p:ph type="ctrTitle"/>
          </p:nvPr>
        </p:nvSpPr>
        <p:spPr/>
        <p:txBody>
          <a:bodyPr/>
          <a:lstStyle/>
          <a:p>
            <a:r>
              <a:rPr lang="en-US"/>
              <a:t>NATIONAL HONOR SOCIETY </a:t>
            </a:r>
          </a:p>
        </p:txBody>
      </p:sp>
      <p:sp>
        <p:nvSpPr>
          <p:cNvPr id="3" name="Subtitle 2">
            <a:extLst>
              <a:ext uri="{FF2B5EF4-FFF2-40B4-BE49-F238E27FC236}">
                <a16:creationId xmlns:a16="http://schemas.microsoft.com/office/drawing/2014/main" id="{35C448D1-872A-9640-9EF3-5C66530ECDB4}"/>
              </a:ext>
            </a:extLst>
          </p:cNvPr>
          <p:cNvSpPr>
            <a:spLocks noGrp="1"/>
          </p:cNvSpPr>
          <p:nvPr>
            <p:ph type="subTitle" idx="1"/>
          </p:nvPr>
        </p:nvSpPr>
        <p:spPr/>
        <p:txBody>
          <a:bodyPr vert="horz" lIns="91440" tIns="45720" rIns="91440" bIns="45720" rtlCol="0" anchor="t">
            <a:normAutofit/>
          </a:bodyPr>
          <a:lstStyle/>
          <a:p>
            <a:r>
              <a:rPr lang="en-US" sz="2400" dirty="0"/>
              <a:t>Meeting #4</a:t>
            </a:r>
            <a:endParaRPr lang="en-US" dirty="0"/>
          </a:p>
          <a:p>
            <a:r>
              <a:rPr lang="en-US" dirty="0"/>
              <a:t>December 12th</a:t>
            </a:r>
            <a:r>
              <a:rPr lang="en-US" sz="2400" dirty="0"/>
              <a:t>, 2023</a:t>
            </a:r>
            <a:endParaRPr lang="en-US" sz="2400" dirty="0">
              <a:cs typeface="Calibri"/>
            </a:endParaRPr>
          </a:p>
        </p:txBody>
      </p:sp>
    </p:spTree>
    <p:extLst>
      <p:ext uri="{BB962C8B-B14F-4D97-AF65-F5344CB8AC3E}">
        <p14:creationId xmlns:p14="http://schemas.microsoft.com/office/powerpoint/2010/main" val="3055205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02712-F89E-4BBF-B6E0-6D7D2388395C}"/>
              </a:ext>
            </a:extLst>
          </p:cNvPr>
          <p:cNvSpPr>
            <a:spLocks noGrp="1"/>
          </p:cNvSpPr>
          <p:nvPr>
            <p:ph type="title"/>
          </p:nvPr>
        </p:nvSpPr>
        <p:spPr/>
        <p:txBody>
          <a:bodyPr/>
          <a:lstStyle/>
          <a:p>
            <a:pPr algn="ctr"/>
            <a:r>
              <a:rPr lang="en-US" dirty="0">
                <a:cs typeface="Calibri Light"/>
              </a:rPr>
              <a:t>Agenda 12/12/2023</a:t>
            </a:r>
            <a:endParaRPr lang="en-US" dirty="0"/>
          </a:p>
        </p:txBody>
      </p:sp>
      <p:sp>
        <p:nvSpPr>
          <p:cNvPr id="3" name="Content Placeholder 2">
            <a:extLst>
              <a:ext uri="{FF2B5EF4-FFF2-40B4-BE49-F238E27FC236}">
                <a16:creationId xmlns:a16="http://schemas.microsoft.com/office/drawing/2014/main" id="{29FFBA86-E64C-43D9-A0C6-7812DFAABB0E}"/>
              </a:ext>
            </a:extLst>
          </p:cNvPr>
          <p:cNvSpPr>
            <a:spLocks noGrp="1"/>
          </p:cNvSpPr>
          <p:nvPr>
            <p:ph idx="1"/>
          </p:nvPr>
        </p:nvSpPr>
        <p:spPr/>
        <p:txBody>
          <a:bodyPr vert="horz" lIns="91440" tIns="45720" rIns="91440" bIns="45720" rtlCol="0" anchor="t">
            <a:normAutofit/>
          </a:bodyPr>
          <a:lstStyle/>
          <a:p>
            <a:pPr algn="ctr"/>
            <a:r>
              <a:rPr lang="en-US" dirty="0">
                <a:cs typeface="Calibri"/>
              </a:rPr>
              <a:t>Treasurer Opening</a:t>
            </a:r>
          </a:p>
          <a:p>
            <a:pPr algn="ctr">
              <a:buClr>
                <a:srgbClr val="9E3611"/>
              </a:buClr>
            </a:pPr>
            <a:r>
              <a:rPr lang="en-US" dirty="0">
                <a:cs typeface="Calibri"/>
              </a:rPr>
              <a:t>Taco Bell/Food Fair Results</a:t>
            </a:r>
          </a:p>
          <a:p>
            <a:pPr algn="ctr"/>
            <a:r>
              <a:rPr lang="en-US" dirty="0">
                <a:cs typeface="Calibri"/>
              </a:rPr>
              <a:t>Account Balance</a:t>
            </a:r>
          </a:p>
          <a:p>
            <a:pPr algn="ctr"/>
            <a:r>
              <a:rPr lang="en-US" dirty="0">
                <a:cs typeface="Calibri"/>
              </a:rPr>
              <a:t>Points Sheet- (Sign-off)</a:t>
            </a:r>
          </a:p>
          <a:p>
            <a:pPr marL="0" indent="0">
              <a:buNone/>
            </a:pPr>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2723132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A82D6-2593-4CD9-A81A-5A821E9E27AE}"/>
              </a:ext>
            </a:extLst>
          </p:cNvPr>
          <p:cNvSpPr>
            <a:spLocks noGrp="1"/>
          </p:cNvSpPr>
          <p:nvPr>
            <p:ph type="title"/>
          </p:nvPr>
        </p:nvSpPr>
        <p:spPr>
          <a:xfrm>
            <a:off x="685800" y="85136"/>
            <a:ext cx="7772400" cy="1609344"/>
          </a:xfrm>
        </p:spPr>
        <p:txBody>
          <a:bodyPr/>
          <a:lstStyle/>
          <a:p>
            <a:r>
              <a:rPr lang="en-US" dirty="0"/>
              <a:t>Treasurer Application for the remainder of 2023-2024 School Year</a:t>
            </a:r>
          </a:p>
        </p:txBody>
      </p:sp>
      <p:pic>
        <p:nvPicPr>
          <p:cNvPr id="1026" name="Picture 2">
            <a:extLst>
              <a:ext uri="{FF2B5EF4-FFF2-40B4-BE49-F238E27FC236}">
                <a16:creationId xmlns:a16="http://schemas.microsoft.com/office/drawing/2014/main" id="{B92A3B8A-D985-4388-BD89-1CEE995444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84053" y="2859287"/>
            <a:ext cx="3286279" cy="32862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551C59-3EFE-417D-8A71-D471D0AFB43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31619" y="1803348"/>
            <a:ext cx="1331651" cy="947071"/>
          </a:xfrm>
          <a:prstGeom prst="rect">
            <a:avLst/>
          </a:prstGeom>
        </p:spPr>
      </p:pic>
      <p:sp>
        <p:nvSpPr>
          <p:cNvPr id="6" name="TextBox 5">
            <a:extLst>
              <a:ext uri="{FF2B5EF4-FFF2-40B4-BE49-F238E27FC236}">
                <a16:creationId xmlns:a16="http://schemas.microsoft.com/office/drawing/2014/main" id="{63F07123-A3AB-4CA3-876B-A6F3A545BC50}"/>
              </a:ext>
            </a:extLst>
          </p:cNvPr>
          <p:cNvSpPr txBox="1"/>
          <p:nvPr/>
        </p:nvSpPr>
        <p:spPr>
          <a:xfrm>
            <a:off x="0" y="3429000"/>
            <a:ext cx="5663953" cy="3693319"/>
          </a:xfrm>
          <a:prstGeom prst="rect">
            <a:avLst/>
          </a:prstGeom>
          <a:noFill/>
        </p:spPr>
        <p:txBody>
          <a:bodyPr wrap="square" rtlCol="0">
            <a:spAutoFit/>
          </a:bodyPr>
          <a:lstStyle/>
          <a:p>
            <a:r>
              <a:rPr lang="en-US" dirty="0"/>
              <a:t>Treasurer Position will be open after the semester (Alvin has completed his high school coursework).  For those interested scan here, and apply.  Per NHS bylaws, the student executive board will nominate a Treasurer and the Faculty Council must approve the nomination.  A student must apply by the deadline to be eligible for consideration.  Up to two, may be considered </a:t>
            </a:r>
          </a:p>
          <a:p>
            <a:endParaRPr lang="en-US" dirty="0"/>
          </a:p>
          <a:p>
            <a:r>
              <a:rPr lang="en-US" dirty="0"/>
              <a:t>QUALIFICATONS: </a:t>
            </a:r>
          </a:p>
          <a:p>
            <a:r>
              <a:rPr lang="en-US" dirty="0"/>
              <a:t>Current NHS Member in good standing (Jr. or Sr.)</a:t>
            </a:r>
          </a:p>
          <a:p>
            <a:r>
              <a:rPr lang="en-US" dirty="0"/>
              <a:t>Food Fair and additional counting and signature req.</a:t>
            </a:r>
          </a:p>
          <a:p>
            <a:endParaRPr lang="en-US" dirty="0"/>
          </a:p>
        </p:txBody>
      </p:sp>
      <p:sp>
        <p:nvSpPr>
          <p:cNvPr id="7" name="Rectangle 6">
            <a:extLst>
              <a:ext uri="{FF2B5EF4-FFF2-40B4-BE49-F238E27FC236}">
                <a16:creationId xmlns:a16="http://schemas.microsoft.com/office/drawing/2014/main" id="{3314016A-A569-464D-9551-529914C4915F}"/>
              </a:ext>
            </a:extLst>
          </p:cNvPr>
          <p:cNvSpPr/>
          <p:nvPr/>
        </p:nvSpPr>
        <p:spPr>
          <a:xfrm>
            <a:off x="1012053" y="1935957"/>
            <a:ext cx="4572000" cy="923330"/>
          </a:xfrm>
          <a:prstGeom prst="rect">
            <a:avLst/>
          </a:prstGeom>
        </p:spPr>
        <p:txBody>
          <a:bodyPr>
            <a:spAutoFit/>
          </a:bodyPr>
          <a:lstStyle/>
          <a:p>
            <a:r>
              <a:rPr lang="en-US" dirty="0">
                <a:solidFill>
                  <a:srgbClr val="000000"/>
                </a:solidFill>
                <a:latin typeface="Arial" panose="020B0604020202020204" pitchFamily="34" charset="0"/>
              </a:rPr>
              <a:t>The treasurer(s) shall keep the record of business expenses, dues, and all other financial transactions of the chapter. </a:t>
            </a:r>
            <a:endParaRPr lang="en-US" dirty="0"/>
          </a:p>
        </p:txBody>
      </p:sp>
    </p:spTree>
    <p:extLst>
      <p:ext uri="{BB962C8B-B14F-4D97-AF65-F5344CB8AC3E}">
        <p14:creationId xmlns:p14="http://schemas.microsoft.com/office/powerpoint/2010/main" val="3750483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50A73-7F2E-4FA8-92E2-715CE9585CC6}"/>
              </a:ext>
            </a:extLst>
          </p:cNvPr>
          <p:cNvSpPr>
            <a:spLocks noGrp="1"/>
          </p:cNvSpPr>
          <p:nvPr>
            <p:ph type="title"/>
          </p:nvPr>
        </p:nvSpPr>
        <p:spPr>
          <a:xfrm>
            <a:off x="802386" y="798394"/>
            <a:ext cx="3547838" cy="1637730"/>
          </a:xfrm>
        </p:spPr>
        <p:txBody>
          <a:bodyPr>
            <a:normAutofit/>
          </a:bodyPr>
          <a:lstStyle/>
          <a:p>
            <a:r>
              <a:rPr lang="en-US" sz="3800" dirty="0">
                <a:ea typeface="+mj-lt"/>
                <a:cs typeface="+mj-lt"/>
              </a:rPr>
              <a:t>Taco Bell</a:t>
            </a:r>
            <a:endParaRPr lang="en-US" sz="3800" dirty="0">
              <a:cs typeface="Calibri Light"/>
            </a:endParaRPr>
          </a:p>
        </p:txBody>
      </p:sp>
      <p:sp>
        <p:nvSpPr>
          <p:cNvPr id="3" name="Content Placeholder 2">
            <a:extLst>
              <a:ext uri="{FF2B5EF4-FFF2-40B4-BE49-F238E27FC236}">
                <a16:creationId xmlns:a16="http://schemas.microsoft.com/office/drawing/2014/main" id="{9971AE7F-F1F1-4989-9E51-E49FF1623F73}"/>
              </a:ext>
            </a:extLst>
          </p:cNvPr>
          <p:cNvSpPr>
            <a:spLocks noGrp="1"/>
          </p:cNvSpPr>
          <p:nvPr>
            <p:ph idx="1"/>
          </p:nvPr>
        </p:nvSpPr>
        <p:spPr>
          <a:xfrm>
            <a:off x="802386" y="2578608"/>
            <a:ext cx="3547838" cy="3593592"/>
          </a:xfrm>
        </p:spPr>
        <p:txBody>
          <a:bodyPr vert="horz" lIns="91440" tIns="45720" rIns="91440" bIns="45720" rtlCol="0" anchor="t">
            <a:normAutofit/>
          </a:bodyPr>
          <a:lstStyle/>
          <a:p>
            <a:pPr marL="0" indent="0" algn="ctr">
              <a:spcBef>
                <a:spcPts val="0"/>
              </a:spcBef>
              <a:spcAft>
                <a:spcPts val="600"/>
              </a:spcAft>
              <a:buNone/>
            </a:pPr>
            <a:r>
              <a:rPr lang="en-US" sz="1600" dirty="0">
                <a:ea typeface="+mn-lt"/>
                <a:cs typeface="+mn-lt"/>
              </a:rPr>
              <a:t>Q2 Food Sales Results 11/16/2023</a:t>
            </a:r>
          </a:p>
          <a:p>
            <a:pPr marL="0" indent="0" algn="ctr">
              <a:spcBef>
                <a:spcPts val="0"/>
              </a:spcBef>
              <a:spcAft>
                <a:spcPts val="600"/>
              </a:spcAft>
              <a:buNone/>
            </a:pPr>
            <a:r>
              <a:rPr lang="en-US" sz="1600" dirty="0">
                <a:ea typeface="+mn-lt"/>
                <a:cs typeface="+mn-lt"/>
              </a:rPr>
              <a:t>$188 profit</a:t>
            </a:r>
          </a:p>
          <a:p>
            <a:pPr marL="0" indent="0" algn="ctr">
              <a:spcBef>
                <a:spcPts val="0"/>
              </a:spcBef>
              <a:spcAft>
                <a:spcPts val="600"/>
              </a:spcAft>
              <a:buNone/>
            </a:pPr>
            <a:r>
              <a:rPr lang="en-US" sz="1600" dirty="0">
                <a:ea typeface="+mn-lt"/>
                <a:cs typeface="+mn-lt"/>
              </a:rPr>
              <a:t>($263 sales-$75 costs)</a:t>
            </a:r>
            <a:endParaRPr lang="en-US" dirty="0"/>
          </a:p>
          <a:p>
            <a:pPr marL="0" indent="0" algn="ctr">
              <a:spcBef>
                <a:spcPts val="0"/>
              </a:spcBef>
              <a:spcAft>
                <a:spcPts val="600"/>
              </a:spcAft>
              <a:buNone/>
            </a:pPr>
            <a:endParaRPr lang="en-US" dirty="0">
              <a:ea typeface="+mn-lt"/>
              <a:cs typeface="+mn-lt"/>
            </a:endParaRPr>
          </a:p>
          <a:p>
            <a:pPr marL="0" indent="0" algn="ctr">
              <a:spcBef>
                <a:spcPts val="0"/>
              </a:spcBef>
              <a:spcAft>
                <a:spcPts val="600"/>
              </a:spcAft>
              <a:buNone/>
            </a:pPr>
            <a:r>
              <a:rPr lang="en-US" dirty="0">
                <a:highlight>
                  <a:srgbClr val="FFFF00"/>
                </a:highlight>
                <a:cs typeface="Calibri" panose="020F0502020204030204"/>
              </a:rPr>
              <a:t>Thank you to all that helped out, working or purchasing… another successful event</a:t>
            </a:r>
          </a:p>
        </p:txBody>
      </p:sp>
      <p:sp>
        <p:nvSpPr>
          <p:cNvPr id="6" name="Freeform: Shape 8">
            <a:extLst>
              <a:ext uri="{FF2B5EF4-FFF2-40B4-BE49-F238E27FC236}">
                <a16:creationId xmlns:a16="http://schemas.microsoft.com/office/drawing/2014/main" id="{484E34F7-E155-426C-A88E-8AEA6CF3F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4842" y="0"/>
            <a:ext cx="4709158"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blipFill dpi="0" rotWithShape="1">
            <a:blip r:embed="rId2">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FA143DF9-16D3-46BF-8F00-C83D2417BC8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509856" y="985"/>
            <a:ext cx="4634144" cy="3232547"/>
          </a:xfrm>
          <a:prstGeom prst="rect">
            <a:avLst/>
          </a:prstGeom>
        </p:spPr>
      </p:pic>
    </p:spTree>
    <p:extLst>
      <p:ext uri="{BB962C8B-B14F-4D97-AF65-F5344CB8AC3E}">
        <p14:creationId xmlns:p14="http://schemas.microsoft.com/office/powerpoint/2010/main" val="1959868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64119"/>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01952"/>
            <a:ext cx="7667244"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038655"/>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E7D3FA3-3CAB-8D48-B0AB-D8296EBEA261}"/>
              </a:ext>
            </a:extLst>
          </p:cNvPr>
          <p:cNvSpPr>
            <a:spLocks noGrp="1"/>
          </p:cNvSpPr>
          <p:nvPr>
            <p:ph type="title"/>
          </p:nvPr>
        </p:nvSpPr>
        <p:spPr>
          <a:xfrm>
            <a:off x="802386" y="484632"/>
            <a:ext cx="7543800" cy="1609344"/>
          </a:xfrm>
        </p:spPr>
        <p:txBody>
          <a:bodyPr>
            <a:normAutofit/>
          </a:bodyPr>
          <a:lstStyle/>
          <a:p>
            <a:pPr algn="ctr"/>
            <a:r>
              <a:rPr lang="en-US" sz="4800" b="1" dirty="0"/>
              <a:t>Point Sheet</a:t>
            </a:r>
            <a:br>
              <a:rPr lang="en-US" sz="3600" b="1" dirty="0"/>
            </a:br>
            <a:endParaRPr lang="en-US" sz="3600" b="1" dirty="0">
              <a:cs typeface="Calibri Light"/>
            </a:endParaRPr>
          </a:p>
        </p:txBody>
      </p:sp>
      <p:sp>
        <p:nvSpPr>
          <p:cNvPr id="3" name="Content Placeholder 2">
            <a:extLst>
              <a:ext uri="{FF2B5EF4-FFF2-40B4-BE49-F238E27FC236}">
                <a16:creationId xmlns:a16="http://schemas.microsoft.com/office/drawing/2014/main" id="{9238E362-A85F-4D4D-8AD5-0982EA7C71CB}"/>
              </a:ext>
            </a:extLst>
          </p:cNvPr>
          <p:cNvSpPr>
            <a:spLocks noGrp="1"/>
          </p:cNvSpPr>
          <p:nvPr>
            <p:ph idx="1"/>
          </p:nvPr>
        </p:nvSpPr>
        <p:spPr>
          <a:xfrm>
            <a:off x="6320158" y="2571388"/>
            <a:ext cx="2402585" cy="2624450"/>
          </a:xfrm>
        </p:spPr>
        <p:txBody>
          <a:bodyPr vert="horz" lIns="68580" tIns="34290" rIns="68580" bIns="34290" rtlCol="0" anchor="ctr">
            <a:normAutofit lnSpcReduction="10000"/>
          </a:bodyPr>
          <a:lstStyle/>
          <a:p>
            <a:pPr algn="ctr"/>
            <a:r>
              <a:rPr lang="en-US" dirty="0"/>
              <a:t>Sign-offs available starting today after the meeting.</a:t>
            </a:r>
          </a:p>
          <a:p>
            <a:pPr algn="ctr"/>
            <a:endParaRPr lang="en-US" dirty="0"/>
          </a:p>
          <a:p>
            <a:pPr algn="ctr"/>
            <a:r>
              <a:rPr lang="en-US" dirty="0"/>
              <a:t>Fall Semester Sheets Due </a:t>
            </a:r>
          </a:p>
          <a:p>
            <a:pPr marL="0" indent="0" algn="ctr">
              <a:buNone/>
            </a:pPr>
            <a:r>
              <a:rPr lang="en-US" dirty="0"/>
              <a:t>January 23</a:t>
            </a:r>
            <a:r>
              <a:rPr lang="en-US" baseline="30000" dirty="0"/>
              <a:t>rd</a:t>
            </a:r>
            <a:r>
              <a:rPr lang="en-US" dirty="0"/>
              <a:t>, 2023</a:t>
            </a:r>
          </a:p>
          <a:p>
            <a:endParaRPr lang="en-US" dirty="0">
              <a:cs typeface="Calibri"/>
            </a:endParaRPr>
          </a:p>
          <a:p>
            <a:endParaRPr lang="en-US" dirty="0">
              <a:cs typeface="Calibri"/>
            </a:endParaRPr>
          </a:p>
        </p:txBody>
      </p:sp>
      <p:sp>
        <p:nvSpPr>
          <p:cNvPr id="18" name="Oval 1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A55E0B7B-5A87-4BF4-8205-A7AE69FA6215}"/>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pic>
        <p:nvPicPr>
          <p:cNvPr id="6" name="Picture 5">
            <a:extLst>
              <a:ext uri="{FF2B5EF4-FFF2-40B4-BE49-F238E27FC236}">
                <a16:creationId xmlns:a16="http://schemas.microsoft.com/office/drawing/2014/main" id="{E6997605-FB5A-45CB-920F-2F6064805866}"/>
              </a:ext>
            </a:extLst>
          </p:cNvPr>
          <p:cNvPicPr>
            <a:picLocks noChangeAspect="1"/>
          </p:cNvPicPr>
          <p:nvPr/>
        </p:nvPicPr>
        <p:blipFill>
          <a:blip r:embed="rId6"/>
          <a:stretch>
            <a:fillRect/>
          </a:stretch>
        </p:blipFill>
        <p:spPr>
          <a:xfrm>
            <a:off x="0" y="2119836"/>
            <a:ext cx="5567583" cy="2469102"/>
          </a:xfrm>
          <a:prstGeom prst="rect">
            <a:avLst/>
          </a:prstGeom>
        </p:spPr>
      </p:pic>
      <p:sp>
        <p:nvSpPr>
          <p:cNvPr id="7" name="TextBox 6">
            <a:extLst>
              <a:ext uri="{FF2B5EF4-FFF2-40B4-BE49-F238E27FC236}">
                <a16:creationId xmlns:a16="http://schemas.microsoft.com/office/drawing/2014/main" id="{E0F1B01E-2638-42AB-A3B8-ADA400F9D466}"/>
              </a:ext>
            </a:extLst>
          </p:cNvPr>
          <p:cNvSpPr txBox="1"/>
          <p:nvPr/>
        </p:nvSpPr>
        <p:spPr>
          <a:xfrm>
            <a:off x="191486" y="5131300"/>
            <a:ext cx="8761028" cy="646331"/>
          </a:xfrm>
          <a:prstGeom prst="rect">
            <a:avLst/>
          </a:prstGeom>
          <a:noFill/>
        </p:spPr>
        <p:txBody>
          <a:bodyPr wrap="square" rtlCol="0">
            <a:spAutoFit/>
          </a:bodyPr>
          <a:lstStyle/>
          <a:p>
            <a:r>
              <a:rPr lang="en-US" dirty="0"/>
              <a:t>Executive Committee Members can sign off and collect point trackers starting today.  Next and final opportunity is on January 23</a:t>
            </a:r>
            <a:r>
              <a:rPr lang="en-US" baseline="30000" dirty="0"/>
              <a:t>rd</a:t>
            </a:r>
            <a:r>
              <a:rPr lang="en-US" dirty="0"/>
              <a:t> 2024, our next meeting.  </a:t>
            </a:r>
          </a:p>
        </p:txBody>
      </p:sp>
    </p:spTree>
    <p:extLst>
      <p:ext uri="{BB962C8B-B14F-4D97-AF65-F5344CB8AC3E}">
        <p14:creationId xmlns:p14="http://schemas.microsoft.com/office/powerpoint/2010/main" val="1608272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64119"/>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01952"/>
            <a:ext cx="7667244"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038655"/>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E7D3FA3-3CAB-8D48-B0AB-D8296EBEA261}"/>
              </a:ext>
            </a:extLst>
          </p:cNvPr>
          <p:cNvSpPr>
            <a:spLocks noGrp="1"/>
          </p:cNvSpPr>
          <p:nvPr>
            <p:ph type="title"/>
          </p:nvPr>
        </p:nvSpPr>
        <p:spPr>
          <a:xfrm>
            <a:off x="802386" y="484632"/>
            <a:ext cx="7543800" cy="1609344"/>
          </a:xfrm>
        </p:spPr>
        <p:txBody>
          <a:bodyPr>
            <a:normAutofit/>
          </a:bodyPr>
          <a:lstStyle/>
          <a:p>
            <a:pPr algn="ctr"/>
            <a:r>
              <a:rPr lang="en-US" sz="4800" b="1" dirty="0"/>
              <a:t>Point Sheet</a:t>
            </a:r>
            <a:br>
              <a:rPr lang="en-US" sz="3600" b="1" dirty="0"/>
            </a:br>
            <a:r>
              <a:rPr lang="en-US" sz="3600" b="1" dirty="0"/>
              <a:t>The Process (step by step)</a:t>
            </a:r>
            <a:endParaRPr lang="en-US" sz="3600" b="1" dirty="0">
              <a:cs typeface="Calibri Light"/>
            </a:endParaRPr>
          </a:p>
        </p:txBody>
      </p:sp>
      <p:sp>
        <p:nvSpPr>
          <p:cNvPr id="3" name="Content Placeholder 2">
            <a:extLst>
              <a:ext uri="{FF2B5EF4-FFF2-40B4-BE49-F238E27FC236}">
                <a16:creationId xmlns:a16="http://schemas.microsoft.com/office/drawing/2014/main" id="{9238E362-A85F-4D4D-8AD5-0982EA7C71CB}"/>
              </a:ext>
            </a:extLst>
          </p:cNvPr>
          <p:cNvSpPr>
            <a:spLocks noGrp="1"/>
          </p:cNvSpPr>
          <p:nvPr>
            <p:ph idx="1"/>
          </p:nvPr>
        </p:nvSpPr>
        <p:spPr>
          <a:xfrm>
            <a:off x="77530" y="2476870"/>
            <a:ext cx="8988940" cy="4180819"/>
          </a:xfrm>
        </p:spPr>
        <p:txBody>
          <a:bodyPr vert="horz" lIns="68580" tIns="34290" rIns="68580" bIns="34290" rtlCol="0" anchor="ctr">
            <a:normAutofit fontScale="92500" lnSpcReduction="20000"/>
          </a:bodyPr>
          <a:lstStyle/>
          <a:p>
            <a:pPr algn="ctr"/>
            <a:r>
              <a:rPr lang="en-US" sz="3500" dirty="0">
                <a:cs typeface="Calibri"/>
              </a:rPr>
              <a:t>Self check that ALL your </a:t>
            </a:r>
          </a:p>
          <a:p>
            <a:pPr marL="0" indent="0" algn="ctr">
              <a:buNone/>
            </a:pPr>
            <a:r>
              <a:rPr lang="en-US" dirty="0">
                <a:cs typeface="Calibri"/>
              </a:rPr>
              <a:t>Service and Leadership requirements have been met</a:t>
            </a:r>
          </a:p>
          <a:p>
            <a:pPr marL="0" indent="0" algn="ctr">
              <a:buNone/>
            </a:pPr>
            <a:endParaRPr lang="en-US" dirty="0">
              <a:cs typeface="Calibri"/>
            </a:endParaRPr>
          </a:p>
          <a:p>
            <a:pPr marL="274320" lvl="1" indent="0" algn="ctr">
              <a:buNone/>
            </a:pPr>
            <a:r>
              <a:rPr lang="en-US" dirty="0">
                <a:cs typeface="Calibri"/>
              </a:rPr>
              <a:t>At least 10 hours of Community </a:t>
            </a:r>
            <a:r>
              <a:rPr lang="en-US" b="1" dirty="0">
                <a:cs typeface="Calibri"/>
              </a:rPr>
              <a:t>Service </a:t>
            </a:r>
            <a:r>
              <a:rPr lang="en-US" dirty="0">
                <a:cs typeface="Calibri"/>
              </a:rPr>
              <a:t>(with completed timecard)</a:t>
            </a:r>
          </a:p>
          <a:p>
            <a:pPr marL="274320" lvl="1" indent="0" algn="ctr">
              <a:buNone/>
            </a:pPr>
            <a:r>
              <a:rPr lang="en-US" dirty="0">
                <a:cs typeface="Calibri"/>
              </a:rPr>
              <a:t>Documentation of an area of </a:t>
            </a:r>
            <a:r>
              <a:rPr lang="en-US" b="1" dirty="0">
                <a:cs typeface="Calibri"/>
              </a:rPr>
              <a:t>Leadership</a:t>
            </a:r>
          </a:p>
          <a:p>
            <a:pPr marL="274320" lvl="1" indent="0" algn="ctr">
              <a:buNone/>
            </a:pPr>
            <a:r>
              <a:rPr lang="en-US" sz="1600" b="1" dirty="0">
                <a:cs typeface="Calibri"/>
              </a:rPr>
              <a:t>3 Points </a:t>
            </a:r>
            <a:r>
              <a:rPr lang="en-US" sz="1600" dirty="0">
                <a:cs typeface="Calibri"/>
              </a:rPr>
              <a:t>in each of the four categories </a:t>
            </a:r>
            <a:r>
              <a:rPr lang="en-US" sz="1600" b="1" dirty="0">
                <a:cs typeface="Calibri"/>
              </a:rPr>
              <a:t>Scholarship, Character, Service, Leadership</a:t>
            </a:r>
          </a:p>
          <a:p>
            <a:pPr lvl="1"/>
            <a:endParaRPr lang="en-US" sz="1600" b="1" dirty="0">
              <a:cs typeface="Calibri"/>
            </a:endParaRPr>
          </a:p>
          <a:p>
            <a:pPr lvl="1"/>
            <a:endParaRPr lang="en-US" sz="1600" b="1" dirty="0">
              <a:cs typeface="Calibri"/>
            </a:endParaRPr>
          </a:p>
          <a:p>
            <a:pPr lvl="1"/>
            <a:r>
              <a:rPr lang="en-US" sz="1600" dirty="0">
                <a:cs typeface="Calibri"/>
              </a:rPr>
              <a:t>You should take a picture of your Point Tracker and Community Service Log before submitting it, (for your receipt)</a:t>
            </a:r>
          </a:p>
          <a:p>
            <a:pPr lvl="1"/>
            <a:r>
              <a:rPr lang="en-US" sz="1600" dirty="0">
                <a:cs typeface="Calibri"/>
              </a:rPr>
              <a:t>Present your Point Tracker etc. to any of the students on the exec. board for review and their signature (Service and Leadership)</a:t>
            </a:r>
          </a:p>
          <a:p>
            <a:pPr lvl="1"/>
            <a:r>
              <a:rPr lang="en-US" sz="1600" dirty="0">
                <a:cs typeface="Calibri"/>
              </a:rPr>
              <a:t>Sign the turn-in log once you have turned your point tracker in. This must be done to confirm you have turned in your point tracker</a:t>
            </a:r>
          </a:p>
          <a:p>
            <a:pPr lvl="1"/>
            <a:endParaRPr lang="en-US" sz="1600" dirty="0">
              <a:cs typeface="Calibri"/>
            </a:endParaRPr>
          </a:p>
          <a:p>
            <a:pPr lvl="1" algn="ctr"/>
            <a:r>
              <a:rPr lang="en-US" sz="1600" dirty="0"/>
              <a:t>Next and final opportunity is on January 23</a:t>
            </a:r>
            <a:r>
              <a:rPr lang="en-US" sz="1600" baseline="30000" dirty="0"/>
              <a:t>rd</a:t>
            </a:r>
            <a:r>
              <a:rPr lang="en-US" sz="1600" dirty="0"/>
              <a:t> 2024, our next meeting</a:t>
            </a:r>
            <a:endParaRPr lang="en-US" sz="1600" dirty="0">
              <a:cs typeface="Calibri"/>
            </a:endParaRPr>
          </a:p>
          <a:p>
            <a:endParaRPr lang="en-US" dirty="0">
              <a:cs typeface="Calibri"/>
            </a:endParaRPr>
          </a:p>
          <a:p>
            <a:endParaRPr lang="en-US" dirty="0">
              <a:cs typeface="Calibri"/>
            </a:endParaRPr>
          </a:p>
        </p:txBody>
      </p:sp>
      <p:sp>
        <p:nvSpPr>
          <p:cNvPr id="18" name="Oval 1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3703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64119"/>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01952"/>
            <a:ext cx="7667244"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038655"/>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8D1D798-7E97-AA4A-8F9C-812C2F148490}"/>
              </a:ext>
            </a:extLst>
          </p:cNvPr>
          <p:cNvSpPr>
            <a:spLocks noGrp="1"/>
          </p:cNvSpPr>
          <p:nvPr>
            <p:ph type="title"/>
          </p:nvPr>
        </p:nvSpPr>
        <p:spPr>
          <a:xfrm>
            <a:off x="802386" y="484632"/>
            <a:ext cx="7543800" cy="1609344"/>
          </a:xfrm>
        </p:spPr>
        <p:txBody>
          <a:bodyPr>
            <a:normAutofit/>
          </a:bodyPr>
          <a:lstStyle/>
          <a:p>
            <a:r>
              <a:rPr lang="en-US" dirty="0"/>
              <a:t>Account Balance as of 12/11/2023 </a:t>
            </a:r>
          </a:p>
        </p:txBody>
      </p:sp>
      <p:sp>
        <p:nvSpPr>
          <p:cNvPr id="3" name="Content Placeholder 2">
            <a:extLst>
              <a:ext uri="{FF2B5EF4-FFF2-40B4-BE49-F238E27FC236}">
                <a16:creationId xmlns:a16="http://schemas.microsoft.com/office/drawing/2014/main" id="{09BEA03E-DA49-FD4E-9ADC-6917BA885DF6}"/>
              </a:ext>
            </a:extLst>
          </p:cNvPr>
          <p:cNvSpPr>
            <a:spLocks noGrp="1"/>
          </p:cNvSpPr>
          <p:nvPr>
            <p:ph idx="1"/>
          </p:nvPr>
        </p:nvSpPr>
        <p:spPr>
          <a:xfrm>
            <a:off x="4765630" y="2272683"/>
            <a:ext cx="3474023" cy="4121198"/>
          </a:xfrm>
        </p:spPr>
        <p:txBody>
          <a:bodyPr vert="horz" lIns="91440" tIns="45720" rIns="91440" bIns="45720" rtlCol="0" anchor="ctr">
            <a:normAutofit fontScale="77500" lnSpcReduction="20000"/>
          </a:bodyPr>
          <a:lstStyle/>
          <a:p>
            <a:pPr algn="ctr"/>
            <a:r>
              <a:rPr lang="en-US" sz="2900" dirty="0"/>
              <a:t>$2,677.01</a:t>
            </a:r>
          </a:p>
          <a:p>
            <a:pPr marL="0" indent="0" algn="ctr">
              <a:buNone/>
            </a:pPr>
            <a:endParaRPr lang="en-US" sz="2900" dirty="0"/>
          </a:p>
          <a:p>
            <a:pPr algn="ctr"/>
            <a:r>
              <a:rPr lang="en-US" sz="2900" dirty="0"/>
              <a:t>Please note the suggested donation is $20 annually.  This money goes to buy the stoles and provide scholarships.  </a:t>
            </a:r>
          </a:p>
          <a:p>
            <a:pPr algn="ctr"/>
            <a:r>
              <a:rPr lang="en-US" sz="2900" dirty="0"/>
              <a:t>To donate please being cash or check to the Student Store and let Ms. Watson know this is for NHS.  Or log in online.  </a:t>
            </a:r>
          </a:p>
          <a:p>
            <a:pPr algn="ctr"/>
            <a:endParaRPr lang="en-US" dirty="0"/>
          </a:p>
          <a:p>
            <a:endParaRPr lang="en-US" dirty="0"/>
          </a:p>
        </p:txBody>
      </p:sp>
      <p:sp>
        <p:nvSpPr>
          <p:cNvPr id="17" name="Oval 1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A5CFAD6C-083D-40BE-8E5B-698A6DD1DC7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12913" y="2591628"/>
            <a:ext cx="4030108" cy="3778592"/>
          </a:xfrm>
          <a:prstGeom prst="rect">
            <a:avLst/>
          </a:prstGeom>
        </p:spPr>
      </p:pic>
    </p:spTree>
    <p:extLst>
      <p:ext uri="{BB962C8B-B14F-4D97-AF65-F5344CB8AC3E}">
        <p14:creationId xmlns:p14="http://schemas.microsoft.com/office/powerpoint/2010/main" val="19918440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0cdd138-1ceb-4390-aef2-59a336f59ac9">
      <UserInfo>
        <DisplayName>Allison Felix</DisplayName>
        <AccountId>20</AccountId>
        <AccountType/>
      </UserInfo>
      <UserInfo>
        <DisplayName>Sheila Angelo</DisplayName>
        <AccountId>22</AccountId>
        <AccountType/>
      </UserInfo>
      <UserInfo>
        <DisplayName>Rachael Woodcock</DisplayName>
        <AccountId>23</AccountId>
        <AccountType/>
      </UserInfo>
      <UserInfo>
        <DisplayName>Alice Cartwright</DisplayName>
        <AccountId>24</AccountId>
        <AccountType/>
      </UserInfo>
      <UserInfo>
        <DisplayName>Michael Miller</DisplayName>
        <AccountId>31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26D81CA75C33468D1ADB1BEACF1C6C" ma:contentTypeVersion="6" ma:contentTypeDescription="Create a new document." ma:contentTypeScope="" ma:versionID="74ae88bea069a8e089e424a5aca4fed6">
  <xsd:schema xmlns:xsd="http://www.w3.org/2001/XMLSchema" xmlns:xs="http://www.w3.org/2001/XMLSchema" xmlns:p="http://schemas.microsoft.com/office/2006/metadata/properties" xmlns:ns2="00cdd138-1ceb-4390-aef2-59a336f59ac9" xmlns:ns3="e53f31a3-3e5d-4840-87e7-edab174877dd" targetNamespace="http://schemas.microsoft.com/office/2006/metadata/properties" ma:root="true" ma:fieldsID="59b1a527913a2d3fa037f3364cccaf06" ns2:_="" ns3:_="">
    <xsd:import namespace="00cdd138-1ceb-4390-aef2-59a336f59ac9"/>
    <xsd:import namespace="e53f31a3-3e5d-4840-87e7-edab174877d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cdd138-1ceb-4390-aef2-59a336f59ac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3f31a3-3e5d-4840-87e7-edab174877d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BECB29-29A6-417D-9052-54D8DCBD6049}">
  <ds:schemaRefs>
    <ds:schemaRef ds:uri="http://schemas.microsoft.com/sharepoint/v3/contenttype/forms"/>
  </ds:schemaRefs>
</ds:datastoreItem>
</file>

<file path=customXml/itemProps2.xml><?xml version="1.0" encoding="utf-8"?>
<ds:datastoreItem xmlns:ds="http://schemas.openxmlformats.org/officeDocument/2006/customXml" ds:itemID="{A4291895-25C0-4CB8-9766-2BAA2B66D1F4}">
  <ds:schemaRefs>
    <ds:schemaRef ds:uri="00cdd138-1ceb-4390-aef2-59a336f59ac9"/>
    <ds:schemaRef ds:uri="http://purl.org/dc/elements/1.1/"/>
    <ds:schemaRef ds:uri="http://schemas.microsoft.com/office/2006/documentManagement/types"/>
    <ds:schemaRef ds:uri="http://www.w3.org/XML/1998/namespace"/>
    <ds:schemaRef ds:uri="e53f31a3-3e5d-4840-87e7-edab174877dd"/>
    <ds:schemaRef ds:uri="http://purl.org/dc/dcmityp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018AD5C5-1E81-4DA6-8338-A3822318B013}">
  <ds:schemaRefs>
    <ds:schemaRef ds:uri="00cdd138-1ceb-4390-aef2-59a336f59ac9"/>
    <ds:schemaRef ds:uri="e53f31a3-3e5d-4840-87e7-edab174877d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7611</TotalTime>
  <Words>486</Words>
  <Application>Microsoft Office PowerPoint</Application>
  <PresentationFormat>On-screen Show (4:3)</PresentationFormat>
  <Paragraphs>60</Paragraphs>
  <Slides>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Rockwell</vt:lpstr>
      <vt:lpstr>Rockwell Condensed</vt:lpstr>
      <vt:lpstr>Rockwell Extra Bold</vt:lpstr>
      <vt:lpstr>Wingdings</vt:lpstr>
      <vt:lpstr>Wood Type</vt:lpstr>
      <vt:lpstr>Be Sure to sign in </vt:lpstr>
      <vt:lpstr>Club Information </vt:lpstr>
      <vt:lpstr>NATIONAL HONOR SOCIETY </vt:lpstr>
      <vt:lpstr>Agenda 12/12/2023</vt:lpstr>
      <vt:lpstr>Treasurer Application for the remainder of 2023-2024 School Year</vt:lpstr>
      <vt:lpstr>Taco Bell</vt:lpstr>
      <vt:lpstr>Point Sheet </vt:lpstr>
      <vt:lpstr>Point Sheet The Process (step by step)</vt:lpstr>
      <vt:lpstr>Account Balance as of 12/11/2023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HONOR SOCIETY</dc:title>
  <dc:creator>Allison Felix</dc:creator>
  <cp:lastModifiedBy>Joseph Hollister</cp:lastModifiedBy>
  <cp:revision>77</cp:revision>
  <dcterms:created xsi:type="dcterms:W3CDTF">2021-08-11T18:50:27Z</dcterms:created>
  <dcterms:modified xsi:type="dcterms:W3CDTF">2023-12-11T23:26:20Z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0x010100EA26D81CA75C33468D1ADB1BEACF1C6C</vt:lpwstr>
  </property>
</Properties>
</file>