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63" r:id="rId3"/>
    <p:sldId id="264" r:id="rId4"/>
    <p:sldId id="265" r:id="rId5"/>
    <p:sldId id="267" r:id="rId6"/>
    <p:sldId id="266" r:id="rId7"/>
    <p:sldId id="26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hua Cauley" initials="JC" lastIdx="1" clrIdx="0">
    <p:extLst>
      <p:ext uri="{19B8F6BF-5375-455C-9EA6-DF929625EA0E}">
        <p15:presenceInfo xmlns:p15="http://schemas.microsoft.com/office/powerpoint/2012/main" userId="b4f92e5096d120e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1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clipart-library.com/clip-art/theater-masks-transparent-3.htm" TargetMode="External"/><Relationship Id="rId1" Type="http://schemas.openxmlformats.org/officeDocument/2006/relationships/image" Target="../media/image7.png"/><Relationship Id="rId6" Type="http://schemas.openxmlformats.org/officeDocument/2006/relationships/hyperlink" Target="https://pixabay.com/en/puzzle-share-four-fit-1152800/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openclipart.org/detail/221718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clipart-library.com/clip-art/theater-masks-transparent-3.htm" TargetMode="External"/><Relationship Id="rId1" Type="http://schemas.openxmlformats.org/officeDocument/2006/relationships/image" Target="../media/image7.png"/><Relationship Id="rId6" Type="http://schemas.openxmlformats.org/officeDocument/2006/relationships/hyperlink" Target="https://pixabay.com/en/puzzle-share-four-fit-1152800/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openclipart.org/detail/221718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4CE68D-CB2E-49A0-B7B0-01740303E31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7697AA6-92DA-4899-9CD1-155C1786896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/>
            <a:t>At its core, this will be a compare and contrast paragraph, so while the focus should be on Creon’s development, you still need to address both characters. </a:t>
          </a:r>
        </a:p>
      </dgm:t>
    </dgm:pt>
    <dgm:pt modelId="{71A46BF0-79DA-4D46-AFC7-52763E71854B}" type="parTrans" cxnId="{832A3631-80D4-4F8A-8BE4-17AB8D60B8C4}">
      <dgm:prSet/>
      <dgm:spPr/>
      <dgm:t>
        <a:bodyPr/>
        <a:lstStyle/>
        <a:p>
          <a:endParaRPr lang="en-US"/>
        </a:p>
      </dgm:t>
    </dgm:pt>
    <dgm:pt modelId="{BE5FAE8D-0321-4D7E-BC78-7770F3956FBA}" type="sibTrans" cxnId="{832A3631-80D4-4F8A-8BE4-17AB8D60B8C4}">
      <dgm:prSet/>
      <dgm:spPr/>
      <dgm:t>
        <a:bodyPr/>
        <a:lstStyle/>
        <a:p>
          <a:endParaRPr lang="en-US"/>
        </a:p>
      </dgm:t>
    </dgm:pt>
    <dgm:pt modelId="{3898D7A5-921A-4FFD-A4BB-7109E960157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Because you are only writing one paragraph, you will be limited in what you are able to say effectively. For this assignment, make sure you focus on only 1-2 connected ideas. Quality is much more important than quantity! </a:t>
          </a:r>
        </a:p>
      </dgm:t>
    </dgm:pt>
    <dgm:pt modelId="{D23070D9-566F-4189-96D8-92668F72BB81}" type="parTrans" cxnId="{5F439D2F-8343-4BD3-8CB4-4AD27823DD2C}">
      <dgm:prSet/>
      <dgm:spPr/>
      <dgm:t>
        <a:bodyPr/>
        <a:lstStyle/>
        <a:p>
          <a:endParaRPr lang="en-US"/>
        </a:p>
      </dgm:t>
    </dgm:pt>
    <dgm:pt modelId="{916F7BC6-19F8-40F8-877E-DDD2CAF3ACE0}" type="sibTrans" cxnId="{5F439D2F-8343-4BD3-8CB4-4AD27823DD2C}">
      <dgm:prSet/>
      <dgm:spPr/>
      <dgm:t>
        <a:bodyPr/>
        <a:lstStyle/>
        <a:p>
          <a:endParaRPr lang="en-US"/>
        </a:p>
      </dgm:t>
    </dgm:pt>
    <dgm:pt modelId="{2ACACCE4-149C-43D9-95A3-6BD6C4BC2F2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/>
            <a:t>Since your paragraph will explore the contrast between two characters, make sure to use strong transitions to keep your paragraph consistent and cohesive. </a:t>
          </a:r>
        </a:p>
      </dgm:t>
    </dgm:pt>
    <dgm:pt modelId="{5A8A77AF-C4DA-492B-9C6C-916B4AFBEFE2}" type="parTrans" cxnId="{3001E16E-125B-430D-B9CA-4222A81629BF}">
      <dgm:prSet/>
      <dgm:spPr/>
      <dgm:t>
        <a:bodyPr/>
        <a:lstStyle/>
        <a:p>
          <a:endParaRPr lang="en-US"/>
        </a:p>
      </dgm:t>
    </dgm:pt>
    <dgm:pt modelId="{7B84BA57-0008-4723-A7C8-F3A9DF628FF8}" type="sibTrans" cxnId="{3001E16E-125B-430D-B9CA-4222A81629BF}">
      <dgm:prSet/>
      <dgm:spPr/>
      <dgm:t>
        <a:bodyPr/>
        <a:lstStyle/>
        <a:p>
          <a:endParaRPr lang="en-US"/>
        </a:p>
      </dgm:t>
    </dgm:pt>
    <dgm:pt modelId="{1BBA1873-CD5F-4064-958E-FB28F553AC4C}" type="pres">
      <dgm:prSet presAssocID="{F14CE68D-CB2E-49A0-B7B0-01740303E31B}" presName="root" presStyleCnt="0">
        <dgm:presLayoutVars>
          <dgm:dir/>
          <dgm:resizeHandles val="exact"/>
        </dgm:presLayoutVars>
      </dgm:prSet>
      <dgm:spPr/>
    </dgm:pt>
    <dgm:pt modelId="{02659970-A7AC-4745-86EA-5865D77CE468}" type="pres">
      <dgm:prSet presAssocID="{67697AA6-92DA-4899-9CD1-155C17868960}" presName="compNode" presStyleCnt="0"/>
      <dgm:spPr/>
    </dgm:pt>
    <dgm:pt modelId="{01AA243C-E57B-4B96-9399-9689D8F02A80}" type="pres">
      <dgm:prSet presAssocID="{67697AA6-92DA-4899-9CD1-155C17868960}" presName="bgRect" presStyleLbl="bgShp" presStyleIdx="0" presStyleCnt="3" custLinFactNeighborX="673" custLinFactNeighborY="-1675"/>
      <dgm:spPr/>
    </dgm:pt>
    <dgm:pt modelId="{6703F548-8902-45C9-8D86-10CB489DD708}" type="pres">
      <dgm:prSet presAssocID="{67697AA6-92DA-4899-9CD1-155C17868960}" presName="iconRect" presStyleLbl="node1" presStyleIdx="0" presStyleCnt="3" custScaleX="149334" custScaleY="156126" custLinFactNeighborX="4111" custLinFactNeighborY="6864"/>
      <dgm:spPr>
        <a:blipFill dpi="0" rotWithShape="1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17770" b="17770"/>
          </a:stretch>
        </a:blipFill>
        <a:ln>
          <a:noFill/>
        </a:ln>
      </dgm:spPr>
    </dgm:pt>
    <dgm:pt modelId="{E7636426-D319-497E-A754-CFD0BE56C765}" type="pres">
      <dgm:prSet presAssocID="{67697AA6-92DA-4899-9CD1-155C17868960}" presName="spaceRect" presStyleCnt="0"/>
      <dgm:spPr/>
    </dgm:pt>
    <dgm:pt modelId="{ED419D8C-D3DC-4BF5-807B-28DCA383CAAA}" type="pres">
      <dgm:prSet presAssocID="{67697AA6-92DA-4899-9CD1-155C17868960}" presName="parTx" presStyleLbl="revTx" presStyleIdx="0" presStyleCnt="3" custScaleX="110024">
        <dgm:presLayoutVars>
          <dgm:chMax val="0"/>
          <dgm:chPref val="0"/>
        </dgm:presLayoutVars>
      </dgm:prSet>
      <dgm:spPr/>
    </dgm:pt>
    <dgm:pt modelId="{63AA3049-DB71-45DC-A401-2A6E99CD99BA}" type="pres">
      <dgm:prSet presAssocID="{BE5FAE8D-0321-4D7E-BC78-7770F3956FBA}" presName="sibTrans" presStyleCnt="0"/>
      <dgm:spPr/>
    </dgm:pt>
    <dgm:pt modelId="{EB5645A1-046B-4F0C-B0C7-B81856D44370}" type="pres">
      <dgm:prSet presAssocID="{3898D7A5-921A-4FFD-A4BB-7109E9601574}" presName="compNode" presStyleCnt="0"/>
      <dgm:spPr/>
    </dgm:pt>
    <dgm:pt modelId="{A0055BC9-257B-4E7B-9947-779059864058}" type="pres">
      <dgm:prSet presAssocID="{3898D7A5-921A-4FFD-A4BB-7109E9601574}" presName="bgRect" presStyleLbl="bgShp" presStyleIdx="1" presStyleCnt="3"/>
      <dgm:spPr/>
    </dgm:pt>
    <dgm:pt modelId="{F84958D6-7AD9-4A80-8C7D-11D95E09D132}" type="pres">
      <dgm:prSet presAssocID="{3898D7A5-921A-4FFD-A4BB-7109E960157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8000" b="-8000"/>
          </a:stretch>
        </a:blipFill>
      </dgm:spPr>
    </dgm:pt>
    <dgm:pt modelId="{1053CA58-68C1-4819-AC9B-623678E58960}" type="pres">
      <dgm:prSet presAssocID="{3898D7A5-921A-4FFD-A4BB-7109E9601574}" presName="spaceRect" presStyleCnt="0"/>
      <dgm:spPr/>
    </dgm:pt>
    <dgm:pt modelId="{CC09E7FA-45B6-43C5-AD7A-29FD6556FB07}" type="pres">
      <dgm:prSet presAssocID="{3898D7A5-921A-4FFD-A4BB-7109E9601574}" presName="parTx" presStyleLbl="revTx" presStyleIdx="1" presStyleCnt="3" custScaleX="109346">
        <dgm:presLayoutVars>
          <dgm:chMax val="0"/>
          <dgm:chPref val="0"/>
        </dgm:presLayoutVars>
      </dgm:prSet>
      <dgm:spPr/>
    </dgm:pt>
    <dgm:pt modelId="{94C1E1ED-5EB1-45F8-BE6B-1CC0068ABCA2}" type="pres">
      <dgm:prSet presAssocID="{916F7BC6-19F8-40F8-877E-DDD2CAF3ACE0}" presName="sibTrans" presStyleCnt="0"/>
      <dgm:spPr/>
    </dgm:pt>
    <dgm:pt modelId="{02748989-0D92-4613-AB84-99454B4B2A75}" type="pres">
      <dgm:prSet presAssocID="{2ACACCE4-149C-43D9-95A3-6BD6C4BC2F25}" presName="compNode" presStyleCnt="0"/>
      <dgm:spPr/>
    </dgm:pt>
    <dgm:pt modelId="{3EC748F2-3883-49A7-9245-8B2AC70C1C45}" type="pres">
      <dgm:prSet presAssocID="{2ACACCE4-149C-43D9-95A3-6BD6C4BC2F25}" presName="bgRect" presStyleLbl="bgShp" presStyleIdx="2" presStyleCnt="3"/>
      <dgm:spPr/>
    </dgm:pt>
    <dgm:pt modelId="{788EE7EA-BAA7-46C1-A614-8812B1880F7F}" type="pres">
      <dgm:prSet presAssocID="{2ACACCE4-149C-43D9-95A3-6BD6C4BC2F25}" presName="iconRect" presStyleLbl="node1" presStyleIdx="2" presStyleCnt="3" custLinFactNeighborY="-2472"/>
      <dgm:spPr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6000" r="-6000"/>
          </a:stretch>
        </a:blipFill>
        <a:ln>
          <a:noFill/>
        </a:ln>
      </dgm:spPr>
    </dgm:pt>
    <dgm:pt modelId="{819F102C-0004-4E43-B292-8A84C242CAFC}" type="pres">
      <dgm:prSet presAssocID="{2ACACCE4-149C-43D9-95A3-6BD6C4BC2F25}" presName="spaceRect" presStyleCnt="0"/>
      <dgm:spPr/>
    </dgm:pt>
    <dgm:pt modelId="{4FC2D755-9D00-4F11-B0B8-7A0A5032EA99}" type="pres">
      <dgm:prSet presAssocID="{2ACACCE4-149C-43D9-95A3-6BD6C4BC2F25}" presName="parTx" presStyleLbl="revTx" presStyleIdx="2" presStyleCnt="3" custScaleX="110934">
        <dgm:presLayoutVars>
          <dgm:chMax val="0"/>
          <dgm:chPref val="0"/>
        </dgm:presLayoutVars>
      </dgm:prSet>
      <dgm:spPr/>
    </dgm:pt>
  </dgm:ptLst>
  <dgm:cxnLst>
    <dgm:cxn modelId="{DE5E5412-F2ED-4802-8919-E5FE18E16902}" type="presOf" srcId="{F14CE68D-CB2E-49A0-B7B0-01740303E31B}" destId="{1BBA1873-CD5F-4064-958E-FB28F553AC4C}" srcOrd="0" destOrd="0" presId="urn:microsoft.com/office/officeart/2018/2/layout/IconVerticalSolidList"/>
    <dgm:cxn modelId="{EDBF152F-9181-4AA8-BA0D-2722B08CB84B}" type="presOf" srcId="{2ACACCE4-149C-43D9-95A3-6BD6C4BC2F25}" destId="{4FC2D755-9D00-4F11-B0B8-7A0A5032EA99}" srcOrd="0" destOrd="0" presId="urn:microsoft.com/office/officeart/2018/2/layout/IconVerticalSolidList"/>
    <dgm:cxn modelId="{5F439D2F-8343-4BD3-8CB4-4AD27823DD2C}" srcId="{F14CE68D-CB2E-49A0-B7B0-01740303E31B}" destId="{3898D7A5-921A-4FFD-A4BB-7109E9601574}" srcOrd="1" destOrd="0" parTransId="{D23070D9-566F-4189-96D8-92668F72BB81}" sibTransId="{916F7BC6-19F8-40F8-877E-DDD2CAF3ACE0}"/>
    <dgm:cxn modelId="{832A3631-80D4-4F8A-8BE4-17AB8D60B8C4}" srcId="{F14CE68D-CB2E-49A0-B7B0-01740303E31B}" destId="{67697AA6-92DA-4899-9CD1-155C17868960}" srcOrd="0" destOrd="0" parTransId="{71A46BF0-79DA-4D46-AFC7-52763E71854B}" sibTransId="{BE5FAE8D-0321-4D7E-BC78-7770F3956FBA}"/>
    <dgm:cxn modelId="{7231705B-1B3E-40DD-A409-4EB9D5EB5BD9}" type="presOf" srcId="{3898D7A5-921A-4FFD-A4BB-7109E9601574}" destId="{CC09E7FA-45B6-43C5-AD7A-29FD6556FB07}" srcOrd="0" destOrd="0" presId="urn:microsoft.com/office/officeart/2018/2/layout/IconVerticalSolidList"/>
    <dgm:cxn modelId="{3001E16E-125B-430D-B9CA-4222A81629BF}" srcId="{F14CE68D-CB2E-49A0-B7B0-01740303E31B}" destId="{2ACACCE4-149C-43D9-95A3-6BD6C4BC2F25}" srcOrd="2" destOrd="0" parTransId="{5A8A77AF-C4DA-492B-9C6C-916B4AFBEFE2}" sibTransId="{7B84BA57-0008-4723-A7C8-F3A9DF628FF8}"/>
    <dgm:cxn modelId="{A66062A6-56B4-4E09-8094-F4F5799F8116}" type="presOf" srcId="{67697AA6-92DA-4899-9CD1-155C17868960}" destId="{ED419D8C-D3DC-4BF5-807B-28DCA383CAAA}" srcOrd="0" destOrd="0" presId="urn:microsoft.com/office/officeart/2018/2/layout/IconVerticalSolidList"/>
    <dgm:cxn modelId="{D0362233-567E-4DEB-BE0F-7C2AB038F07A}" type="presParOf" srcId="{1BBA1873-CD5F-4064-958E-FB28F553AC4C}" destId="{02659970-A7AC-4745-86EA-5865D77CE468}" srcOrd="0" destOrd="0" presId="urn:microsoft.com/office/officeart/2018/2/layout/IconVerticalSolidList"/>
    <dgm:cxn modelId="{D829975D-1B4E-4E2C-8E11-0ADF09405C5B}" type="presParOf" srcId="{02659970-A7AC-4745-86EA-5865D77CE468}" destId="{01AA243C-E57B-4B96-9399-9689D8F02A80}" srcOrd="0" destOrd="0" presId="urn:microsoft.com/office/officeart/2018/2/layout/IconVerticalSolidList"/>
    <dgm:cxn modelId="{896ABBCA-07DE-4F80-ABBA-1465DC71F06C}" type="presParOf" srcId="{02659970-A7AC-4745-86EA-5865D77CE468}" destId="{6703F548-8902-45C9-8D86-10CB489DD708}" srcOrd="1" destOrd="0" presId="urn:microsoft.com/office/officeart/2018/2/layout/IconVerticalSolidList"/>
    <dgm:cxn modelId="{6A38E6EA-3FAF-4808-9894-53B0F8F4828E}" type="presParOf" srcId="{02659970-A7AC-4745-86EA-5865D77CE468}" destId="{E7636426-D319-497E-A754-CFD0BE56C765}" srcOrd="2" destOrd="0" presId="urn:microsoft.com/office/officeart/2018/2/layout/IconVerticalSolidList"/>
    <dgm:cxn modelId="{E00C53F8-96BD-4E85-9C31-B0C826FC15F2}" type="presParOf" srcId="{02659970-A7AC-4745-86EA-5865D77CE468}" destId="{ED419D8C-D3DC-4BF5-807B-28DCA383CAAA}" srcOrd="3" destOrd="0" presId="urn:microsoft.com/office/officeart/2018/2/layout/IconVerticalSolidList"/>
    <dgm:cxn modelId="{CF7ED8B4-405D-4ADD-A8F3-C097DA3D2025}" type="presParOf" srcId="{1BBA1873-CD5F-4064-958E-FB28F553AC4C}" destId="{63AA3049-DB71-45DC-A401-2A6E99CD99BA}" srcOrd="1" destOrd="0" presId="urn:microsoft.com/office/officeart/2018/2/layout/IconVerticalSolidList"/>
    <dgm:cxn modelId="{BAAE942E-DA22-42D9-B075-95C930393990}" type="presParOf" srcId="{1BBA1873-CD5F-4064-958E-FB28F553AC4C}" destId="{EB5645A1-046B-4F0C-B0C7-B81856D44370}" srcOrd="2" destOrd="0" presId="urn:microsoft.com/office/officeart/2018/2/layout/IconVerticalSolidList"/>
    <dgm:cxn modelId="{F3DDA8A4-0386-49F6-BE93-667D38736D8E}" type="presParOf" srcId="{EB5645A1-046B-4F0C-B0C7-B81856D44370}" destId="{A0055BC9-257B-4E7B-9947-779059864058}" srcOrd="0" destOrd="0" presId="urn:microsoft.com/office/officeart/2018/2/layout/IconVerticalSolidList"/>
    <dgm:cxn modelId="{C08DC1E7-1622-4E4C-B6F5-606D43E2DE26}" type="presParOf" srcId="{EB5645A1-046B-4F0C-B0C7-B81856D44370}" destId="{F84958D6-7AD9-4A80-8C7D-11D95E09D132}" srcOrd="1" destOrd="0" presId="urn:microsoft.com/office/officeart/2018/2/layout/IconVerticalSolidList"/>
    <dgm:cxn modelId="{0815178C-487E-463A-BC32-E6968E9B650F}" type="presParOf" srcId="{EB5645A1-046B-4F0C-B0C7-B81856D44370}" destId="{1053CA58-68C1-4819-AC9B-623678E58960}" srcOrd="2" destOrd="0" presId="urn:microsoft.com/office/officeart/2018/2/layout/IconVerticalSolidList"/>
    <dgm:cxn modelId="{05DC16AB-3D80-46E3-87BC-90B40BDA732B}" type="presParOf" srcId="{EB5645A1-046B-4F0C-B0C7-B81856D44370}" destId="{CC09E7FA-45B6-43C5-AD7A-29FD6556FB07}" srcOrd="3" destOrd="0" presId="urn:microsoft.com/office/officeart/2018/2/layout/IconVerticalSolidList"/>
    <dgm:cxn modelId="{257F70DE-FB8B-45F1-A2C9-7C9AC48079BB}" type="presParOf" srcId="{1BBA1873-CD5F-4064-958E-FB28F553AC4C}" destId="{94C1E1ED-5EB1-45F8-BE6B-1CC0068ABCA2}" srcOrd="3" destOrd="0" presId="urn:microsoft.com/office/officeart/2018/2/layout/IconVerticalSolidList"/>
    <dgm:cxn modelId="{D65F148A-35B1-45A4-8754-501A8952DC54}" type="presParOf" srcId="{1BBA1873-CD5F-4064-958E-FB28F553AC4C}" destId="{02748989-0D92-4613-AB84-99454B4B2A75}" srcOrd="4" destOrd="0" presId="urn:microsoft.com/office/officeart/2018/2/layout/IconVerticalSolidList"/>
    <dgm:cxn modelId="{48B55597-A055-4171-8FEF-3758FF01CF8A}" type="presParOf" srcId="{02748989-0D92-4613-AB84-99454B4B2A75}" destId="{3EC748F2-3883-49A7-9245-8B2AC70C1C45}" srcOrd="0" destOrd="0" presId="urn:microsoft.com/office/officeart/2018/2/layout/IconVerticalSolidList"/>
    <dgm:cxn modelId="{0166AC49-1E23-45CB-B938-0386F6A297AE}" type="presParOf" srcId="{02748989-0D92-4613-AB84-99454B4B2A75}" destId="{788EE7EA-BAA7-46C1-A614-8812B1880F7F}" srcOrd="1" destOrd="0" presId="urn:microsoft.com/office/officeart/2018/2/layout/IconVerticalSolidList"/>
    <dgm:cxn modelId="{996F018B-2215-4D83-A84B-3545A5A9CC81}" type="presParOf" srcId="{02748989-0D92-4613-AB84-99454B4B2A75}" destId="{819F102C-0004-4E43-B292-8A84C242CAFC}" srcOrd="2" destOrd="0" presId="urn:microsoft.com/office/officeart/2018/2/layout/IconVerticalSolidList"/>
    <dgm:cxn modelId="{C582C35C-6B03-486C-9BC6-D0FFC7EF6C16}" type="presParOf" srcId="{02748989-0D92-4613-AB84-99454B4B2A75}" destId="{4FC2D755-9D00-4F11-B0B8-7A0A5032EA9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AA243C-E57B-4B96-9399-9689D8F02A80}">
      <dsp:nvSpPr>
        <dsp:cNvPr id="0" name=""/>
        <dsp:cNvSpPr/>
      </dsp:nvSpPr>
      <dsp:spPr>
        <a:xfrm>
          <a:off x="-13734" y="0"/>
          <a:ext cx="7439025" cy="192508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3F548-8902-45C9-8D86-10CB489DD708}">
      <dsp:nvSpPr>
        <dsp:cNvPr id="0" name=""/>
        <dsp:cNvSpPr/>
      </dsp:nvSpPr>
      <dsp:spPr>
        <a:xfrm>
          <a:off x="300467" y="221059"/>
          <a:ext cx="1584238" cy="1653059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17770" b="1777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19D8C-D3DC-4BF5-807B-28DCA383CAAA}">
      <dsp:nvSpPr>
        <dsp:cNvPr id="0" name=""/>
        <dsp:cNvSpPr/>
      </dsp:nvSpPr>
      <dsp:spPr>
        <a:xfrm>
          <a:off x="1907930" y="12369"/>
          <a:ext cx="5571851" cy="1926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938" tIns="203938" rIns="203938" bIns="20393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At its core, this will be a compare and contrast paragraph, so while the focus should be on Creon’s development, you still need to address both characters. </a:t>
          </a:r>
        </a:p>
      </dsp:txBody>
      <dsp:txXfrm>
        <a:off x="1907930" y="12369"/>
        <a:ext cx="5571851" cy="1926970"/>
      </dsp:txXfrm>
    </dsp:sp>
    <dsp:sp modelId="{A0055BC9-257B-4E7B-9947-779059864058}">
      <dsp:nvSpPr>
        <dsp:cNvPr id="0" name=""/>
        <dsp:cNvSpPr/>
      </dsp:nvSpPr>
      <dsp:spPr>
        <a:xfrm>
          <a:off x="-63799" y="2379789"/>
          <a:ext cx="7439025" cy="192508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958D6-7AD9-4A80-8C7D-11D95E09D132}">
      <dsp:nvSpPr>
        <dsp:cNvPr id="0" name=""/>
        <dsp:cNvSpPr/>
      </dsp:nvSpPr>
      <dsp:spPr>
        <a:xfrm>
          <a:off x="518540" y="2812934"/>
          <a:ext cx="1060869" cy="10587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09E7FA-45B6-43C5-AD7A-29FD6556FB07}">
      <dsp:nvSpPr>
        <dsp:cNvPr id="0" name=""/>
        <dsp:cNvSpPr/>
      </dsp:nvSpPr>
      <dsp:spPr>
        <a:xfrm>
          <a:off x="1925098" y="2379789"/>
          <a:ext cx="5537516" cy="1926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938" tIns="203938" rIns="203938" bIns="20393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Because you are only writing one paragraph, you will be limited in what you are able to say effectively. For this assignment, make sure you focus on only 1-2 connected ideas. Quality is much more important than quantity! </a:t>
          </a:r>
        </a:p>
      </dsp:txBody>
      <dsp:txXfrm>
        <a:off x="1925098" y="2379789"/>
        <a:ext cx="5537516" cy="1926970"/>
      </dsp:txXfrm>
    </dsp:sp>
    <dsp:sp modelId="{3EC748F2-3883-49A7-9245-8B2AC70C1C45}">
      <dsp:nvSpPr>
        <dsp:cNvPr id="0" name=""/>
        <dsp:cNvSpPr/>
      </dsp:nvSpPr>
      <dsp:spPr>
        <a:xfrm>
          <a:off x="-63799" y="4747209"/>
          <a:ext cx="7439025" cy="192508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8EE7EA-BAA7-46C1-A614-8812B1880F7F}">
      <dsp:nvSpPr>
        <dsp:cNvPr id="0" name=""/>
        <dsp:cNvSpPr/>
      </dsp:nvSpPr>
      <dsp:spPr>
        <a:xfrm>
          <a:off x="518540" y="5154181"/>
          <a:ext cx="1060869" cy="105879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6000" r="-6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C2D755-9D00-4F11-B0B8-7A0A5032EA99}">
      <dsp:nvSpPr>
        <dsp:cNvPr id="0" name=""/>
        <dsp:cNvSpPr/>
      </dsp:nvSpPr>
      <dsp:spPr>
        <a:xfrm>
          <a:off x="1884888" y="4747209"/>
          <a:ext cx="5617935" cy="1926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938" tIns="203938" rIns="203938" bIns="20393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Since your paragraph will explore the contrast between two characters, make sure to use strong transitions to keep your paragraph consistent and cohesive. </a:t>
          </a:r>
        </a:p>
      </dsp:txBody>
      <dsp:txXfrm>
        <a:off x="1884888" y="4747209"/>
        <a:ext cx="5617935" cy="1926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050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29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61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9675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54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42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17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96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5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37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09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9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8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04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641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20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AE153-DA8D-48DE-89A1-EE5F0B766E8B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61607-F79C-493A-82BC-C36B103F5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8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://career-intelligence.com/conflict-workplace/" TargetMode="External"/><Relationship Id="rId5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microsoft.com/office/2007/relationships/diagramDrawing" Target="../diagrams/drawing1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3000"/>
                <a:shade val="98000"/>
                <a:satMod val="150000"/>
                <a:lumMod val="102000"/>
              </a:schemeClr>
            </a:gs>
            <a:gs pos="50000">
              <a:schemeClr val="bg2">
                <a:tint val="98000"/>
                <a:shade val="90000"/>
                <a:satMod val="13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8F194-F399-4D51-BC99-0F0583EE5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3" y="821265"/>
            <a:ext cx="6098705" cy="5222117"/>
          </a:xfrm>
        </p:spPr>
        <p:txBody>
          <a:bodyPr anchor="ctr">
            <a:normAutofit/>
          </a:bodyPr>
          <a:lstStyle/>
          <a:p>
            <a:pPr algn="r"/>
            <a:r>
              <a:rPr lang="en-US" sz="5400" dirty="0"/>
              <a:t>Antigone Foil Paragraph Guide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58B48C-5496-4168-B514-4B188A9ED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3028" y="821265"/>
            <a:ext cx="3265713" cy="5222117"/>
          </a:xfrm>
        </p:spPr>
        <p:txBody>
          <a:bodyPr anchor="ctr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963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26A3F16E-CC60-4737-8CBB-9568A351D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9DD3C-8A4E-4F8C-AF2F-622B4F077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507" y="764373"/>
            <a:ext cx="7434070" cy="813995"/>
          </a:xfrm>
        </p:spPr>
        <p:txBody>
          <a:bodyPr>
            <a:normAutofit/>
          </a:bodyPr>
          <a:lstStyle/>
          <a:p>
            <a:r>
              <a:rPr lang="en-US" dirty="0"/>
              <a:t>Use the correct format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0DABE73-66EA-42B0-AB0A-9FB1C0AD7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3E6AAA93-EC5F-4241-A5A3-7E599ABC0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50"/>
          <a:stretch/>
        </p:blipFill>
        <p:spPr>
          <a:xfrm rot="16200000">
            <a:off x="-1264032" y="2187574"/>
            <a:ext cx="6857999" cy="24828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2A064-7036-402A-855F-F50BA352B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6393" y="1905000"/>
            <a:ext cx="8880857" cy="495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Don’t forget to use the format listed in the instructions!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You only need to write a single paragraph.</a:t>
            </a: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You need at least 2 pieces of textual evidence to validate your claim. </a:t>
            </a:r>
          </a:p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Each piece of textual evidence needs to be thoroughly explained. 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Also, make sure to use transitions throughout the paragraph so that it does not feel awkward and choppy.</a:t>
            </a:r>
          </a:p>
          <a:p>
            <a:pPr lvl="1"/>
            <a:r>
              <a:rPr lang="en-US" sz="2400" b="1" dirty="0"/>
              <a:t>This includes making sure to blend all your quotes!</a:t>
            </a:r>
          </a:p>
          <a:p>
            <a:r>
              <a:rPr lang="en-US" sz="2400" dirty="0"/>
              <a:t>Your paragraph should look like this:</a:t>
            </a:r>
          </a:p>
          <a:p>
            <a:pPr lvl="1"/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Claim</a:t>
            </a:r>
            <a:r>
              <a:rPr lang="en-US" sz="2400" dirty="0"/>
              <a:t> -&gt;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Evidence 1</a:t>
            </a:r>
            <a:r>
              <a:rPr lang="en-US" sz="2400" dirty="0"/>
              <a:t> -&gt; </a:t>
            </a:r>
            <a:r>
              <a:rPr lang="en-US" sz="2400" dirty="0">
                <a:solidFill>
                  <a:srgbClr val="7030A0"/>
                </a:solidFill>
              </a:rPr>
              <a:t>Reasoning</a:t>
            </a:r>
            <a:r>
              <a:rPr lang="en-US" sz="2400" dirty="0"/>
              <a:t> -&gt;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Evidence 2</a:t>
            </a:r>
            <a:r>
              <a:rPr lang="en-US" sz="2400" dirty="0"/>
              <a:t> -&gt; </a:t>
            </a:r>
            <a:r>
              <a:rPr lang="en-US" sz="2400" dirty="0">
                <a:solidFill>
                  <a:srgbClr val="7030A0"/>
                </a:solidFill>
              </a:rPr>
              <a:t>Reasoning</a:t>
            </a:r>
            <a:r>
              <a:rPr lang="en-US" sz="2400" dirty="0"/>
              <a:t> -&gt;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Conclusion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B1B96B-2C7C-4E69-9A5D-E5C894F24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6821" y="1417637"/>
            <a:ext cx="487363" cy="487363"/>
          </a:xfrm>
          <a:prstGeom prst="rect">
            <a:avLst/>
          </a:prstGeom>
          <a:solidFill>
            <a:schemeClr val="accent5"/>
          </a:solidFill>
        </p:spPr>
      </p:pic>
    </p:spTree>
    <p:extLst>
      <p:ext uri="{BB962C8B-B14F-4D97-AF65-F5344CB8AC3E}">
        <p14:creationId xmlns:p14="http://schemas.microsoft.com/office/powerpoint/2010/main" val="2096698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CE1968-3EE3-434D-ADC1-B9117837F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36D28F-37AD-4F3A-9DE3-5DB42C78A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4D005C-8596-4069-9283-FB5C94B05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75055"/>
            <a:ext cx="3306744" cy="1293028"/>
          </a:xfrm>
        </p:spPr>
        <p:txBody>
          <a:bodyPr anchor="b">
            <a:normAutofit/>
          </a:bodyPr>
          <a:lstStyle/>
          <a:p>
            <a:r>
              <a:rPr lang="en-US" sz="3200"/>
              <a:t>Set your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54BEC-2743-4299-BF70-2AB30ABBC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13262"/>
            <a:ext cx="4636008" cy="3805423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While this paragraph is about foils, the main focus should be on Creon and how he is developed.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So, when discussing the character who is a foil to Creon, you should only talk about how they help to reveal something about Creon.  </a:t>
            </a: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0A460548-61E6-441F-A0E8-C3A05EAAD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srgbClr val="40404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wo people looking at the camera&#10;&#10;Description automatically generated">
            <a:extLst>
              <a:ext uri="{FF2B5EF4-FFF2-40B4-BE49-F238E27FC236}">
                <a16:creationId xmlns:a16="http://schemas.microsoft.com/office/drawing/2014/main" id="{4E6B4D00-453B-4B41-B6B4-350C13427F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182" r="8053" b="1"/>
          <a:stretch/>
        </p:blipFill>
        <p:spPr>
          <a:xfrm>
            <a:off x="4955339" y="1336566"/>
            <a:ext cx="6127287" cy="460756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4BD529-96FF-4508-8864-7AC5F55F3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1925" y="1609628"/>
            <a:ext cx="487363" cy="487363"/>
          </a:xfrm>
          <a:prstGeom prst="rect">
            <a:avLst/>
          </a:prstGeom>
          <a:solidFill>
            <a:schemeClr val="accent5"/>
          </a:solidFill>
        </p:spPr>
      </p:pic>
    </p:spTree>
    <p:extLst>
      <p:ext uri="{BB962C8B-B14F-4D97-AF65-F5344CB8AC3E}">
        <p14:creationId xmlns:p14="http://schemas.microsoft.com/office/powerpoint/2010/main" val="411636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38A195E-584A-485A-BECD-66468900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E336B-DD6E-4D43-9B2D-FB9D413E1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393" y="561749"/>
            <a:ext cx="7434070" cy="876752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Make your Claim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177A7-740C-43C7-8F2D-BD7067F12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32AB96-8B16-492E-9F0F-12367FB29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50"/>
          <a:stretch/>
        </p:blipFill>
        <p:spPr>
          <a:xfrm rot="16200000">
            <a:off x="-1264032" y="2187574"/>
            <a:ext cx="6857999" cy="248285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C7879E-28D9-442B-A861-63ECF68C0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6393" y="2000250"/>
            <a:ext cx="8871332" cy="485775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As always, your claim will set the tone and focus for your whole paragraph, so make sure you get off to a good start!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Your claim needs to include:</a:t>
            </a:r>
          </a:p>
          <a:p>
            <a:pPr lvl="1"/>
            <a:r>
              <a:rPr lang="en-US" sz="2400" dirty="0">
                <a:solidFill>
                  <a:srgbClr val="00B050"/>
                </a:solidFill>
              </a:rPr>
              <a:t>The title and author.</a:t>
            </a:r>
          </a:p>
          <a:p>
            <a:pPr lvl="1"/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Your chosen foil and one aspect of the foil that contrasts with Creon. </a:t>
            </a:r>
          </a:p>
          <a:p>
            <a:pPr lvl="1"/>
            <a:r>
              <a:rPr lang="en-US" sz="2400" dirty="0">
                <a:solidFill>
                  <a:schemeClr val="accent6"/>
                </a:solidFill>
              </a:rPr>
              <a:t>A specific way that the contrasting trait in your foil reveals something in Creon.</a:t>
            </a:r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71EB1B-D7F3-4BD5-859D-A5BB5D0B8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8637" y="1428182"/>
            <a:ext cx="487363" cy="487363"/>
          </a:xfrm>
          <a:prstGeom prst="rect">
            <a:avLst/>
          </a:prstGeom>
          <a:solidFill>
            <a:schemeClr val="accent5"/>
          </a:solidFill>
        </p:spPr>
      </p:pic>
    </p:spTree>
    <p:extLst>
      <p:ext uri="{BB962C8B-B14F-4D97-AF65-F5344CB8AC3E}">
        <p14:creationId xmlns:p14="http://schemas.microsoft.com/office/powerpoint/2010/main" val="1717463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95FF1-9BDA-4C92-91FD-176C98202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/>
              <a:t>Strengthen Your Claim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820C2-89A4-4B7E-B72C-64D9140EB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94560"/>
            <a:ext cx="5816600" cy="402412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 vague claim has the potential to tarnish your whole paragraph! 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To avoid this, make sure to name the specific contrast your foil represents and what that contrast reveals in Creon that you will address in your work. </a:t>
            </a: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Please DO NOT simply say that your foil helps to develop Creon’s character.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Graphic 6" descr="Error">
            <a:extLst>
              <a:ext uri="{FF2B5EF4-FFF2-40B4-BE49-F238E27FC236}">
                <a16:creationId xmlns:a16="http://schemas.microsoft.com/office/drawing/2014/main" id="{A090A75E-147B-49A2-B121-184F2211E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0137" y="2501159"/>
            <a:ext cx="3410926" cy="341092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C36E23-2CA9-4267-BCD3-F0AC6273D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9037" y="1813719"/>
            <a:ext cx="487363" cy="487363"/>
          </a:xfrm>
          <a:prstGeom prst="rect">
            <a:avLst/>
          </a:prstGeom>
          <a:solidFill>
            <a:schemeClr val="accent5"/>
          </a:solidFill>
        </p:spPr>
      </p:pic>
    </p:spTree>
    <p:extLst>
      <p:ext uri="{BB962C8B-B14F-4D97-AF65-F5344CB8AC3E}">
        <p14:creationId xmlns:p14="http://schemas.microsoft.com/office/powerpoint/2010/main" val="172507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4">
            <a:extLst>
              <a:ext uri="{FF2B5EF4-FFF2-40B4-BE49-F238E27FC236}">
                <a16:creationId xmlns:a16="http://schemas.microsoft.com/office/drawing/2014/main" id="{637BD688-14A6-4B96-B8A2-3CD81C054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7B2544F-CA5E-40F6-9525-716A90C83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771FBF-1693-4446-977C-DBF8387D1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92"/>
          <a:stretch/>
        </p:blipFill>
        <p:spPr>
          <a:xfrm rot="10800000" flipH="1" flipV="1">
            <a:off x="0" y="4102768"/>
            <a:ext cx="4642202" cy="2755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B87C67-B45B-493A-88A6-C57D3410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22" y="987287"/>
            <a:ext cx="3548269" cy="4697896"/>
          </a:xfrm>
        </p:spPr>
        <p:txBody>
          <a:bodyPr>
            <a:normAutofit/>
          </a:bodyPr>
          <a:lstStyle/>
          <a:p>
            <a:r>
              <a:rPr lang="en-US" sz="3600" dirty="0"/>
              <a:t>Claim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BCBC2-8460-4217-A116-DB1332259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7825" y="987287"/>
            <a:ext cx="5755949" cy="4697895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 </a:t>
            </a:r>
            <a:r>
              <a:rPr lang="en-US" sz="2400" i="1" dirty="0">
                <a:solidFill>
                  <a:srgbClr val="00B050"/>
                </a:solidFill>
              </a:rPr>
              <a:t>Antigone</a:t>
            </a:r>
            <a:r>
              <a:rPr lang="en-US" sz="2400" dirty="0">
                <a:solidFill>
                  <a:srgbClr val="00B050"/>
                </a:solidFill>
              </a:rPr>
              <a:t> by Sophocles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Ismene’s insecurity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6"/>
                </a:solidFill>
              </a:rPr>
              <a:t>makes Creon seem more self-assured in his decisions</a:t>
            </a:r>
            <a:r>
              <a:rPr lang="en-US" sz="2400" dirty="0"/>
              <a:t>.</a:t>
            </a:r>
          </a:p>
          <a:p>
            <a:r>
              <a:rPr lang="en-US" sz="2400" dirty="0">
                <a:solidFill>
                  <a:schemeClr val="accent6"/>
                </a:solidFill>
              </a:rPr>
              <a:t>Creon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B050"/>
                </a:solidFill>
              </a:rPr>
              <a:t>in </a:t>
            </a:r>
            <a:r>
              <a:rPr lang="en-US" sz="2400" dirty="0" err="1">
                <a:solidFill>
                  <a:srgbClr val="00B050"/>
                </a:solidFill>
              </a:rPr>
              <a:t>Sophocles’s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i="1" dirty="0">
                <a:solidFill>
                  <a:srgbClr val="00B050"/>
                </a:solidFill>
              </a:rPr>
              <a:t>Antigone </a:t>
            </a:r>
            <a:r>
              <a:rPr lang="en-US" sz="2400" dirty="0">
                <a:solidFill>
                  <a:schemeClr val="accent6"/>
                </a:solidFill>
              </a:rPr>
              <a:t>seems more self-assured in his decisions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when compared to Ismene’s insecurity</a:t>
            </a:r>
            <a:r>
              <a:rPr lang="en-US" sz="2400" dirty="0"/>
              <a:t>. 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Because of Ismene’s insecurity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6"/>
                </a:solidFill>
              </a:rPr>
              <a:t>Creon seems more self-assured in his decisions </a:t>
            </a:r>
            <a:r>
              <a:rPr lang="en-US" sz="2400" dirty="0">
                <a:solidFill>
                  <a:srgbClr val="00B050"/>
                </a:solidFill>
              </a:rPr>
              <a:t>in Antigone by Sophocles</a:t>
            </a:r>
            <a:r>
              <a:rPr lang="en-US" sz="2400" dirty="0"/>
              <a:t>. 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926019-57E9-43CA-9942-EA3BFB69E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8044" y="3859086"/>
            <a:ext cx="487363" cy="487363"/>
          </a:xfrm>
          <a:prstGeom prst="rect">
            <a:avLst/>
          </a:prstGeom>
          <a:solidFill>
            <a:schemeClr val="accent5"/>
          </a:solidFill>
        </p:spPr>
      </p:pic>
    </p:spTree>
    <p:extLst>
      <p:ext uri="{BB962C8B-B14F-4D97-AF65-F5344CB8AC3E}">
        <p14:creationId xmlns:p14="http://schemas.microsoft.com/office/powerpoint/2010/main" val="2512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ounded Rectangle 14">
            <a:extLst>
              <a:ext uri="{FF2B5EF4-FFF2-40B4-BE49-F238E27FC236}">
                <a16:creationId xmlns:a16="http://schemas.microsoft.com/office/drawing/2014/main" id="{B781DC51-1D15-43A2-AB4F-2051C5F1C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008B81-C8A4-4EEF-A211-877A35E98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2B94A0-9C04-497F-9F2A-234AC715B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0"/>
            <a:ext cx="4636008" cy="1441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9CB58F-9DB1-495E-8241-D89941044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C7B3E-020C-446A-ADDC-0CE8548F4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163"/>
            <a:ext cx="3306744" cy="51483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Build Your Argument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D6AE364-E478-41B0-96CB-B7C0E963FD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6027922"/>
              </p:ext>
            </p:extLst>
          </p:nvPr>
        </p:nvGraphicFramePr>
        <p:xfrm>
          <a:off x="4752974" y="171449"/>
          <a:ext cx="7439025" cy="6686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32714D-0B67-48AD-96EC-8F170725D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95490" y="4378325"/>
            <a:ext cx="487363" cy="487363"/>
          </a:xfrm>
          <a:prstGeom prst="rect">
            <a:avLst/>
          </a:prstGeom>
          <a:solidFill>
            <a:schemeClr val="accent5"/>
          </a:solidFill>
        </p:spPr>
      </p:pic>
    </p:spTree>
    <p:extLst>
      <p:ext uri="{BB962C8B-B14F-4D97-AF65-F5344CB8AC3E}">
        <p14:creationId xmlns:p14="http://schemas.microsoft.com/office/powerpoint/2010/main" val="264577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434</Words>
  <Application>Microsoft Office PowerPoint</Application>
  <PresentationFormat>Widescreen</PresentationFormat>
  <Paragraphs>32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Century Gothic</vt:lpstr>
      <vt:lpstr>Vapor Trail</vt:lpstr>
      <vt:lpstr>Antigone Foil Paragraph Guide</vt:lpstr>
      <vt:lpstr>Use the correct format</vt:lpstr>
      <vt:lpstr>Set your Focus</vt:lpstr>
      <vt:lpstr>Make your Claim</vt:lpstr>
      <vt:lpstr>Strengthen Your Claim</vt:lpstr>
      <vt:lpstr>Claim Examples</vt:lpstr>
      <vt:lpstr>Build Your Argument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Gatsby Figurative Language Paragraph Guide</dc:title>
  <dc:creator>Joshua Cauley</dc:creator>
  <cp:lastModifiedBy>Joshua Cauley</cp:lastModifiedBy>
  <cp:revision>16</cp:revision>
  <dcterms:created xsi:type="dcterms:W3CDTF">2020-05-22T18:01:50Z</dcterms:created>
  <dcterms:modified xsi:type="dcterms:W3CDTF">2020-05-22T22:10:31Z</dcterms:modified>
</cp:coreProperties>
</file>