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sldIdLst>
    <p:sldId id="256" r:id="rId2"/>
    <p:sldId id="257" r:id="rId3"/>
    <p:sldId id="258" r:id="rId4"/>
    <p:sldId id="259" r:id="rId5"/>
    <p:sldId id="268" r:id="rId6"/>
    <p:sldId id="260" r:id="rId7"/>
    <p:sldId id="261" r:id="rId8"/>
    <p:sldId id="262" r:id="rId9"/>
    <p:sldId id="263" r:id="rId10"/>
    <p:sldId id="269" r:id="rId11"/>
    <p:sldId id="264" r:id="rId12"/>
    <p:sldId id="265" r:id="rId13"/>
    <p:sldId id="266" r:id="rId14"/>
    <p:sldId id="267"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5/6/2020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51077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7872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9829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0356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5/6/2020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62779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2149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5535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70781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77510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5/6/2020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3609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5/6/2020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1139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5/6/2020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52092587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699" r:id="rId5"/>
    <p:sldLayoutId id="2147483694" r:id="rId6"/>
    <p:sldLayoutId id="2147483695" r:id="rId7"/>
    <p:sldLayoutId id="2147483696" r:id="rId8"/>
    <p:sldLayoutId id="2147483697" r:id="rId9"/>
    <p:sldLayoutId id="2147483698" r:id="rId10"/>
    <p:sldLayoutId id="2147483700"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www.myamcat.com/blog/jobs-skills-map/best-jobs-for-freshers-who-are-strong-in-logical-reasoning/" TargetMode="Externa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www1.cbn.com/700club/50-ways-encourage-chronically-ill-friend" TargetMode="Externa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http://mentalfloss.com/article/55510/11-treasure-hunting-tales" TargetMode="Externa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dancewithheidi.com/do-you-have-a-plum/"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knowledge.wharton.upenn.edu/article/conflict-new-marketing-tool/" TargetMode="Externa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38B5BC6-4BF4-428A-B85E-0EA563306AD2}"/>
              </a:ext>
            </a:extLst>
          </p:cNvPr>
          <p:cNvPicPr>
            <a:picLocks noChangeAspect="1"/>
          </p:cNvPicPr>
          <p:nvPr/>
        </p:nvPicPr>
        <p:blipFill rotWithShape="1">
          <a:blip r:embed="rId2">
            <a:alphaModFix amt="90000"/>
          </a:blip>
          <a:srcRect t="9154" b="4968"/>
          <a:stretch/>
        </p:blipFill>
        <p:spPr>
          <a:xfrm>
            <a:off x="1" y="10"/>
            <a:ext cx="12191999" cy="6857989"/>
          </a:xfrm>
          <a:prstGeom prst="rect">
            <a:avLst/>
          </a:prstGeom>
        </p:spPr>
      </p:pic>
      <p:sp>
        <p:nvSpPr>
          <p:cNvPr id="16" name="Rectangle 8">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18" name="Rectangle 10">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id="{F4639C9A-EEBB-4AC2-A0D6-CEE09C5C4FA8}"/>
              </a:ext>
            </a:extLst>
          </p:cNvPr>
          <p:cNvSpPr>
            <a:spLocks noGrp="1"/>
          </p:cNvSpPr>
          <p:nvPr>
            <p:ph type="ctrTitle"/>
          </p:nvPr>
        </p:nvSpPr>
        <p:spPr>
          <a:xfrm>
            <a:off x="1629103" y="2244830"/>
            <a:ext cx="8933796" cy="2437232"/>
          </a:xfrm>
        </p:spPr>
        <p:txBody>
          <a:bodyPr>
            <a:normAutofit/>
          </a:bodyPr>
          <a:lstStyle/>
          <a:p>
            <a:r>
              <a:rPr lang="en-US" sz="7200" dirty="0">
                <a:solidFill>
                  <a:srgbClr val="FFFFFF"/>
                </a:solidFill>
              </a:rPr>
              <a:t>Antigone Packet Guide</a:t>
            </a:r>
            <a:endParaRPr lang="en-US" dirty="0"/>
          </a:p>
        </p:txBody>
      </p:sp>
      <p:sp>
        <p:nvSpPr>
          <p:cNvPr id="3" name="Subtitle 2">
            <a:extLst>
              <a:ext uri="{FF2B5EF4-FFF2-40B4-BE49-F238E27FC236}">
                <a16:creationId xmlns:a16="http://schemas.microsoft.com/office/drawing/2014/main" id="{63AAD4DC-F92D-4009-8AB8-E417D974B6F9}"/>
              </a:ext>
            </a:extLst>
          </p:cNvPr>
          <p:cNvSpPr>
            <a:spLocks noGrp="1"/>
          </p:cNvSpPr>
          <p:nvPr>
            <p:ph type="subTitle" idx="1"/>
          </p:nvPr>
        </p:nvSpPr>
        <p:spPr>
          <a:xfrm>
            <a:off x="1629101" y="4682062"/>
            <a:ext cx="8936846" cy="457201"/>
          </a:xfrm>
        </p:spPr>
        <p:txBody>
          <a:bodyPr>
            <a:normAutofit/>
          </a:bodyPr>
          <a:lstStyle/>
          <a:p>
            <a:r>
              <a:rPr lang="en-US" dirty="0">
                <a:solidFill>
                  <a:srgbClr val="FFFFFF"/>
                </a:solidFill>
              </a:rPr>
              <a:t>Let’s Work Smarter not Harder!</a:t>
            </a:r>
          </a:p>
          <a:p>
            <a:endParaRPr lang="en-US" dirty="0"/>
          </a:p>
        </p:txBody>
      </p:sp>
      <p:sp>
        <p:nvSpPr>
          <p:cNvPr id="13" name="Rectangle 12">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1890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06499134-7015-48E0-BC2A-31C2C06066CD}"/>
              </a:ext>
            </a:extLst>
          </p:cNvPr>
          <p:cNvSpPr>
            <a:spLocks noGrp="1"/>
          </p:cNvSpPr>
          <p:nvPr>
            <p:ph type="title"/>
          </p:nvPr>
        </p:nvSpPr>
        <p:spPr>
          <a:xfrm>
            <a:off x="676240" y="875324"/>
            <a:ext cx="3536510" cy="5093520"/>
          </a:xfrm>
        </p:spPr>
        <p:txBody>
          <a:bodyPr>
            <a:normAutofit/>
          </a:bodyPr>
          <a:lstStyle/>
          <a:p>
            <a:pPr algn="ctr"/>
            <a:r>
              <a:rPr lang="en-US" sz="4400" dirty="0">
                <a:solidFill>
                  <a:schemeClr val="tx1"/>
                </a:solidFill>
              </a:rPr>
              <a:t>Foil Analysis Example</a:t>
            </a:r>
          </a:p>
        </p:txBody>
      </p:sp>
      <p:sp>
        <p:nvSpPr>
          <p:cNvPr id="3" name="Content Placeholder 2">
            <a:extLst>
              <a:ext uri="{FF2B5EF4-FFF2-40B4-BE49-F238E27FC236}">
                <a16:creationId xmlns:a16="http://schemas.microsoft.com/office/drawing/2014/main" id="{C76E7F1F-8F0B-4F92-B989-39491EA84095}"/>
              </a:ext>
            </a:extLst>
          </p:cNvPr>
          <p:cNvSpPr>
            <a:spLocks noGrp="1"/>
          </p:cNvSpPr>
          <p:nvPr>
            <p:ph idx="1"/>
          </p:nvPr>
        </p:nvSpPr>
        <p:spPr>
          <a:xfrm>
            <a:off x="4654294" y="161924"/>
            <a:ext cx="7537706" cy="6696075"/>
          </a:xfrm>
        </p:spPr>
        <p:txBody>
          <a:bodyPr anchor="ctr">
            <a:normAutofit/>
          </a:bodyPr>
          <a:lstStyle/>
          <a:p>
            <a:pPr lvl="1">
              <a:lnSpc>
                <a:spcPct val="90000"/>
              </a:lnSpc>
            </a:pPr>
            <a:r>
              <a:rPr lang="en-US" sz="2400" dirty="0">
                <a:solidFill>
                  <a:srgbClr val="006C31"/>
                </a:solidFill>
              </a:rPr>
              <a:t>Good: The fact that Antigone insists on burying 	   	     Polynices while Ismene begs her to be more 	 	     cautious causes Antigone to appear bold and  	   	     stubborn. </a:t>
            </a:r>
          </a:p>
          <a:p>
            <a:pPr lvl="1">
              <a:lnSpc>
                <a:spcPct val="90000"/>
              </a:lnSpc>
            </a:pPr>
            <a:r>
              <a:rPr lang="en-US" sz="2400" dirty="0">
                <a:solidFill>
                  <a:srgbClr val="C00000"/>
                </a:solidFill>
              </a:rPr>
              <a:t>Bad: Antigone and Ismene’s difference in opinion on 	   	  what to do about Polynices causes them to  	   	  argue. </a:t>
            </a:r>
          </a:p>
          <a:p>
            <a:pPr>
              <a:lnSpc>
                <a:spcPct val="90000"/>
              </a:lnSpc>
            </a:pPr>
            <a:endParaRPr lang="en-US" sz="2800" dirty="0"/>
          </a:p>
          <a:p>
            <a:pPr>
              <a:lnSpc>
                <a:spcPct val="90000"/>
              </a:lnSpc>
            </a:pPr>
            <a:endParaRPr lang="en-US" sz="1600" dirty="0"/>
          </a:p>
        </p:txBody>
      </p:sp>
      <p:pic>
        <p:nvPicPr>
          <p:cNvPr id="4" name="Recorded Sound">
            <a:hlinkClick r:id="" action="ppaction://media"/>
            <a:extLst>
              <a:ext uri="{FF2B5EF4-FFF2-40B4-BE49-F238E27FC236}">
                <a16:creationId xmlns:a16="http://schemas.microsoft.com/office/drawing/2014/main" id="{F1A542E3-D21A-4EA9-A991-B165D9DEE9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0813" y="4276479"/>
            <a:ext cx="487363" cy="487363"/>
          </a:xfrm>
          <a:prstGeom prst="rect">
            <a:avLst/>
          </a:prstGeom>
          <a:solidFill>
            <a:schemeClr val="accent6"/>
          </a:solidFill>
        </p:spPr>
      </p:pic>
    </p:spTree>
    <p:extLst>
      <p:ext uri="{BB962C8B-B14F-4D97-AF65-F5344CB8AC3E}">
        <p14:creationId xmlns:p14="http://schemas.microsoft.com/office/powerpoint/2010/main" val="14174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02A7FF28-BD17-4003-BC02-CD91F096E5F2}"/>
              </a:ext>
            </a:extLst>
          </p:cNvPr>
          <p:cNvSpPr>
            <a:spLocks noGrp="1"/>
          </p:cNvSpPr>
          <p:nvPr>
            <p:ph type="title"/>
          </p:nvPr>
        </p:nvSpPr>
        <p:spPr>
          <a:xfrm>
            <a:off x="676240" y="875324"/>
            <a:ext cx="3536510" cy="5093520"/>
          </a:xfrm>
        </p:spPr>
        <p:txBody>
          <a:bodyPr>
            <a:normAutofit/>
          </a:bodyPr>
          <a:lstStyle/>
          <a:p>
            <a:pPr algn="ctr"/>
            <a:r>
              <a:rPr lang="en-US" sz="4400">
                <a:solidFill>
                  <a:schemeClr val="tx1"/>
                </a:solidFill>
              </a:rPr>
              <a:t>Character Analysis Tips</a:t>
            </a:r>
          </a:p>
        </p:txBody>
      </p:sp>
      <p:sp>
        <p:nvSpPr>
          <p:cNvPr id="3" name="Content Placeholder 2">
            <a:extLst>
              <a:ext uri="{FF2B5EF4-FFF2-40B4-BE49-F238E27FC236}">
                <a16:creationId xmlns:a16="http://schemas.microsoft.com/office/drawing/2014/main" id="{3F424BBF-50A0-46B8-8EB2-C9E34ABD27FB}"/>
              </a:ext>
            </a:extLst>
          </p:cNvPr>
          <p:cNvSpPr>
            <a:spLocks noGrp="1"/>
          </p:cNvSpPr>
          <p:nvPr>
            <p:ph idx="1"/>
          </p:nvPr>
        </p:nvSpPr>
        <p:spPr>
          <a:xfrm>
            <a:off x="5478124" y="559477"/>
            <a:ext cx="5647076" cy="5475563"/>
          </a:xfrm>
        </p:spPr>
        <p:txBody>
          <a:bodyPr anchor="ctr">
            <a:normAutofit/>
          </a:bodyPr>
          <a:lstStyle/>
          <a:p>
            <a:r>
              <a:rPr lang="en-US" sz="2800" dirty="0">
                <a:solidFill>
                  <a:schemeClr val="accent1">
                    <a:lumMod val="75000"/>
                  </a:schemeClr>
                </a:solidFill>
              </a:rPr>
              <a:t>Complete while reading</a:t>
            </a:r>
          </a:p>
          <a:p>
            <a:pPr lvl="1"/>
            <a:r>
              <a:rPr lang="en-US" sz="2400" dirty="0">
                <a:solidFill>
                  <a:schemeClr val="accent1">
                    <a:lumMod val="75000"/>
                  </a:schemeClr>
                </a:solidFill>
              </a:rPr>
              <a:t>As with the summaries, it is a good idea to work on the character analysis page as you read the play. </a:t>
            </a:r>
          </a:p>
          <a:p>
            <a:r>
              <a:rPr lang="en-US" sz="2800" dirty="0">
                <a:solidFill>
                  <a:schemeClr val="accent4">
                    <a:lumMod val="50000"/>
                  </a:schemeClr>
                </a:solidFill>
              </a:rPr>
              <a:t>Go with your gut</a:t>
            </a:r>
          </a:p>
          <a:p>
            <a:pPr lvl="1"/>
            <a:r>
              <a:rPr lang="en-US" sz="2400" dirty="0">
                <a:solidFill>
                  <a:schemeClr val="accent4">
                    <a:lumMod val="50000"/>
                  </a:schemeClr>
                </a:solidFill>
              </a:rPr>
              <a:t>For the most part, you should be able to provide your own interpretation for each character. While you do need to back up your thoughts with a page number, there are no specifically correct answers for this section. </a:t>
            </a:r>
          </a:p>
        </p:txBody>
      </p:sp>
      <p:pic>
        <p:nvPicPr>
          <p:cNvPr id="4" name="Recorded Sound">
            <a:hlinkClick r:id="" action="ppaction://media"/>
            <a:extLst>
              <a:ext uri="{FF2B5EF4-FFF2-40B4-BE49-F238E27FC236}">
                <a16:creationId xmlns:a16="http://schemas.microsoft.com/office/drawing/2014/main" id="{2F56205F-CE90-48D7-93BF-D3DF5F65DE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0813" y="4471787"/>
            <a:ext cx="487363" cy="487363"/>
          </a:xfrm>
          <a:prstGeom prst="rect">
            <a:avLst/>
          </a:prstGeom>
          <a:solidFill>
            <a:schemeClr val="accent6"/>
          </a:solidFill>
        </p:spPr>
      </p:pic>
    </p:spTree>
    <p:extLst>
      <p:ext uri="{BB962C8B-B14F-4D97-AF65-F5344CB8AC3E}">
        <p14:creationId xmlns:p14="http://schemas.microsoft.com/office/powerpoint/2010/main" val="201523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16CB83-F395-487D-91A6-D36CEE6B8E1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532" r="14145"/>
          <a:stretch/>
        </p:blipFill>
        <p:spPr>
          <a:xfrm>
            <a:off x="184835" y="1234675"/>
            <a:ext cx="6251596" cy="4352925"/>
          </a:xfrm>
          <a:prstGeom prst="rect">
            <a:avLst/>
          </a:prstGeom>
        </p:spPr>
      </p:pic>
      <p:sp>
        <p:nvSpPr>
          <p:cNvPr id="12" name="Rectangle 11">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CA1EB-84F6-4EAA-A2CD-4A2AF9E850ED}"/>
              </a:ext>
            </a:extLst>
          </p:cNvPr>
          <p:cNvSpPr>
            <a:spLocks noGrp="1"/>
          </p:cNvSpPr>
          <p:nvPr>
            <p:ph type="title"/>
          </p:nvPr>
        </p:nvSpPr>
        <p:spPr>
          <a:xfrm>
            <a:off x="7064082" y="642594"/>
            <a:ext cx="4472921" cy="1371600"/>
          </a:xfrm>
        </p:spPr>
        <p:txBody>
          <a:bodyPr>
            <a:normAutofit/>
          </a:bodyPr>
          <a:lstStyle/>
          <a:p>
            <a:r>
              <a:rPr lang="en-US" dirty="0"/>
              <a:t>Questions for Analysis Overview</a:t>
            </a:r>
          </a:p>
        </p:txBody>
      </p:sp>
      <p:sp>
        <p:nvSpPr>
          <p:cNvPr id="3" name="Content Placeholder 2">
            <a:extLst>
              <a:ext uri="{FF2B5EF4-FFF2-40B4-BE49-F238E27FC236}">
                <a16:creationId xmlns:a16="http://schemas.microsoft.com/office/drawing/2014/main" id="{72228DF1-B27B-4E1F-84FC-CFCCC38FC4BA}"/>
              </a:ext>
            </a:extLst>
          </p:cNvPr>
          <p:cNvSpPr>
            <a:spLocks noGrp="1"/>
          </p:cNvSpPr>
          <p:nvPr>
            <p:ph idx="1"/>
          </p:nvPr>
        </p:nvSpPr>
        <p:spPr>
          <a:xfrm>
            <a:off x="6769099" y="2103119"/>
            <a:ext cx="5018211" cy="4361515"/>
          </a:xfrm>
        </p:spPr>
        <p:txBody>
          <a:bodyPr>
            <a:normAutofit/>
          </a:bodyPr>
          <a:lstStyle/>
          <a:p>
            <a:r>
              <a:rPr lang="en-US" sz="2000" dirty="0">
                <a:solidFill>
                  <a:schemeClr val="accent1"/>
                </a:solidFill>
              </a:rPr>
              <a:t>Once you have read the text, it is important to make sure that you have understood its implications. </a:t>
            </a:r>
          </a:p>
          <a:p>
            <a:r>
              <a:rPr lang="en-US" sz="2000" dirty="0">
                <a:solidFill>
                  <a:schemeClr val="accent4"/>
                </a:solidFill>
              </a:rPr>
              <a:t>The questions for analysis are intended to help you process the text so that you can better understand how and why the major characters and events work together in the plot. </a:t>
            </a:r>
          </a:p>
          <a:p>
            <a:r>
              <a:rPr lang="en-US" sz="2000" dirty="0">
                <a:solidFill>
                  <a:schemeClr val="accent2"/>
                </a:solidFill>
              </a:rPr>
              <a:t>Because of the amount of critical thinking required to answer the questions, this should be the most time-consuming part of the packet. </a:t>
            </a:r>
          </a:p>
        </p:txBody>
      </p:sp>
      <p:pic>
        <p:nvPicPr>
          <p:cNvPr id="6" name="Recorded Sound">
            <a:hlinkClick r:id="" action="ppaction://media"/>
            <a:extLst>
              <a:ext uri="{FF2B5EF4-FFF2-40B4-BE49-F238E27FC236}">
                <a16:creationId xmlns:a16="http://schemas.microsoft.com/office/drawing/2014/main" id="{B5C30F2C-0FC6-4FF9-A519-0A1124F15F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0932" y="841031"/>
            <a:ext cx="487363" cy="487363"/>
          </a:xfrm>
          <a:prstGeom prst="rect">
            <a:avLst/>
          </a:prstGeom>
          <a:solidFill>
            <a:schemeClr val="accent6"/>
          </a:solidFill>
        </p:spPr>
      </p:pic>
    </p:spTree>
    <p:extLst>
      <p:ext uri="{BB962C8B-B14F-4D97-AF65-F5344CB8AC3E}">
        <p14:creationId xmlns:p14="http://schemas.microsoft.com/office/powerpoint/2010/main" val="13251256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714CA1EB-84F6-4EAA-A2CD-4A2AF9E850ED}"/>
              </a:ext>
            </a:extLst>
          </p:cNvPr>
          <p:cNvSpPr>
            <a:spLocks noGrp="1"/>
          </p:cNvSpPr>
          <p:nvPr>
            <p:ph type="title"/>
          </p:nvPr>
        </p:nvSpPr>
        <p:spPr>
          <a:xfrm>
            <a:off x="676240" y="875324"/>
            <a:ext cx="3536510" cy="5093520"/>
          </a:xfrm>
        </p:spPr>
        <p:txBody>
          <a:bodyPr>
            <a:normAutofit/>
          </a:bodyPr>
          <a:lstStyle/>
          <a:p>
            <a:pPr algn="ctr"/>
            <a:r>
              <a:rPr lang="en-US" sz="4400">
                <a:solidFill>
                  <a:schemeClr val="tx1"/>
                </a:solidFill>
              </a:rPr>
              <a:t>Questions for Analysis Expectations</a:t>
            </a:r>
          </a:p>
        </p:txBody>
      </p:sp>
      <p:sp>
        <p:nvSpPr>
          <p:cNvPr id="3" name="Content Placeholder 2">
            <a:extLst>
              <a:ext uri="{FF2B5EF4-FFF2-40B4-BE49-F238E27FC236}">
                <a16:creationId xmlns:a16="http://schemas.microsoft.com/office/drawing/2014/main" id="{72228DF1-B27B-4E1F-84FC-CFCCC38FC4BA}"/>
              </a:ext>
            </a:extLst>
          </p:cNvPr>
          <p:cNvSpPr>
            <a:spLocks noGrp="1"/>
          </p:cNvSpPr>
          <p:nvPr>
            <p:ph idx="1"/>
          </p:nvPr>
        </p:nvSpPr>
        <p:spPr>
          <a:xfrm>
            <a:off x="5478124" y="559477"/>
            <a:ext cx="5647076" cy="5475563"/>
          </a:xfrm>
        </p:spPr>
        <p:txBody>
          <a:bodyPr anchor="ctr">
            <a:normAutofit/>
          </a:bodyPr>
          <a:lstStyle/>
          <a:p>
            <a:r>
              <a:rPr lang="en-US" sz="2400" dirty="0">
                <a:solidFill>
                  <a:schemeClr val="accent1">
                    <a:lumMod val="75000"/>
                  </a:schemeClr>
                </a:solidFill>
              </a:rPr>
              <a:t>While I do not expect a large amount of writing, I do expect a brief paragraph for each question. </a:t>
            </a:r>
          </a:p>
          <a:p>
            <a:r>
              <a:rPr lang="en-US" sz="2400" dirty="0">
                <a:solidFill>
                  <a:schemeClr val="accent4">
                    <a:lumMod val="75000"/>
                  </a:schemeClr>
                </a:solidFill>
              </a:rPr>
              <a:t>Your answer should be thoughtful, thorough, and reveal a deep understanding of the text. </a:t>
            </a:r>
          </a:p>
          <a:p>
            <a:r>
              <a:rPr lang="en-US" sz="2400" dirty="0">
                <a:solidFill>
                  <a:schemeClr val="accent2">
                    <a:lumMod val="75000"/>
                  </a:schemeClr>
                </a:solidFill>
              </a:rPr>
              <a:t>You should also make specific references to the text in each answer. This means that you need to include at least one quote in each answer! </a:t>
            </a:r>
          </a:p>
        </p:txBody>
      </p:sp>
      <p:pic>
        <p:nvPicPr>
          <p:cNvPr id="4" name="Recorded Sound">
            <a:hlinkClick r:id="" action="ppaction://media"/>
            <a:extLst>
              <a:ext uri="{FF2B5EF4-FFF2-40B4-BE49-F238E27FC236}">
                <a16:creationId xmlns:a16="http://schemas.microsoft.com/office/drawing/2014/main" id="{44716872-38B3-4225-BA06-75D7F134D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0813" y="4569441"/>
            <a:ext cx="487363" cy="487363"/>
          </a:xfrm>
          <a:prstGeom prst="rect">
            <a:avLst/>
          </a:prstGeom>
          <a:solidFill>
            <a:schemeClr val="accent6"/>
          </a:solidFill>
        </p:spPr>
      </p:pic>
    </p:spTree>
    <p:extLst>
      <p:ext uri="{BB962C8B-B14F-4D97-AF65-F5344CB8AC3E}">
        <p14:creationId xmlns:p14="http://schemas.microsoft.com/office/powerpoint/2010/main" val="310122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714CA1EB-84F6-4EAA-A2CD-4A2AF9E850ED}"/>
              </a:ext>
            </a:extLst>
          </p:cNvPr>
          <p:cNvSpPr>
            <a:spLocks noGrp="1"/>
          </p:cNvSpPr>
          <p:nvPr>
            <p:ph type="title"/>
          </p:nvPr>
        </p:nvSpPr>
        <p:spPr>
          <a:xfrm>
            <a:off x="676240" y="875324"/>
            <a:ext cx="3536510" cy="5093520"/>
          </a:xfrm>
        </p:spPr>
        <p:txBody>
          <a:bodyPr>
            <a:normAutofit/>
          </a:bodyPr>
          <a:lstStyle/>
          <a:p>
            <a:pPr algn="ctr"/>
            <a:r>
              <a:rPr lang="en-US" sz="4400">
                <a:solidFill>
                  <a:schemeClr val="tx1"/>
                </a:solidFill>
              </a:rPr>
              <a:t>Questions for Analysis Tips</a:t>
            </a:r>
          </a:p>
        </p:txBody>
      </p:sp>
      <p:sp>
        <p:nvSpPr>
          <p:cNvPr id="3" name="Content Placeholder 2">
            <a:extLst>
              <a:ext uri="{FF2B5EF4-FFF2-40B4-BE49-F238E27FC236}">
                <a16:creationId xmlns:a16="http://schemas.microsoft.com/office/drawing/2014/main" id="{72228DF1-B27B-4E1F-84FC-CFCCC38FC4BA}"/>
              </a:ext>
            </a:extLst>
          </p:cNvPr>
          <p:cNvSpPr>
            <a:spLocks noGrp="1"/>
          </p:cNvSpPr>
          <p:nvPr>
            <p:ph idx="1"/>
          </p:nvPr>
        </p:nvSpPr>
        <p:spPr>
          <a:xfrm>
            <a:off x="5478124" y="559477"/>
            <a:ext cx="5647076" cy="5475563"/>
          </a:xfrm>
        </p:spPr>
        <p:txBody>
          <a:bodyPr anchor="ctr">
            <a:normAutofit/>
          </a:bodyPr>
          <a:lstStyle/>
          <a:p>
            <a:r>
              <a:rPr lang="en-US" sz="2000" dirty="0">
                <a:solidFill>
                  <a:schemeClr val="accent1">
                    <a:lumMod val="75000"/>
                  </a:schemeClr>
                </a:solidFill>
              </a:rPr>
              <a:t>My mentor Mrs. Pedrotti likes to say, “Writing is easy. Thinking is hard!” </a:t>
            </a:r>
          </a:p>
          <a:p>
            <a:pPr lvl="1"/>
            <a:r>
              <a:rPr lang="en-US" sz="2000" dirty="0">
                <a:solidFill>
                  <a:schemeClr val="accent4">
                    <a:lumMod val="75000"/>
                  </a:schemeClr>
                </a:solidFill>
              </a:rPr>
              <a:t>What this means is that if you know what you want to write about and have planned what you want to say, writing it down is very easy.</a:t>
            </a:r>
          </a:p>
          <a:p>
            <a:pPr lvl="1"/>
            <a:r>
              <a:rPr lang="en-US" sz="2000" dirty="0">
                <a:solidFill>
                  <a:schemeClr val="accent2">
                    <a:lumMod val="75000"/>
                  </a:schemeClr>
                </a:solidFill>
              </a:rPr>
              <a:t>So, my advice is to consider everything you want to say in your paragraph before you begin writing. This should make the process easier and prevent you from getting stuck. </a:t>
            </a:r>
          </a:p>
          <a:p>
            <a:r>
              <a:rPr lang="en-US" sz="2200" dirty="0">
                <a:solidFill>
                  <a:schemeClr val="accent6">
                    <a:lumMod val="75000"/>
                  </a:schemeClr>
                </a:solidFill>
              </a:rPr>
              <a:t>Along with this, please use the following format:</a:t>
            </a:r>
          </a:p>
          <a:p>
            <a:pPr lvl="1"/>
            <a:r>
              <a:rPr lang="en-US" sz="2000" dirty="0">
                <a:solidFill>
                  <a:schemeClr val="accent6">
                    <a:lumMod val="75000"/>
                  </a:schemeClr>
                </a:solidFill>
              </a:rPr>
              <a:t>Claim-&gt;Evidence-&gt;Reasoning-&gt;Conclusion</a:t>
            </a:r>
          </a:p>
          <a:p>
            <a:endParaRPr lang="en-US" sz="2000" dirty="0"/>
          </a:p>
          <a:p>
            <a:endParaRPr lang="en-US" sz="2000" dirty="0"/>
          </a:p>
        </p:txBody>
      </p:sp>
      <p:pic>
        <p:nvPicPr>
          <p:cNvPr id="4" name="Recorded Sound">
            <a:hlinkClick r:id="" action="ppaction://media"/>
            <a:extLst>
              <a:ext uri="{FF2B5EF4-FFF2-40B4-BE49-F238E27FC236}">
                <a16:creationId xmlns:a16="http://schemas.microsoft.com/office/drawing/2014/main" id="{99E42B65-D03A-4227-B4B1-CC80C214AB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0813" y="4445154"/>
            <a:ext cx="487363" cy="487363"/>
          </a:xfrm>
          <a:prstGeom prst="rect">
            <a:avLst/>
          </a:prstGeom>
          <a:solidFill>
            <a:schemeClr val="accent6"/>
          </a:solidFill>
        </p:spPr>
      </p:pic>
    </p:spTree>
    <p:extLst>
      <p:ext uri="{BB962C8B-B14F-4D97-AF65-F5344CB8AC3E}">
        <p14:creationId xmlns:p14="http://schemas.microsoft.com/office/powerpoint/2010/main" val="21489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4088D2-5434-4467-B3BF-48A19A77C477}"/>
              </a:ext>
            </a:extLst>
          </p:cNvPr>
          <p:cNvSpPr>
            <a:spLocks noGrp="1"/>
          </p:cNvSpPr>
          <p:nvPr>
            <p:ph type="title"/>
          </p:nvPr>
        </p:nvSpPr>
        <p:spPr>
          <a:xfrm>
            <a:off x="868680" y="642593"/>
            <a:ext cx="6281928" cy="1744183"/>
          </a:xfrm>
        </p:spPr>
        <p:txBody>
          <a:bodyPr>
            <a:normAutofit/>
          </a:bodyPr>
          <a:lstStyle/>
          <a:p>
            <a:r>
              <a:rPr lang="en-US" dirty="0"/>
              <a:t>Final Thought</a:t>
            </a:r>
          </a:p>
        </p:txBody>
      </p:sp>
      <p:sp>
        <p:nvSpPr>
          <p:cNvPr id="3" name="Content Placeholder 2">
            <a:extLst>
              <a:ext uri="{FF2B5EF4-FFF2-40B4-BE49-F238E27FC236}">
                <a16:creationId xmlns:a16="http://schemas.microsoft.com/office/drawing/2014/main" id="{55F86295-EF73-40D5-B494-9D8F333E54E8}"/>
              </a:ext>
            </a:extLst>
          </p:cNvPr>
          <p:cNvSpPr>
            <a:spLocks noGrp="1"/>
          </p:cNvSpPr>
          <p:nvPr>
            <p:ph idx="1"/>
          </p:nvPr>
        </p:nvSpPr>
        <p:spPr>
          <a:xfrm>
            <a:off x="868680" y="2386584"/>
            <a:ext cx="6281928" cy="3648456"/>
          </a:xfrm>
        </p:spPr>
        <p:txBody>
          <a:bodyPr>
            <a:normAutofit lnSpcReduction="10000"/>
          </a:bodyPr>
          <a:lstStyle/>
          <a:p>
            <a:r>
              <a:rPr lang="en-US" sz="2400" dirty="0">
                <a:solidFill>
                  <a:schemeClr val="accent1">
                    <a:lumMod val="75000"/>
                  </a:schemeClr>
                </a:solidFill>
              </a:rPr>
              <a:t>While I want my class to be challenging enough to push my students to new heights of thought and awareness, I also care very much about your well-being</a:t>
            </a:r>
            <a:r>
              <a:rPr lang="en-US" sz="2400" dirty="0"/>
              <a:t>. </a:t>
            </a:r>
          </a:p>
          <a:p>
            <a:r>
              <a:rPr lang="en-US" sz="2400" dirty="0">
                <a:solidFill>
                  <a:schemeClr val="accent4">
                    <a:lumMod val="50000"/>
                  </a:schemeClr>
                </a:solidFill>
              </a:rPr>
              <a:t>If you feel my class is becoming burdensome, or if you are not able to complete the work in 1.5 hours, please contact me! We can work together to find a solution so that you feel comfortable learning in my class. </a:t>
            </a:r>
          </a:p>
        </p:txBody>
      </p:sp>
      <p:pic>
        <p:nvPicPr>
          <p:cNvPr id="5" name="Picture 4" descr="A person with a sunset in the background&#10;&#10;Description automatically generated">
            <a:extLst>
              <a:ext uri="{FF2B5EF4-FFF2-40B4-BE49-F238E27FC236}">
                <a16:creationId xmlns:a16="http://schemas.microsoft.com/office/drawing/2014/main" id="{C2D934B5-9FB7-4AAF-81C7-14899538484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2616" r="18918"/>
          <a:stretch/>
        </p:blipFill>
        <p:spPr>
          <a:xfrm>
            <a:off x="7837371" y="237744"/>
            <a:ext cx="4124416" cy="6382512"/>
          </a:xfrm>
          <a:prstGeom prst="rect">
            <a:avLst/>
          </a:prstGeom>
        </p:spPr>
      </p:pic>
      <p:pic>
        <p:nvPicPr>
          <p:cNvPr id="6" name="Recorded Sound">
            <a:hlinkClick r:id="" action="ppaction://media"/>
            <a:extLst>
              <a:ext uri="{FF2B5EF4-FFF2-40B4-BE49-F238E27FC236}">
                <a16:creationId xmlns:a16="http://schemas.microsoft.com/office/drawing/2014/main" id="{FB50DCDB-CA50-4739-90B2-5E3D3333CF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9156" y="1317515"/>
            <a:ext cx="487363" cy="487363"/>
          </a:xfrm>
          <a:prstGeom prst="rect">
            <a:avLst/>
          </a:prstGeom>
          <a:solidFill>
            <a:schemeClr val="accent6"/>
          </a:solidFill>
        </p:spPr>
      </p:pic>
    </p:spTree>
    <p:extLst>
      <p:ext uri="{BB962C8B-B14F-4D97-AF65-F5344CB8AC3E}">
        <p14:creationId xmlns:p14="http://schemas.microsoft.com/office/powerpoint/2010/main" val="361449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8">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001699D-062B-4595-88B0-BED8EE57B274}"/>
              </a:ext>
            </a:extLst>
          </p:cNvPr>
          <p:cNvSpPr>
            <a:spLocks noGrp="1"/>
          </p:cNvSpPr>
          <p:nvPr>
            <p:ph type="title"/>
          </p:nvPr>
        </p:nvSpPr>
        <p:spPr>
          <a:xfrm>
            <a:off x="868680" y="642593"/>
            <a:ext cx="6281928" cy="1744183"/>
          </a:xfrm>
        </p:spPr>
        <p:txBody>
          <a:bodyPr>
            <a:normAutofit/>
          </a:bodyPr>
          <a:lstStyle/>
          <a:p>
            <a:r>
              <a:rPr lang="en-US"/>
              <a:t>Overview</a:t>
            </a:r>
            <a:endParaRPr lang="en-US" dirty="0"/>
          </a:p>
        </p:txBody>
      </p:sp>
      <p:sp>
        <p:nvSpPr>
          <p:cNvPr id="3" name="Content Placeholder 2">
            <a:extLst>
              <a:ext uri="{FF2B5EF4-FFF2-40B4-BE49-F238E27FC236}">
                <a16:creationId xmlns:a16="http://schemas.microsoft.com/office/drawing/2014/main" id="{75739693-30CB-46A7-BF9F-3AFA827CD299}"/>
              </a:ext>
            </a:extLst>
          </p:cNvPr>
          <p:cNvSpPr>
            <a:spLocks noGrp="1"/>
          </p:cNvSpPr>
          <p:nvPr>
            <p:ph idx="1"/>
          </p:nvPr>
        </p:nvSpPr>
        <p:spPr>
          <a:xfrm>
            <a:off x="321552" y="1828800"/>
            <a:ext cx="7340156" cy="4654296"/>
          </a:xfrm>
        </p:spPr>
        <p:txBody>
          <a:bodyPr>
            <a:normAutofit lnSpcReduction="10000"/>
          </a:bodyPr>
          <a:lstStyle/>
          <a:p>
            <a:pPr>
              <a:lnSpc>
                <a:spcPct val="100000"/>
              </a:lnSpc>
            </a:pPr>
            <a:r>
              <a:rPr lang="en-US" sz="1800" dirty="0">
                <a:solidFill>
                  <a:schemeClr val="accent1">
                    <a:lumMod val="50000"/>
                  </a:schemeClr>
                </a:solidFill>
                <a:latin typeface="+mj-lt"/>
              </a:rPr>
              <a:t>The world is a massive treasure hunt full of wonderous things! It is always my goal for all my classes that I help you unlock some of this treasure for yourselves by helping you to understand the value and wisdom locked up in the what you read. If you aren’t careful, you will miss, things of great beauty standing right before your eyes!</a:t>
            </a:r>
          </a:p>
          <a:p>
            <a:pPr>
              <a:lnSpc>
                <a:spcPct val="100000"/>
              </a:lnSpc>
            </a:pPr>
            <a:r>
              <a:rPr lang="en-US" sz="1800" dirty="0">
                <a:solidFill>
                  <a:schemeClr val="accent6">
                    <a:lumMod val="50000"/>
                  </a:schemeClr>
                </a:solidFill>
                <a:latin typeface="+mj-lt"/>
              </a:rPr>
              <a:t>In order to participate in this kind of treasure hunt, though, it requires reading and careful consideration. Unlocking the mysteries of the world is surely not an easy task, but it can be done by all of us with practice!</a:t>
            </a:r>
          </a:p>
          <a:p>
            <a:pPr>
              <a:lnSpc>
                <a:spcPct val="100000"/>
              </a:lnSpc>
            </a:pPr>
            <a:r>
              <a:rPr lang="en-US" sz="1800" dirty="0">
                <a:solidFill>
                  <a:schemeClr val="accent2">
                    <a:lumMod val="75000"/>
                  </a:schemeClr>
                </a:solidFill>
                <a:latin typeface="+mj-lt"/>
              </a:rPr>
              <a:t>That being said, I do not want to be overbearing, and I am saddened to hear that my class has been stressful for some of you. It is my intention that this class lifts you up to things you had not seen before and never drags you down with the weight of needless work. </a:t>
            </a:r>
          </a:p>
          <a:p>
            <a:pPr>
              <a:lnSpc>
                <a:spcPct val="100000"/>
              </a:lnSpc>
            </a:pPr>
            <a:r>
              <a:rPr lang="en-US" sz="1800" dirty="0">
                <a:solidFill>
                  <a:schemeClr val="accent5">
                    <a:lumMod val="50000"/>
                  </a:schemeClr>
                </a:solidFill>
                <a:latin typeface="+mj-lt"/>
              </a:rPr>
              <a:t>I have tried to tune my class so that everyone is able to complete the work in no more than 1.5 hours. Having heard that it is taking some of you much longer than that to complete the work, I have made this guide to clarify my expectations and help you complete the work in a more reasonable amount of time. </a:t>
            </a:r>
          </a:p>
        </p:txBody>
      </p:sp>
      <p:pic>
        <p:nvPicPr>
          <p:cNvPr id="5" name="Picture 4" descr="A picture containing table, indoor, water, cake&#10;&#10;Description automatically generated">
            <a:extLst>
              <a:ext uri="{FF2B5EF4-FFF2-40B4-BE49-F238E27FC236}">
                <a16:creationId xmlns:a16="http://schemas.microsoft.com/office/drawing/2014/main" id="{93083120-82F2-41FD-9264-7CA5B93F1DC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3628" r="20024" b="1"/>
          <a:stretch/>
        </p:blipFill>
        <p:spPr>
          <a:xfrm>
            <a:off x="7837371" y="237744"/>
            <a:ext cx="4124416" cy="6382512"/>
          </a:xfrm>
          <a:prstGeom prst="rect">
            <a:avLst/>
          </a:prstGeom>
        </p:spPr>
      </p:pic>
      <p:pic>
        <p:nvPicPr>
          <p:cNvPr id="7" name="Recorded Sound">
            <a:hlinkClick r:id="" action="ppaction://media"/>
            <a:extLst>
              <a:ext uri="{FF2B5EF4-FFF2-40B4-BE49-F238E27FC236}">
                <a16:creationId xmlns:a16="http://schemas.microsoft.com/office/drawing/2014/main" id="{618C8E34-DD99-4FB4-9D34-4D4DBF35F6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5962" y="1271002"/>
            <a:ext cx="487363" cy="487363"/>
          </a:xfrm>
          <a:prstGeom prst="rect">
            <a:avLst/>
          </a:prstGeom>
          <a:solidFill>
            <a:schemeClr val="accent6"/>
          </a:solidFill>
        </p:spPr>
      </p:pic>
    </p:spTree>
    <p:extLst>
      <p:ext uri="{BB962C8B-B14F-4D97-AF65-F5344CB8AC3E}">
        <p14:creationId xmlns:p14="http://schemas.microsoft.com/office/powerpoint/2010/main" val="4975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CE01-D241-4C3A-B359-6C466719D8CF}"/>
              </a:ext>
            </a:extLst>
          </p:cNvPr>
          <p:cNvSpPr>
            <a:spLocks noGrp="1"/>
          </p:cNvSpPr>
          <p:nvPr>
            <p:ph type="title"/>
          </p:nvPr>
        </p:nvSpPr>
        <p:spPr>
          <a:xfrm>
            <a:off x="6579450" y="727627"/>
            <a:ext cx="4957553" cy="1645920"/>
          </a:xfrm>
        </p:spPr>
        <p:txBody>
          <a:bodyPr>
            <a:normAutofit/>
          </a:bodyPr>
          <a:lstStyle/>
          <a:p>
            <a:r>
              <a:rPr lang="en-US"/>
              <a:t>Summaries Overview</a:t>
            </a:r>
          </a:p>
        </p:txBody>
      </p:sp>
      <p:sp>
        <p:nvSpPr>
          <p:cNvPr id="17" name="Rectangle 16">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9" name="Rectangle 18">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5" name="Picture 4" descr="A picture containing drawing&#10;&#10;Description automatically generated">
            <a:extLst>
              <a:ext uri="{FF2B5EF4-FFF2-40B4-BE49-F238E27FC236}">
                <a16:creationId xmlns:a16="http://schemas.microsoft.com/office/drawing/2014/main" id="{7DA46E20-4D24-4026-80F1-05A2D04E44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05256" y="1920619"/>
            <a:ext cx="4414438" cy="3034926"/>
          </a:xfrm>
          <a:prstGeom prst="rect">
            <a:avLst/>
          </a:prstGeom>
        </p:spPr>
      </p:pic>
      <p:sp>
        <p:nvSpPr>
          <p:cNvPr id="3" name="Content Placeholder 2">
            <a:extLst>
              <a:ext uri="{FF2B5EF4-FFF2-40B4-BE49-F238E27FC236}">
                <a16:creationId xmlns:a16="http://schemas.microsoft.com/office/drawing/2014/main" id="{8A2E8495-2824-42EA-98DB-6E3D4EF6CC9F}"/>
              </a:ext>
            </a:extLst>
          </p:cNvPr>
          <p:cNvSpPr>
            <a:spLocks noGrp="1"/>
          </p:cNvSpPr>
          <p:nvPr>
            <p:ph idx="1"/>
          </p:nvPr>
        </p:nvSpPr>
        <p:spPr>
          <a:xfrm>
            <a:off x="6096000" y="1920619"/>
            <a:ext cx="5715000" cy="4623056"/>
          </a:xfrm>
        </p:spPr>
        <p:txBody>
          <a:bodyPr>
            <a:normAutofit lnSpcReduction="10000"/>
          </a:bodyPr>
          <a:lstStyle/>
          <a:p>
            <a:r>
              <a:rPr lang="en-US" sz="2000" b="1" dirty="0">
                <a:solidFill>
                  <a:schemeClr val="accent1">
                    <a:lumMod val="75000"/>
                  </a:schemeClr>
                </a:solidFill>
                <a:latin typeface="+mj-lt"/>
              </a:rPr>
              <a:t>In order to be able to find the treasure locked up in a text, you need to make sure you understand it all. So often, it seems like we (myself included) are willing to skim over things and miss important information. </a:t>
            </a:r>
          </a:p>
          <a:p>
            <a:r>
              <a:rPr lang="en-US" sz="2000" b="1" dirty="0">
                <a:solidFill>
                  <a:schemeClr val="accent4">
                    <a:lumMod val="75000"/>
                  </a:schemeClr>
                </a:solidFill>
                <a:latin typeface="+mj-lt"/>
              </a:rPr>
              <a:t>The summaries are the building blocks for the rest of the packet. They are intended to help you focus on what is happening in each scene so that you don’t get lost or confused in the complexity of the plot.</a:t>
            </a:r>
          </a:p>
          <a:p>
            <a:r>
              <a:rPr lang="en-US" sz="2000" b="1" dirty="0">
                <a:solidFill>
                  <a:schemeClr val="accent2">
                    <a:lumMod val="75000"/>
                  </a:schemeClr>
                </a:solidFill>
                <a:latin typeface="+mj-lt"/>
              </a:rPr>
              <a:t>I have also broken up each scene into major sections so that you can better see when major events shift. This is supposed to help you see how the scene has been structured. </a:t>
            </a:r>
          </a:p>
          <a:p>
            <a:endParaRPr lang="en-US" dirty="0"/>
          </a:p>
        </p:txBody>
      </p:sp>
      <p:pic>
        <p:nvPicPr>
          <p:cNvPr id="6" name="Recorded Sound">
            <a:hlinkClick r:id="" action="ppaction://media"/>
            <a:extLst>
              <a:ext uri="{FF2B5EF4-FFF2-40B4-BE49-F238E27FC236}">
                <a16:creationId xmlns:a16="http://schemas.microsoft.com/office/drawing/2014/main" id="{268F052E-A323-43FC-93D6-E9F1443E18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640" y="1433256"/>
            <a:ext cx="487363" cy="487363"/>
          </a:xfrm>
          <a:prstGeom prst="rect">
            <a:avLst/>
          </a:prstGeom>
          <a:solidFill>
            <a:schemeClr val="accent6"/>
          </a:solidFill>
        </p:spPr>
      </p:pic>
    </p:spTree>
    <p:extLst>
      <p:ext uri="{BB962C8B-B14F-4D97-AF65-F5344CB8AC3E}">
        <p14:creationId xmlns:p14="http://schemas.microsoft.com/office/powerpoint/2010/main" val="10752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7203729A-66E4-4139-B3DB-CECEF6DA5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8B0185-BF60-40FC-A3B6-BF883AD4E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5FF99E5-A26E-4AC8-AA09-A9F829E3A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CD74CE01-D241-4C3A-B359-6C466719D8CF}"/>
              </a:ext>
            </a:extLst>
          </p:cNvPr>
          <p:cNvSpPr>
            <a:spLocks noGrp="1"/>
          </p:cNvSpPr>
          <p:nvPr>
            <p:ph type="title"/>
          </p:nvPr>
        </p:nvSpPr>
        <p:spPr>
          <a:xfrm>
            <a:off x="723619" y="891241"/>
            <a:ext cx="3939084" cy="5075519"/>
          </a:xfrm>
        </p:spPr>
        <p:txBody>
          <a:bodyPr>
            <a:normAutofit/>
          </a:bodyPr>
          <a:lstStyle/>
          <a:p>
            <a:pPr algn="r"/>
            <a:r>
              <a:rPr lang="en-US" dirty="0"/>
              <a:t>Summaries Expectations</a:t>
            </a:r>
          </a:p>
        </p:txBody>
      </p:sp>
      <p:cxnSp>
        <p:nvCxnSpPr>
          <p:cNvPr id="14" name="Straight Connector 13">
            <a:extLst>
              <a:ext uri="{FF2B5EF4-FFF2-40B4-BE49-F238E27FC236}">
                <a16:creationId xmlns:a16="http://schemas.microsoft.com/office/drawing/2014/main" id="{8A5AEE14-4971-4A17-9134-2678A90F29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9078"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8A2E8495-2824-42EA-98DB-6E3D4EF6CC9F}"/>
              </a:ext>
            </a:extLst>
          </p:cNvPr>
          <p:cNvSpPr>
            <a:spLocks noGrp="1"/>
          </p:cNvSpPr>
          <p:nvPr>
            <p:ph idx="1"/>
          </p:nvPr>
        </p:nvSpPr>
        <p:spPr>
          <a:xfrm>
            <a:off x="5300812" y="891241"/>
            <a:ext cx="5978834" cy="5075519"/>
          </a:xfrm>
        </p:spPr>
        <p:txBody>
          <a:bodyPr anchor="ctr">
            <a:normAutofit/>
          </a:bodyPr>
          <a:lstStyle/>
          <a:p>
            <a:r>
              <a:rPr lang="en-US" sz="2400" dirty="0">
                <a:solidFill>
                  <a:schemeClr val="accent1">
                    <a:lumMod val="75000"/>
                  </a:schemeClr>
                </a:solidFill>
                <a:latin typeface="+mj-lt"/>
              </a:rPr>
              <a:t>When I grade the summaries, I am looking to see evidence that you have read the scene and have a basic understanding of what happens. </a:t>
            </a:r>
          </a:p>
          <a:p>
            <a:r>
              <a:rPr lang="en-US" sz="2400" dirty="0">
                <a:solidFill>
                  <a:schemeClr val="accent4">
                    <a:lumMod val="75000"/>
                  </a:schemeClr>
                </a:solidFill>
                <a:latin typeface="+mj-lt"/>
              </a:rPr>
              <a:t>So, when you write the summary, you only need to describe the main events from the section. </a:t>
            </a:r>
          </a:p>
          <a:p>
            <a:endParaRPr lang="en-US" dirty="0"/>
          </a:p>
        </p:txBody>
      </p:sp>
      <p:pic>
        <p:nvPicPr>
          <p:cNvPr id="4" name="Recorded Sound">
            <a:hlinkClick r:id="" action="ppaction://media"/>
            <a:extLst>
              <a:ext uri="{FF2B5EF4-FFF2-40B4-BE49-F238E27FC236}">
                <a16:creationId xmlns:a16="http://schemas.microsoft.com/office/drawing/2014/main" id="{5C902E9B-E0C2-4D31-8BC3-369F79E694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52713" y="4196579"/>
            <a:ext cx="487363" cy="487363"/>
          </a:xfrm>
          <a:prstGeom prst="rect">
            <a:avLst/>
          </a:prstGeom>
          <a:solidFill>
            <a:schemeClr val="accent6"/>
          </a:solidFill>
        </p:spPr>
      </p:pic>
    </p:spTree>
    <p:extLst>
      <p:ext uri="{BB962C8B-B14F-4D97-AF65-F5344CB8AC3E}">
        <p14:creationId xmlns:p14="http://schemas.microsoft.com/office/powerpoint/2010/main" val="270498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7203729A-66E4-4139-B3DB-CECEF6DA5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8B0185-BF60-40FC-A3B6-BF883AD4E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5FF99E5-A26E-4AC8-AA09-A9F829E3A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CD74CE01-D241-4C3A-B359-6C466719D8CF}"/>
              </a:ext>
            </a:extLst>
          </p:cNvPr>
          <p:cNvSpPr>
            <a:spLocks noGrp="1"/>
          </p:cNvSpPr>
          <p:nvPr>
            <p:ph type="title"/>
          </p:nvPr>
        </p:nvSpPr>
        <p:spPr>
          <a:xfrm>
            <a:off x="723619" y="891241"/>
            <a:ext cx="3939084" cy="5075519"/>
          </a:xfrm>
        </p:spPr>
        <p:txBody>
          <a:bodyPr>
            <a:normAutofit/>
          </a:bodyPr>
          <a:lstStyle/>
          <a:p>
            <a:pPr algn="r"/>
            <a:r>
              <a:rPr lang="en-US" dirty="0"/>
              <a:t>Summaries Expectations</a:t>
            </a:r>
            <a:br>
              <a:rPr lang="en-US" dirty="0"/>
            </a:br>
            <a:r>
              <a:rPr lang="en-US" dirty="0"/>
              <a:t>Continued</a:t>
            </a:r>
          </a:p>
        </p:txBody>
      </p:sp>
      <p:cxnSp>
        <p:nvCxnSpPr>
          <p:cNvPr id="14" name="Straight Connector 13">
            <a:extLst>
              <a:ext uri="{FF2B5EF4-FFF2-40B4-BE49-F238E27FC236}">
                <a16:creationId xmlns:a16="http://schemas.microsoft.com/office/drawing/2014/main" id="{8A5AEE14-4971-4A17-9134-2678A90F29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9078"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8A2E8495-2824-42EA-98DB-6E3D4EF6CC9F}"/>
              </a:ext>
            </a:extLst>
          </p:cNvPr>
          <p:cNvSpPr>
            <a:spLocks noGrp="1"/>
          </p:cNvSpPr>
          <p:nvPr>
            <p:ph idx="1"/>
          </p:nvPr>
        </p:nvSpPr>
        <p:spPr>
          <a:xfrm>
            <a:off x="5300812" y="891241"/>
            <a:ext cx="5978834" cy="5075519"/>
          </a:xfrm>
        </p:spPr>
        <p:txBody>
          <a:bodyPr anchor="ctr">
            <a:normAutofit lnSpcReduction="10000"/>
          </a:bodyPr>
          <a:lstStyle/>
          <a:p>
            <a:r>
              <a:rPr lang="en-US" sz="2400" dirty="0">
                <a:solidFill>
                  <a:schemeClr val="accent1">
                    <a:lumMod val="75000"/>
                  </a:schemeClr>
                </a:solidFill>
                <a:latin typeface="+mj-lt"/>
              </a:rPr>
              <a:t>You can use bullet points in this section as long as they are descriptive and cover all of the major events. </a:t>
            </a:r>
          </a:p>
          <a:p>
            <a:r>
              <a:rPr lang="en-US" sz="2400" dirty="0">
                <a:solidFill>
                  <a:schemeClr val="accent4">
                    <a:lumMod val="75000"/>
                  </a:schemeClr>
                </a:solidFill>
                <a:latin typeface="+mj-lt"/>
              </a:rPr>
              <a:t>Please DO NOT attempt to find every detail in each section. While this level of thoroughness is sometimes beneficial, it is more than I expect and will cause you to do a great amount of work that does not improve your grade. </a:t>
            </a:r>
          </a:p>
          <a:p>
            <a:r>
              <a:rPr lang="en-US" sz="2400" dirty="0">
                <a:solidFill>
                  <a:schemeClr val="accent2">
                    <a:lumMod val="75000"/>
                  </a:schemeClr>
                </a:solidFill>
                <a:latin typeface="+mj-lt"/>
              </a:rPr>
              <a:t>In general, if you have read carefully, completing the summaries should not take more than a few minutes! </a:t>
            </a:r>
          </a:p>
        </p:txBody>
      </p:sp>
    </p:spTree>
    <p:extLst>
      <p:ext uri="{BB962C8B-B14F-4D97-AF65-F5344CB8AC3E}">
        <p14:creationId xmlns:p14="http://schemas.microsoft.com/office/powerpoint/2010/main" val="116376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CD74CE01-D241-4C3A-B359-6C466719D8CF}"/>
              </a:ext>
            </a:extLst>
          </p:cNvPr>
          <p:cNvSpPr>
            <a:spLocks noGrp="1"/>
          </p:cNvSpPr>
          <p:nvPr>
            <p:ph type="title"/>
          </p:nvPr>
        </p:nvSpPr>
        <p:spPr>
          <a:xfrm>
            <a:off x="676240" y="875324"/>
            <a:ext cx="3536510" cy="5093520"/>
          </a:xfrm>
        </p:spPr>
        <p:txBody>
          <a:bodyPr>
            <a:normAutofit/>
          </a:bodyPr>
          <a:lstStyle/>
          <a:p>
            <a:pPr algn="ctr"/>
            <a:r>
              <a:rPr lang="en-US" sz="4400">
                <a:solidFill>
                  <a:schemeClr val="tx1"/>
                </a:solidFill>
              </a:rPr>
              <a:t>Summaries Tips</a:t>
            </a:r>
          </a:p>
        </p:txBody>
      </p:sp>
      <p:sp>
        <p:nvSpPr>
          <p:cNvPr id="3" name="Content Placeholder 2">
            <a:extLst>
              <a:ext uri="{FF2B5EF4-FFF2-40B4-BE49-F238E27FC236}">
                <a16:creationId xmlns:a16="http://schemas.microsoft.com/office/drawing/2014/main" id="{8A2E8495-2824-42EA-98DB-6E3D4EF6CC9F}"/>
              </a:ext>
            </a:extLst>
          </p:cNvPr>
          <p:cNvSpPr>
            <a:spLocks noGrp="1"/>
          </p:cNvSpPr>
          <p:nvPr>
            <p:ph idx="1"/>
          </p:nvPr>
        </p:nvSpPr>
        <p:spPr>
          <a:xfrm>
            <a:off x="4865716" y="559477"/>
            <a:ext cx="7326284" cy="5475563"/>
          </a:xfrm>
        </p:spPr>
        <p:txBody>
          <a:bodyPr anchor="ctr">
            <a:normAutofit lnSpcReduction="10000"/>
          </a:bodyPr>
          <a:lstStyle/>
          <a:p>
            <a:pPr>
              <a:lnSpc>
                <a:spcPct val="90000"/>
              </a:lnSpc>
            </a:pPr>
            <a:r>
              <a:rPr lang="en-US" sz="2400" dirty="0">
                <a:solidFill>
                  <a:schemeClr val="accent1">
                    <a:lumMod val="75000"/>
                  </a:schemeClr>
                </a:solidFill>
                <a:latin typeface="+mj-lt"/>
              </a:rPr>
              <a:t>Complete while reading:</a:t>
            </a:r>
          </a:p>
          <a:p>
            <a:pPr lvl="1">
              <a:lnSpc>
                <a:spcPct val="90000"/>
              </a:lnSpc>
            </a:pPr>
            <a:r>
              <a:rPr lang="en-US" sz="2400" dirty="0">
                <a:solidFill>
                  <a:schemeClr val="accent1">
                    <a:lumMod val="75000"/>
                  </a:schemeClr>
                </a:solidFill>
                <a:latin typeface="+mj-lt"/>
              </a:rPr>
              <a:t>Often, we forget the specifics of what we read as soon as we are finished reading! Completing each section of the summary as you read should prevent you from needing to read the same thing over and over again.</a:t>
            </a:r>
          </a:p>
          <a:p>
            <a:pPr>
              <a:lnSpc>
                <a:spcPct val="90000"/>
              </a:lnSpc>
            </a:pPr>
            <a:r>
              <a:rPr lang="en-US" sz="2400" dirty="0">
                <a:solidFill>
                  <a:schemeClr val="accent4">
                    <a:lumMod val="75000"/>
                  </a:schemeClr>
                </a:solidFill>
                <a:latin typeface="+mj-lt"/>
              </a:rPr>
              <a:t>Report efficiently:</a:t>
            </a:r>
          </a:p>
          <a:p>
            <a:pPr lvl="1">
              <a:lnSpc>
                <a:spcPct val="90000"/>
              </a:lnSpc>
            </a:pPr>
            <a:r>
              <a:rPr lang="en-US" sz="2400" dirty="0">
                <a:solidFill>
                  <a:schemeClr val="accent4">
                    <a:lumMod val="75000"/>
                  </a:schemeClr>
                </a:solidFill>
                <a:latin typeface="+mj-lt"/>
              </a:rPr>
              <a:t>Remember, I am only looking for the main events from each section. If you find yourself getting bogged down in small details, take a step back and think about the one main thing that happens in the section.</a:t>
            </a:r>
          </a:p>
          <a:p>
            <a:pPr>
              <a:lnSpc>
                <a:spcPct val="90000"/>
              </a:lnSpc>
            </a:pPr>
            <a:r>
              <a:rPr lang="en-US" sz="2400" dirty="0">
                <a:solidFill>
                  <a:schemeClr val="accent2">
                    <a:lumMod val="75000"/>
                  </a:schemeClr>
                </a:solidFill>
                <a:latin typeface="+mj-lt"/>
              </a:rPr>
              <a:t>Write concisely:</a:t>
            </a:r>
          </a:p>
          <a:p>
            <a:pPr lvl="1">
              <a:lnSpc>
                <a:spcPct val="90000"/>
              </a:lnSpc>
            </a:pPr>
            <a:r>
              <a:rPr lang="en-US" sz="2400" dirty="0">
                <a:solidFill>
                  <a:schemeClr val="accent2">
                    <a:lumMod val="75000"/>
                  </a:schemeClr>
                </a:solidFill>
                <a:latin typeface="+mj-lt"/>
              </a:rPr>
              <a:t> I am only looking for a general overview. Writing long paragraphs here, while probably more thorough, will not add anything to your final grade.</a:t>
            </a:r>
          </a:p>
        </p:txBody>
      </p:sp>
    </p:spTree>
    <p:extLst>
      <p:ext uri="{BB962C8B-B14F-4D97-AF65-F5344CB8AC3E}">
        <p14:creationId xmlns:p14="http://schemas.microsoft.com/office/powerpoint/2010/main" val="10661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bject, man, table, sitting&#10;&#10;Description automatically generated">
            <a:extLst>
              <a:ext uri="{FF2B5EF4-FFF2-40B4-BE49-F238E27FC236}">
                <a16:creationId xmlns:a16="http://schemas.microsoft.com/office/drawing/2014/main" id="{858AB9EF-2308-48FF-A22B-ADA3D861BAD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8456" r="30505" b="634"/>
          <a:stretch/>
        </p:blipFill>
        <p:spPr>
          <a:xfrm>
            <a:off x="-1866" y="-242853"/>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499134-7015-48E0-BC2A-31C2C06066CD}"/>
              </a:ext>
            </a:extLst>
          </p:cNvPr>
          <p:cNvSpPr>
            <a:spLocks noGrp="1"/>
          </p:cNvSpPr>
          <p:nvPr>
            <p:ph type="title"/>
          </p:nvPr>
        </p:nvSpPr>
        <p:spPr>
          <a:xfrm>
            <a:off x="774043" y="727626"/>
            <a:ext cx="4602152" cy="1718225"/>
          </a:xfrm>
        </p:spPr>
        <p:txBody>
          <a:bodyPr>
            <a:normAutofit/>
          </a:bodyPr>
          <a:lstStyle/>
          <a:p>
            <a:r>
              <a:rPr lang="en-US" sz="4400"/>
              <a:t>Character Analysis Overview</a:t>
            </a:r>
          </a:p>
        </p:txBody>
      </p:sp>
      <p:sp>
        <p:nvSpPr>
          <p:cNvPr id="3" name="Content Placeholder 2">
            <a:extLst>
              <a:ext uri="{FF2B5EF4-FFF2-40B4-BE49-F238E27FC236}">
                <a16:creationId xmlns:a16="http://schemas.microsoft.com/office/drawing/2014/main" id="{C76E7F1F-8F0B-4F92-B989-39491EA84095}"/>
              </a:ext>
            </a:extLst>
          </p:cNvPr>
          <p:cNvSpPr>
            <a:spLocks noGrp="1"/>
          </p:cNvSpPr>
          <p:nvPr>
            <p:ph idx="1"/>
          </p:nvPr>
        </p:nvSpPr>
        <p:spPr>
          <a:xfrm>
            <a:off x="413562" y="2114550"/>
            <a:ext cx="5299768" cy="4315916"/>
          </a:xfrm>
        </p:spPr>
        <p:txBody>
          <a:bodyPr>
            <a:normAutofit/>
          </a:bodyPr>
          <a:lstStyle/>
          <a:p>
            <a:r>
              <a:rPr lang="en-US" sz="2000" dirty="0">
                <a:solidFill>
                  <a:schemeClr val="accent1">
                    <a:lumMod val="75000"/>
                  </a:schemeClr>
                </a:solidFill>
              </a:rPr>
              <a:t>The focus of this unit is how foils can be used over the course of a story to reveal the development of a complex character.</a:t>
            </a:r>
          </a:p>
          <a:p>
            <a:r>
              <a:rPr lang="en-US" sz="2000" dirty="0">
                <a:solidFill>
                  <a:schemeClr val="accent4">
                    <a:lumMod val="50000"/>
                  </a:schemeClr>
                </a:solidFill>
              </a:rPr>
              <a:t>In order to do this, I have identified a major foil to Creon in each scene of the play so that you can see that many different foils can be used to flesh out a single character. </a:t>
            </a:r>
          </a:p>
          <a:p>
            <a:r>
              <a:rPr lang="en-US" sz="2000" dirty="0">
                <a:solidFill>
                  <a:schemeClr val="accent2">
                    <a:lumMod val="75000"/>
                  </a:schemeClr>
                </a:solidFill>
              </a:rPr>
              <a:t>Character analysis is difficult and requires patience and practice to master. Each time you come to this page of the packet, it should get easier and easier to complete! </a:t>
            </a:r>
          </a:p>
        </p:txBody>
      </p:sp>
      <p:pic>
        <p:nvPicPr>
          <p:cNvPr id="6" name="Recorded Sound">
            <a:hlinkClick r:id="" action="ppaction://media"/>
            <a:extLst>
              <a:ext uri="{FF2B5EF4-FFF2-40B4-BE49-F238E27FC236}">
                <a16:creationId xmlns:a16="http://schemas.microsoft.com/office/drawing/2014/main" id="{AF05F775-613C-4DE0-B5C0-4D68E9FDCB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77001" y="1647162"/>
            <a:ext cx="487363" cy="487363"/>
          </a:xfrm>
          <a:prstGeom prst="rect">
            <a:avLst/>
          </a:prstGeom>
          <a:solidFill>
            <a:schemeClr val="accent6"/>
          </a:solidFill>
        </p:spPr>
      </p:pic>
    </p:spTree>
    <p:extLst>
      <p:ext uri="{BB962C8B-B14F-4D97-AF65-F5344CB8AC3E}">
        <p14:creationId xmlns:p14="http://schemas.microsoft.com/office/powerpoint/2010/main" val="138425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06499134-7015-48E0-BC2A-31C2C06066CD}"/>
              </a:ext>
            </a:extLst>
          </p:cNvPr>
          <p:cNvSpPr>
            <a:spLocks noGrp="1"/>
          </p:cNvSpPr>
          <p:nvPr>
            <p:ph type="title"/>
          </p:nvPr>
        </p:nvSpPr>
        <p:spPr>
          <a:xfrm>
            <a:off x="676240" y="875324"/>
            <a:ext cx="3536510" cy="5093520"/>
          </a:xfrm>
        </p:spPr>
        <p:txBody>
          <a:bodyPr>
            <a:normAutofit/>
          </a:bodyPr>
          <a:lstStyle/>
          <a:p>
            <a:pPr algn="ctr"/>
            <a:r>
              <a:rPr lang="en-US" sz="4400">
                <a:solidFill>
                  <a:schemeClr val="tx1"/>
                </a:solidFill>
              </a:rPr>
              <a:t>Character Analysis Expectations</a:t>
            </a:r>
          </a:p>
        </p:txBody>
      </p:sp>
      <p:sp>
        <p:nvSpPr>
          <p:cNvPr id="3" name="Content Placeholder 2">
            <a:extLst>
              <a:ext uri="{FF2B5EF4-FFF2-40B4-BE49-F238E27FC236}">
                <a16:creationId xmlns:a16="http://schemas.microsoft.com/office/drawing/2014/main" id="{C76E7F1F-8F0B-4F92-B989-39491EA84095}"/>
              </a:ext>
            </a:extLst>
          </p:cNvPr>
          <p:cNvSpPr>
            <a:spLocks noGrp="1"/>
          </p:cNvSpPr>
          <p:nvPr>
            <p:ph idx="1"/>
          </p:nvPr>
        </p:nvSpPr>
        <p:spPr>
          <a:xfrm>
            <a:off x="4865715" y="559477"/>
            <a:ext cx="7164360" cy="6060779"/>
          </a:xfrm>
        </p:spPr>
        <p:txBody>
          <a:bodyPr anchor="ctr">
            <a:normAutofit lnSpcReduction="10000"/>
          </a:bodyPr>
          <a:lstStyle/>
          <a:p>
            <a:r>
              <a:rPr lang="en-US" sz="2400" dirty="0">
                <a:solidFill>
                  <a:schemeClr val="accent1">
                    <a:lumMod val="75000"/>
                  </a:schemeClr>
                </a:solidFill>
              </a:rPr>
              <a:t>The character analysis page is broken into two sections. At the top, you will list major traits for each character. At the bottom, you will analyze how the contrast between the listed characters has an effect on the scene. </a:t>
            </a:r>
          </a:p>
          <a:p>
            <a:r>
              <a:rPr lang="en-US" sz="2400" b="1" dirty="0">
                <a:solidFill>
                  <a:schemeClr val="accent4">
                    <a:lumMod val="50000"/>
                  </a:schemeClr>
                </a:solidFill>
              </a:rPr>
              <a:t>Top of the page:</a:t>
            </a:r>
          </a:p>
          <a:p>
            <a:pPr lvl="1"/>
            <a:r>
              <a:rPr lang="en-US" sz="2400" dirty="0">
                <a:solidFill>
                  <a:schemeClr val="accent4">
                    <a:lumMod val="50000"/>
                  </a:schemeClr>
                </a:solidFill>
              </a:rPr>
              <a:t>I am only looking for 2-3 general personality traits that you see in the scene.</a:t>
            </a:r>
          </a:p>
          <a:p>
            <a:pPr lvl="1"/>
            <a:r>
              <a:rPr lang="en-US" sz="2400" dirty="0">
                <a:solidFill>
                  <a:schemeClr val="accent4">
                    <a:lumMod val="50000"/>
                  </a:schemeClr>
                </a:solidFill>
              </a:rPr>
              <a:t>As with the summaries, you can be brief here and use bullet points as long as they are descriptive and not vague. </a:t>
            </a:r>
          </a:p>
          <a:p>
            <a:r>
              <a:rPr lang="en-US" sz="2400" b="1" dirty="0">
                <a:solidFill>
                  <a:schemeClr val="accent2">
                    <a:lumMod val="75000"/>
                  </a:schemeClr>
                </a:solidFill>
              </a:rPr>
              <a:t>Bottom of the page:</a:t>
            </a:r>
          </a:p>
          <a:p>
            <a:pPr lvl="1"/>
            <a:r>
              <a:rPr lang="en-US" sz="2400" dirty="0">
                <a:solidFill>
                  <a:schemeClr val="accent2">
                    <a:lumMod val="75000"/>
                  </a:schemeClr>
                </a:solidFill>
              </a:rPr>
              <a:t>You need to make sure that the traits you provide are opposites. Merciful and cruel are opposing traits. Merciful and hungry are not. </a:t>
            </a:r>
          </a:p>
        </p:txBody>
      </p:sp>
      <p:pic>
        <p:nvPicPr>
          <p:cNvPr id="5" name="Recorded Sound">
            <a:hlinkClick r:id="" action="ppaction://media"/>
            <a:extLst>
              <a:ext uri="{FF2B5EF4-FFF2-40B4-BE49-F238E27FC236}">
                <a16:creationId xmlns:a16="http://schemas.microsoft.com/office/drawing/2014/main" id="{0902C75A-89D6-46DD-9531-5E99C67299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0813" y="4509980"/>
            <a:ext cx="487363" cy="487363"/>
          </a:xfrm>
          <a:prstGeom prst="rect">
            <a:avLst/>
          </a:prstGeom>
          <a:solidFill>
            <a:schemeClr val="accent6"/>
          </a:solidFill>
        </p:spPr>
      </p:pic>
    </p:spTree>
    <p:extLst>
      <p:ext uri="{BB962C8B-B14F-4D97-AF65-F5344CB8AC3E}">
        <p14:creationId xmlns:p14="http://schemas.microsoft.com/office/powerpoint/2010/main" val="421864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06499134-7015-48E0-BC2A-31C2C06066CD}"/>
              </a:ext>
            </a:extLst>
          </p:cNvPr>
          <p:cNvSpPr>
            <a:spLocks noGrp="1"/>
          </p:cNvSpPr>
          <p:nvPr>
            <p:ph type="title"/>
          </p:nvPr>
        </p:nvSpPr>
        <p:spPr>
          <a:xfrm>
            <a:off x="676240" y="875324"/>
            <a:ext cx="3536510" cy="5093520"/>
          </a:xfrm>
        </p:spPr>
        <p:txBody>
          <a:bodyPr>
            <a:normAutofit/>
          </a:bodyPr>
          <a:lstStyle/>
          <a:p>
            <a:pPr algn="ctr"/>
            <a:r>
              <a:rPr lang="en-US" sz="4400" dirty="0">
                <a:solidFill>
                  <a:schemeClr val="tx1"/>
                </a:solidFill>
              </a:rPr>
              <a:t>Foil Analysis Expectations</a:t>
            </a:r>
          </a:p>
        </p:txBody>
      </p:sp>
      <p:sp>
        <p:nvSpPr>
          <p:cNvPr id="3" name="Content Placeholder 2">
            <a:extLst>
              <a:ext uri="{FF2B5EF4-FFF2-40B4-BE49-F238E27FC236}">
                <a16:creationId xmlns:a16="http://schemas.microsoft.com/office/drawing/2014/main" id="{C76E7F1F-8F0B-4F92-B989-39491EA84095}"/>
              </a:ext>
            </a:extLst>
          </p:cNvPr>
          <p:cNvSpPr>
            <a:spLocks noGrp="1"/>
          </p:cNvSpPr>
          <p:nvPr>
            <p:ph idx="1"/>
          </p:nvPr>
        </p:nvSpPr>
        <p:spPr>
          <a:xfrm>
            <a:off x="4654294" y="161924"/>
            <a:ext cx="7537706" cy="6696075"/>
          </a:xfrm>
        </p:spPr>
        <p:txBody>
          <a:bodyPr anchor="ctr">
            <a:normAutofit/>
          </a:bodyPr>
          <a:lstStyle/>
          <a:p>
            <a:pPr>
              <a:lnSpc>
                <a:spcPct val="90000"/>
              </a:lnSpc>
            </a:pPr>
            <a:r>
              <a:rPr lang="en-US" sz="2400" dirty="0">
                <a:solidFill>
                  <a:schemeClr val="accent1">
                    <a:lumMod val="75000"/>
                  </a:schemeClr>
                </a:solidFill>
              </a:rPr>
              <a:t>In the last box on the Character Analysis page, you are asked to explain how the foil affects the scene. Many of my students have lost points on this section, so I want to make sure to explain how to get full credit. </a:t>
            </a:r>
          </a:p>
          <a:p>
            <a:pPr>
              <a:lnSpc>
                <a:spcPct val="90000"/>
              </a:lnSpc>
            </a:pPr>
            <a:r>
              <a:rPr lang="en-US" sz="2400" dirty="0">
                <a:solidFill>
                  <a:schemeClr val="accent4">
                    <a:lumMod val="50000"/>
                  </a:schemeClr>
                </a:solidFill>
              </a:rPr>
              <a:t>When you talk about the foil, it is important to explain what the differences between the characters reveal in the scene. </a:t>
            </a:r>
          </a:p>
          <a:p>
            <a:pPr>
              <a:lnSpc>
                <a:spcPct val="90000"/>
              </a:lnSpc>
            </a:pPr>
            <a:r>
              <a:rPr lang="en-US" sz="2400" dirty="0">
                <a:solidFill>
                  <a:schemeClr val="accent2">
                    <a:lumMod val="75000"/>
                  </a:schemeClr>
                </a:solidFill>
              </a:rPr>
              <a:t>Please DO NOT simply describe how the two characters are different. </a:t>
            </a:r>
          </a:p>
          <a:p>
            <a:pPr>
              <a:lnSpc>
                <a:spcPct val="90000"/>
              </a:lnSpc>
            </a:pPr>
            <a:r>
              <a:rPr lang="en-US" sz="2400" dirty="0">
                <a:solidFill>
                  <a:schemeClr val="accent6">
                    <a:lumMod val="75000"/>
                  </a:schemeClr>
                </a:solidFill>
              </a:rPr>
              <a:t>You also need to make sure to be SPECIFIC about the effect on the scene. Simply saying that the difference causes conflict is not enough. </a:t>
            </a:r>
            <a:endParaRPr lang="en-US" sz="2400" dirty="0"/>
          </a:p>
          <a:p>
            <a:pPr>
              <a:lnSpc>
                <a:spcPct val="90000"/>
              </a:lnSpc>
            </a:pPr>
            <a:endParaRPr lang="en-US" sz="1600" dirty="0"/>
          </a:p>
        </p:txBody>
      </p:sp>
      <p:pic>
        <p:nvPicPr>
          <p:cNvPr id="4" name="Recorded Sound">
            <a:hlinkClick r:id="" action="ppaction://media"/>
            <a:extLst>
              <a:ext uri="{FF2B5EF4-FFF2-40B4-BE49-F238E27FC236}">
                <a16:creationId xmlns:a16="http://schemas.microsoft.com/office/drawing/2014/main" id="{7693CCE6-3B9E-45A1-8368-B36DB7E605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00813" y="4267601"/>
            <a:ext cx="487363" cy="487363"/>
          </a:xfrm>
          <a:prstGeom prst="rect">
            <a:avLst/>
          </a:prstGeom>
          <a:solidFill>
            <a:schemeClr val="accent6"/>
          </a:solidFill>
        </p:spPr>
      </p:pic>
    </p:spTree>
    <p:extLst>
      <p:ext uri="{BB962C8B-B14F-4D97-AF65-F5344CB8AC3E}">
        <p14:creationId xmlns:p14="http://schemas.microsoft.com/office/powerpoint/2010/main" val="13167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RegularSeed_2SEEDS">
      <a:dk1>
        <a:srgbClr val="000000"/>
      </a:dk1>
      <a:lt1>
        <a:srgbClr val="FFFFFF"/>
      </a:lt1>
      <a:dk2>
        <a:srgbClr val="243D41"/>
      </a:dk2>
      <a:lt2>
        <a:srgbClr val="E6E8EB"/>
      </a:lt2>
      <a:accent1>
        <a:srgbClr val="B1833B"/>
      </a:accent1>
      <a:accent2>
        <a:srgbClr val="C3644D"/>
      </a:accent2>
      <a:accent3>
        <a:srgbClr val="A3A541"/>
      </a:accent3>
      <a:accent4>
        <a:srgbClr val="3BB1AB"/>
      </a:accent4>
      <a:accent5>
        <a:srgbClr val="4D98C3"/>
      </a:accent5>
      <a:accent6>
        <a:srgbClr val="4A62B7"/>
      </a:accent6>
      <a:hlink>
        <a:srgbClr val="5883C7"/>
      </a:hlink>
      <a:folHlink>
        <a:srgbClr val="848484"/>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124</TotalTime>
  <Words>1444</Words>
  <Application>Microsoft Office PowerPoint</Application>
  <PresentationFormat>Widescreen</PresentationFormat>
  <Paragraphs>66</Paragraphs>
  <Slides>15</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Garamond</vt:lpstr>
      <vt:lpstr>Selawik Light</vt:lpstr>
      <vt:lpstr>Speak Pro</vt:lpstr>
      <vt:lpstr>SavonVTI</vt:lpstr>
      <vt:lpstr>Antigone Packet Guide</vt:lpstr>
      <vt:lpstr>Overview</vt:lpstr>
      <vt:lpstr>Summaries Overview</vt:lpstr>
      <vt:lpstr>Summaries Expectations</vt:lpstr>
      <vt:lpstr>Summaries Expectations Continued</vt:lpstr>
      <vt:lpstr>Summaries Tips</vt:lpstr>
      <vt:lpstr>Character Analysis Overview</vt:lpstr>
      <vt:lpstr>Character Analysis Expectations</vt:lpstr>
      <vt:lpstr>Foil Analysis Expectations</vt:lpstr>
      <vt:lpstr>Foil Analysis Example</vt:lpstr>
      <vt:lpstr>Character Analysis Tips</vt:lpstr>
      <vt:lpstr>Questions for Analysis Overview</vt:lpstr>
      <vt:lpstr>Questions for Analysis Expectations</vt:lpstr>
      <vt:lpstr>Questions for Analysis Tips</vt:lpstr>
      <vt:lpstr>Final Thought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Antigone Packet Guide</dc:title>
  <dc:creator>Joshua Cauley</dc:creator>
  <cp:lastModifiedBy>Joshua Cauley</cp:lastModifiedBy>
  <cp:revision>9</cp:revision>
  <dcterms:created xsi:type="dcterms:W3CDTF">2020-05-06T22:36:43Z</dcterms:created>
  <dcterms:modified xsi:type="dcterms:W3CDTF">2020-05-07T00:41:01Z</dcterms:modified>
</cp:coreProperties>
</file>