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5/8/2020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3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49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59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5/8/2020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35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3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91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56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48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10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48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5/8/2020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61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5/8/2020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9786571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1" r:id="rId6"/>
    <p:sldLayoutId id="2147483697" r:id="rId7"/>
    <p:sldLayoutId id="2147483698" r:id="rId8"/>
    <p:sldLayoutId id="2147483699" r:id="rId9"/>
    <p:sldLayoutId id="2147483700"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hyperlink" Target="http://pluspng.com/lazy-kid-png-2517.htm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http://jessiebr.blogspot.com/2010/01/dirty-hipsters-finally-get-media.html"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01C3BA-9804-47C4-8BCA-EC15FAD15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0FED85-3BA5-43F6-98C6-78F4A6019D25}"/>
              </a:ext>
            </a:extLst>
          </p:cNvPr>
          <p:cNvPicPr>
            <a:picLocks noChangeAspect="1"/>
          </p:cNvPicPr>
          <p:nvPr/>
        </p:nvPicPr>
        <p:blipFill rotWithShape="1">
          <a:blip r:embed="rId4"/>
          <a:srcRect t="15709" r="-1" b="-1"/>
          <a:stretch/>
        </p:blipFill>
        <p:spPr>
          <a:xfrm>
            <a:off x="20" y="-171440"/>
            <a:ext cx="12188932" cy="6857989"/>
          </a:xfrm>
          <a:prstGeom prst="rect">
            <a:avLst/>
          </a:prstGeom>
        </p:spPr>
      </p:pic>
      <p:sp useBgFill="1">
        <p:nvSpPr>
          <p:cNvPr id="24" name="Rectangle 23">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
            <a:ext cx="4712144" cy="685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155661"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4F514C-99BD-4541-BDD5-61DD5E681E00}"/>
              </a:ext>
            </a:extLst>
          </p:cNvPr>
          <p:cNvSpPr>
            <a:spLocks noGrp="1"/>
          </p:cNvSpPr>
          <p:nvPr>
            <p:ph type="ctrTitle"/>
          </p:nvPr>
        </p:nvSpPr>
        <p:spPr>
          <a:xfrm>
            <a:off x="643468" y="795509"/>
            <a:ext cx="3489261" cy="2798604"/>
          </a:xfrm>
        </p:spPr>
        <p:txBody>
          <a:bodyPr>
            <a:normAutofit/>
          </a:bodyPr>
          <a:lstStyle/>
          <a:p>
            <a:r>
              <a:rPr lang="en-US" sz="5000"/>
              <a:t>Character Sketch Example</a:t>
            </a:r>
          </a:p>
        </p:txBody>
      </p:sp>
      <p:sp>
        <p:nvSpPr>
          <p:cNvPr id="3" name="Subtitle 2">
            <a:extLst>
              <a:ext uri="{FF2B5EF4-FFF2-40B4-BE49-F238E27FC236}">
                <a16:creationId xmlns:a16="http://schemas.microsoft.com/office/drawing/2014/main" id="{634E451F-49C0-4129-AB3B-6F3F38BE4DBE}"/>
              </a:ext>
            </a:extLst>
          </p:cNvPr>
          <p:cNvSpPr>
            <a:spLocks noGrp="1"/>
          </p:cNvSpPr>
          <p:nvPr>
            <p:ph type="subTitle" idx="1"/>
          </p:nvPr>
        </p:nvSpPr>
        <p:spPr>
          <a:xfrm>
            <a:off x="904979" y="3690926"/>
            <a:ext cx="3489261" cy="2292581"/>
          </a:xfrm>
        </p:spPr>
        <p:txBody>
          <a:bodyPr>
            <a:normAutofit/>
          </a:bodyPr>
          <a:lstStyle/>
          <a:p>
            <a:endParaRPr lang="en-US" dirty="0"/>
          </a:p>
          <a:p>
            <a:r>
              <a:rPr lang="en-US" dirty="0"/>
              <a:t>Possibly the most detailed analysis of Klipspringer that has ever existed.</a:t>
            </a:r>
          </a:p>
        </p:txBody>
      </p:sp>
      <p:sp>
        <p:nvSpPr>
          <p:cNvPr id="28" name="Oval 27">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94" y="4626633"/>
            <a:ext cx="491961" cy="4919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4940" y="5011563"/>
            <a:ext cx="731558" cy="731558"/>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Recorded Sound">
            <a:hlinkClick r:id="" action="ppaction://media"/>
            <a:extLst>
              <a:ext uri="{FF2B5EF4-FFF2-40B4-BE49-F238E27FC236}">
                <a16:creationId xmlns:a16="http://schemas.microsoft.com/office/drawing/2014/main" id="{B59FCD2E-BA53-4445-B165-907DAC1F94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09342" y="3690926"/>
            <a:ext cx="487363" cy="487363"/>
          </a:xfrm>
          <a:prstGeom prst="rect">
            <a:avLst/>
          </a:prstGeom>
          <a:solidFill>
            <a:schemeClr val="accent2"/>
          </a:solidFill>
        </p:spPr>
      </p:pic>
    </p:spTree>
    <p:extLst>
      <p:ext uri="{BB962C8B-B14F-4D97-AF65-F5344CB8AC3E}">
        <p14:creationId xmlns:p14="http://schemas.microsoft.com/office/powerpoint/2010/main" val="294323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BF442F-5945-4429-8B1B-2CA135B16AEE}"/>
              </a:ext>
            </a:extLst>
          </p:cNvPr>
          <p:cNvSpPr>
            <a:spLocks noGrp="1"/>
          </p:cNvSpPr>
          <p:nvPr>
            <p:ph type="title"/>
          </p:nvPr>
        </p:nvSpPr>
        <p:spPr>
          <a:xfrm>
            <a:off x="6769570" y="530578"/>
            <a:ext cx="4771178" cy="1160110"/>
          </a:xfrm>
        </p:spPr>
        <p:txBody>
          <a:bodyPr>
            <a:normAutofit/>
          </a:bodyPr>
          <a:lstStyle/>
          <a:p>
            <a:r>
              <a:rPr lang="en-US" dirty="0"/>
              <a:t>Klipspringer</a:t>
            </a:r>
          </a:p>
        </p:txBody>
      </p:sp>
      <p:pic>
        <p:nvPicPr>
          <p:cNvPr id="5" name="Content Placeholder 4" descr="A person lying on a bed&#10;&#10;Description automatically generated">
            <a:extLst>
              <a:ext uri="{FF2B5EF4-FFF2-40B4-BE49-F238E27FC236}">
                <a16:creationId xmlns:a16="http://schemas.microsoft.com/office/drawing/2014/main" id="{8080994D-0B07-4F01-AC12-6D23E1AF763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752" r="20651"/>
          <a:stretch/>
        </p:blipFill>
        <p:spPr>
          <a:xfrm>
            <a:off x="838199" y="656421"/>
            <a:ext cx="5440195" cy="5432268"/>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23" name="Arc 22">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6989CA3E-7231-428C-AB84-5D5067097146}"/>
              </a:ext>
            </a:extLst>
          </p:cNvPr>
          <p:cNvSpPr>
            <a:spLocks noGrp="1"/>
          </p:cNvSpPr>
          <p:nvPr>
            <p:ph idx="1"/>
          </p:nvPr>
        </p:nvSpPr>
        <p:spPr>
          <a:xfrm>
            <a:off x="6769570" y="1825625"/>
            <a:ext cx="4771178" cy="4388908"/>
          </a:xfrm>
        </p:spPr>
        <p:txBody>
          <a:bodyPr>
            <a:normAutofit/>
          </a:bodyPr>
          <a:lstStyle/>
          <a:p>
            <a:r>
              <a:rPr lang="en-US" sz="2400" dirty="0">
                <a:solidFill>
                  <a:schemeClr val="accent1">
                    <a:lumMod val="75000"/>
                  </a:schemeClr>
                </a:solidFill>
              </a:rPr>
              <a:t>Klipspringer is a man who invites himself to live at Gatsby’s house and does not seem to do anything to benefit society. </a:t>
            </a:r>
          </a:p>
          <a:p>
            <a:r>
              <a:rPr lang="en-US" sz="2400" dirty="0">
                <a:solidFill>
                  <a:schemeClr val="accent2">
                    <a:lumMod val="75000"/>
                  </a:schemeClr>
                </a:solidFill>
              </a:rPr>
              <a:t>This picture of a lazy kid captures Klipspringer’s immaturity and unproductivity. </a:t>
            </a:r>
          </a:p>
        </p:txBody>
      </p:sp>
      <p:pic>
        <p:nvPicPr>
          <p:cNvPr id="6" name="Recorded Sound">
            <a:hlinkClick r:id="" action="ppaction://media"/>
            <a:extLst>
              <a:ext uri="{FF2B5EF4-FFF2-40B4-BE49-F238E27FC236}">
                <a16:creationId xmlns:a16="http://schemas.microsoft.com/office/drawing/2014/main" id="{BA925A68-7022-4A4E-9764-CDEAFBBD83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68112" y="866951"/>
            <a:ext cx="487363" cy="487363"/>
          </a:xfrm>
          <a:prstGeom prst="rect">
            <a:avLst/>
          </a:prstGeom>
          <a:solidFill>
            <a:schemeClr val="accent2"/>
          </a:solidFill>
        </p:spPr>
      </p:pic>
    </p:spTree>
    <p:extLst>
      <p:ext uri="{BB962C8B-B14F-4D97-AF65-F5344CB8AC3E}">
        <p14:creationId xmlns:p14="http://schemas.microsoft.com/office/powerpoint/2010/main" val="10930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8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9B56F2-D891-43D9-8689-EF87A791B70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Klipspringer’s Thoughts</a:t>
            </a:r>
          </a:p>
        </p:txBody>
      </p:sp>
      <p:sp>
        <p:nvSpPr>
          <p:cNvPr id="3" name="Content Placeholder 2">
            <a:extLst>
              <a:ext uri="{FF2B5EF4-FFF2-40B4-BE49-F238E27FC236}">
                <a16:creationId xmlns:a16="http://schemas.microsoft.com/office/drawing/2014/main" id="{0355468F-16D3-4BAC-81F4-F2329720F21D}"/>
              </a:ext>
            </a:extLst>
          </p:cNvPr>
          <p:cNvSpPr>
            <a:spLocks noGrp="1"/>
          </p:cNvSpPr>
          <p:nvPr>
            <p:ph idx="1"/>
          </p:nvPr>
        </p:nvSpPr>
        <p:spPr>
          <a:xfrm>
            <a:off x="4447308" y="591344"/>
            <a:ext cx="6906491" cy="5585619"/>
          </a:xfrm>
        </p:spPr>
        <p:txBody>
          <a:bodyPr anchor="ctr">
            <a:normAutofit/>
          </a:bodyPr>
          <a:lstStyle/>
          <a:p>
            <a:r>
              <a:rPr lang="en-US" sz="2400" dirty="0">
                <a:solidFill>
                  <a:schemeClr val="accent1">
                    <a:lumMod val="75000"/>
                  </a:schemeClr>
                </a:solidFill>
              </a:rPr>
              <a:t>Klipspringer thinks of himself as entitled to Gatsby’s house and possessions. </a:t>
            </a:r>
          </a:p>
          <a:p>
            <a:r>
              <a:rPr lang="en-US" sz="2400" dirty="0">
                <a:solidFill>
                  <a:schemeClr val="accent2">
                    <a:lumMod val="75000"/>
                  </a:schemeClr>
                </a:solidFill>
              </a:rPr>
              <a:t>“We went upstairs, through period bedrooms …intruding into one chamber where a disheveled man in pajamas was doing liver exercises on the floor. It was Mr. Klipspringer, the ‘boarder’” (98).</a:t>
            </a:r>
          </a:p>
          <a:p>
            <a:r>
              <a:rPr lang="en-US" sz="2400" dirty="0">
                <a:solidFill>
                  <a:schemeClr val="accent4">
                    <a:lumMod val="75000"/>
                  </a:schemeClr>
                </a:solidFill>
              </a:rPr>
              <a:t>Klipspringer has decided without invitation to live at Gatsby’s house. In this scene, Klipspringer is in the middle of a morning exercise routine when he is interrupted by Gatsby, Nick, and Daisy. It is almost as if they walk in on Klipspringer as he is getting ready for the day in the privacy of his own home!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Recorded Sound">
            <a:hlinkClick r:id="" action="ppaction://media"/>
            <a:extLst>
              <a:ext uri="{FF2B5EF4-FFF2-40B4-BE49-F238E27FC236}">
                <a16:creationId xmlns:a16="http://schemas.microsoft.com/office/drawing/2014/main" id="{F01D229F-395E-45A6-B401-A79C791477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96273" y="4253513"/>
            <a:ext cx="487363" cy="487363"/>
          </a:xfrm>
          <a:prstGeom prst="rect">
            <a:avLst/>
          </a:prstGeom>
          <a:solidFill>
            <a:schemeClr val="accent6"/>
          </a:solidFill>
        </p:spPr>
      </p:pic>
    </p:spTree>
    <p:extLst>
      <p:ext uri="{BB962C8B-B14F-4D97-AF65-F5344CB8AC3E}">
        <p14:creationId xmlns:p14="http://schemas.microsoft.com/office/powerpoint/2010/main" val="38800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074009-8B22-4D89-A67F-B52A6EE189F1}"/>
              </a:ext>
            </a:extLst>
          </p:cNvPr>
          <p:cNvSpPr>
            <a:spLocks noGrp="1"/>
          </p:cNvSpPr>
          <p:nvPr>
            <p:ph type="title"/>
          </p:nvPr>
        </p:nvSpPr>
        <p:spPr>
          <a:xfrm>
            <a:off x="956826" y="1112969"/>
            <a:ext cx="3937298" cy="4166010"/>
          </a:xfrm>
        </p:spPr>
        <p:txBody>
          <a:bodyPr>
            <a:normAutofit/>
          </a:bodyPr>
          <a:lstStyle/>
          <a:p>
            <a:r>
              <a:rPr lang="en-US">
                <a:solidFill>
                  <a:srgbClr val="FFFFFF"/>
                </a:solidFill>
              </a:rPr>
              <a:t>Klipspringers Desires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A07523-10FE-4E4E-ADEB-649916416F6A}"/>
              </a:ext>
            </a:extLst>
          </p:cNvPr>
          <p:cNvSpPr>
            <a:spLocks noGrp="1"/>
          </p:cNvSpPr>
          <p:nvPr>
            <p:ph idx="1"/>
          </p:nvPr>
        </p:nvSpPr>
        <p:spPr>
          <a:xfrm>
            <a:off x="6096000" y="820880"/>
            <a:ext cx="5257799" cy="4889350"/>
          </a:xfrm>
        </p:spPr>
        <p:txBody>
          <a:bodyPr anchor="t">
            <a:normAutofit lnSpcReduction="10000"/>
          </a:bodyPr>
          <a:lstStyle/>
          <a:p>
            <a:r>
              <a:rPr lang="en-US" sz="2400" dirty="0">
                <a:solidFill>
                  <a:schemeClr val="accent1">
                    <a:lumMod val="75000"/>
                  </a:schemeClr>
                </a:solidFill>
              </a:rPr>
              <a:t>Klipspringer wants to take advantage of people like Gatsby in order to live a carefree life. </a:t>
            </a:r>
          </a:p>
          <a:p>
            <a:r>
              <a:rPr lang="en-US" sz="2400" dirty="0">
                <a:solidFill>
                  <a:schemeClr val="accent2">
                    <a:lumMod val="75000"/>
                  </a:schemeClr>
                </a:solidFill>
              </a:rPr>
              <a:t>“‘I was asleep,’ cried Mr. Klipspringer, in a spasm of embarrassment. ‘That is, I’d BEEN asleep. Then I got up…’” (101).</a:t>
            </a:r>
          </a:p>
          <a:p>
            <a:r>
              <a:rPr lang="en-US" sz="2400" dirty="0">
                <a:solidFill>
                  <a:schemeClr val="accent4">
                    <a:lumMod val="75000"/>
                  </a:schemeClr>
                </a:solidFill>
              </a:rPr>
              <a:t>From the look of it, Klipspringer has not done anything of value all day! After Nick sees him combing the beach and doing “liver exercises,” we now learn that he went back to bed and was just woken up from a nap!</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Recorded Sound">
            <a:hlinkClick r:id="" action="ppaction://media"/>
            <a:extLst>
              <a:ext uri="{FF2B5EF4-FFF2-40B4-BE49-F238E27FC236}">
                <a16:creationId xmlns:a16="http://schemas.microsoft.com/office/drawing/2014/main" id="{3D79D810-F6A0-4F53-96BA-C97B4DF5F6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41989" y="4108450"/>
            <a:ext cx="487363" cy="487363"/>
          </a:xfrm>
          <a:prstGeom prst="rect">
            <a:avLst/>
          </a:prstGeom>
          <a:solidFill>
            <a:schemeClr val="accent6"/>
          </a:solidFill>
        </p:spPr>
      </p:pic>
    </p:spTree>
    <p:extLst>
      <p:ext uri="{BB962C8B-B14F-4D97-AF65-F5344CB8AC3E}">
        <p14:creationId xmlns:p14="http://schemas.microsoft.com/office/powerpoint/2010/main" val="33759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7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76C80B-E980-4E0D-B2E0-208EA0A5B7BC}"/>
              </a:ext>
            </a:extLst>
          </p:cNvPr>
          <p:cNvSpPr>
            <a:spLocks noGrp="1"/>
          </p:cNvSpPr>
          <p:nvPr>
            <p:ph type="title"/>
          </p:nvPr>
        </p:nvSpPr>
        <p:spPr>
          <a:xfrm>
            <a:off x="1171074" y="1396686"/>
            <a:ext cx="3240506" cy="4064628"/>
          </a:xfrm>
        </p:spPr>
        <p:txBody>
          <a:bodyPr>
            <a:normAutofit/>
          </a:bodyPr>
          <a:lstStyle/>
          <a:p>
            <a:r>
              <a:rPr lang="en-US">
                <a:solidFill>
                  <a:srgbClr val="FFFFFF"/>
                </a:solidFill>
              </a:rPr>
              <a:t>Klipspringer’s Actions</a:t>
            </a:r>
          </a:p>
        </p:txBody>
      </p:sp>
      <p:sp>
        <p:nvSpPr>
          <p:cNvPr id="17" name="Content Placeholder 2">
            <a:extLst>
              <a:ext uri="{FF2B5EF4-FFF2-40B4-BE49-F238E27FC236}">
                <a16:creationId xmlns:a16="http://schemas.microsoft.com/office/drawing/2014/main" id="{78BB86BE-D499-4786-8BF8-C244C25D86B0}"/>
              </a:ext>
            </a:extLst>
          </p:cNvPr>
          <p:cNvSpPr>
            <a:spLocks noGrp="1"/>
          </p:cNvSpPr>
          <p:nvPr>
            <p:ph idx="1"/>
          </p:nvPr>
        </p:nvSpPr>
        <p:spPr>
          <a:xfrm>
            <a:off x="5370153" y="1526033"/>
            <a:ext cx="6231297" cy="4865242"/>
          </a:xfrm>
        </p:spPr>
        <p:txBody>
          <a:bodyPr>
            <a:normAutofit lnSpcReduction="10000"/>
          </a:bodyPr>
          <a:lstStyle/>
          <a:p>
            <a:r>
              <a:rPr lang="en-US" sz="2400" dirty="0">
                <a:solidFill>
                  <a:schemeClr val="accent1">
                    <a:lumMod val="75000"/>
                  </a:schemeClr>
                </a:solidFill>
              </a:rPr>
              <a:t>Klipspringer complains constantly while playing the piano at Gatsby’s request. </a:t>
            </a:r>
          </a:p>
          <a:p>
            <a:r>
              <a:rPr lang="en-US" sz="2400" dirty="0">
                <a:solidFill>
                  <a:schemeClr val="accent2">
                    <a:lumMod val="75000"/>
                  </a:schemeClr>
                </a:solidFill>
              </a:rPr>
              <a:t>“When Klipspringer had played ‘The Love Nest’ he turned around on the bench and searched unhappily for Gatsby in the gloom. ‘I’m all out of practice, you see. I told you I couldn’t play. I’m all out of </a:t>
            </a:r>
            <a:r>
              <a:rPr lang="en-US" sz="2400" dirty="0" err="1">
                <a:solidFill>
                  <a:schemeClr val="accent2">
                    <a:lumMod val="75000"/>
                  </a:schemeClr>
                </a:solidFill>
              </a:rPr>
              <a:t>prac</a:t>
            </a:r>
            <a:r>
              <a:rPr lang="en-US" sz="2400" dirty="0">
                <a:solidFill>
                  <a:schemeClr val="accent2">
                    <a:lumMod val="75000"/>
                  </a:schemeClr>
                </a:solidFill>
              </a:rPr>
              <a:t>——‘” (102).</a:t>
            </a:r>
          </a:p>
          <a:p>
            <a:r>
              <a:rPr lang="en-US" sz="2400" dirty="0">
                <a:solidFill>
                  <a:schemeClr val="accent4">
                    <a:lumMod val="75000"/>
                  </a:schemeClr>
                </a:solidFill>
              </a:rPr>
              <a:t>While playing the piano for a small group of acquaintances can hardly be considered a strenuous activity, Klipspringer complains several times about being asked to do it. This makes him seem lazy and childish. </a:t>
            </a:r>
          </a:p>
        </p:txBody>
      </p:sp>
      <p:sp>
        <p:nvSpPr>
          <p:cNvPr id="18"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Recorded Sound">
            <a:hlinkClick r:id="" action="ppaction://media"/>
            <a:extLst>
              <a:ext uri="{FF2B5EF4-FFF2-40B4-BE49-F238E27FC236}">
                <a16:creationId xmlns:a16="http://schemas.microsoft.com/office/drawing/2014/main" id="{06369A96-A554-4267-BBCC-64515DC198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77007" y="4230733"/>
            <a:ext cx="487363" cy="487363"/>
          </a:xfrm>
          <a:prstGeom prst="rect">
            <a:avLst/>
          </a:prstGeom>
          <a:solidFill>
            <a:schemeClr val="accent6"/>
          </a:solidFill>
        </p:spPr>
      </p:pic>
    </p:spTree>
    <p:extLst>
      <p:ext uri="{BB962C8B-B14F-4D97-AF65-F5344CB8AC3E}">
        <p14:creationId xmlns:p14="http://schemas.microsoft.com/office/powerpoint/2010/main" val="42406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3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08B16A-95BE-4FF9-BA67-90FB60784C4F}"/>
              </a:ext>
            </a:extLst>
          </p:cNvPr>
          <p:cNvSpPr>
            <a:spLocks noGrp="1"/>
          </p:cNvSpPr>
          <p:nvPr>
            <p:ph type="title"/>
          </p:nvPr>
        </p:nvSpPr>
        <p:spPr>
          <a:xfrm>
            <a:off x="838201" y="365125"/>
            <a:ext cx="5393360" cy="1325563"/>
          </a:xfrm>
        </p:spPr>
        <p:txBody>
          <a:bodyPr>
            <a:normAutofit/>
          </a:bodyPr>
          <a:lstStyle/>
          <a:p>
            <a:r>
              <a:rPr lang="en-US" dirty="0"/>
              <a:t>Klipspringer’s Obstacles</a:t>
            </a:r>
          </a:p>
        </p:txBody>
      </p:sp>
      <p:sp>
        <p:nvSpPr>
          <p:cNvPr id="20" name="Freeform: Shape 1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CAF581-BD00-46D3-BABA-E88C13354613}"/>
              </a:ext>
            </a:extLst>
          </p:cNvPr>
          <p:cNvSpPr>
            <a:spLocks noGrp="1"/>
          </p:cNvSpPr>
          <p:nvPr>
            <p:ph idx="1"/>
          </p:nvPr>
        </p:nvSpPr>
        <p:spPr>
          <a:xfrm>
            <a:off x="838200" y="1825625"/>
            <a:ext cx="5393361" cy="4351338"/>
          </a:xfrm>
        </p:spPr>
        <p:txBody>
          <a:bodyPr>
            <a:normAutofit/>
          </a:bodyPr>
          <a:lstStyle/>
          <a:p>
            <a:r>
              <a:rPr lang="en-US" sz="2200" dirty="0">
                <a:solidFill>
                  <a:schemeClr val="accent1">
                    <a:lumMod val="75000"/>
                  </a:schemeClr>
                </a:solidFill>
              </a:rPr>
              <a:t>Klipspringer’s goals will probably be put on hold after Gatsby stops having his weekly parties. </a:t>
            </a:r>
          </a:p>
          <a:p>
            <a:r>
              <a:rPr lang="en-US" sz="2200" dirty="0">
                <a:solidFill>
                  <a:schemeClr val="accent2">
                    <a:lumMod val="75000"/>
                  </a:schemeClr>
                </a:solidFill>
              </a:rPr>
              <a:t>“So the whole caravansary had fallen in like a card house at the disapproval in her eyes” (121).</a:t>
            </a:r>
          </a:p>
          <a:p>
            <a:r>
              <a:rPr lang="en-US" sz="2200" dirty="0">
                <a:solidFill>
                  <a:schemeClr val="accent4">
                    <a:lumMod val="75000"/>
                  </a:schemeClr>
                </a:solidFill>
              </a:rPr>
              <a:t>When Nick says this, he implies that Gatsby is no longer hosting any massive parties. While Klipspringer is not specifically mentioned here, we can assume that he has become temporarily homeless until he can find someone else on whom to mooch. </a:t>
            </a:r>
          </a:p>
        </p:txBody>
      </p:sp>
      <p:sp>
        <p:nvSpPr>
          <p:cNvPr id="22" name="Oval 2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97C4E45-6F2B-453A-8390-6296CD5866F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13" r="1252"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Freeform: Shape 2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Recorded Sound">
            <a:hlinkClick r:id="" action="ppaction://media"/>
            <a:extLst>
              <a:ext uri="{FF2B5EF4-FFF2-40B4-BE49-F238E27FC236}">
                <a16:creationId xmlns:a16="http://schemas.microsoft.com/office/drawing/2014/main" id="{A9200A96-3EEE-41DD-8B67-7C84DE74B9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57460" y="831557"/>
            <a:ext cx="487363" cy="487363"/>
          </a:xfrm>
          <a:prstGeom prst="rect">
            <a:avLst/>
          </a:prstGeom>
          <a:solidFill>
            <a:schemeClr val="accent2"/>
          </a:solidFill>
        </p:spPr>
      </p:pic>
    </p:spTree>
    <p:extLst>
      <p:ext uri="{BB962C8B-B14F-4D97-AF65-F5344CB8AC3E}">
        <p14:creationId xmlns:p14="http://schemas.microsoft.com/office/powerpoint/2010/main" val="26125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9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73</TotalTime>
  <Words>452</Words>
  <Application>Microsoft Office PowerPoint</Application>
  <PresentationFormat>Widescreen</PresentationFormat>
  <Paragraphs>22</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Next LT Pro</vt:lpstr>
      <vt:lpstr>Calibri</vt:lpstr>
      <vt:lpstr>Tw Cen MT</vt:lpstr>
      <vt:lpstr>ShapesVTI</vt:lpstr>
      <vt:lpstr>Character Sketch Example</vt:lpstr>
      <vt:lpstr>Klipspringer</vt:lpstr>
      <vt:lpstr>Klipspringer’s Thoughts</vt:lpstr>
      <vt:lpstr>Klipspringers Desires </vt:lpstr>
      <vt:lpstr>Klipspringer’s Actions</vt:lpstr>
      <vt:lpstr>Klipspringer’s Obstacles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Sketch Example</dc:title>
  <dc:creator>Joshua Cauley</dc:creator>
  <cp:lastModifiedBy>Joshua Cauley</cp:lastModifiedBy>
  <cp:revision>7</cp:revision>
  <dcterms:created xsi:type="dcterms:W3CDTF">2020-05-08T20:49:53Z</dcterms:created>
  <dcterms:modified xsi:type="dcterms:W3CDTF">2020-05-09T00:40:16Z</dcterms:modified>
</cp:coreProperties>
</file>